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itter" panose="020B0604020202020204" charset="0"/>
      <p:regular r:id="rId14"/>
    </p:embeddedFont>
    <p:embeddedFont>
      <p:font typeface="Bitter Bold" panose="020B0604020202020204" charset="0"/>
      <p:regular r:id="rId15"/>
    </p:embeddedFon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Pixellet TH" panose="020B0604020202020204" charset="-3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4397937" y="8346240"/>
            <a:ext cx="2861363" cy="912060"/>
          </a:xfrm>
          <a:custGeom>
            <a:avLst/>
            <a:gdLst/>
            <a:ahLst/>
            <a:cxnLst/>
            <a:rect l="l" t="t" r="r" b="b"/>
            <a:pathLst>
              <a:path w="2861363" h="912060">
                <a:moveTo>
                  <a:pt x="0" y="0"/>
                </a:moveTo>
                <a:lnTo>
                  <a:pt x="2861363" y="0"/>
                </a:lnTo>
                <a:lnTo>
                  <a:pt x="2861363" y="912060"/>
                </a:lnTo>
                <a:lnTo>
                  <a:pt x="0" y="9120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56324" y="888431"/>
            <a:ext cx="9175351" cy="8510138"/>
          </a:xfrm>
          <a:custGeom>
            <a:avLst/>
            <a:gdLst/>
            <a:ahLst/>
            <a:cxnLst/>
            <a:rect l="l" t="t" r="r" b="b"/>
            <a:pathLst>
              <a:path w="9175351" h="8510138">
                <a:moveTo>
                  <a:pt x="0" y="0"/>
                </a:moveTo>
                <a:lnTo>
                  <a:pt x="9175352" y="0"/>
                </a:lnTo>
                <a:lnTo>
                  <a:pt x="9175352" y="8510138"/>
                </a:lnTo>
                <a:lnTo>
                  <a:pt x="0" y="85101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0" y="7048066"/>
            <a:ext cx="3238934" cy="3238934"/>
          </a:xfrm>
          <a:custGeom>
            <a:avLst/>
            <a:gdLst/>
            <a:ahLst/>
            <a:cxnLst/>
            <a:rect l="l" t="t" r="r" b="b"/>
            <a:pathLst>
              <a:path w="3238934" h="3238934">
                <a:moveTo>
                  <a:pt x="0" y="0"/>
                </a:moveTo>
                <a:lnTo>
                  <a:pt x="3238934" y="0"/>
                </a:lnTo>
                <a:lnTo>
                  <a:pt x="3238934" y="3238934"/>
                </a:lnTo>
                <a:lnTo>
                  <a:pt x="0" y="32389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0245777">
            <a:off x="-573500" y="-1168969"/>
            <a:ext cx="3204400" cy="4114800"/>
          </a:xfrm>
          <a:custGeom>
            <a:avLst/>
            <a:gdLst/>
            <a:ahLst/>
            <a:cxnLst/>
            <a:rect l="l" t="t" r="r" b="b"/>
            <a:pathLst>
              <a:path w="3204400" h="4114800">
                <a:moveTo>
                  <a:pt x="0" y="0"/>
                </a:moveTo>
                <a:lnTo>
                  <a:pt x="3204400" y="0"/>
                </a:lnTo>
                <a:lnTo>
                  <a:pt x="32044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00000">
            <a:off x="13783350" y="1604320"/>
            <a:ext cx="5770085" cy="2957169"/>
          </a:xfrm>
          <a:custGeom>
            <a:avLst/>
            <a:gdLst/>
            <a:ahLst/>
            <a:cxnLst/>
            <a:rect l="l" t="t" r="r" b="b"/>
            <a:pathLst>
              <a:path w="5770085" h="2957169">
                <a:moveTo>
                  <a:pt x="0" y="0"/>
                </a:moveTo>
                <a:lnTo>
                  <a:pt x="5770085" y="0"/>
                </a:lnTo>
                <a:lnTo>
                  <a:pt x="5770085" y="2957168"/>
                </a:lnTo>
                <a:lnTo>
                  <a:pt x="0" y="29571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6726913" y="1614729"/>
            <a:ext cx="4834174" cy="3129374"/>
          </a:xfrm>
          <a:prstGeom prst="rect">
            <a:avLst/>
          </a:prstGeom>
        </p:spPr>
        <p:txBody>
          <a:bodyPr lIns="0" tIns="0" rIns="0" bIns="0" rtlCol="0" anchor="t">
            <a:spAutoFit/>
          </a:bodyPr>
          <a:lstStyle/>
          <a:p>
            <a:pPr algn="ctr">
              <a:lnSpc>
                <a:spcPts val="11950"/>
              </a:lnSpc>
              <a:spcBef>
                <a:spcPct val="0"/>
              </a:spcBef>
            </a:pPr>
            <a:r>
              <a:rPr lang="en-US" sz="8535">
                <a:solidFill>
                  <a:srgbClr val="000000"/>
                </a:solidFill>
                <a:latin typeface="Pixellet TH"/>
                <a:ea typeface="Pixellet TH"/>
                <a:cs typeface="Pixellet TH"/>
                <a:sym typeface="Pixellet TH"/>
              </a:rPr>
              <a:t>Tic-Tac-Toe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BDB"/>
        </a:solidFill>
        <a:effectLst/>
      </p:bgPr>
    </p:bg>
    <p:spTree>
      <p:nvGrpSpPr>
        <p:cNvPr id="1" name=""/>
        <p:cNvGrpSpPr/>
        <p:nvPr/>
      </p:nvGrpSpPr>
      <p:grpSpPr>
        <a:xfrm>
          <a:off x="0" y="0"/>
          <a:ext cx="0" cy="0"/>
          <a:chOff x="0" y="0"/>
          <a:chExt cx="0" cy="0"/>
        </a:xfrm>
      </p:grpSpPr>
      <p:grpSp>
        <p:nvGrpSpPr>
          <p:cNvPr id="2" name="Group 2"/>
          <p:cNvGrpSpPr/>
          <p:nvPr/>
        </p:nvGrpSpPr>
        <p:grpSpPr>
          <a:xfrm>
            <a:off x="-514350" y="788266"/>
            <a:ext cx="18802350" cy="3068926"/>
            <a:chOff x="0" y="0"/>
            <a:chExt cx="4952059" cy="808277"/>
          </a:xfrm>
        </p:grpSpPr>
        <p:sp>
          <p:nvSpPr>
            <p:cNvPr id="3" name="Freeform 3"/>
            <p:cNvSpPr/>
            <p:nvPr/>
          </p:nvSpPr>
          <p:spPr>
            <a:xfrm>
              <a:off x="0" y="0"/>
              <a:ext cx="4952059" cy="808277"/>
            </a:xfrm>
            <a:custGeom>
              <a:avLst/>
              <a:gdLst/>
              <a:ahLst/>
              <a:cxnLst/>
              <a:rect l="l" t="t" r="r" b="b"/>
              <a:pathLst>
                <a:path w="4952059" h="808277">
                  <a:moveTo>
                    <a:pt x="0" y="0"/>
                  </a:moveTo>
                  <a:lnTo>
                    <a:pt x="4952059" y="0"/>
                  </a:lnTo>
                  <a:lnTo>
                    <a:pt x="4952059" y="808277"/>
                  </a:lnTo>
                  <a:lnTo>
                    <a:pt x="0" y="808277"/>
                  </a:lnTo>
                  <a:close/>
                </a:path>
              </a:pathLst>
            </a:custGeom>
            <a:solidFill>
              <a:srgbClr val="FAD00A"/>
            </a:solidFill>
          </p:spPr>
        </p:sp>
        <p:sp>
          <p:nvSpPr>
            <p:cNvPr id="4" name="TextBox 4"/>
            <p:cNvSpPr txBox="1"/>
            <p:nvPr/>
          </p:nvSpPr>
          <p:spPr>
            <a:xfrm>
              <a:off x="0" y="-38100"/>
              <a:ext cx="4952059" cy="8463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80136" y="2108585"/>
            <a:ext cx="6984563" cy="69845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BDB"/>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875016" y="3444537"/>
            <a:ext cx="6842613" cy="825311"/>
            <a:chOff x="0" y="0"/>
            <a:chExt cx="9123485" cy="1100415"/>
          </a:xfrm>
        </p:grpSpPr>
        <p:sp>
          <p:nvSpPr>
            <p:cNvPr id="9" name="Freeform 9"/>
            <p:cNvSpPr/>
            <p:nvPr/>
          </p:nvSpPr>
          <p:spPr>
            <a:xfrm>
              <a:off x="0" y="0"/>
              <a:ext cx="4561742" cy="1100415"/>
            </a:xfrm>
            <a:custGeom>
              <a:avLst/>
              <a:gdLst/>
              <a:ahLst/>
              <a:cxnLst/>
              <a:rect l="l" t="t" r="r" b="b"/>
              <a:pathLst>
                <a:path w="4561742" h="1100415">
                  <a:moveTo>
                    <a:pt x="0" y="0"/>
                  </a:moveTo>
                  <a:lnTo>
                    <a:pt x="4561742" y="0"/>
                  </a:lnTo>
                  <a:lnTo>
                    <a:pt x="4561742" y="1100415"/>
                  </a:lnTo>
                  <a:lnTo>
                    <a:pt x="0" y="1100415"/>
                  </a:lnTo>
                  <a:lnTo>
                    <a:pt x="0" y="0"/>
                  </a:lnTo>
                  <a:close/>
                </a:path>
              </a:pathLst>
            </a:custGeom>
            <a:blipFill>
              <a:blip r:embed="rId2">
                <a:extLst>
                  <a:ext uri="{96DAC541-7B7A-43D3-8B79-37D633B846F1}">
                    <asvg:svgBlip xmlns:asvg="http://schemas.microsoft.com/office/drawing/2016/SVG/main" r:embed="rId3"/>
                  </a:ext>
                </a:extLst>
              </a:blip>
              <a:stretch>
                <a:fillRect r="-2649"/>
              </a:stretch>
            </a:blipFill>
          </p:spPr>
        </p:sp>
        <p:sp>
          <p:nvSpPr>
            <p:cNvPr id="10" name="Freeform 10"/>
            <p:cNvSpPr/>
            <p:nvPr/>
          </p:nvSpPr>
          <p:spPr>
            <a:xfrm flipH="1">
              <a:off x="4561742" y="0"/>
              <a:ext cx="4561742" cy="1100415"/>
            </a:xfrm>
            <a:custGeom>
              <a:avLst/>
              <a:gdLst/>
              <a:ahLst/>
              <a:cxnLst/>
              <a:rect l="l" t="t" r="r" b="b"/>
              <a:pathLst>
                <a:path w="4561742" h="1100415">
                  <a:moveTo>
                    <a:pt x="4561743" y="0"/>
                  </a:moveTo>
                  <a:lnTo>
                    <a:pt x="0" y="0"/>
                  </a:lnTo>
                  <a:lnTo>
                    <a:pt x="0" y="1100415"/>
                  </a:lnTo>
                  <a:lnTo>
                    <a:pt x="4561743" y="1100415"/>
                  </a:lnTo>
                  <a:lnTo>
                    <a:pt x="4561743" y="0"/>
                  </a:lnTo>
                  <a:close/>
                </a:path>
              </a:pathLst>
            </a:custGeom>
            <a:blipFill>
              <a:blip r:embed="rId2">
                <a:extLst>
                  <a:ext uri="{96DAC541-7B7A-43D3-8B79-37D633B846F1}">
                    <asvg:svgBlip xmlns:asvg="http://schemas.microsoft.com/office/drawing/2016/SVG/main" r:embed="rId3"/>
                  </a:ext>
                </a:extLst>
              </a:blip>
              <a:stretch>
                <a:fillRect r="-2649"/>
              </a:stretch>
            </a:blipFill>
          </p:spPr>
        </p:sp>
      </p:grpSp>
      <p:sp>
        <p:nvSpPr>
          <p:cNvPr id="11" name="Freeform 11"/>
          <p:cNvSpPr/>
          <p:nvPr/>
        </p:nvSpPr>
        <p:spPr>
          <a:xfrm>
            <a:off x="1224652" y="2065591"/>
            <a:ext cx="6895532" cy="6873984"/>
          </a:xfrm>
          <a:custGeom>
            <a:avLst/>
            <a:gdLst/>
            <a:ahLst/>
            <a:cxnLst/>
            <a:rect l="l" t="t" r="r" b="b"/>
            <a:pathLst>
              <a:path w="6895532" h="6873984">
                <a:moveTo>
                  <a:pt x="0" y="0"/>
                </a:moveTo>
                <a:lnTo>
                  <a:pt x="6895532" y="0"/>
                </a:lnTo>
                <a:lnTo>
                  <a:pt x="6895532" y="6873983"/>
                </a:lnTo>
                <a:lnTo>
                  <a:pt x="0" y="6873983"/>
                </a:lnTo>
                <a:lnTo>
                  <a:pt x="0" y="0"/>
                </a:lnTo>
                <a:close/>
              </a:path>
            </a:pathLst>
          </a:custGeom>
          <a:blipFill>
            <a:blip r:embed="rId4"/>
            <a:stretch>
              <a:fillRect/>
            </a:stretch>
          </a:blipFill>
        </p:spPr>
      </p:sp>
      <p:sp>
        <p:nvSpPr>
          <p:cNvPr id="12" name="TextBox 12"/>
          <p:cNvSpPr txBox="1"/>
          <p:nvPr/>
        </p:nvSpPr>
        <p:spPr>
          <a:xfrm>
            <a:off x="8810625" y="1581282"/>
            <a:ext cx="8115300" cy="1321675"/>
          </a:xfrm>
          <a:prstGeom prst="rect">
            <a:avLst/>
          </a:prstGeom>
        </p:spPr>
        <p:txBody>
          <a:bodyPr lIns="0" tIns="0" rIns="0" bIns="0" rtlCol="0" anchor="t">
            <a:spAutoFit/>
          </a:bodyPr>
          <a:lstStyle/>
          <a:p>
            <a:pPr algn="ctr">
              <a:lnSpc>
                <a:spcPts val="8462"/>
              </a:lnSpc>
            </a:pPr>
            <a:r>
              <a:rPr lang="en-US" sz="9099">
                <a:solidFill>
                  <a:srgbClr val="000000"/>
                </a:solidFill>
                <a:latin typeface="Pixellet TH"/>
                <a:ea typeface="Pixellet TH"/>
                <a:cs typeface="Pixellet TH"/>
                <a:sym typeface="Pixellet TH"/>
              </a:rPr>
              <a:t> solutions</a:t>
            </a:r>
          </a:p>
        </p:txBody>
      </p:sp>
      <p:sp>
        <p:nvSpPr>
          <p:cNvPr id="13" name="TextBox 13"/>
          <p:cNvSpPr txBox="1"/>
          <p:nvPr/>
        </p:nvSpPr>
        <p:spPr>
          <a:xfrm>
            <a:off x="9296476" y="5274336"/>
            <a:ext cx="9172575" cy="2637917"/>
          </a:xfrm>
          <a:prstGeom prst="rect">
            <a:avLst/>
          </a:prstGeom>
        </p:spPr>
        <p:txBody>
          <a:bodyPr lIns="0" tIns="0" rIns="0" bIns="0" rtlCol="0" anchor="t">
            <a:spAutoFit/>
          </a:bodyPr>
          <a:lstStyle/>
          <a:p>
            <a:pPr marL="813942" lvl="1" indent="-406971" algn="l">
              <a:lnSpc>
                <a:spcPts val="5277"/>
              </a:lnSpc>
              <a:buFont typeface="Arial"/>
              <a:buChar char="•"/>
            </a:pPr>
            <a:r>
              <a:rPr lang="en-US" sz="3769">
                <a:solidFill>
                  <a:srgbClr val="000000"/>
                </a:solidFill>
                <a:latin typeface="Canva Sans"/>
                <a:ea typeface="Canva Sans"/>
                <a:cs typeface="Canva Sans"/>
                <a:sym typeface="Canva Sans"/>
              </a:rPr>
              <a:t>Improve input handling</a:t>
            </a:r>
          </a:p>
          <a:p>
            <a:pPr marL="813942" lvl="1" indent="-406971" algn="l">
              <a:lnSpc>
                <a:spcPts val="5277"/>
              </a:lnSpc>
              <a:buFont typeface="Arial"/>
              <a:buChar char="•"/>
            </a:pPr>
            <a:r>
              <a:rPr lang="en-US" sz="3769">
                <a:solidFill>
                  <a:srgbClr val="000000"/>
                </a:solidFill>
                <a:latin typeface="Bitter"/>
                <a:ea typeface="Bitter"/>
                <a:cs typeface="Bitter"/>
                <a:sym typeface="Bitter"/>
              </a:rPr>
              <a:t>Ensure correct player turn management</a:t>
            </a:r>
          </a:p>
          <a:p>
            <a:pPr marL="813942" lvl="1" indent="-406971" algn="l">
              <a:lnSpc>
                <a:spcPts val="5277"/>
              </a:lnSpc>
              <a:buFont typeface="Arial"/>
              <a:buChar char="•"/>
            </a:pPr>
            <a:r>
              <a:rPr lang="en-US" sz="3769">
                <a:solidFill>
                  <a:srgbClr val="000000"/>
                </a:solidFill>
                <a:latin typeface="Canva Sans"/>
                <a:ea typeface="Canva Sans"/>
                <a:cs typeface="Canva Sans"/>
                <a:sym typeface="Canva Sans"/>
              </a:rPr>
              <a:t>Prevent infinite loops and crashes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514350" y="0"/>
            <a:ext cx="18802350" cy="2856866"/>
            <a:chOff x="0" y="0"/>
            <a:chExt cx="4952059" cy="752426"/>
          </a:xfrm>
        </p:grpSpPr>
        <p:sp>
          <p:nvSpPr>
            <p:cNvPr id="3" name="Freeform 3"/>
            <p:cNvSpPr/>
            <p:nvPr/>
          </p:nvSpPr>
          <p:spPr>
            <a:xfrm>
              <a:off x="0" y="0"/>
              <a:ext cx="4952059" cy="752426"/>
            </a:xfrm>
            <a:custGeom>
              <a:avLst/>
              <a:gdLst/>
              <a:ahLst/>
              <a:cxnLst/>
              <a:rect l="l" t="t" r="r" b="b"/>
              <a:pathLst>
                <a:path w="4952059" h="752426">
                  <a:moveTo>
                    <a:pt x="0" y="0"/>
                  </a:moveTo>
                  <a:lnTo>
                    <a:pt x="4952059" y="0"/>
                  </a:lnTo>
                  <a:lnTo>
                    <a:pt x="4952059" y="752426"/>
                  </a:lnTo>
                  <a:lnTo>
                    <a:pt x="0" y="752426"/>
                  </a:lnTo>
                  <a:close/>
                </a:path>
              </a:pathLst>
            </a:custGeom>
            <a:solidFill>
              <a:srgbClr val="FEFBDB"/>
            </a:solidFill>
          </p:spPr>
        </p:sp>
        <p:sp>
          <p:nvSpPr>
            <p:cNvPr id="4" name="TextBox 4"/>
            <p:cNvSpPr txBox="1"/>
            <p:nvPr/>
          </p:nvSpPr>
          <p:spPr>
            <a:xfrm>
              <a:off x="0" y="-38100"/>
              <a:ext cx="4952059" cy="79052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38369" y="2463228"/>
            <a:ext cx="7901284" cy="7215761"/>
            <a:chOff x="0" y="0"/>
            <a:chExt cx="10535046" cy="9621014"/>
          </a:xfrm>
        </p:grpSpPr>
        <p:grpSp>
          <p:nvGrpSpPr>
            <p:cNvPr id="6" name="Group 6"/>
            <p:cNvGrpSpPr/>
            <p:nvPr/>
          </p:nvGrpSpPr>
          <p:grpSpPr>
            <a:xfrm>
              <a:off x="0" y="267599"/>
              <a:ext cx="10420223" cy="9353415"/>
              <a:chOff x="0" y="0"/>
              <a:chExt cx="2058316" cy="1847588"/>
            </a:xfrm>
          </p:grpSpPr>
          <p:sp>
            <p:nvSpPr>
              <p:cNvPr id="7" name="Freeform 7"/>
              <p:cNvSpPr/>
              <p:nvPr/>
            </p:nvSpPr>
            <p:spPr>
              <a:xfrm>
                <a:off x="0" y="0"/>
                <a:ext cx="2058316" cy="1847588"/>
              </a:xfrm>
              <a:custGeom>
                <a:avLst/>
                <a:gdLst/>
                <a:ahLst/>
                <a:cxnLst/>
                <a:rect l="l" t="t" r="r" b="b"/>
                <a:pathLst>
                  <a:path w="2058316" h="1847588">
                    <a:moveTo>
                      <a:pt x="0" y="0"/>
                    </a:moveTo>
                    <a:lnTo>
                      <a:pt x="2058316" y="0"/>
                    </a:lnTo>
                    <a:lnTo>
                      <a:pt x="2058316" y="1847588"/>
                    </a:lnTo>
                    <a:lnTo>
                      <a:pt x="0" y="1847588"/>
                    </a:lnTo>
                    <a:close/>
                  </a:path>
                </a:pathLst>
              </a:custGeom>
              <a:solidFill>
                <a:srgbClr val="5BC4BD"/>
              </a:solidFill>
            </p:spPr>
          </p:sp>
          <p:sp>
            <p:nvSpPr>
              <p:cNvPr id="8" name="TextBox 8"/>
              <p:cNvSpPr txBox="1"/>
              <p:nvPr/>
            </p:nvSpPr>
            <p:spPr>
              <a:xfrm>
                <a:off x="0" y="-38100"/>
                <a:ext cx="2058316" cy="188568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3397" y="0"/>
              <a:ext cx="10371648" cy="9351469"/>
              <a:chOff x="0" y="0"/>
              <a:chExt cx="2048721" cy="1847204"/>
            </a:xfrm>
          </p:grpSpPr>
          <p:sp>
            <p:nvSpPr>
              <p:cNvPr id="10" name="Freeform 10"/>
              <p:cNvSpPr/>
              <p:nvPr/>
            </p:nvSpPr>
            <p:spPr>
              <a:xfrm>
                <a:off x="0" y="0"/>
                <a:ext cx="2048721" cy="1847204"/>
              </a:xfrm>
              <a:custGeom>
                <a:avLst/>
                <a:gdLst/>
                <a:ahLst/>
                <a:cxnLst/>
                <a:rect l="l" t="t" r="r" b="b"/>
                <a:pathLst>
                  <a:path w="2048721" h="1847204">
                    <a:moveTo>
                      <a:pt x="0" y="0"/>
                    </a:moveTo>
                    <a:lnTo>
                      <a:pt x="2048721" y="0"/>
                    </a:lnTo>
                    <a:lnTo>
                      <a:pt x="2048721" y="1847204"/>
                    </a:lnTo>
                    <a:lnTo>
                      <a:pt x="0" y="1847204"/>
                    </a:lnTo>
                    <a:close/>
                  </a:path>
                </a:pathLst>
              </a:custGeom>
              <a:solidFill>
                <a:srgbClr val="000000">
                  <a:alpha val="0"/>
                </a:srgbClr>
              </a:solidFill>
              <a:ln w="57150" cap="sq">
                <a:solidFill>
                  <a:srgbClr val="000000"/>
                </a:solidFill>
                <a:prstDash val="solid"/>
                <a:miter/>
              </a:ln>
            </p:spPr>
          </p:sp>
          <p:sp>
            <p:nvSpPr>
              <p:cNvPr id="11" name="TextBox 11"/>
              <p:cNvSpPr txBox="1"/>
              <p:nvPr/>
            </p:nvSpPr>
            <p:spPr>
              <a:xfrm>
                <a:off x="0" y="-38100"/>
                <a:ext cx="2048721" cy="1885304"/>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1028700" y="733425"/>
            <a:ext cx="16230600"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methodology</a:t>
            </a:r>
          </a:p>
        </p:txBody>
      </p:sp>
      <p:grpSp>
        <p:nvGrpSpPr>
          <p:cNvPr id="13" name="Group 13"/>
          <p:cNvGrpSpPr/>
          <p:nvPr/>
        </p:nvGrpSpPr>
        <p:grpSpPr>
          <a:xfrm>
            <a:off x="9348346" y="2463228"/>
            <a:ext cx="7901284" cy="7215761"/>
            <a:chOff x="0" y="0"/>
            <a:chExt cx="10535046" cy="9621014"/>
          </a:xfrm>
        </p:grpSpPr>
        <p:grpSp>
          <p:nvGrpSpPr>
            <p:cNvPr id="14" name="Group 14"/>
            <p:cNvGrpSpPr/>
            <p:nvPr/>
          </p:nvGrpSpPr>
          <p:grpSpPr>
            <a:xfrm>
              <a:off x="0" y="267599"/>
              <a:ext cx="10420223" cy="9353415"/>
              <a:chOff x="0" y="0"/>
              <a:chExt cx="2058316" cy="1847588"/>
            </a:xfrm>
          </p:grpSpPr>
          <p:sp>
            <p:nvSpPr>
              <p:cNvPr id="15" name="Freeform 15"/>
              <p:cNvSpPr/>
              <p:nvPr/>
            </p:nvSpPr>
            <p:spPr>
              <a:xfrm>
                <a:off x="0" y="0"/>
                <a:ext cx="2058316" cy="1847588"/>
              </a:xfrm>
              <a:custGeom>
                <a:avLst/>
                <a:gdLst/>
                <a:ahLst/>
                <a:cxnLst/>
                <a:rect l="l" t="t" r="r" b="b"/>
                <a:pathLst>
                  <a:path w="2058316" h="1847588">
                    <a:moveTo>
                      <a:pt x="0" y="0"/>
                    </a:moveTo>
                    <a:lnTo>
                      <a:pt x="2058316" y="0"/>
                    </a:lnTo>
                    <a:lnTo>
                      <a:pt x="2058316" y="1847588"/>
                    </a:lnTo>
                    <a:lnTo>
                      <a:pt x="0" y="1847588"/>
                    </a:lnTo>
                    <a:close/>
                  </a:path>
                </a:pathLst>
              </a:custGeom>
              <a:solidFill>
                <a:srgbClr val="5BC4BD"/>
              </a:solidFill>
            </p:spPr>
          </p:sp>
          <p:sp>
            <p:nvSpPr>
              <p:cNvPr id="16" name="TextBox 16"/>
              <p:cNvSpPr txBox="1"/>
              <p:nvPr/>
            </p:nvSpPr>
            <p:spPr>
              <a:xfrm>
                <a:off x="0" y="-38100"/>
                <a:ext cx="2058316" cy="1885688"/>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63397" y="0"/>
              <a:ext cx="10371648" cy="9351469"/>
              <a:chOff x="0" y="0"/>
              <a:chExt cx="2048721" cy="1847204"/>
            </a:xfrm>
          </p:grpSpPr>
          <p:sp>
            <p:nvSpPr>
              <p:cNvPr id="18" name="Freeform 18"/>
              <p:cNvSpPr/>
              <p:nvPr/>
            </p:nvSpPr>
            <p:spPr>
              <a:xfrm>
                <a:off x="0" y="0"/>
                <a:ext cx="2048721" cy="1847204"/>
              </a:xfrm>
              <a:custGeom>
                <a:avLst/>
                <a:gdLst/>
                <a:ahLst/>
                <a:cxnLst/>
                <a:rect l="l" t="t" r="r" b="b"/>
                <a:pathLst>
                  <a:path w="2048721" h="1847204">
                    <a:moveTo>
                      <a:pt x="0" y="0"/>
                    </a:moveTo>
                    <a:lnTo>
                      <a:pt x="2048721" y="0"/>
                    </a:lnTo>
                    <a:lnTo>
                      <a:pt x="2048721" y="1847204"/>
                    </a:lnTo>
                    <a:lnTo>
                      <a:pt x="0" y="1847204"/>
                    </a:lnTo>
                    <a:close/>
                  </a:path>
                </a:pathLst>
              </a:custGeom>
              <a:solidFill>
                <a:srgbClr val="000000">
                  <a:alpha val="0"/>
                </a:srgbClr>
              </a:solidFill>
              <a:ln w="57150" cap="sq">
                <a:solidFill>
                  <a:srgbClr val="000000"/>
                </a:solidFill>
                <a:prstDash val="solid"/>
                <a:miter/>
              </a:ln>
            </p:spPr>
          </p:sp>
          <p:sp>
            <p:nvSpPr>
              <p:cNvPr id="19" name="TextBox 19"/>
              <p:cNvSpPr txBox="1"/>
              <p:nvPr/>
            </p:nvSpPr>
            <p:spPr>
              <a:xfrm>
                <a:off x="0" y="-38100"/>
                <a:ext cx="2048721" cy="1885304"/>
              </a:xfrm>
              <a:prstGeom prst="rect">
                <a:avLst/>
              </a:prstGeom>
            </p:spPr>
            <p:txBody>
              <a:bodyPr lIns="50800" tIns="50800" rIns="50800" bIns="50800" rtlCol="0" anchor="ctr"/>
              <a:lstStyle/>
              <a:p>
                <a:pPr algn="ctr">
                  <a:lnSpc>
                    <a:spcPts val="2659"/>
                  </a:lnSpc>
                </a:pPr>
                <a:endParaRPr/>
              </a:p>
            </p:txBody>
          </p:sp>
        </p:grpSp>
      </p:grpSp>
      <p:sp>
        <p:nvSpPr>
          <p:cNvPr id="20" name="Freeform 20"/>
          <p:cNvSpPr/>
          <p:nvPr/>
        </p:nvSpPr>
        <p:spPr>
          <a:xfrm rot="10245777">
            <a:off x="-919558" y="6831521"/>
            <a:ext cx="3204400" cy="4114800"/>
          </a:xfrm>
          <a:custGeom>
            <a:avLst/>
            <a:gdLst/>
            <a:ahLst/>
            <a:cxnLst/>
            <a:rect l="l" t="t" r="r" b="b"/>
            <a:pathLst>
              <a:path w="3204400" h="4114800">
                <a:moveTo>
                  <a:pt x="0" y="0"/>
                </a:moveTo>
                <a:lnTo>
                  <a:pt x="3204401" y="0"/>
                </a:lnTo>
                <a:lnTo>
                  <a:pt x="320440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1430386" y="3471036"/>
            <a:ext cx="7117250" cy="3200400"/>
          </a:xfrm>
          <a:prstGeom prst="rect">
            <a:avLst/>
          </a:prstGeom>
        </p:spPr>
        <p:txBody>
          <a:bodyPr lIns="0" tIns="0" rIns="0" bIns="0" rtlCol="0" anchor="t">
            <a:spAutoFit/>
          </a:bodyPr>
          <a:lstStyle/>
          <a:p>
            <a:pPr algn="l">
              <a:lnSpc>
                <a:spcPts val="5599"/>
              </a:lnSpc>
              <a:spcBef>
                <a:spcPct val="0"/>
              </a:spcBef>
            </a:pPr>
            <a:r>
              <a:rPr lang="en-US" sz="3999" b="1">
                <a:solidFill>
                  <a:srgbClr val="000000"/>
                </a:solidFill>
                <a:latin typeface="Bitter Bold"/>
                <a:ea typeface="Bitter Bold"/>
                <a:cs typeface="Bitter Bold"/>
                <a:sym typeface="Bitter Bold"/>
              </a:rPr>
              <a:t>DEVELOPMENT APPROACH:</a:t>
            </a:r>
          </a:p>
          <a:p>
            <a:pPr marL="755652" lvl="1" indent="-377826" algn="l">
              <a:lnSpc>
                <a:spcPts val="4900"/>
              </a:lnSpc>
              <a:buFont typeface="Arial"/>
              <a:buChar char="•"/>
            </a:pPr>
            <a:r>
              <a:rPr lang="en-US" sz="3500">
                <a:solidFill>
                  <a:srgbClr val="000000"/>
                </a:solidFill>
                <a:latin typeface="Bitter"/>
                <a:ea typeface="Bitter"/>
                <a:cs typeface="Bitter"/>
                <a:sym typeface="Bitter"/>
              </a:rPr>
              <a:t>Board Representation</a:t>
            </a:r>
          </a:p>
          <a:p>
            <a:pPr marL="755652" lvl="1" indent="-377826" algn="l">
              <a:lnSpc>
                <a:spcPts val="4900"/>
              </a:lnSpc>
              <a:buFont typeface="Arial"/>
              <a:buChar char="•"/>
            </a:pPr>
            <a:r>
              <a:rPr lang="en-US" sz="3500">
                <a:solidFill>
                  <a:srgbClr val="000000"/>
                </a:solidFill>
                <a:latin typeface="Bitter"/>
                <a:ea typeface="Bitter"/>
                <a:cs typeface="Bitter"/>
                <a:sym typeface="Bitter"/>
              </a:rPr>
              <a:t>Game Flow</a:t>
            </a:r>
          </a:p>
          <a:p>
            <a:pPr marL="755652" lvl="1" indent="-377826" algn="l">
              <a:lnSpc>
                <a:spcPts val="4900"/>
              </a:lnSpc>
              <a:buFont typeface="Arial"/>
              <a:buChar char="•"/>
            </a:pPr>
            <a:r>
              <a:rPr lang="en-US" sz="3500">
                <a:solidFill>
                  <a:srgbClr val="000000"/>
                </a:solidFill>
                <a:latin typeface="Bitter"/>
                <a:ea typeface="Bitter"/>
                <a:cs typeface="Bitter"/>
                <a:sym typeface="Bitter"/>
              </a:rPr>
              <a:t>Input Handling</a:t>
            </a:r>
          </a:p>
          <a:p>
            <a:pPr marL="755652" lvl="1" indent="-377826" algn="l">
              <a:lnSpc>
                <a:spcPts val="4900"/>
              </a:lnSpc>
              <a:buFont typeface="Arial"/>
              <a:buChar char="•"/>
            </a:pPr>
            <a:r>
              <a:rPr lang="en-US" sz="3500">
                <a:solidFill>
                  <a:srgbClr val="000000"/>
                </a:solidFill>
                <a:latin typeface="Bitter"/>
                <a:ea typeface="Bitter"/>
                <a:cs typeface="Bitter"/>
                <a:sym typeface="Bitter"/>
              </a:rPr>
              <a:t>Conclusion Checking</a:t>
            </a:r>
          </a:p>
        </p:txBody>
      </p:sp>
      <p:sp>
        <p:nvSpPr>
          <p:cNvPr id="22" name="TextBox 22"/>
          <p:cNvSpPr txBox="1"/>
          <p:nvPr/>
        </p:nvSpPr>
        <p:spPr>
          <a:xfrm>
            <a:off x="9623511" y="3471036"/>
            <a:ext cx="7350956" cy="3867178"/>
          </a:xfrm>
          <a:prstGeom prst="rect">
            <a:avLst/>
          </a:prstGeom>
        </p:spPr>
        <p:txBody>
          <a:bodyPr lIns="0" tIns="0" rIns="0" bIns="0" rtlCol="0" anchor="t">
            <a:spAutoFit/>
          </a:bodyPr>
          <a:lstStyle/>
          <a:p>
            <a:pPr algn="just">
              <a:lnSpc>
                <a:spcPts val="5596"/>
              </a:lnSpc>
            </a:pPr>
            <a:r>
              <a:rPr lang="en-US" sz="3997" b="1">
                <a:solidFill>
                  <a:srgbClr val="000000"/>
                </a:solidFill>
                <a:latin typeface="Bitter Bold"/>
                <a:ea typeface="Bitter Bold"/>
                <a:cs typeface="Bitter Bold"/>
                <a:sym typeface="Bitter Bold"/>
              </a:rPr>
              <a:t>FUTURE ENHANCEMENTS:</a:t>
            </a:r>
          </a:p>
          <a:p>
            <a:pPr marL="820421" lvl="1" indent="-410210" algn="just">
              <a:lnSpc>
                <a:spcPts val="5320"/>
              </a:lnSpc>
              <a:buFont typeface="Arial"/>
              <a:buChar char="•"/>
            </a:pPr>
            <a:r>
              <a:rPr lang="en-US" sz="3800">
                <a:solidFill>
                  <a:srgbClr val="000000"/>
                </a:solidFill>
                <a:latin typeface="Bitter"/>
                <a:ea typeface="Bitter"/>
                <a:cs typeface="Bitter"/>
                <a:sym typeface="Bitter"/>
              </a:rPr>
              <a:t>AI implementation</a:t>
            </a:r>
          </a:p>
          <a:p>
            <a:pPr marL="755652" lvl="1" indent="-377826" algn="just">
              <a:lnSpc>
                <a:spcPts val="4900"/>
              </a:lnSpc>
              <a:buFont typeface="Arial"/>
              <a:buChar char="•"/>
            </a:pPr>
            <a:r>
              <a:rPr lang="en-US" sz="3500">
                <a:solidFill>
                  <a:srgbClr val="000000"/>
                </a:solidFill>
                <a:latin typeface="Bitter"/>
                <a:ea typeface="Bitter"/>
                <a:cs typeface="Bitter"/>
                <a:sym typeface="Bitter"/>
              </a:rPr>
              <a:t>Implementing input handling GUI</a:t>
            </a:r>
          </a:p>
          <a:p>
            <a:pPr marL="755652" lvl="1" indent="-377826" algn="just">
              <a:lnSpc>
                <a:spcPts val="4900"/>
              </a:lnSpc>
              <a:buFont typeface="Arial"/>
              <a:buChar char="•"/>
            </a:pPr>
            <a:r>
              <a:rPr lang="en-US" sz="3500">
                <a:solidFill>
                  <a:srgbClr val="000000"/>
                </a:solidFill>
                <a:latin typeface="Bitter"/>
                <a:ea typeface="Bitter"/>
                <a:cs typeface="Bitter"/>
                <a:sym typeface="Bitter"/>
              </a:rPr>
              <a:t>Introducing network based multiplayer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BC4BD"/>
        </a:solidFill>
        <a:effectLst/>
      </p:bgPr>
    </p:bg>
    <p:spTree>
      <p:nvGrpSpPr>
        <p:cNvPr id="1" name=""/>
        <p:cNvGrpSpPr/>
        <p:nvPr/>
      </p:nvGrpSpPr>
      <p:grpSpPr>
        <a:xfrm>
          <a:off x="0" y="0"/>
          <a:ext cx="0" cy="0"/>
          <a:chOff x="0" y="0"/>
          <a:chExt cx="0" cy="0"/>
        </a:xfrm>
      </p:grpSpPr>
      <p:sp>
        <p:nvSpPr>
          <p:cNvPr id="2" name="TextBox 2"/>
          <p:cNvSpPr txBox="1"/>
          <p:nvPr/>
        </p:nvSpPr>
        <p:spPr>
          <a:xfrm>
            <a:off x="2057400" y="3400770"/>
            <a:ext cx="16230600" cy="2529242"/>
          </a:xfrm>
          <a:prstGeom prst="rect">
            <a:avLst/>
          </a:prstGeom>
        </p:spPr>
        <p:txBody>
          <a:bodyPr lIns="0" tIns="0" rIns="0" bIns="0" rtlCol="0" anchor="t">
            <a:spAutoFit/>
          </a:bodyPr>
          <a:lstStyle/>
          <a:p>
            <a:pPr algn="ctr">
              <a:lnSpc>
                <a:spcPts val="18617"/>
              </a:lnSpc>
              <a:spcBef>
                <a:spcPct val="0"/>
              </a:spcBef>
            </a:pPr>
            <a:r>
              <a:rPr lang="en-US" sz="13298">
                <a:solidFill>
                  <a:srgbClr val="000000"/>
                </a:solidFill>
                <a:latin typeface="Pixellet TH"/>
                <a:ea typeface="Pixellet TH"/>
                <a:cs typeface="Pixellet TH"/>
                <a:sym typeface="Pixellet TH"/>
              </a:rPr>
              <a:t> thank you :)</a:t>
            </a:r>
          </a:p>
        </p:txBody>
      </p:sp>
      <p:sp>
        <p:nvSpPr>
          <p:cNvPr id="3" name="Freeform 3"/>
          <p:cNvSpPr/>
          <p:nvPr/>
        </p:nvSpPr>
        <p:spPr>
          <a:xfrm>
            <a:off x="1660098" y="3927391"/>
            <a:ext cx="1977879" cy="2003798"/>
          </a:xfrm>
          <a:custGeom>
            <a:avLst/>
            <a:gdLst/>
            <a:ahLst/>
            <a:cxnLst/>
            <a:rect l="l" t="t" r="r" b="b"/>
            <a:pathLst>
              <a:path w="1977879" h="2003798">
                <a:moveTo>
                  <a:pt x="0" y="0"/>
                </a:moveTo>
                <a:lnTo>
                  <a:pt x="1977879" y="0"/>
                </a:lnTo>
                <a:lnTo>
                  <a:pt x="1977879" y="2003798"/>
                </a:lnTo>
                <a:lnTo>
                  <a:pt x="0" y="2003798"/>
                </a:lnTo>
                <a:lnTo>
                  <a:pt x="0" y="0"/>
                </a:lnTo>
                <a:close/>
              </a:path>
            </a:pathLst>
          </a:custGeom>
          <a:blipFill>
            <a:blip r:embed="rId2">
              <a:alphaModFix amt="80000"/>
              <a:extLst>
                <a:ext uri="{96DAC541-7B7A-43D3-8B79-37D633B846F1}">
                  <asvg:svgBlip xmlns:asvg="http://schemas.microsoft.com/office/drawing/2016/SVG/main" r:embed="rId3"/>
                </a:ext>
              </a:extLst>
            </a:blip>
            <a:stretch>
              <a:fillRect t="-104" b="-104"/>
            </a:stretch>
          </a:blipFill>
        </p:spPr>
      </p:sp>
      <p:sp>
        <p:nvSpPr>
          <p:cNvPr id="4" name="Freeform 4"/>
          <p:cNvSpPr/>
          <p:nvPr/>
        </p:nvSpPr>
        <p:spPr>
          <a:xfrm rot="2315849">
            <a:off x="279196" y="0"/>
            <a:ext cx="1862914" cy="2277508"/>
          </a:xfrm>
          <a:custGeom>
            <a:avLst/>
            <a:gdLst/>
            <a:ahLst/>
            <a:cxnLst/>
            <a:rect l="l" t="t" r="r" b="b"/>
            <a:pathLst>
              <a:path w="1862914" h="2277508">
                <a:moveTo>
                  <a:pt x="0" y="0"/>
                </a:moveTo>
                <a:lnTo>
                  <a:pt x="1862914" y="0"/>
                </a:lnTo>
                <a:lnTo>
                  <a:pt x="1862914" y="2277508"/>
                </a:lnTo>
                <a:lnTo>
                  <a:pt x="0" y="2277508"/>
                </a:lnTo>
                <a:lnTo>
                  <a:pt x="0" y="0"/>
                </a:lnTo>
                <a:close/>
              </a:path>
            </a:pathLst>
          </a:custGeom>
          <a:blipFill>
            <a:blip r:embed="rId4">
              <a:alphaModFix amt="80000"/>
              <a:extLst>
                <a:ext uri="{96DAC541-7B7A-43D3-8B79-37D633B846F1}">
                  <asvg:svgBlip xmlns:asvg="http://schemas.microsoft.com/office/drawing/2016/SVG/main" r:embed="rId5"/>
                </a:ext>
              </a:extLst>
            </a:blip>
            <a:stretch>
              <a:fillRect t="-104" b="-104"/>
            </a:stretch>
          </a:blipFill>
        </p:spPr>
      </p:sp>
      <p:sp>
        <p:nvSpPr>
          <p:cNvPr id="5" name="Freeform 5"/>
          <p:cNvSpPr/>
          <p:nvPr/>
        </p:nvSpPr>
        <p:spPr>
          <a:xfrm rot="-2017686">
            <a:off x="1059495" y="8002772"/>
            <a:ext cx="2055135" cy="2511057"/>
          </a:xfrm>
          <a:custGeom>
            <a:avLst/>
            <a:gdLst/>
            <a:ahLst/>
            <a:cxnLst/>
            <a:rect l="l" t="t" r="r" b="b"/>
            <a:pathLst>
              <a:path w="2055135" h="2511057">
                <a:moveTo>
                  <a:pt x="0" y="0"/>
                </a:moveTo>
                <a:lnTo>
                  <a:pt x="2055134" y="0"/>
                </a:lnTo>
                <a:lnTo>
                  <a:pt x="2055134" y="2511056"/>
                </a:lnTo>
                <a:lnTo>
                  <a:pt x="0" y="2511056"/>
                </a:lnTo>
                <a:lnTo>
                  <a:pt x="0" y="0"/>
                </a:lnTo>
                <a:close/>
              </a:path>
            </a:pathLst>
          </a:custGeom>
          <a:blipFill>
            <a:blip r:embed="rId4">
              <a:alphaModFix amt="80000"/>
              <a:extLst>
                <a:ext uri="{96DAC541-7B7A-43D3-8B79-37D633B846F1}">
                  <asvg:svgBlip xmlns:asvg="http://schemas.microsoft.com/office/drawing/2016/SVG/main" r:embed="rId5"/>
                </a:ext>
              </a:extLst>
            </a:blip>
            <a:stretch>
              <a:fillRect t="-133" b="-133"/>
            </a:stretch>
          </a:blipFill>
        </p:spPr>
      </p:sp>
      <p:sp>
        <p:nvSpPr>
          <p:cNvPr id="6" name="Freeform 6"/>
          <p:cNvSpPr/>
          <p:nvPr/>
        </p:nvSpPr>
        <p:spPr>
          <a:xfrm>
            <a:off x="15835205" y="348215"/>
            <a:ext cx="2248049" cy="2277508"/>
          </a:xfrm>
          <a:custGeom>
            <a:avLst/>
            <a:gdLst/>
            <a:ahLst/>
            <a:cxnLst/>
            <a:rect l="l" t="t" r="r" b="b"/>
            <a:pathLst>
              <a:path w="2248049" h="2277508">
                <a:moveTo>
                  <a:pt x="0" y="0"/>
                </a:moveTo>
                <a:lnTo>
                  <a:pt x="2248049" y="0"/>
                </a:lnTo>
                <a:lnTo>
                  <a:pt x="2248049" y="2277509"/>
                </a:lnTo>
                <a:lnTo>
                  <a:pt x="0" y="2277509"/>
                </a:lnTo>
                <a:lnTo>
                  <a:pt x="0" y="0"/>
                </a:lnTo>
                <a:close/>
              </a:path>
            </a:pathLst>
          </a:custGeom>
          <a:blipFill>
            <a:blip r:embed="rId2">
              <a:alphaModFix amt="80000"/>
              <a:extLst>
                <a:ext uri="{96DAC541-7B7A-43D3-8B79-37D633B846F1}">
                  <asvg:svgBlip xmlns:asvg="http://schemas.microsoft.com/office/drawing/2016/SVG/main" r:embed="rId3"/>
                </a:ext>
              </a:extLst>
            </a:blip>
            <a:stretch>
              <a:fillRect t="-104" b="-104"/>
            </a:stretch>
          </a:blipFill>
        </p:spPr>
      </p:sp>
      <p:sp>
        <p:nvSpPr>
          <p:cNvPr id="7" name="Freeform 7"/>
          <p:cNvSpPr/>
          <p:nvPr/>
        </p:nvSpPr>
        <p:spPr>
          <a:xfrm rot="2797393">
            <a:off x="15757336" y="7563533"/>
            <a:ext cx="2055135" cy="2511057"/>
          </a:xfrm>
          <a:custGeom>
            <a:avLst/>
            <a:gdLst/>
            <a:ahLst/>
            <a:cxnLst/>
            <a:rect l="l" t="t" r="r" b="b"/>
            <a:pathLst>
              <a:path w="2055135" h="2511057">
                <a:moveTo>
                  <a:pt x="0" y="0"/>
                </a:moveTo>
                <a:lnTo>
                  <a:pt x="2055135" y="0"/>
                </a:lnTo>
                <a:lnTo>
                  <a:pt x="2055135" y="2511057"/>
                </a:lnTo>
                <a:lnTo>
                  <a:pt x="0" y="2511057"/>
                </a:lnTo>
                <a:lnTo>
                  <a:pt x="0" y="0"/>
                </a:lnTo>
                <a:close/>
              </a:path>
            </a:pathLst>
          </a:custGeom>
          <a:blipFill>
            <a:blip r:embed="rId4">
              <a:alphaModFix amt="80000"/>
              <a:extLst>
                <a:ext uri="{96DAC541-7B7A-43D3-8B79-37D633B846F1}">
                  <asvg:svgBlip xmlns:asvg="http://schemas.microsoft.com/office/drawing/2016/SVG/main" r:embed="rId5"/>
                </a:ext>
              </a:extLst>
            </a:blip>
            <a:stretch>
              <a:fillRect t="-133" b="-133"/>
            </a:stretch>
          </a:blipFill>
        </p:spPr>
      </p:sp>
      <p:sp>
        <p:nvSpPr>
          <p:cNvPr id="8" name="Freeform 8"/>
          <p:cNvSpPr/>
          <p:nvPr/>
        </p:nvSpPr>
        <p:spPr>
          <a:xfrm>
            <a:off x="8843930" y="8009492"/>
            <a:ext cx="2248049" cy="2277508"/>
          </a:xfrm>
          <a:custGeom>
            <a:avLst/>
            <a:gdLst/>
            <a:ahLst/>
            <a:cxnLst/>
            <a:rect l="l" t="t" r="r" b="b"/>
            <a:pathLst>
              <a:path w="2248049" h="2277508">
                <a:moveTo>
                  <a:pt x="0" y="0"/>
                </a:moveTo>
                <a:lnTo>
                  <a:pt x="2248049" y="0"/>
                </a:lnTo>
                <a:lnTo>
                  <a:pt x="2248049" y="2277508"/>
                </a:lnTo>
                <a:lnTo>
                  <a:pt x="0" y="2277508"/>
                </a:lnTo>
                <a:lnTo>
                  <a:pt x="0" y="0"/>
                </a:lnTo>
                <a:close/>
              </a:path>
            </a:pathLst>
          </a:custGeom>
          <a:blipFill>
            <a:blip r:embed="rId2">
              <a:alphaModFix amt="80000"/>
              <a:extLst>
                <a:ext uri="{96DAC541-7B7A-43D3-8B79-37D633B846F1}">
                  <asvg:svgBlip xmlns:asvg="http://schemas.microsoft.com/office/drawing/2016/SVG/main" r:embed="rId3"/>
                </a:ext>
              </a:extLst>
            </a:blip>
            <a:stretch>
              <a:fillRect t="-104" b="-104"/>
            </a:stretch>
          </a:blipFill>
        </p:spPr>
      </p:sp>
      <p:sp>
        <p:nvSpPr>
          <p:cNvPr id="9" name="Freeform 9"/>
          <p:cNvSpPr/>
          <p:nvPr/>
        </p:nvSpPr>
        <p:spPr>
          <a:xfrm rot="-1316925">
            <a:off x="9758756" y="-316735"/>
            <a:ext cx="1862914" cy="2277508"/>
          </a:xfrm>
          <a:custGeom>
            <a:avLst/>
            <a:gdLst/>
            <a:ahLst/>
            <a:cxnLst/>
            <a:rect l="l" t="t" r="r" b="b"/>
            <a:pathLst>
              <a:path w="1862914" h="2277508">
                <a:moveTo>
                  <a:pt x="0" y="0"/>
                </a:moveTo>
                <a:lnTo>
                  <a:pt x="1862913" y="0"/>
                </a:lnTo>
                <a:lnTo>
                  <a:pt x="1862913" y="2277508"/>
                </a:lnTo>
                <a:lnTo>
                  <a:pt x="0" y="2277508"/>
                </a:lnTo>
                <a:lnTo>
                  <a:pt x="0" y="0"/>
                </a:lnTo>
                <a:close/>
              </a:path>
            </a:pathLst>
          </a:custGeom>
          <a:blipFill>
            <a:blip r:embed="rId4">
              <a:alphaModFix amt="80000"/>
              <a:extLst>
                <a:ext uri="{96DAC541-7B7A-43D3-8B79-37D633B846F1}">
                  <asvg:svgBlip xmlns:asvg="http://schemas.microsoft.com/office/drawing/2016/SVG/main" r:embed="rId5"/>
                </a:ext>
              </a:extLst>
            </a:blip>
            <a:stretch>
              <a:fillRect t="-104" b="-104"/>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3975"/>
        </a:solidFill>
        <a:effectLst/>
      </p:bgPr>
    </p:bg>
    <p:spTree>
      <p:nvGrpSpPr>
        <p:cNvPr id="1" name=""/>
        <p:cNvGrpSpPr/>
        <p:nvPr/>
      </p:nvGrpSpPr>
      <p:grpSpPr>
        <a:xfrm>
          <a:off x="0" y="0"/>
          <a:ext cx="0" cy="0"/>
          <a:chOff x="0" y="0"/>
          <a:chExt cx="0" cy="0"/>
        </a:xfrm>
      </p:grpSpPr>
      <p:grpSp>
        <p:nvGrpSpPr>
          <p:cNvPr id="2" name="Group 2"/>
          <p:cNvGrpSpPr/>
          <p:nvPr/>
        </p:nvGrpSpPr>
        <p:grpSpPr>
          <a:xfrm>
            <a:off x="1211329" y="2865801"/>
            <a:ext cx="7322554" cy="2991284"/>
            <a:chOff x="0" y="0"/>
            <a:chExt cx="1928574" cy="787828"/>
          </a:xfrm>
        </p:grpSpPr>
        <p:sp>
          <p:nvSpPr>
            <p:cNvPr id="3" name="Freeform 3"/>
            <p:cNvSpPr/>
            <p:nvPr/>
          </p:nvSpPr>
          <p:spPr>
            <a:xfrm>
              <a:off x="0" y="0"/>
              <a:ext cx="1928574" cy="787828"/>
            </a:xfrm>
            <a:custGeom>
              <a:avLst/>
              <a:gdLst/>
              <a:ahLst/>
              <a:cxnLst/>
              <a:rect l="l" t="t" r="r" b="b"/>
              <a:pathLst>
                <a:path w="1928574" h="787828">
                  <a:moveTo>
                    <a:pt x="0" y="0"/>
                  </a:moveTo>
                  <a:lnTo>
                    <a:pt x="1928574" y="0"/>
                  </a:lnTo>
                  <a:lnTo>
                    <a:pt x="1928574" y="787828"/>
                  </a:lnTo>
                  <a:lnTo>
                    <a:pt x="0" y="787828"/>
                  </a:lnTo>
                  <a:close/>
                </a:path>
              </a:pathLst>
            </a:custGeom>
            <a:solidFill>
              <a:srgbClr val="FEFBDB"/>
            </a:solidFill>
          </p:spPr>
        </p:sp>
        <p:sp>
          <p:nvSpPr>
            <p:cNvPr id="4" name="TextBox 4"/>
            <p:cNvSpPr txBox="1"/>
            <p:nvPr/>
          </p:nvSpPr>
          <p:spPr>
            <a:xfrm>
              <a:off x="0" y="-38100"/>
              <a:ext cx="1928574" cy="82592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26152" y="2780221"/>
            <a:ext cx="7288419" cy="2990661"/>
            <a:chOff x="0" y="0"/>
            <a:chExt cx="1919584" cy="787664"/>
          </a:xfrm>
        </p:grpSpPr>
        <p:sp>
          <p:nvSpPr>
            <p:cNvPr id="6" name="Freeform 6"/>
            <p:cNvSpPr/>
            <p:nvPr/>
          </p:nvSpPr>
          <p:spPr>
            <a:xfrm>
              <a:off x="0" y="0"/>
              <a:ext cx="1919584" cy="787664"/>
            </a:xfrm>
            <a:custGeom>
              <a:avLst/>
              <a:gdLst/>
              <a:ahLst/>
              <a:cxnLst/>
              <a:rect l="l" t="t" r="r" b="b"/>
              <a:pathLst>
                <a:path w="1919584" h="787664">
                  <a:moveTo>
                    <a:pt x="0" y="0"/>
                  </a:moveTo>
                  <a:lnTo>
                    <a:pt x="1919584" y="0"/>
                  </a:lnTo>
                  <a:lnTo>
                    <a:pt x="1919584" y="787664"/>
                  </a:lnTo>
                  <a:lnTo>
                    <a:pt x="0" y="787664"/>
                  </a:lnTo>
                  <a:close/>
                </a:path>
              </a:pathLst>
            </a:custGeom>
            <a:solidFill>
              <a:srgbClr val="000000">
                <a:alpha val="0"/>
              </a:srgbClr>
            </a:solidFill>
            <a:ln w="57150" cap="sq">
              <a:solidFill>
                <a:srgbClr val="000000"/>
              </a:solidFill>
              <a:prstDash val="solid"/>
              <a:miter/>
            </a:ln>
          </p:spPr>
        </p:sp>
        <p:sp>
          <p:nvSpPr>
            <p:cNvPr id="7" name="TextBox 7"/>
            <p:cNvSpPr txBox="1"/>
            <p:nvPr/>
          </p:nvSpPr>
          <p:spPr>
            <a:xfrm>
              <a:off x="0" y="-38100"/>
              <a:ext cx="1919584" cy="825764"/>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673428" y="2865801"/>
            <a:ext cx="7322554" cy="2991284"/>
            <a:chOff x="0" y="0"/>
            <a:chExt cx="1928574" cy="787828"/>
          </a:xfrm>
        </p:grpSpPr>
        <p:sp>
          <p:nvSpPr>
            <p:cNvPr id="9" name="Freeform 9"/>
            <p:cNvSpPr/>
            <p:nvPr/>
          </p:nvSpPr>
          <p:spPr>
            <a:xfrm>
              <a:off x="0" y="0"/>
              <a:ext cx="1928574" cy="787828"/>
            </a:xfrm>
            <a:custGeom>
              <a:avLst/>
              <a:gdLst/>
              <a:ahLst/>
              <a:cxnLst/>
              <a:rect l="l" t="t" r="r" b="b"/>
              <a:pathLst>
                <a:path w="1928574" h="787828">
                  <a:moveTo>
                    <a:pt x="0" y="0"/>
                  </a:moveTo>
                  <a:lnTo>
                    <a:pt x="1928574" y="0"/>
                  </a:lnTo>
                  <a:lnTo>
                    <a:pt x="1928574" y="787828"/>
                  </a:lnTo>
                  <a:lnTo>
                    <a:pt x="0" y="787828"/>
                  </a:lnTo>
                  <a:close/>
                </a:path>
              </a:pathLst>
            </a:custGeom>
            <a:solidFill>
              <a:srgbClr val="FEFBDB"/>
            </a:solidFill>
          </p:spPr>
        </p:sp>
        <p:sp>
          <p:nvSpPr>
            <p:cNvPr id="10" name="TextBox 10"/>
            <p:cNvSpPr txBox="1"/>
            <p:nvPr/>
          </p:nvSpPr>
          <p:spPr>
            <a:xfrm>
              <a:off x="0" y="-38100"/>
              <a:ext cx="1928574" cy="82592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9788252" y="2780221"/>
            <a:ext cx="7288419" cy="2990661"/>
            <a:chOff x="0" y="0"/>
            <a:chExt cx="1919584" cy="787664"/>
          </a:xfrm>
        </p:grpSpPr>
        <p:sp>
          <p:nvSpPr>
            <p:cNvPr id="12" name="Freeform 12"/>
            <p:cNvSpPr/>
            <p:nvPr/>
          </p:nvSpPr>
          <p:spPr>
            <a:xfrm>
              <a:off x="0" y="0"/>
              <a:ext cx="1919584" cy="787664"/>
            </a:xfrm>
            <a:custGeom>
              <a:avLst/>
              <a:gdLst/>
              <a:ahLst/>
              <a:cxnLst/>
              <a:rect l="l" t="t" r="r" b="b"/>
              <a:pathLst>
                <a:path w="1919584" h="787664">
                  <a:moveTo>
                    <a:pt x="0" y="0"/>
                  </a:moveTo>
                  <a:lnTo>
                    <a:pt x="1919584" y="0"/>
                  </a:lnTo>
                  <a:lnTo>
                    <a:pt x="1919584" y="787664"/>
                  </a:lnTo>
                  <a:lnTo>
                    <a:pt x="0" y="787664"/>
                  </a:lnTo>
                  <a:close/>
                </a:path>
              </a:pathLst>
            </a:custGeom>
            <a:solidFill>
              <a:srgbClr val="000000">
                <a:alpha val="0"/>
              </a:srgbClr>
            </a:solidFill>
            <a:ln w="57150" cap="sq">
              <a:solidFill>
                <a:srgbClr val="000000"/>
              </a:solidFill>
              <a:prstDash val="solid"/>
              <a:miter/>
            </a:ln>
          </p:spPr>
        </p:sp>
        <p:sp>
          <p:nvSpPr>
            <p:cNvPr id="13" name="TextBox 13"/>
            <p:cNvSpPr txBox="1"/>
            <p:nvPr/>
          </p:nvSpPr>
          <p:spPr>
            <a:xfrm>
              <a:off x="0" y="-38100"/>
              <a:ext cx="1919584" cy="82576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211329" y="6264140"/>
            <a:ext cx="7322554" cy="2994160"/>
            <a:chOff x="0" y="0"/>
            <a:chExt cx="1928574" cy="788585"/>
          </a:xfrm>
        </p:grpSpPr>
        <p:sp>
          <p:nvSpPr>
            <p:cNvPr id="15" name="Freeform 15"/>
            <p:cNvSpPr/>
            <p:nvPr/>
          </p:nvSpPr>
          <p:spPr>
            <a:xfrm>
              <a:off x="0" y="0"/>
              <a:ext cx="1928574" cy="788585"/>
            </a:xfrm>
            <a:custGeom>
              <a:avLst/>
              <a:gdLst/>
              <a:ahLst/>
              <a:cxnLst/>
              <a:rect l="l" t="t" r="r" b="b"/>
              <a:pathLst>
                <a:path w="1928574" h="788585">
                  <a:moveTo>
                    <a:pt x="0" y="0"/>
                  </a:moveTo>
                  <a:lnTo>
                    <a:pt x="1928574" y="0"/>
                  </a:lnTo>
                  <a:lnTo>
                    <a:pt x="1928574" y="788585"/>
                  </a:lnTo>
                  <a:lnTo>
                    <a:pt x="0" y="788585"/>
                  </a:lnTo>
                  <a:close/>
                </a:path>
              </a:pathLst>
            </a:custGeom>
            <a:solidFill>
              <a:srgbClr val="FEFBDB"/>
            </a:solidFill>
          </p:spPr>
        </p:sp>
        <p:sp>
          <p:nvSpPr>
            <p:cNvPr id="16" name="TextBox 16"/>
            <p:cNvSpPr txBox="1"/>
            <p:nvPr/>
          </p:nvSpPr>
          <p:spPr>
            <a:xfrm>
              <a:off x="0" y="-38100"/>
              <a:ext cx="1928574" cy="826685"/>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326152" y="6178478"/>
            <a:ext cx="7288419" cy="2993537"/>
            <a:chOff x="0" y="0"/>
            <a:chExt cx="1919584" cy="788421"/>
          </a:xfrm>
        </p:grpSpPr>
        <p:sp>
          <p:nvSpPr>
            <p:cNvPr id="18" name="Freeform 18"/>
            <p:cNvSpPr/>
            <p:nvPr/>
          </p:nvSpPr>
          <p:spPr>
            <a:xfrm>
              <a:off x="0" y="0"/>
              <a:ext cx="1919584" cy="788421"/>
            </a:xfrm>
            <a:custGeom>
              <a:avLst/>
              <a:gdLst/>
              <a:ahLst/>
              <a:cxnLst/>
              <a:rect l="l" t="t" r="r" b="b"/>
              <a:pathLst>
                <a:path w="1919584" h="788421">
                  <a:moveTo>
                    <a:pt x="0" y="0"/>
                  </a:moveTo>
                  <a:lnTo>
                    <a:pt x="1919584" y="0"/>
                  </a:lnTo>
                  <a:lnTo>
                    <a:pt x="1919584" y="788421"/>
                  </a:lnTo>
                  <a:lnTo>
                    <a:pt x="0" y="788421"/>
                  </a:lnTo>
                  <a:close/>
                </a:path>
              </a:pathLst>
            </a:custGeom>
            <a:solidFill>
              <a:srgbClr val="000000">
                <a:alpha val="0"/>
              </a:srgbClr>
            </a:solidFill>
            <a:ln w="57150" cap="sq">
              <a:solidFill>
                <a:srgbClr val="000000"/>
              </a:solidFill>
              <a:prstDash val="solid"/>
              <a:miter/>
            </a:ln>
          </p:spPr>
        </p:sp>
        <p:sp>
          <p:nvSpPr>
            <p:cNvPr id="19" name="TextBox 19"/>
            <p:cNvSpPr txBox="1"/>
            <p:nvPr/>
          </p:nvSpPr>
          <p:spPr>
            <a:xfrm>
              <a:off x="0" y="-38100"/>
              <a:ext cx="1919584" cy="826521"/>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9673428" y="6264140"/>
            <a:ext cx="7322554" cy="2994160"/>
            <a:chOff x="0" y="0"/>
            <a:chExt cx="1928574" cy="788585"/>
          </a:xfrm>
        </p:grpSpPr>
        <p:sp>
          <p:nvSpPr>
            <p:cNvPr id="21" name="Freeform 21"/>
            <p:cNvSpPr/>
            <p:nvPr/>
          </p:nvSpPr>
          <p:spPr>
            <a:xfrm>
              <a:off x="0" y="0"/>
              <a:ext cx="1928574" cy="788585"/>
            </a:xfrm>
            <a:custGeom>
              <a:avLst/>
              <a:gdLst/>
              <a:ahLst/>
              <a:cxnLst/>
              <a:rect l="l" t="t" r="r" b="b"/>
              <a:pathLst>
                <a:path w="1928574" h="788585">
                  <a:moveTo>
                    <a:pt x="0" y="0"/>
                  </a:moveTo>
                  <a:lnTo>
                    <a:pt x="1928574" y="0"/>
                  </a:lnTo>
                  <a:lnTo>
                    <a:pt x="1928574" y="788585"/>
                  </a:lnTo>
                  <a:lnTo>
                    <a:pt x="0" y="788585"/>
                  </a:lnTo>
                  <a:close/>
                </a:path>
              </a:pathLst>
            </a:custGeom>
            <a:solidFill>
              <a:srgbClr val="FEFBDB"/>
            </a:solidFill>
          </p:spPr>
        </p:sp>
        <p:sp>
          <p:nvSpPr>
            <p:cNvPr id="22" name="TextBox 22"/>
            <p:cNvSpPr txBox="1"/>
            <p:nvPr/>
          </p:nvSpPr>
          <p:spPr>
            <a:xfrm>
              <a:off x="0" y="-38100"/>
              <a:ext cx="1928574" cy="826685"/>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a:off x="9788252" y="6178478"/>
            <a:ext cx="7288419" cy="2993537"/>
            <a:chOff x="0" y="0"/>
            <a:chExt cx="1919584" cy="788421"/>
          </a:xfrm>
        </p:grpSpPr>
        <p:sp>
          <p:nvSpPr>
            <p:cNvPr id="24" name="Freeform 24"/>
            <p:cNvSpPr/>
            <p:nvPr/>
          </p:nvSpPr>
          <p:spPr>
            <a:xfrm>
              <a:off x="0" y="0"/>
              <a:ext cx="1919584" cy="788421"/>
            </a:xfrm>
            <a:custGeom>
              <a:avLst/>
              <a:gdLst/>
              <a:ahLst/>
              <a:cxnLst/>
              <a:rect l="l" t="t" r="r" b="b"/>
              <a:pathLst>
                <a:path w="1919584" h="788421">
                  <a:moveTo>
                    <a:pt x="0" y="0"/>
                  </a:moveTo>
                  <a:lnTo>
                    <a:pt x="1919584" y="0"/>
                  </a:lnTo>
                  <a:lnTo>
                    <a:pt x="1919584" y="788421"/>
                  </a:lnTo>
                  <a:lnTo>
                    <a:pt x="0" y="788421"/>
                  </a:lnTo>
                  <a:close/>
                </a:path>
              </a:pathLst>
            </a:custGeom>
            <a:solidFill>
              <a:srgbClr val="000000">
                <a:alpha val="0"/>
              </a:srgbClr>
            </a:solidFill>
            <a:ln w="57150" cap="sq">
              <a:solidFill>
                <a:srgbClr val="000000"/>
              </a:solidFill>
              <a:prstDash val="solid"/>
              <a:miter/>
            </a:ln>
          </p:spPr>
        </p:sp>
        <p:sp>
          <p:nvSpPr>
            <p:cNvPr id="25" name="TextBox 25"/>
            <p:cNvSpPr txBox="1"/>
            <p:nvPr/>
          </p:nvSpPr>
          <p:spPr>
            <a:xfrm>
              <a:off x="0" y="-38100"/>
              <a:ext cx="1919584" cy="826521"/>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1211329" y="-1001204"/>
            <a:ext cx="16230600" cy="2771775"/>
          </a:xfrm>
          <a:prstGeom prst="rect">
            <a:avLst/>
          </a:prstGeom>
        </p:spPr>
        <p:txBody>
          <a:bodyPr lIns="0" tIns="0" rIns="0" bIns="0" rtlCol="0" anchor="t">
            <a:spAutoFit/>
          </a:bodyPr>
          <a:lstStyle/>
          <a:p>
            <a:pPr algn="ctr">
              <a:lnSpc>
                <a:spcPts val="10500"/>
              </a:lnSpc>
            </a:pPr>
            <a:endParaRPr/>
          </a:p>
          <a:p>
            <a:pPr algn="ctr">
              <a:lnSpc>
                <a:spcPts val="10500"/>
              </a:lnSpc>
              <a:spcBef>
                <a:spcPct val="0"/>
              </a:spcBef>
            </a:pPr>
            <a:r>
              <a:rPr lang="en-US" sz="7500">
                <a:solidFill>
                  <a:srgbClr val="000000"/>
                </a:solidFill>
                <a:latin typeface="Pixellet TH"/>
                <a:ea typeface="Pixellet TH"/>
                <a:cs typeface="Pixellet TH"/>
                <a:sym typeface="Pixellet TH"/>
              </a:rPr>
              <a:t>introduction</a:t>
            </a:r>
          </a:p>
        </p:txBody>
      </p:sp>
      <p:sp>
        <p:nvSpPr>
          <p:cNvPr id="27" name="TextBox 27"/>
          <p:cNvSpPr txBox="1"/>
          <p:nvPr/>
        </p:nvSpPr>
        <p:spPr>
          <a:xfrm>
            <a:off x="10070869" y="3986865"/>
            <a:ext cx="4809992" cy="596900"/>
          </a:xfrm>
          <a:prstGeom prst="rect">
            <a:avLst/>
          </a:prstGeom>
        </p:spPr>
        <p:txBody>
          <a:bodyPr lIns="0" tIns="0" rIns="0" bIns="0" rtlCol="0" anchor="t">
            <a:spAutoFit/>
          </a:bodyPr>
          <a:lstStyle/>
          <a:p>
            <a:pPr algn="ctr">
              <a:lnSpc>
                <a:spcPts val="4900"/>
              </a:lnSpc>
              <a:spcBef>
                <a:spcPct val="0"/>
              </a:spcBef>
            </a:pPr>
            <a:endParaRPr/>
          </a:p>
        </p:txBody>
      </p:sp>
      <p:sp>
        <p:nvSpPr>
          <p:cNvPr id="28" name="TextBox 28"/>
          <p:cNvSpPr txBox="1"/>
          <p:nvPr/>
        </p:nvSpPr>
        <p:spPr>
          <a:xfrm>
            <a:off x="1727425" y="2923001"/>
            <a:ext cx="5816375" cy="2647950"/>
          </a:xfrm>
          <a:prstGeom prst="rect">
            <a:avLst/>
          </a:prstGeom>
        </p:spPr>
        <p:txBody>
          <a:bodyPr wrap="square" lIns="0" tIns="0" rIns="0" bIns="0" rtlCol="0" anchor="t">
            <a:spAutoFit/>
          </a:bodyPr>
          <a:lstStyle/>
          <a:p>
            <a:pPr algn="l">
              <a:lnSpc>
                <a:spcPts val="4200"/>
              </a:lnSpc>
              <a:spcBef>
                <a:spcPct val="0"/>
              </a:spcBef>
            </a:pPr>
            <a:r>
              <a:rPr lang="en-US" sz="3000" dirty="0">
                <a:solidFill>
                  <a:srgbClr val="000000"/>
                </a:solidFill>
                <a:latin typeface="Bitter"/>
                <a:ea typeface="Bitter"/>
                <a:cs typeface="Bitter"/>
                <a:sym typeface="Bitter"/>
              </a:rPr>
              <a:t>01.</a:t>
            </a:r>
          </a:p>
          <a:p>
            <a:pPr algn="l">
              <a:lnSpc>
                <a:spcPts val="4200"/>
              </a:lnSpc>
              <a:spcBef>
                <a:spcPct val="0"/>
              </a:spcBef>
            </a:pPr>
            <a:r>
              <a:rPr lang="en-US" sz="3000" dirty="0">
                <a:solidFill>
                  <a:srgbClr val="000000"/>
                </a:solidFill>
                <a:latin typeface="Bitter"/>
                <a:ea typeface="Bitter"/>
                <a:cs typeface="Bitter"/>
                <a:sym typeface="Bitter"/>
              </a:rPr>
              <a:t>Name: S M Uday Haider</a:t>
            </a:r>
          </a:p>
          <a:p>
            <a:pPr algn="l">
              <a:lnSpc>
                <a:spcPts val="4200"/>
              </a:lnSpc>
              <a:spcBef>
                <a:spcPct val="0"/>
              </a:spcBef>
            </a:pPr>
            <a:r>
              <a:rPr lang="en-US" sz="3000" dirty="0">
                <a:solidFill>
                  <a:srgbClr val="000000"/>
                </a:solidFill>
                <a:latin typeface="Bitter"/>
                <a:ea typeface="Bitter"/>
                <a:cs typeface="Bitter"/>
                <a:sym typeface="Bitter"/>
              </a:rPr>
              <a:t>Department of Electrical and</a:t>
            </a:r>
          </a:p>
          <a:p>
            <a:pPr algn="l">
              <a:lnSpc>
                <a:spcPts val="4200"/>
              </a:lnSpc>
              <a:spcBef>
                <a:spcPct val="0"/>
              </a:spcBef>
            </a:pPr>
            <a:r>
              <a:rPr lang="en-US" sz="3000" dirty="0">
                <a:solidFill>
                  <a:srgbClr val="000000"/>
                </a:solidFill>
                <a:latin typeface="Bitter"/>
                <a:ea typeface="Bitter"/>
                <a:cs typeface="Bitter"/>
                <a:sym typeface="Bitter"/>
              </a:rPr>
              <a:t>Computer Engineering</a:t>
            </a:r>
          </a:p>
          <a:p>
            <a:pPr algn="l">
              <a:lnSpc>
                <a:spcPts val="4200"/>
              </a:lnSpc>
              <a:spcBef>
                <a:spcPct val="0"/>
              </a:spcBef>
            </a:pPr>
            <a:r>
              <a:rPr lang="en-US" sz="3000" dirty="0">
                <a:solidFill>
                  <a:srgbClr val="000000"/>
                </a:solidFill>
                <a:latin typeface="Bitter"/>
                <a:ea typeface="Bitter"/>
                <a:cs typeface="Bitter"/>
                <a:sym typeface="Bitter"/>
              </a:rPr>
              <a:t>Student ID: 2512062642</a:t>
            </a:r>
          </a:p>
        </p:txBody>
      </p:sp>
      <p:sp>
        <p:nvSpPr>
          <p:cNvPr id="29" name="TextBox 29"/>
          <p:cNvSpPr txBox="1"/>
          <p:nvPr/>
        </p:nvSpPr>
        <p:spPr>
          <a:xfrm>
            <a:off x="9673428" y="2923001"/>
            <a:ext cx="7073246" cy="2647950"/>
          </a:xfrm>
          <a:prstGeom prst="rect">
            <a:avLst/>
          </a:prstGeom>
        </p:spPr>
        <p:txBody>
          <a:bodyPr lIns="0" tIns="0" rIns="0" bIns="0" rtlCol="0" anchor="t">
            <a:spAutoFit/>
          </a:bodyPr>
          <a:lstStyle/>
          <a:p>
            <a:pPr algn="r">
              <a:lnSpc>
                <a:spcPts val="4200"/>
              </a:lnSpc>
              <a:spcBef>
                <a:spcPct val="0"/>
              </a:spcBef>
            </a:pPr>
            <a:r>
              <a:rPr lang="en-US" sz="3000">
                <a:solidFill>
                  <a:srgbClr val="000000"/>
                </a:solidFill>
                <a:latin typeface="Bitter"/>
                <a:ea typeface="Bitter"/>
                <a:cs typeface="Bitter"/>
                <a:sym typeface="Bitter"/>
              </a:rPr>
              <a:t>02.</a:t>
            </a:r>
          </a:p>
          <a:p>
            <a:pPr algn="r">
              <a:lnSpc>
                <a:spcPts val="4200"/>
              </a:lnSpc>
              <a:spcBef>
                <a:spcPct val="0"/>
              </a:spcBef>
            </a:pPr>
            <a:r>
              <a:rPr lang="en-US" sz="3000">
                <a:solidFill>
                  <a:srgbClr val="000000"/>
                </a:solidFill>
                <a:latin typeface="Bitter"/>
                <a:ea typeface="Bitter"/>
                <a:cs typeface="Bitter"/>
                <a:sym typeface="Bitter"/>
              </a:rPr>
              <a:t>Name: Kanij Fatema Lubna</a:t>
            </a:r>
          </a:p>
          <a:p>
            <a:pPr algn="r">
              <a:lnSpc>
                <a:spcPts val="4200"/>
              </a:lnSpc>
              <a:spcBef>
                <a:spcPct val="0"/>
              </a:spcBef>
            </a:pPr>
            <a:r>
              <a:rPr lang="en-US" sz="3000">
                <a:solidFill>
                  <a:srgbClr val="000000"/>
                </a:solidFill>
                <a:latin typeface="Bitter"/>
                <a:ea typeface="Bitter"/>
                <a:cs typeface="Bitter"/>
                <a:sym typeface="Bitter"/>
              </a:rPr>
              <a:t>Department of Electrical and Computer Engineering</a:t>
            </a:r>
          </a:p>
          <a:p>
            <a:pPr algn="r">
              <a:lnSpc>
                <a:spcPts val="4200"/>
              </a:lnSpc>
              <a:spcBef>
                <a:spcPct val="0"/>
              </a:spcBef>
            </a:pPr>
            <a:r>
              <a:rPr lang="en-US" sz="3000">
                <a:solidFill>
                  <a:srgbClr val="000000"/>
                </a:solidFill>
                <a:latin typeface="Bitter"/>
                <a:ea typeface="Bitter"/>
                <a:cs typeface="Bitter"/>
                <a:sym typeface="Bitter"/>
              </a:rPr>
              <a:t>Student ID: 2512430642</a:t>
            </a:r>
          </a:p>
        </p:txBody>
      </p:sp>
      <p:sp>
        <p:nvSpPr>
          <p:cNvPr id="30" name="TextBox 30"/>
          <p:cNvSpPr txBox="1"/>
          <p:nvPr/>
        </p:nvSpPr>
        <p:spPr>
          <a:xfrm>
            <a:off x="1727425" y="6322696"/>
            <a:ext cx="5920545" cy="2647950"/>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Bitter"/>
                <a:ea typeface="Bitter"/>
                <a:cs typeface="Bitter"/>
                <a:sym typeface="Bitter"/>
              </a:rPr>
              <a:t>03.</a:t>
            </a:r>
          </a:p>
          <a:p>
            <a:pPr algn="l">
              <a:lnSpc>
                <a:spcPts val="4200"/>
              </a:lnSpc>
              <a:spcBef>
                <a:spcPct val="0"/>
              </a:spcBef>
            </a:pPr>
            <a:r>
              <a:rPr lang="en-US" sz="3000">
                <a:solidFill>
                  <a:srgbClr val="000000"/>
                </a:solidFill>
                <a:latin typeface="Bitter"/>
                <a:ea typeface="Bitter"/>
                <a:cs typeface="Bitter"/>
                <a:sym typeface="Bitter"/>
              </a:rPr>
              <a:t>Name: Asifur Rahman Apon</a:t>
            </a:r>
          </a:p>
          <a:p>
            <a:pPr algn="l">
              <a:lnSpc>
                <a:spcPts val="4200"/>
              </a:lnSpc>
              <a:spcBef>
                <a:spcPct val="0"/>
              </a:spcBef>
            </a:pPr>
            <a:r>
              <a:rPr lang="en-US" sz="3000">
                <a:solidFill>
                  <a:srgbClr val="000000"/>
                </a:solidFill>
                <a:latin typeface="Bitter"/>
                <a:ea typeface="Bitter"/>
                <a:cs typeface="Bitter"/>
                <a:sym typeface="Bitter"/>
              </a:rPr>
              <a:t>Department of Electrical and Computer Engineering</a:t>
            </a:r>
          </a:p>
          <a:p>
            <a:pPr algn="l">
              <a:lnSpc>
                <a:spcPts val="4200"/>
              </a:lnSpc>
              <a:spcBef>
                <a:spcPct val="0"/>
              </a:spcBef>
            </a:pPr>
            <a:r>
              <a:rPr lang="en-US" sz="3000">
                <a:solidFill>
                  <a:srgbClr val="000000"/>
                </a:solidFill>
                <a:latin typeface="Bitter"/>
                <a:ea typeface="Bitter"/>
                <a:cs typeface="Bitter"/>
                <a:sym typeface="Bitter"/>
              </a:rPr>
              <a:t>Student ID: 2512131642</a:t>
            </a:r>
          </a:p>
        </p:txBody>
      </p:sp>
      <p:sp>
        <p:nvSpPr>
          <p:cNvPr id="31" name="TextBox 31"/>
          <p:cNvSpPr txBox="1"/>
          <p:nvPr/>
        </p:nvSpPr>
        <p:spPr>
          <a:xfrm>
            <a:off x="9975788" y="6408670"/>
            <a:ext cx="6770886" cy="2647950"/>
          </a:xfrm>
          <a:prstGeom prst="rect">
            <a:avLst/>
          </a:prstGeom>
        </p:spPr>
        <p:txBody>
          <a:bodyPr lIns="0" tIns="0" rIns="0" bIns="0" rtlCol="0" anchor="t">
            <a:spAutoFit/>
          </a:bodyPr>
          <a:lstStyle/>
          <a:p>
            <a:pPr algn="r">
              <a:lnSpc>
                <a:spcPts val="4200"/>
              </a:lnSpc>
              <a:spcBef>
                <a:spcPct val="0"/>
              </a:spcBef>
            </a:pPr>
            <a:r>
              <a:rPr lang="en-US" sz="3000">
                <a:solidFill>
                  <a:srgbClr val="000000"/>
                </a:solidFill>
                <a:latin typeface="Bitter"/>
                <a:ea typeface="Bitter"/>
                <a:cs typeface="Bitter"/>
                <a:sym typeface="Bitter"/>
              </a:rPr>
              <a:t>04.</a:t>
            </a:r>
          </a:p>
          <a:p>
            <a:pPr algn="r">
              <a:lnSpc>
                <a:spcPts val="4200"/>
              </a:lnSpc>
              <a:spcBef>
                <a:spcPct val="0"/>
              </a:spcBef>
            </a:pPr>
            <a:r>
              <a:rPr lang="en-US" sz="3000">
                <a:solidFill>
                  <a:srgbClr val="000000"/>
                </a:solidFill>
                <a:latin typeface="Bitter"/>
                <a:ea typeface="Bitter"/>
                <a:cs typeface="Bitter"/>
                <a:sym typeface="Bitter"/>
              </a:rPr>
              <a:t>Name: Safin Ahmed</a:t>
            </a:r>
          </a:p>
          <a:p>
            <a:pPr algn="r">
              <a:lnSpc>
                <a:spcPts val="4200"/>
              </a:lnSpc>
              <a:spcBef>
                <a:spcPct val="0"/>
              </a:spcBef>
            </a:pPr>
            <a:r>
              <a:rPr lang="en-US" sz="3000">
                <a:solidFill>
                  <a:srgbClr val="000000"/>
                </a:solidFill>
                <a:latin typeface="Bitter"/>
                <a:ea typeface="Bitter"/>
                <a:cs typeface="Bitter"/>
                <a:sym typeface="Bitter"/>
              </a:rPr>
              <a:t>Department of Electrical and Computer Engineering</a:t>
            </a:r>
          </a:p>
          <a:p>
            <a:pPr algn="r">
              <a:lnSpc>
                <a:spcPts val="4200"/>
              </a:lnSpc>
              <a:spcBef>
                <a:spcPct val="0"/>
              </a:spcBef>
            </a:pPr>
            <a:r>
              <a:rPr lang="en-US" sz="3000">
                <a:solidFill>
                  <a:srgbClr val="000000"/>
                </a:solidFill>
                <a:latin typeface="Bitter"/>
                <a:ea typeface="Bitter"/>
                <a:cs typeface="Bitter"/>
                <a:sym typeface="Bitter"/>
              </a:rPr>
              <a:t>Student ID: 2511967642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39662" y="7392924"/>
            <a:ext cx="7315200" cy="3730752"/>
          </a:xfrm>
          <a:custGeom>
            <a:avLst/>
            <a:gdLst/>
            <a:ahLst/>
            <a:cxnLst/>
            <a:rect l="l" t="t" r="r" b="b"/>
            <a:pathLst>
              <a:path w="7315200" h="3730752">
                <a:moveTo>
                  <a:pt x="0" y="0"/>
                </a:moveTo>
                <a:lnTo>
                  <a:pt x="7315200" y="0"/>
                </a:lnTo>
                <a:lnTo>
                  <a:pt x="7315200" y="3730752"/>
                </a:lnTo>
                <a:lnTo>
                  <a:pt x="0" y="37307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3150182"/>
            <a:ext cx="16230600" cy="6271199"/>
            <a:chOff x="0" y="0"/>
            <a:chExt cx="21640800" cy="8361599"/>
          </a:xfrm>
        </p:grpSpPr>
        <p:grpSp>
          <p:nvGrpSpPr>
            <p:cNvPr id="4" name="Group 4"/>
            <p:cNvGrpSpPr/>
            <p:nvPr/>
          </p:nvGrpSpPr>
          <p:grpSpPr>
            <a:xfrm>
              <a:off x="0" y="232570"/>
              <a:ext cx="21404934" cy="8129029"/>
              <a:chOff x="0" y="0"/>
              <a:chExt cx="4228135" cy="1605734"/>
            </a:xfrm>
          </p:grpSpPr>
          <p:sp>
            <p:nvSpPr>
              <p:cNvPr id="5" name="Freeform 5"/>
              <p:cNvSpPr/>
              <p:nvPr/>
            </p:nvSpPr>
            <p:spPr>
              <a:xfrm>
                <a:off x="0" y="0"/>
                <a:ext cx="4228135" cy="1605734"/>
              </a:xfrm>
              <a:custGeom>
                <a:avLst/>
                <a:gdLst/>
                <a:ahLst/>
                <a:cxnLst/>
                <a:rect l="l" t="t" r="r" b="b"/>
                <a:pathLst>
                  <a:path w="4228135" h="1605734">
                    <a:moveTo>
                      <a:pt x="0" y="0"/>
                    </a:moveTo>
                    <a:lnTo>
                      <a:pt x="4228135" y="0"/>
                    </a:lnTo>
                    <a:lnTo>
                      <a:pt x="4228135" y="1605734"/>
                    </a:lnTo>
                    <a:lnTo>
                      <a:pt x="0" y="1605734"/>
                    </a:lnTo>
                    <a:close/>
                  </a:path>
                </a:pathLst>
              </a:custGeom>
              <a:solidFill>
                <a:srgbClr val="FEFBDB"/>
              </a:solidFill>
            </p:spPr>
          </p:sp>
          <p:sp>
            <p:nvSpPr>
              <p:cNvPr id="6" name="TextBox 6"/>
              <p:cNvSpPr txBox="1"/>
              <p:nvPr/>
            </p:nvSpPr>
            <p:spPr>
              <a:xfrm>
                <a:off x="0" y="-38100"/>
                <a:ext cx="4228135" cy="1643834"/>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335647" y="0"/>
              <a:ext cx="21305153" cy="8127338"/>
              <a:chOff x="0" y="0"/>
              <a:chExt cx="4208425" cy="1605400"/>
            </a:xfrm>
          </p:grpSpPr>
          <p:sp>
            <p:nvSpPr>
              <p:cNvPr id="8" name="Freeform 8"/>
              <p:cNvSpPr/>
              <p:nvPr/>
            </p:nvSpPr>
            <p:spPr>
              <a:xfrm>
                <a:off x="0" y="0"/>
                <a:ext cx="4208425" cy="1605400"/>
              </a:xfrm>
              <a:custGeom>
                <a:avLst/>
                <a:gdLst/>
                <a:ahLst/>
                <a:cxnLst/>
                <a:rect l="l" t="t" r="r" b="b"/>
                <a:pathLst>
                  <a:path w="4208425" h="1605400">
                    <a:moveTo>
                      <a:pt x="0" y="0"/>
                    </a:moveTo>
                    <a:lnTo>
                      <a:pt x="4208425" y="0"/>
                    </a:lnTo>
                    <a:lnTo>
                      <a:pt x="4208425" y="1605400"/>
                    </a:lnTo>
                    <a:lnTo>
                      <a:pt x="0" y="1605400"/>
                    </a:lnTo>
                    <a:close/>
                  </a:path>
                </a:pathLst>
              </a:custGeom>
              <a:solidFill>
                <a:srgbClr val="000000">
                  <a:alpha val="0"/>
                </a:srgbClr>
              </a:solidFill>
              <a:ln w="57150" cap="sq">
                <a:solidFill>
                  <a:srgbClr val="000000"/>
                </a:solidFill>
                <a:prstDash val="solid"/>
                <a:miter/>
              </a:ln>
            </p:spPr>
          </p:sp>
          <p:sp>
            <p:nvSpPr>
              <p:cNvPr id="9" name="TextBox 9"/>
              <p:cNvSpPr txBox="1"/>
              <p:nvPr/>
            </p:nvSpPr>
            <p:spPr>
              <a:xfrm>
                <a:off x="0" y="-38100"/>
                <a:ext cx="4208425" cy="1643500"/>
              </a:xfrm>
              <a:prstGeom prst="rect">
                <a:avLst/>
              </a:prstGeom>
            </p:spPr>
            <p:txBody>
              <a:bodyPr lIns="50800" tIns="50800" rIns="50800" bIns="50800" rtlCol="0" anchor="ctr"/>
              <a:lstStyle/>
              <a:p>
                <a:pPr algn="ctr">
                  <a:lnSpc>
                    <a:spcPts val="2659"/>
                  </a:lnSpc>
                </a:pPr>
                <a:endParaRPr/>
              </a:p>
            </p:txBody>
          </p:sp>
        </p:grpSp>
      </p:grpSp>
      <p:sp>
        <p:nvSpPr>
          <p:cNvPr id="10" name="Freeform 10"/>
          <p:cNvSpPr/>
          <p:nvPr/>
        </p:nvSpPr>
        <p:spPr>
          <a:xfrm>
            <a:off x="6408322" y="2538010"/>
            <a:ext cx="5294457" cy="1224343"/>
          </a:xfrm>
          <a:custGeom>
            <a:avLst/>
            <a:gdLst/>
            <a:ahLst/>
            <a:cxnLst/>
            <a:rect l="l" t="t" r="r" b="b"/>
            <a:pathLst>
              <a:path w="5294457" h="1224343">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1028700" y="733425"/>
            <a:ext cx="16230600" cy="1438275"/>
          </a:xfrm>
          <a:prstGeom prst="rect">
            <a:avLst/>
          </a:prstGeom>
        </p:spPr>
        <p:txBody>
          <a:bodyPr lIns="0" tIns="0" rIns="0" bIns="0" rtlCol="0" anchor="t">
            <a:spAutoFit/>
          </a:bodyPr>
          <a:lstStyle/>
          <a:p>
            <a:pPr algn="ctr">
              <a:lnSpc>
                <a:spcPts val="10500"/>
              </a:lnSpc>
              <a:spcBef>
                <a:spcPct val="0"/>
              </a:spcBef>
            </a:pPr>
            <a:r>
              <a:rPr lang="en-US" sz="7500">
                <a:solidFill>
                  <a:srgbClr val="FAD00A"/>
                </a:solidFill>
                <a:latin typeface="Pixellet TH"/>
                <a:ea typeface="Pixellet TH"/>
                <a:cs typeface="Pixellet TH"/>
                <a:sym typeface="Pixellet TH"/>
              </a:rPr>
              <a:t>abstract</a:t>
            </a:r>
          </a:p>
        </p:txBody>
      </p:sp>
      <p:sp>
        <p:nvSpPr>
          <p:cNvPr id="12" name="TextBox 12"/>
          <p:cNvSpPr txBox="1"/>
          <p:nvPr/>
        </p:nvSpPr>
        <p:spPr>
          <a:xfrm>
            <a:off x="1769202" y="4051659"/>
            <a:ext cx="14307129" cy="4311650"/>
          </a:xfrm>
          <a:prstGeom prst="rect">
            <a:avLst/>
          </a:prstGeom>
        </p:spPr>
        <p:txBody>
          <a:bodyPr lIns="0" tIns="0" rIns="0" bIns="0" rtlCol="0" anchor="t">
            <a:spAutoFit/>
          </a:bodyPr>
          <a:lstStyle/>
          <a:p>
            <a:pPr algn="just">
              <a:lnSpc>
                <a:spcPts val="4900"/>
              </a:lnSpc>
              <a:spcBef>
                <a:spcPct val="0"/>
              </a:spcBef>
            </a:pPr>
            <a:r>
              <a:rPr lang="en-US" sz="3500">
                <a:solidFill>
                  <a:srgbClr val="000000"/>
                </a:solidFill>
                <a:latin typeface="Bitter"/>
                <a:ea typeface="Bitter"/>
                <a:cs typeface="Bitter"/>
                <a:sym typeface="Bitter"/>
              </a:rPr>
              <a:t>Developing a console based version of Tic- Tac- Toe game is the main goal of this project. There can be three cases of conclusion in a 3x3 grid: win, loss and draw. Different fundamentals of C programming are used for making the game logic and establishing the conclusions. They are: arrays, loops, functions and conditionals. It is an ideal project to understand C programming in more diverse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39662" y="7392924"/>
            <a:ext cx="7315200" cy="3730752"/>
          </a:xfrm>
          <a:custGeom>
            <a:avLst/>
            <a:gdLst/>
            <a:ahLst/>
            <a:cxnLst/>
            <a:rect l="l" t="t" r="r" b="b"/>
            <a:pathLst>
              <a:path w="7315200" h="3730752">
                <a:moveTo>
                  <a:pt x="0" y="0"/>
                </a:moveTo>
                <a:lnTo>
                  <a:pt x="7315200" y="0"/>
                </a:lnTo>
                <a:lnTo>
                  <a:pt x="7315200" y="3730752"/>
                </a:lnTo>
                <a:lnTo>
                  <a:pt x="0" y="37307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3150182"/>
            <a:ext cx="16230600" cy="6271199"/>
            <a:chOff x="0" y="0"/>
            <a:chExt cx="21640800" cy="8361599"/>
          </a:xfrm>
        </p:grpSpPr>
        <p:grpSp>
          <p:nvGrpSpPr>
            <p:cNvPr id="4" name="Group 4"/>
            <p:cNvGrpSpPr/>
            <p:nvPr/>
          </p:nvGrpSpPr>
          <p:grpSpPr>
            <a:xfrm>
              <a:off x="0" y="232570"/>
              <a:ext cx="21404934" cy="8129029"/>
              <a:chOff x="0" y="0"/>
              <a:chExt cx="4228135" cy="1605734"/>
            </a:xfrm>
          </p:grpSpPr>
          <p:sp>
            <p:nvSpPr>
              <p:cNvPr id="5" name="Freeform 5"/>
              <p:cNvSpPr/>
              <p:nvPr/>
            </p:nvSpPr>
            <p:spPr>
              <a:xfrm>
                <a:off x="0" y="0"/>
                <a:ext cx="4228135" cy="1605734"/>
              </a:xfrm>
              <a:custGeom>
                <a:avLst/>
                <a:gdLst/>
                <a:ahLst/>
                <a:cxnLst/>
                <a:rect l="l" t="t" r="r" b="b"/>
                <a:pathLst>
                  <a:path w="4228135" h="1605734">
                    <a:moveTo>
                      <a:pt x="0" y="0"/>
                    </a:moveTo>
                    <a:lnTo>
                      <a:pt x="4228135" y="0"/>
                    </a:lnTo>
                    <a:lnTo>
                      <a:pt x="4228135" y="1605734"/>
                    </a:lnTo>
                    <a:lnTo>
                      <a:pt x="0" y="1605734"/>
                    </a:lnTo>
                    <a:close/>
                  </a:path>
                </a:pathLst>
              </a:custGeom>
              <a:solidFill>
                <a:srgbClr val="FEFBDB"/>
              </a:solidFill>
            </p:spPr>
          </p:sp>
          <p:sp>
            <p:nvSpPr>
              <p:cNvPr id="6" name="TextBox 6"/>
              <p:cNvSpPr txBox="1"/>
              <p:nvPr/>
            </p:nvSpPr>
            <p:spPr>
              <a:xfrm>
                <a:off x="0" y="-38100"/>
                <a:ext cx="4228135" cy="1643834"/>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335647" y="0"/>
              <a:ext cx="21305153" cy="8127338"/>
              <a:chOff x="0" y="0"/>
              <a:chExt cx="4208425" cy="1605400"/>
            </a:xfrm>
          </p:grpSpPr>
          <p:sp>
            <p:nvSpPr>
              <p:cNvPr id="8" name="Freeform 8"/>
              <p:cNvSpPr/>
              <p:nvPr/>
            </p:nvSpPr>
            <p:spPr>
              <a:xfrm>
                <a:off x="0" y="0"/>
                <a:ext cx="4208425" cy="1605400"/>
              </a:xfrm>
              <a:custGeom>
                <a:avLst/>
                <a:gdLst/>
                <a:ahLst/>
                <a:cxnLst/>
                <a:rect l="l" t="t" r="r" b="b"/>
                <a:pathLst>
                  <a:path w="4208425" h="1605400">
                    <a:moveTo>
                      <a:pt x="0" y="0"/>
                    </a:moveTo>
                    <a:lnTo>
                      <a:pt x="4208425" y="0"/>
                    </a:lnTo>
                    <a:lnTo>
                      <a:pt x="4208425" y="1605400"/>
                    </a:lnTo>
                    <a:lnTo>
                      <a:pt x="0" y="1605400"/>
                    </a:lnTo>
                    <a:close/>
                  </a:path>
                </a:pathLst>
              </a:custGeom>
              <a:solidFill>
                <a:srgbClr val="000000">
                  <a:alpha val="0"/>
                </a:srgbClr>
              </a:solidFill>
              <a:ln w="57150" cap="sq">
                <a:solidFill>
                  <a:srgbClr val="000000"/>
                </a:solidFill>
                <a:prstDash val="solid"/>
                <a:miter/>
              </a:ln>
            </p:spPr>
          </p:sp>
          <p:sp>
            <p:nvSpPr>
              <p:cNvPr id="9" name="TextBox 9"/>
              <p:cNvSpPr txBox="1"/>
              <p:nvPr/>
            </p:nvSpPr>
            <p:spPr>
              <a:xfrm>
                <a:off x="0" y="-38100"/>
                <a:ext cx="4208425" cy="1643500"/>
              </a:xfrm>
              <a:prstGeom prst="rect">
                <a:avLst/>
              </a:prstGeom>
            </p:spPr>
            <p:txBody>
              <a:bodyPr lIns="50800" tIns="50800" rIns="50800" bIns="50800" rtlCol="0" anchor="ctr"/>
              <a:lstStyle/>
              <a:p>
                <a:pPr algn="ctr">
                  <a:lnSpc>
                    <a:spcPts val="2659"/>
                  </a:lnSpc>
                </a:pPr>
                <a:endParaRPr/>
              </a:p>
            </p:txBody>
          </p:sp>
        </p:grpSp>
      </p:grpSp>
      <p:sp>
        <p:nvSpPr>
          <p:cNvPr id="10" name="Freeform 10"/>
          <p:cNvSpPr/>
          <p:nvPr/>
        </p:nvSpPr>
        <p:spPr>
          <a:xfrm>
            <a:off x="6408322" y="2538010"/>
            <a:ext cx="5294457" cy="1224343"/>
          </a:xfrm>
          <a:custGeom>
            <a:avLst/>
            <a:gdLst/>
            <a:ahLst/>
            <a:cxnLst/>
            <a:rect l="l" t="t" r="r" b="b"/>
            <a:pathLst>
              <a:path w="5294457" h="1224343">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940250" y="733425"/>
            <a:ext cx="16230600" cy="2771775"/>
          </a:xfrm>
          <a:prstGeom prst="rect">
            <a:avLst/>
          </a:prstGeom>
        </p:spPr>
        <p:txBody>
          <a:bodyPr lIns="0" tIns="0" rIns="0" bIns="0" rtlCol="0" anchor="t">
            <a:spAutoFit/>
          </a:bodyPr>
          <a:lstStyle/>
          <a:p>
            <a:pPr algn="ctr">
              <a:lnSpc>
                <a:spcPts val="10500"/>
              </a:lnSpc>
            </a:pPr>
            <a:r>
              <a:rPr lang="en-US" sz="7500">
                <a:solidFill>
                  <a:srgbClr val="FAD00A"/>
                </a:solidFill>
                <a:latin typeface="Pixellet TH"/>
                <a:ea typeface="Pixellet TH"/>
                <a:cs typeface="Pixellet TH"/>
                <a:sym typeface="Pixellet TH"/>
              </a:rPr>
              <a:t>how to play?</a:t>
            </a:r>
          </a:p>
          <a:p>
            <a:pPr algn="ctr">
              <a:lnSpc>
                <a:spcPts val="10500"/>
              </a:lnSpc>
              <a:spcBef>
                <a:spcPct val="0"/>
              </a:spcBef>
            </a:pPr>
            <a:endParaRPr lang="en-US" sz="7500">
              <a:solidFill>
                <a:srgbClr val="FAD00A"/>
              </a:solidFill>
              <a:latin typeface="Pixellet TH"/>
              <a:ea typeface="Pixellet TH"/>
              <a:cs typeface="Pixellet TH"/>
              <a:sym typeface="Pixellet TH"/>
            </a:endParaRPr>
          </a:p>
        </p:txBody>
      </p:sp>
      <p:sp>
        <p:nvSpPr>
          <p:cNvPr id="12" name="TextBox 12"/>
          <p:cNvSpPr txBox="1"/>
          <p:nvPr/>
        </p:nvSpPr>
        <p:spPr>
          <a:xfrm>
            <a:off x="1930561" y="4130871"/>
            <a:ext cx="14307129" cy="4930775"/>
          </a:xfrm>
          <a:prstGeom prst="rect">
            <a:avLst/>
          </a:prstGeom>
        </p:spPr>
        <p:txBody>
          <a:bodyPr lIns="0" tIns="0" rIns="0" bIns="0" rtlCol="0" anchor="t">
            <a:spAutoFit/>
          </a:bodyPr>
          <a:lstStyle/>
          <a:p>
            <a:pPr algn="just">
              <a:lnSpc>
                <a:spcPts val="4900"/>
              </a:lnSpc>
            </a:pPr>
            <a:r>
              <a:rPr lang="en-US" sz="3500">
                <a:solidFill>
                  <a:srgbClr val="000000"/>
                </a:solidFill>
                <a:latin typeface="Bitter"/>
                <a:ea typeface="Bitter"/>
                <a:cs typeface="Bitter"/>
                <a:sym typeface="Bitter"/>
              </a:rPr>
              <a:t>On the console, the players will be asked to input a number from 1 to 9 one after another. Each number is assigned for each block of the game and as an output, ‘X’ will be shown in the first player’s preferred block and ‘O’ will be shown in the second player’s preferred block. The result will be declared as per the horizontal, vertical and diagonal blocks. The first player who will mark their signs accordingly wins the game.</a:t>
            </a:r>
          </a:p>
          <a:p>
            <a:pPr algn="ctr">
              <a:lnSpc>
                <a:spcPts val="4900"/>
              </a:lnSpc>
              <a:spcBef>
                <a:spcPct val="0"/>
              </a:spcBef>
            </a:pPr>
            <a:endParaRPr lang="en-US" sz="3500">
              <a:solidFill>
                <a:srgbClr val="000000"/>
              </a:solidFill>
              <a:latin typeface="Bitter"/>
              <a:ea typeface="Bitter"/>
              <a:cs typeface="Bitter"/>
              <a:sym typeface="Bit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BC4BD"/>
        </a:solidFill>
        <a:effectLst/>
      </p:bgPr>
    </p:bg>
    <p:spTree>
      <p:nvGrpSpPr>
        <p:cNvPr id="1" name=""/>
        <p:cNvGrpSpPr/>
        <p:nvPr/>
      </p:nvGrpSpPr>
      <p:grpSpPr>
        <a:xfrm>
          <a:off x="0" y="0"/>
          <a:ext cx="0" cy="0"/>
          <a:chOff x="0" y="0"/>
          <a:chExt cx="0" cy="0"/>
        </a:xfrm>
      </p:grpSpPr>
      <p:sp>
        <p:nvSpPr>
          <p:cNvPr id="2" name="Freeform 2"/>
          <p:cNvSpPr/>
          <p:nvPr/>
        </p:nvSpPr>
        <p:spPr>
          <a:xfrm>
            <a:off x="3759548" y="3303008"/>
            <a:ext cx="3381326" cy="4142512"/>
          </a:xfrm>
          <a:custGeom>
            <a:avLst/>
            <a:gdLst/>
            <a:ahLst/>
            <a:cxnLst/>
            <a:rect l="l" t="t" r="r" b="b"/>
            <a:pathLst>
              <a:path w="3381326" h="4142512">
                <a:moveTo>
                  <a:pt x="0" y="0"/>
                </a:moveTo>
                <a:lnTo>
                  <a:pt x="3381326" y="0"/>
                </a:lnTo>
                <a:lnTo>
                  <a:pt x="3381326" y="4142512"/>
                </a:lnTo>
                <a:lnTo>
                  <a:pt x="0" y="4142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464963" y="3303008"/>
            <a:ext cx="4080375" cy="4142512"/>
          </a:xfrm>
          <a:custGeom>
            <a:avLst/>
            <a:gdLst/>
            <a:ahLst/>
            <a:cxnLst/>
            <a:rect l="l" t="t" r="r" b="b"/>
            <a:pathLst>
              <a:path w="4080375" h="4142512">
                <a:moveTo>
                  <a:pt x="0" y="0"/>
                </a:moveTo>
                <a:lnTo>
                  <a:pt x="4080375" y="0"/>
                </a:lnTo>
                <a:lnTo>
                  <a:pt x="4080375" y="4142512"/>
                </a:lnTo>
                <a:lnTo>
                  <a:pt x="0" y="41425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9871721" y="7479429"/>
            <a:ext cx="7387579"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 player 2</a:t>
            </a:r>
          </a:p>
        </p:txBody>
      </p:sp>
      <p:sp>
        <p:nvSpPr>
          <p:cNvPr id="5" name="TextBox 5"/>
          <p:cNvSpPr txBox="1"/>
          <p:nvPr/>
        </p:nvSpPr>
        <p:spPr>
          <a:xfrm>
            <a:off x="1627486" y="7479429"/>
            <a:ext cx="7387579"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Pixellet TH"/>
                <a:ea typeface="Pixellet TH"/>
                <a:cs typeface="Pixellet TH"/>
                <a:sym typeface="Pixellet TH"/>
              </a:rPr>
              <a:t> player 1</a:t>
            </a:r>
          </a:p>
        </p:txBody>
      </p:sp>
      <p:sp>
        <p:nvSpPr>
          <p:cNvPr id="6" name="TextBox 6"/>
          <p:cNvSpPr txBox="1"/>
          <p:nvPr/>
        </p:nvSpPr>
        <p:spPr>
          <a:xfrm>
            <a:off x="1028700" y="778649"/>
            <a:ext cx="16170240" cy="1066800"/>
          </a:xfrm>
          <a:prstGeom prst="rect">
            <a:avLst/>
          </a:prstGeom>
        </p:spPr>
        <p:txBody>
          <a:bodyPr lIns="0" tIns="0" rIns="0" bIns="0" rtlCol="0" anchor="t">
            <a:spAutoFit/>
          </a:bodyPr>
          <a:lstStyle/>
          <a:p>
            <a:pPr algn="ctr">
              <a:lnSpc>
                <a:spcPts val="8399"/>
              </a:lnSpc>
              <a:spcBef>
                <a:spcPct val="0"/>
              </a:spcBef>
            </a:pPr>
            <a:r>
              <a:rPr lang="en-US" sz="5999" b="1">
                <a:solidFill>
                  <a:srgbClr val="000000"/>
                </a:solidFill>
                <a:latin typeface="Bitter Bold"/>
                <a:ea typeface="Bitter Bold"/>
                <a:cs typeface="Bitter Bold"/>
                <a:sym typeface="Bitter Bold"/>
              </a:rPr>
              <a:t> THE SYMBOLS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BDB"/>
        </a:solidFill>
        <a:effectLst/>
      </p:bgPr>
    </p:bg>
    <p:spTree>
      <p:nvGrpSpPr>
        <p:cNvPr id="1" name=""/>
        <p:cNvGrpSpPr/>
        <p:nvPr/>
      </p:nvGrpSpPr>
      <p:grpSpPr>
        <a:xfrm>
          <a:off x="0" y="0"/>
          <a:ext cx="0" cy="0"/>
          <a:chOff x="0" y="0"/>
          <a:chExt cx="0" cy="0"/>
        </a:xfrm>
      </p:grpSpPr>
      <p:sp>
        <p:nvSpPr>
          <p:cNvPr id="2" name="Freeform 2"/>
          <p:cNvSpPr/>
          <p:nvPr/>
        </p:nvSpPr>
        <p:spPr>
          <a:xfrm rot="-10800000">
            <a:off x="1404677" y="5886233"/>
            <a:ext cx="6864869" cy="3521106"/>
          </a:xfrm>
          <a:custGeom>
            <a:avLst/>
            <a:gdLst/>
            <a:ahLst/>
            <a:cxnLst/>
            <a:rect l="l" t="t" r="r" b="b"/>
            <a:pathLst>
              <a:path w="6864869" h="3521106">
                <a:moveTo>
                  <a:pt x="0" y="0"/>
                </a:moveTo>
                <a:lnTo>
                  <a:pt x="6864869" y="0"/>
                </a:lnTo>
                <a:lnTo>
                  <a:pt x="6864869" y="3521106"/>
                </a:lnTo>
                <a:lnTo>
                  <a:pt x="0" y="35211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588628" y="928045"/>
            <a:ext cx="6495277" cy="8831118"/>
          </a:xfrm>
          <a:custGeom>
            <a:avLst/>
            <a:gdLst/>
            <a:ahLst/>
            <a:cxnLst/>
            <a:rect l="l" t="t" r="r" b="b"/>
            <a:pathLst>
              <a:path w="6495277" h="8831118">
                <a:moveTo>
                  <a:pt x="0" y="0"/>
                </a:moveTo>
                <a:lnTo>
                  <a:pt x="6495277" y="0"/>
                </a:lnTo>
                <a:lnTo>
                  <a:pt x="6495277" y="8831118"/>
                </a:lnTo>
                <a:lnTo>
                  <a:pt x="0" y="8831118"/>
                </a:lnTo>
                <a:lnTo>
                  <a:pt x="0" y="0"/>
                </a:lnTo>
                <a:close/>
              </a:path>
            </a:pathLst>
          </a:custGeom>
          <a:blipFill>
            <a:blip r:embed="rId4"/>
            <a:stretch>
              <a:fillRect/>
            </a:stretch>
          </a:blipFill>
        </p:spPr>
      </p:sp>
      <p:sp>
        <p:nvSpPr>
          <p:cNvPr id="4" name="TextBox 4"/>
          <p:cNvSpPr txBox="1"/>
          <p:nvPr/>
        </p:nvSpPr>
        <p:spPr>
          <a:xfrm>
            <a:off x="1216525" y="2896611"/>
            <a:ext cx="7603276" cy="2446994"/>
          </a:xfrm>
          <a:prstGeom prst="rect">
            <a:avLst/>
          </a:prstGeom>
        </p:spPr>
        <p:txBody>
          <a:bodyPr lIns="0" tIns="0" rIns="0" bIns="0" rtlCol="0" anchor="t">
            <a:spAutoFit/>
          </a:bodyPr>
          <a:lstStyle/>
          <a:p>
            <a:pPr algn="ctr">
              <a:lnSpc>
                <a:spcPts val="8646"/>
              </a:lnSpc>
            </a:pPr>
            <a:r>
              <a:rPr lang="en-US" sz="9101">
                <a:solidFill>
                  <a:srgbClr val="000000"/>
                </a:solidFill>
                <a:latin typeface="Pixellet TH"/>
                <a:ea typeface="Pixellet TH"/>
                <a:cs typeface="Pixellet TH"/>
                <a:sym typeface="Pixellet TH"/>
              </a:rPr>
              <a:t> flowchart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96923" y="1807983"/>
            <a:ext cx="17557947" cy="8337604"/>
            <a:chOff x="0" y="0"/>
            <a:chExt cx="23410596" cy="11116805"/>
          </a:xfrm>
        </p:grpSpPr>
        <p:grpSp>
          <p:nvGrpSpPr>
            <p:cNvPr id="3" name="Group 3"/>
            <p:cNvGrpSpPr/>
            <p:nvPr/>
          </p:nvGrpSpPr>
          <p:grpSpPr>
            <a:xfrm>
              <a:off x="0" y="309203"/>
              <a:ext cx="23155441" cy="10807602"/>
              <a:chOff x="0" y="0"/>
              <a:chExt cx="4228135" cy="1973446"/>
            </a:xfrm>
          </p:grpSpPr>
          <p:sp>
            <p:nvSpPr>
              <p:cNvPr id="4" name="Freeform 4"/>
              <p:cNvSpPr/>
              <p:nvPr/>
            </p:nvSpPr>
            <p:spPr>
              <a:xfrm>
                <a:off x="0" y="0"/>
                <a:ext cx="4228135" cy="1973446"/>
              </a:xfrm>
              <a:custGeom>
                <a:avLst/>
                <a:gdLst/>
                <a:ahLst/>
                <a:cxnLst/>
                <a:rect l="l" t="t" r="r" b="b"/>
                <a:pathLst>
                  <a:path w="4228135" h="1973446">
                    <a:moveTo>
                      <a:pt x="0" y="0"/>
                    </a:moveTo>
                    <a:lnTo>
                      <a:pt x="4228135" y="0"/>
                    </a:lnTo>
                    <a:lnTo>
                      <a:pt x="4228135" y="1973446"/>
                    </a:lnTo>
                    <a:lnTo>
                      <a:pt x="0" y="1973446"/>
                    </a:lnTo>
                    <a:close/>
                  </a:path>
                </a:pathLst>
              </a:custGeom>
              <a:solidFill>
                <a:srgbClr val="FEFBDB"/>
              </a:solidFill>
            </p:spPr>
          </p:sp>
          <p:sp>
            <p:nvSpPr>
              <p:cNvPr id="5" name="TextBox 5"/>
              <p:cNvSpPr txBox="1"/>
              <p:nvPr/>
            </p:nvSpPr>
            <p:spPr>
              <a:xfrm>
                <a:off x="0" y="-38100"/>
                <a:ext cx="4228135" cy="2011546"/>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363096" y="0"/>
              <a:ext cx="23047500" cy="10805354"/>
              <a:chOff x="0" y="0"/>
              <a:chExt cx="4208425" cy="1973035"/>
            </a:xfrm>
          </p:grpSpPr>
          <p:sp>
            <p:nvSpPr>
              <p:cNvPr id="7" name="Freeform 7"/>
              <p:cNvSpPr/>
              <p:nvPr/>
            </p:nvSpPr>
            <p:spPr>
              <a:xfrm>
                <a:off x="0" y="0"/>
                <a:ext cx="4208425" cy="1973035"/>
              </a:xfrm>
              <a:custGeom>
                <a:avLst/>
                <a:gdLst/>
                <a:ahLst/>
                <a:cxnLst/>
                <a:rect l="l" t="t" r="r" b="b"/>
                <a:pathLst>
                  <a:path w="4208425" h="1973035">
                    <a:moveTo>
                      <a:pt x="0" y="0"/>
                    </a:moveTo>
                    <a:lnTo>
                      <a:pt x="4208425" y="0"/>
                    </a:lnTo>
                    <a:lnTo>
                      <a:pt x="4208425" y="1973035"/>
                    </a:lnTo>
                    <a:lnTo>
                      <a:pt x="0" y="1973035"/>
                    </a:lnTo>
                    <a:close/>
                  </a:path>
                </a:pathLst>
              </a:custGeom>
              <a:solidFill>
                <a:srgbClr val="000000">
                  <a:alpha val="0"/>
                </a:srgbClr>
              </a:solidFill>
              <a:ln w="57150" cap="sq">
                <a:solidFill>
                  <a:srgbClr val="000000"/>
                </a:solidFill>
                <a:prstDash val="solid"/>
                <a:miter/>
              </a:ln>
            </p:spPr>
          </p:sp>
          <p:sp>
            <p:nvSpPr>
              <p:cNvPr id="8" name="TextBox 8"/>
              <p:cNvSpPr txBox="1"/>
              <p:nvPr/>
            </p:nvSpPr>
            <p:spPr>
              <a:xfrm>
                <a:off x="0" y="-38100"/>
                <a:ext cx="4208425" cy="2011135"/>
              </a:xfrm>
              <a:prstGeom prst="rect">
                <a:avLst/>
              </a:prstGeom>
            </p:spPr>
            <p:txBody>
              <a:bodyPr lIns="50800" tIns="50800" rIns="50800" bIns="50800" rtlCol="0" anchor="ctr"/>
              <a:lstStyle/>
              <a:p>
                <a:pPr algn="ctr">
                  <a:lnSpc>
                    <a:spcPts val="2659"/>
                  </a:lnSpc>
                </a:pPr>
                <a:endParaRPr/>
              </a:p>
            </p:txBody>
          </p:sp>
        </p:grpSp>
      </p:grpSp>
      <p:sp>
        <p:nvSpPr>
          <p:cNvPr id="9" name="TextBox 9"/>
          <p:cNvSpPr txBox="1"/>
          <p:nvPr/>
        </p:nvSpPr>
        <p:spPr>
          <a:xfrm>
            <a:off x="1060597" y="264262"/>
            <a:ext cx="16230600" cy="1243964"/>
          </a:xfrm>
          <a:prstGeom prst="rect">
            <a:avLst/>
          </a:prstGeom>
        </p:spPr>
        <p:txBody>
          <a:bodyPr lIns="0" tIns="0" rIns="0" bIns="0" rtlCol="0" anchor="t">
            <a:spAutoFit/>
          </a:bodyPr>
          <a:lstStyle/>
          <a:p>
            <a:pPr algn="ctr">
              <a:lnSpc>
                <a:spcPts val="7904"/>
              </a:lnSpc>
            </a:pPr>
            <a:r>
              <a:rPr lang="en-US" sz="8499">
                <a:solidFill>
                  <a:srgbClr val="5BC4BD"/>
                </a:solidFill>
                <a:latin typeface="Pixellet TH"/>
                <a:ea typeface="Pixellet TH"/>
                <a:cs typeface="Pixellet TH"/>
                <a:sym typeface="Pixellet TH"/>
              </a:rPr>
              <a:t> code structure</a:t>
            </a:r>
          </a:p>
        </p:txBody>
      </p:sp>
      <p:sp>
        <p:nvSpPr>
          <p:cNvPr id="10" name="Freeform 10"/>
          <p:cNvSpPr/>
          <p:nvPr/>
        </p:nvSpPr>
        <p:spPr>
          <a:xfrm>
            <a:off x="1028700" y="2082087"/>
            <a:ext cx="7519874" cy="7709362"/>
          </a:xfrm>
          <a:custGeom>
            <a:avLst/>
            <a:gdLst/>
            <a:ahLst/>
            <a:cxnLst/>
            <a:rect l="l" t="t" r="r" b="b"/>
            <a:pathLst>
              <a:path w="7519874" h="7709362">
                <a:moveTo>
                  <a:pt x="0" y="0"/>
                </a:moveTo>
                <a:lnTo>
                  <a:pt x="7519874" y="0"/>
                </a:lnTo>
                <a:lnTo>
                  <a:pt x="7519874" y="7709362"/>
                </a:lnTo>
                <a:lnTo>
                  <a:pt x="0" y="7709362"/>
                </a:lnTo>
                <a:lnTo>
                  <a:pt x="0" y="0"/>
                </a:lnTo>
                <a:close/>
              </a:path>
            </a:pathLst>
          </a:custGeom>
          <a:blipFill>
            <a:blip r:embed="rId2"/>
            <a:stretch>
              <a:fillRect l="-199" t="-7013" b="-7013"/>
            </a:stretch>
          </a:blipFill>
        </p:spPr>
      </p:sp>
      <p:sp>
        <p:nvSpPr>
          <p:cNvPr id="11" name="Freeform 11"/>
          <p:cNvSpPr/>
          <p:nvPr/>
        </p:nvSpPr>
        <p:spPr>
          <a:xfrm>
            <a:off x="9570918" y="2110647"/>
            <a:ext cx="7720279" cy="7732276"/>
          </a:xfrm>
          <a:custGeom>
            <a:avLst/>
            <a:gdLst/>
            <a:ahLst/>
            <a:cxnLst/>
            <a:rect l="l" t="t" r="r" b="b"/>
            <a:pathLst>
              <a:path w="7720279" h="7732276">
                <a:moveTo>
                  <a:pt x="0" y="0"/>
                </a:moveTo>
                <a:lnTo>
                  <a:pt x="7720279" y="0"/>
                </a:lnTo>
                <a:lnTo>
                  <a:pt x="7720279" y="7732276"/>
                </a:lnTo>
                <a:lnTo>
                  <a:pt x="0" y="7732276"/>
                </a:lnTo>
                <a:lnTo>
                  <a:pt x="0" y="0"/>
                </a:lnTo>
                <a:close/>
              </a:path>
            </a:pathLst>
          </a:custGeom>
          <a:blipFill>
            <a:blip r:embed="rId3"/>
            <a:stretch>
              <a:fillRect t="-7218" r="-13291" b="-206"/>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60597" y="264262"/>
            <a:ext cx="16230600" cy="1243964"/>
          </a:xfrm>
          <a:prstGeom prst="rect">
            <a:avLst/>
          </a:prstGeom>
        </p:spPr>
        <p:txBody>
          <a:bodyPr lIns="0" tIns="0" rIns="0" bIns="0" rtlCol="0" anchor="t">
            <a:spAutoFit/>
          </a:bodyPr>
          <a:lstStyle/>
          <a:p>
            <a:pPr algn="ctr">
              <a:lnSpc>
                <a:spcPts val="7904"/>
              </a:lnSpc>
            </a:pPr>
            <a:r>
              <a:rPr lang="en-US" sz="8499">
                <a:solidFill>
                  <a:srgbClr val="5BC4BD"/>
                </a:solidFill>
                <a:latin typeface="Pixellet TH"/>
                <a:ea typeface="Pixellet TH"/>
                <a:cs typeface="Pixellet TH"/>
                <a:sym typeface="Pixellet TH"/>
              </a:rPr>
              <a:t> code structure</a:t>
            </a:r>
          </a:p>
        </p:txBody>
      </p:sp>
      <p:grpSp>
        <p:nvGrpSpPr>
          <p:cNvPr id="3" name="Group 3"/>
          <p:cNvGrpSpPr/>
          <p:nvPr/>
        </p:nvGrpSpPr>
        <p:grpSpPr>
          <a:xfrm rot="-10800000">
            <a:off x="365026" y="1623174"/>
            <a:ext cx="17557947" cy="8255308"/>
            <a:chOff x="0" y="0"/>
            <a:chExt cx="23410596" cy="11007077"/>
          </a:xfrm>
        </p:grpSpPr>
        <p:grpSp>
          <p:nvGrpSpPr>
            <p:cNvPr id="4" name="Group 4"/>
            <p:cNvGrpSpPr/>
            <p:nvPr/>
          </p:nvGrpSpPr>
          <p:grpSpPr>
            <a:xfrm>
              <a:off x="0" y="306151"/>
              <a:ext cx="23155441" cy="10700926"/>
              <a:chOff x="0" y="0"/>
              <a:chExt cx="4228135" cy="1953967"/>
            </a:xfrm>
          </p:grpSpPr>
          <p:sp>
            <p:nvSpPr>
              <p:cNvPr id="5" name="Freeform 5"/>
              <p:cNvSpPr/>
              <p:nvPr/>
            </p:nvSpPr>
            <p:spPr>
              <a:xfrm>
                <a:off x="0" y="0"/>
                <a:ext cx="4228135" cy="1953967"/>
              </a:xfrm>
              <a:custGeom>
                <a:avLst/>
                <a:gdLst/>
                <a:ahLst/>
                <a:cxnLst/>
                <a:rect l="l" t="t" r="r" b="b"/>
                <a:pathLst>
                  <a:path w="4228135" h="1953967">
                    <a:moveTo>
                      <a:pt x="0" y="0"/>
                    </a:moveTo>
                    <a:lnTo>
                      <a:pt x="4228135" y="0"/>
                    </a:lnTo>
                    <a:lnTo>
                      <a:pt x="4228135" y="1953967"/>
                    </a:lnTo>
                    <a:lnTo>
                      <a:pt x="0" y="1953967"/>
                    </a:lnTo>
                    <a:close/>
                  </a:path>
                </a:pathLst>
              </a:custGeom>
              <a:solidFill>
                <a:srgbClr val="FEFBDB"/>
              </a:solidFill>
            </p:spPr>
          </p:sp>
          <p:sp>
            <p:nvSpPr>
              <p:cNvPr id="6" name="TextBox 6"/>
              <p:cNvSpPr txBox="1"/>
              <p:nvPr/>
            </p:nvSpPr>
            <p:spPr>
              <a:xfrm>
                <a:off x="0" y="-38100"/>
                <a:ext cx="4228135" cy="1992067"/>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363096" y="0"/>
              <a:ext cx="23047500" cy="10698700"/>
              <a:chOff x="0" y="0"/>
              <a:chExt cx="4208425" cy="1953560"/>
            </a:xfrm>
          </p:grpSpPr>
          <p:sp>
            <p:nvSpPr>
              <p:cNvPr id="8" name="Freeform 8"/>
              <p:cNvSpPr/>
              <p:nvPr/>
            </p:nvSpPr>
            <p:spPr>
              <a:xfrm>
                <a:off x="0" y="0"/>
                <a:ext cx="4208425" cy="1953560"/>
              </a:xfrm>
              <a:custGeom>
                <a:avLst/>
                <a:gdLst/>
                <a:ahLst/>
                <a:cxnLst/>
                <a:rect l="l" t="t" r="r" b="b"/>
                <a:pathLst>
                  <a:path w="4208425" h="1953560">
                    <a:moveTo>
                      <a:pt x="0" y="0"/>
                    </a:moveTo>
                    <a:lnTo>
                      <a:pt x="4208425" y="0"/>
                    </a:lnTo>
                    <a:lnTo>
                      <a:pt x="4208425" y="1953560"/>
                    </a:lnTo>
                    <a:lnTo>
                      <a:pt x="0" y="1953560"/>
                    </a:lnTo>
                    <a:close/>
                  </a:path>
                </a:pathLst>
              </a:custGeom>
              <a:solidFill>
                <a:srgbClr val="000000">
                  <a:alpha val="0"/>
                </a:srgbClr>
              </a:solidFill>
              <a:ln w="57150" cap="sq">
                <a:solidFill>
                  <a:srgbClr val="000000"/>
                </a:solidFill>
                <a:prstDash val="solid"/>
                <a:miter/>
              </a:ln>
            </p:spPr>
          </p:sp>
          <p:sp>
            <p:nvSpPr>
              <p:cNvPr id="9" name="TextBox 9"/>
              <p:cNvSpPr txBox="1"/>
              <p:nvPr/>
            </p:nvSpPr>
            <p:spPr>
              <a:xfrm>
                <a:off x="0" y="-38100"/>
                <a:ext cx="4208425" cy="1991660"/>
              </a:xfrm>
              <a:prstGeom prst="rect">
                <a:avLst/>
              </a:prstGeom>
            </p:spPr>
            <p:txBody>
              <a:bodyPr lIns="50800" tIns="50800" rIns="50800" bIns="50800" rtlCol="0" anchor="ctr"/>
              <a:lstStyle/>
              <a:p>
                <a:pPr algn="ctr">
                  <a:lnSpc>
                    <a:spcPts val="2659"/>
                  </a:lnSpc>
                </a:pPr>
                <a:endParaRPr/>
              </a:p>
            </p:txBody>
          </p:sp>
        </p:grpSp>
      </p:grpSp>
      <p:sp>
        <p:nvSpPr>
          <p:cNvPr id="10" name="Freeform 10"/>
          <p:cNvSpPr/>
          <p:nvPr/>
        </p:nvSpPr>
        <p:spPr>
          <a:xfrm>
            <a:off x="731412" y="1941599"/>
            <a:ext cx="8575961" cy="6811878"/>
          </a:xfrm>
          <a:custGeom>
            <a:avLst/>
            <a:gdLst/>
            <a:ahLst/>
            <a:cxnLst/>
            <a:rect l="l" t="t" r="r" b="b"/>
            <a:pathLst>
              <a:path w="8575961" h="6811878">
                <a:moveTo>
                  <a:pt x="0" y="0"/>
                </a:moveTo>
                <a:lnTo>
                  <a:pt x="8575961" y="0"/>
                </a:lnTo>
                <a:lnTo>
                  <a:pt x="8575961" y="6811878"/>
                </a:lnTo>
                <a:lnTo>
                  <a:pt x="0" y="6811878"/>
                </a:lnTo>
                <a:lnTo>
                  <a:pt x="0" y="0"/>
                </a:lnTo>
                <a:close/>
              </a:path>
            </a:pathLst>
          </a:custGeom>
          <a:blipFill>
            <a:blip r:embed="rId2"/>
            <a:stretch>
              <a:fillRect l="-310" t="-9648" r="-7876"/>
            </a:stretch>
          </a:blipFill>
        </p:spPr>
      </p:sp>
      <p:sp>
        <p:nvSpPr>
          <p:cNvPr id="11" name="Freeform 11"/>
          <p:cNvSpPr/>
          <p:nvPr/>
        </p:nvSpPr>
        <p:spPr>
          <a:xfrm>
            <a:off x="9617663" y="1941599"/>
            <a:ext cx="7838126" cy="6811878"/>
          </a:xfrm>
          <a:custGeom>
            <a:avLst/>
            <a:gdLst/>
            <a:ahLst/>
            <a:cxnLst/>
            <a:rect l="l" t="t" r="r" b="b"/>
            <a:pathLst>
              <a:path w="7838126" h="6811878">
                <a:moveTo>
                  <a:pt x="0" y="0"/>
                </a:moveTo>
                <a:lnTo>
                  <a:pt x="7838126" y="0"/>
                </a:lnTo>
                <a:lnTo>
                  <a:pt x="7838126" y="6811878"/>
                </a:lnTo>
                <a:lnTo>
                  <a:pt x="0" y="6811878"/>
                </a:lnTo>
                <a:lnTo>
                  <a:pt x="0" y="0"/>
                </a:lnTo>
                <a:close/>
              </a:path>
            </a:pathLst>
          </a:custGeom>
          <a:blipFill>
            <a:blip r:embed="rId3"/>
            <a:stretch>
              <a:fillRect t="-9564" r="-6089" b="-11356"/>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BDB"/>
        </a:solidFill>
        <a:effectLst/>
      </p:bgPr>
    </p:bg>
    <p:spTree>
      <p:nvGrpSpPr>
        <p:cNvPr id="1" name=""/>
        <p:cNvGrpSpPr/>
        <p:nvPr/>
      </p:nvGrpSpPr>
      <p:grpSpPr>
        <a:xfrm>
          <a:off x="0" y="0"/>
          <a:ext cx="0" cy="0"/>
          <a:chOff x="0" y="0"/>
          <a:chExt cx="0" cy="0"/>
        </a:xfrm>
      </p:grpSpPr>
      <p:grpSp>
        <p:nvGrpSpPr>
          <p:cNvPr id="2" name="Group 2"/>
          <p:cNvGrpSpPr/>
          <p:nvPr/>
        </p:nvGrpSpPr>
        <p:grpSpPr>
          <a:xfrm>
            <a:off x="-514350" y="788266"/>
            <a:ext cx="18802350" cy="3068926"/>
            <a:chOff x="0" y="0"/>
            <a:chExt cx="4952059" cy="808277"/>
          </a:xfrm>
        </p:grpSpPr>
        <p:sp>
          <p:nvSpPr>
            <p:cNvPr id="3" name="Freeform 3"/>
            <p:cNvSpPr/>
            <p:nvPr/>
          </p:nvSpPr>
          <p:spPr>
            <a:xfrm>
              <a:off x="0" y="0"/>
              <a:ext cx="4952059" cy="808277"/>
            </a:xfrm>
            <a:custGeom>
              <a:avLst/>
              <a:gdLst/>
              <a:ahLst/>
              <a:cxnLst/>
              <a:rect l="l" t="t" r="r" b="b"/>
              <a:pathLst>
                <a:path w="4952059" h="808277">
                  <a:moveTo>
                    <a:pt x="0" y="0"/>
                  </a:moveTo>
                  <a:lnTo>
                    <a:pt x="4952059" y="0"/>
                  </a:lnTo>
                  <a:lnTo>
                    <a:pt x="4952059" y="808277"/>
                  </a:lnTo>
                  <a:lnTo>
                    <a:pt x="0" y="808277"/>
                  </a:lnTo>
                  <a:close/>
                </a:path>
              </a:pathLst>
            </a:custGeom>
            <a:solidFill>
              <a:srgbClr val="FAD00A"/>
            </a:solidFill>
          </p:spPr>
        </p:sp>
        <p:sp>
          <p:nvSpPr>
            <p:cNvPr id="4" name="TextBox 4"/>
            <p:cNvSpPr txBox="1"/>
            <p:nvPr/>
          </p:nvSpPr>
          <p:spPr>
            <a:xfrm>
              <a:off x="0" y="-38100"/>
              <a:ext cx="4952059" cy="84637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80136" y="2108585"/>
            <a:ext cx="6984563" cy="69845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BDB"/>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875016" y="3444537"/>
            <a:ext cx="6842613" cy="825311"/>
            <a:chOff x="0" y="0"/>
            <a:chExt cx="9123485" cy="1100415"/>
          </a:xfrm>
        </p:grpSpPr>
        <p:sp>
          <p:nvSpPr>
            <p:cNvPr id="9" name="Freeform 9"/>
            <p:cNvSpPr/>
            <p:nvPr/>
          </p:nvSpPr>
          <p:spPr>
            <a:xfrm>
              <a:off x="0" y="0"/>
              <a:ext cx="4561742" cy="1100415"/>
            </a:xfrm>
            <a:custGeom>
              <a:avLst/>
              <a:gdLst/>
              <a:ahLst/>
              <a:cxnLst/>
              <a:rect l="l" t="t" r="r" b="b"/>
              <a:pathLst>
                <a:path w="4561742" h="1100415">
                  <a:moveTo>
                    <a:pt x="0" y="0"/>
                  </a:moveTo>
                  <a:lnTo>
                    <a:pt x="4561742" y="0"/>
                  </a:lnTo>
                  <a:lnTo>
                    <a:pt x="4561742" y="1100415"/>
                  </a:lnTo>
                  <a:lnTo>
                    <a:pt x="0" y="1100415"/>
                  </a:lnTo>
                  <a:lnTo>
                    <a:pt x="0" y="0"/>
                  </a:lnTo>
                  <a:close/>
                </a:path>
              </a:pathLst>
            </a:custGeom>
            <a:blipFill>
              <a:blip r:embed="rId2">
                <a:extLst>
                  <a:ext uri="{96DAC541-7B7A-43D3-8B79-37D633B846F1}">
                    <asvg:svgBlip xmlns:asvg="http://schemas.microsoft.com/office/drawing/2016/SVG/main" r:embed="rId3"/>
                  </a:ext>
                </a:extLst>
              </a:blip>
              <a:stretch>
                <a:fillRect r="-2649"/>
              </a:stretch>
            </a:blipFill>
          </p:spPr>
        </p:sp>
        <p:sp>
          <p:nvSpPr>
            <p:cNvPr id="10" name="Freeform 10"/>
            <p:cNvSpPr/>
            <p:nvPr/>
          </p:nvSpPr>
          <p:spPr>
            <a:xfrm flipH="1">
              <a:off x="4561742" y="0"/>
              <a:ext cx="4561742" cy="1100415"/>
            </a:xfrm>
            <a:custGeom>
              <a:avLst/>
              <a:gdLst/>
              <a:ahLst/>
              <a:cxnLst/>
              <a:rect l="l" t="t" r="r" b="b"/>
              <a:pathLst>
                <a:path w="4561742" h="1100415">
                  <a:moveTo>
                    <a:pt x="4561743" y="0"/>
                  </a:moveTo>
                  <a:lnTo>
                    <a:pt x="0" y="0"/>
                  </a:lnTo>
                  <a:lnTo>
                    <a:pt x="0" y="1100415"/>
                  </a:lnTo>
                  <a:lnTo>
                    <a:pt x="4561743" y="1100415"/>
                  </a:lnTo>
                  <a:lnTo>
                    <a:pt x="4561743" y="0"/>
                  </a:lnTo>
                  <a:close/>
                </a:path>
              </a:pathLst>
            </a:custGeom>
            <a:blipFill>
              <a:blip r:embed="rId2">
                <a:extLst>
                  <a:ext uri="{96DAC541-7B7A-43D3-8B79-37D633B846F1}">
                    <asvg:svgBlip xmlns:asvg="http://schemas.microsoft.com/office/drawing/2016/SVG/main" r:embed="rId3"/>
                  </a:ext>
                </a:extLst>
              </a:blip>
              <a:stretch>
                <a:fillRect r="-2649"/>
              </a:stretch>
            </a:blipFill>
          </p:spPr>
        </p:sp>
      </p:grpSp>
      <p:sp>
        <p:nvSpPr>
          <p:cNvPr id="11" name="Freeform 11"/>
          <p:cNvSpPr/>
          <p:nvPr/>
        </p:nvSpPr>
        <p:spPr>
          <a:xfrm>
            <a:off x="1224652" y="2065591"/>
            <a:ext cx="6895532" cy="6873984"/>
          </a:xfrm>
          <a:custGeom>
            <a:avLst/>
            <a:gdLst/>
            <a:ahLst/>
            <a:cxnLst/>
            <a:rect l="l" t="t" r="r" b="b"/>
            <a:pathLst>
              <a:path w="6895532" h="6873984">
                <a:moveTo>
                  <a:pt x="0" y="0"/>
                </a:moveTo>
                <a:lnTo>
                  <a:pt x="6895532" y="0"/>
                </a:lnTo>
                <a:lnTo>
                  <a:pt x="6895532" y="6873983"/>
                </a:lnTo>
                <a:lnTo>
                  <a:pt x="0" y="6873983"/>
                </a:lnTo>
                <a:lnTo>
                  <a:pt x="0" y="0"/>
                </a:lnTo>
                <a:close/>
              </a:path>
            </a:pathLst>
          </a:custGeom>
          <a:blipFill>
            <a:blip r:embed="rId4"/>
            <a:stretch>
              <a:fillRect/>
            </a:stretch>
          </a:blipFill>
        </p:spPr>
      </p:sp>
      <p:sp>
        <p:nvSpPr>
          <p:cNvPr id="12" name="TextBox 12"/>
          <p:cNvSpPr txBox="1"/>
          <p:nvPr/>
        </p:nvSpPr>
        <p:spPr>
          <a:xfrm>
            <a:off x="9020175" y="1581282"/>
            <a:ext cx="8115300" cy="1321675"/>
          </a:xfrm>
          <a:prstGeom prst="rect">
            <a:avLst/>
          </a:prstGeom>
        </p:spPr>
        <p:txBody>
          <a:bodyPr lIns="0" tIns="0" rIns="0" bIns="0" rtlCol="0" anchor="t">
            <a:spAutoFit/>
          </a:bodyPr>
          <a:lstStyle/>
          <a:p>
            <a:pPr algn="ctr">
              <a:lnSpc>
                <a:spcPts val="8462"/>
              </a:lnSpc>
            </a:pPr>
            <a:r>
              <a:rPr lang="en-US" sz="9099">
                <a:solidFill>
                  <a:srgbClr val="000000"/>
                </a:solidFill>
                <a:latin typeface="Pixellet TH"/>
                <a:ea typeface="Pixellet TH"/>
                <a:cs typeface="Pixellet TH"/>
                <a:sym typeface="Pixellet TH"/>
              </a:rPr>
              <a:t> issues</a:t>
            </a:r>
          </a:p>
        </p:txBody>
      </p:sp>
      <p:sp>
        <p:nvSpPr>
          <p:cNvPr id="13" name="TextBox 13"/>
          <p:cNvSpPr txBox="1"/>
          <p:nvPr/>
        </p:nvSpPr>
        <p:spPr>
          <a:xfrm>
            <a:off x="10196977" y="5076825"/>
            <a:ext cx="6198691" cy="1982947"/>
          </a:xfrm>
          <a:prstGeom prst="rect">
            <a:avLst/>
          </a:prstGeom>
        </p:spPr>
        <p:txBody>
          <a:bodyPr lIns="0" tIns="0" rIns="0" bIns="0" rtlCol="0" anchor="t">
            <a:spAutoFit/>
          </a:bodyPr>
          <a:lstStyle/>
          <a:p>
            <a:pPr marL="814416" lvl="1" indent="-407208" algn="l">
              <a:lnSpc>
                <a:spcPts val="5281"/>
              </a:lnSpc>
              <a:spcBef>
                <a:spcPct val="0"/>
              </a:spcBef>
              <a:buFont typeface="Arial"/>
              <a:buChar char="•"/>
            </a:pPr>
            <a:r>
              <a:rPr lang="en-US" sz="3772">
                <a:solidFill>
                  <a:srgbClr val="000000"/>
                </a:solidFill>
                <a:latin typeface="Bitter"/>
                <a:ea typeface="Bitter"/>
                <a:cs typeface="Bitter"/>
                <a:sym typeface="Bitter"/>
              </a:rPr>
              <a:t>Invalid Inputs</a:t>
            </a:r>
          </a:p>
          <a:p>
            <a:pPr marL="814416" lvl="1" indent="-407208" algn="l">
              <a:lnSpc>
                <a:spcPts val="5281"/>
              </a:lnSpc>
              <a:spcBef>
                <a:spcPct val="0"/>
              </a:spcBef>
              <a:buFont typeface="Arial"/>
              <a:buChar char="•"/>
            </a:pPr>
            <a:r>
              <a:rPr lang="en-US" sz="3772">
                <a:solidFill>
                  <a:srgbClr val="000000"/>
                </a:solidFill>
                <a:latin typeface="Bitter"/>
                <a:ea typeface="Bitter"/>
                <a:cs typeface="Bitter"/>
                <a:sym typeface="Bitter"/>
              </a:rPr>
              <a:t>Out-of- Range Inputs</a:t>
            </a:r>
          </a:p>
          <a:p>
            <a:pPr marL="814416" lvl="1" indent="-407208" algn="l">
              <a:lnSpc>
                <a:spcPts val="5281"/>
              </a:lnSpc>
              <a:spcBef>
                <a:spcPct val="0"/>
              </a:spcBef>
              <a:buFont typeface="Arial"/>
              <a:buChar char="•"/>
            </a:pPr>
            <a:r>
              <a:rPr lang="en-US" sz="3772">
                <a:solidFill>
                  <a:srgbClr val="000000"/>
                </a:solidFill>
                <a:latin typeface="Bitter"/>
                <a:ea typeface="Bitter"/>
                <a:cs typeface="Bitter"/>
                <a:sym typeface="Bitter"/>
              </a:rPr>
              <a:t>Occupied Cell Selection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314</Words>
  <Application>Microsoft Office PowerPoint</Application>
  <PresentationFormat>Custom</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Canva Sans</vt:lpstr>
      <vt:lpstr>Bitter Bold</vt:lpstr>
      <vt:lpstr>Bitter</vt:lpstr>
      <vt:lpstr>Pixellet TH</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Code Presentation in Bright Colors Funky Retro Style</dc:title>
  <cp:lastModifiedBy>USER</cp:lastModifiedBy>
  <cp:revision>2</cp:revision>
  <dcterms:created xsi:type="dcterms:W3CDTF">2006-08-16T00:00:00Z</dcterms:created>
  <dcterms:modified xsi:type="dcterms:W3CDTF">2025-02-23T14:20:52Z</dcterms:modified>
  <dc:identifier>DAGfqtPtVNE</dc:identifier>
</cp:coreProperties>
</file>