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4" r:id="rId3"/>
    <p:sldId id="276" r:id="rId4"/>
    <p:sldId id="282" r:id="rId5"/>
    <p:sldId id="265" r:id="rId6"/>
    <p:sldId id="275" r:id="rId7"/>
    <p:sldId id="278" r:id="rId8"/>
    <p:sldId id="263" r:id="rId9"/>
    <p:sldId id="285" r:id="rId10"/>
    <p:sldId id="284" r:id="rId11"/>
    <p:sldId id="279" r:id="rId12"/>
    <p:sldId id="273" r:id="rId13"/>
    <p:sldId id="280" r:id="rId14"/>
    <p:sldId id="277" r:id="rId15"/>
    <p:sldId id="28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1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9"/>
    <p:restoredTop sz="95559"/>
  </p:normalViewPr>
  <p:slideViewPr>
    <p:cSldViewPr>
      <p:cViewPr varScale="1">
        <p:scale>
          <a:sx n="127" d="100"/>
          <a:sy n="127" d="100"/>
        </p:scale>
        <p:origin x="496" y="184"/>
      </p:cViewPr>
      <p:guideLst>
        <p:guide orient="horz" pos="216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A9C2F1-FE3E-FD4D-B3CF-D1F00FBEE699}" type="datetime1">
              <a:rPr lang="nb-NO"/>
              <a:pPr>
                <a:defRPr/>
              </a:pPr>
              <a:t>18.02.2019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A2284C8-EE65-5941-ACC6-7B91BBDFCFFE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3245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B61072-AF82-9747-9BCF-167273C6A7FC}" type="datetime1">
              <a:rPr lang="nb-NO"/>
              <a:pPr>
                <a:defRPr/>
              </a:pPr>
              <a:t>18.02.2019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37272B-E7F9-1548-8BC0-B72804DC4B01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8560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979712" y="2333600"/>
            <a:ext cx="6630888" cy="519336"/>
          </a:xfrm>
        </p:spPr>
        <p:txBody>
          <a:bodyPr anchor="b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nb-NO" dirty="0"/>
              <a:t>Department </a:t>
            </a:r>
            <a:r>
              <a:rPr lang="nb-NO" dirty="0" err="1"/>
              <a:t>of</a:t>
            </a:r>
            <a:r>
              <a:rPr lang="nb-NO" dirty="0"/>
              <a:t> Informatics</a:t>
            </a:r>
            <a:br>
              <a:rPr lang="nb-NO" dirty="0"/>
            </a:br>
            <a:r>
              <a:rPr lang="nb-NO" dirty="0"/>
              <a:t>Networks and Distributed Systems (ND) </a:t>
            </a:r>
            <a:r>
              <a:rPr lang="nb-NO" dirty="0" err="1"/>
              <a:t>group</a:t>
            </a:r>
            <a:endParaRPr lang="en-US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476600"/>
            <a:ext cx="7315200" cy="1752600"/>
          </a:xfrm>
        </p:spPr>
        <p:txBody>
          <a:bodyPr/>
          <a:lstStyle>
            <a:lvl1pPr marL="0" indent="0">
              <a:buFontTx/>
              <a:buNone/>
              <a:defRPr sz="3000" b="1" i="0" baseline="0">
                <a:latin typeface="Arial"/>
                <a:cs typeface="Arial"/>
              </a:defRPr>
            </a:lvl1pPr>
          </a:lstStyle>
          <a:p>
            <a:r>
              <a:rPr lang="nb-NO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31640" y="2348880"/>
            <a:ext cx="595856" cy="40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A29C21-4605-924F-A079-2D0340AA88B2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92696"/>
            <a:ext cx="821925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Click to edit Master title style</a:t>
            </a:r>
            <a:endParaRPr lang="en-US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981200"/>
            <a:ext cx="82192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A37B57-12BB-EE40-B12F-0758C29EA9A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ED1529-5045-C64B-893E-FADEF82FC3DB}" type="datetime1">
              <a:rPr lang="nb-NO"/>
              <a:pPr>
                <a:defRPr/>
              </a:pPr>
              <a:t>18.02.2019</a:t>
            </a:fld>
            <a:endParaRPr lang="nb-NO"/>
          </a:p>
        </p:txBody>
      </p:sp>
      <p:pic>
        <p:nvPicPr>
          <p:cNvPr id="13" name="Picture 12" descr="UiO_MN_A_ENG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041" y="228600"/>
            <a:ext cx="5114159" cy="393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16416" y="188640"/>
            <a:ext cx="595856" cy="4059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731478" y="6536377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CDA37B57-12BB-EE40-B12F-0758C29EA9A3}" type="slidenum">
              <a:rPr lang="nb-NO" sz="1200" smtClean="0"/>
              <a:pPr>
                <a:defRPr/>
              </a:pPr>
              <a:t>‹#›</a:t>
            </a:fld>
            <a:endParaRPr lang="nb-NO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b-NO" dirty="0"/>
              <a:t>Department </a:t>
            </a:r>
            <a:r>
              <a:rPr lang="nb-NO" dirty="0" err="1"/>
              <a:t>of</a:t>
            </a:r>
            <a:r>
              <a:rPr lang="nb-NO"/>
              <a:t> Informatics</a:t>
            </a:r>
            <a:br>
              <a:rPr lang="nb-NO"/>
            </a:br>
            <a:r>
              <a:rPr lang="nb-NO"/>
              <a:t>Networks and Distributed Systems (ND) </a:t>
            </a:r>
            <a:r>
              <a:rPr lang="nb-NO" err="1"/>
              <a:t>group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295400" y="3164160"/>
            <a:ext cx="7315200" cy="1176536"/>
          </a:xfrm>
        </p:spPr>
        <p:txBody>
          <a:bodyPr/>
          <a:lstStyle/>
          <a:p>
            <a:pPr algn="ctr"/>
            <a:r>
              <a:rPr lang="en" sz="2800" dirty="0"/>
              <a:t>How to Control a TCP: Minimally-Invasive Congestion Management for Datacenters </a:t>
            </a:r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5673442"/>
            <a:ext cx="54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ICNC 2019, Honolulu</a:t>
            </a:r>
          </a:p>
          <a:p>
            <a:pPr algn="r"/>
            <a:r>
              <a:rPr lang="en-US" dirty="0"/>
              <a:t>18. 02. 2019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1320474" y="4509120"/>
            <a:ext cx="7315200" cy="60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000" b="1" i="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1" u="sng" dirty="0" err="1"/>
              <a:t>Safiqul</a:t>
            </a:r>
            <a:r>
              <a:rPr lang="en-US" sz="2000" b="0" i="1" u="sng" dirty="0"/>
              <a:t> Islam</a:t>
            </a:r>
            <a:r>
              <a:rPr lang="en-US" sz="2000" b="0" i="1" dirty="0"/>
              <a:t>, Michael </a:t>
            </a:r>
            <a:r>
              <a:rPr lang="en-US" sz="2000" b="0" i="1" dirty="0" err="1"/>
              <a:t>Welzl</a:t>
            </a:r>
            <a:r>
              <a:rPr lang="en-US" sz="2000" b="0" i="1" dirty="0"/>
              <a:t>, Stein </a:t>
            </a:r>
            <a:r>
              <a:rPr lang="en-US" sz="2000" b="0" i="1" dirty="0" err="1"/>
              <a:t>Gjessing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62011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40C0-8005-B242-A0B1-8892680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532888"/>
            <a:ext cx="8219256" cy="1143000"/>
          </a:xfrm>
        </p:spPr>
        <p:txBody>
          <a:bodyPr/>
          <a:lstStyle/>
          <a:p>
            <a:r>
              <a:rPr lang="nb-NO" dirty="0" err="1"/>
              <a:t>ctrlTCP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A9193-7396-E842-AFA1-1B94E0529F0B}"/>
              </a:ext>
            </a:extLst>
          </p:cNvPr>
          <p:cNvSpPr/>
          <p:nvPr/>
        </p:nvSpPr>
        <p:spPr bwMode="auto">
          <a:xfrm>
            <a:off x="1187624" y="1556792"/>
            <a:ext cx="187220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/>
              <a:t>TCP </a:t>
            </a:r>
            <a:r>
              <a:rPr lang="nb-NO" dirty="0" err="1"/>
              <a:t>Session</a:t>
            </a:r>
            <a:endParaRPr kumimoji="0" lang="nb-N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B8917-DB1E-3346-9265-5E27A3D03255}"/>
              </a:ext>
            </a:extLst>
          </p:cNvPr>
          <p:cNvSpPr/>
          <p:nvPr/>
        </p:nvSpPr>
        <p:spPr bwMode="auto">
          <a:xfrm>
            <a:off x="5796136" y="1561941"/>
            <a:ext cx="187220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/>
              <a:t>CCC</a:t>
            </a:r>
            <a:endParaRPr kumimoji="0" lang="nb-N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6AF89-D206-C14B-AB00-C20F659FAC3E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 flipH="1">
            <a:off x="2113586" y="1916832"/>
            <a:ext cx="10142" cy="4464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A74C12-C9A8-1D4C-9C0C-D31B07E64148}"/>
              </a:ext>
            </a:extLst>
          </p:cNvPr>
          <p:cNvCxnSpPr>
            <a:cxnSpLocks/>
          </p:cNvCxnSpPr>
          <p:nvPr/>
        </p:nvCxnSpPr>
        <p:spPr bwMode="auto">
          <a:xfrm>
            <a:off x="6757221" y="1916832"/>
            <a:ext cx="0" cy="4464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B33A158-F8F5-F042-BDB4-A7D9304AABE3}"/>
              </a:ext>
            </a:extLst>
          </p:cNvPr>
          <p:cNvSpPr/>
          <p:nvPr/>
        </p:nvSpPr>
        <p:spPr bwMode="auto">
          <a:xfrm>
            <a:off x="2123728" y="2482526"/>
            <a:ext cx="460851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B7959771-C64C-3F4F-8927-53CB79E8ABEB}"/>
              </a:ext>
            </a:extLst>
          </p:cNvPr>
          <p:cNvSpPr/>
          <p:nvPr/>
        </p:nvSpPr>
        <p:spPr bwMode="auto">
          <a:xfrm>
            <a:off x="2113586" y="3066839"/>
            <a:ext cx="4608512" cy="144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3613D-8F2E-2A46-94E5-22D0A82FADEF}"/>
              </a:ext>
            </a:extLst>
          </p:cNvPr>
          <p:cNvSpPr txBox="1"/>
          <p:nvPr/>
        </p:nvSpPr>
        <p:spPr>
          <a:xfrm>
            <a:off x="3403177" y="2207006"/>
            <a:ext cx="396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100" dirty="0"/>
              <a:t>register(c, p, </a:t>
            </a:r>
            <a:r>
              <a:rPr lang="en" sz="1100" dirty="0" err="1"/>
              <a:t>cwnd</a:t>
            </a:r>
            <a:r>
              <a:rPr lang="en" sz="1100" dirty="0"/>
              <a:t>, </a:t>
            </a:r>
            <a:r>
              <a:rPr lang="en" sz="1100" dirty="0" err="1"/>
              <a:t>sshtresh</a:t>
            </a:r>
            <a:r>
              <a:rPr lang="en" sz="1100" dirty="0"/>
              <a:t>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DA132-F18A-3740-8F3D-95C98A90669A}"/>
              </a:ext>
            </a:extLst>
          </p:cNvPr>
          <p:cNvSpPr txBox="1"/>
          <p:nvPr/>
        </p:nvSpPr>
        <p:spPr>
          <a:xfrm>
            <a:off x="3419872" y="2842933"/>
            <a:ext cx="396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b-NO" sz="1200" dirty="0"/>
              <a:t>a</a:t>
            </a:r>
            <a:r>
              <a:rPr lang="en" sz="1200" dirty="0" err="1"/>
              <a:t>ccept</a:t>
            </a:r>
            <a:r>
              <a:rPr lang="en" sz="1200" dirty="0"/>
              <a:t> (</a:t>
            </a:r>
            <a:r>
              <a:rPr lang="en" sz="1200" dirty="0" err="1"/>
              <a:t>cwnd</a:t>
            </a:r>
            <a:r>
              <a:rPr lang="en" sz="1200" dirty="0"/>
              <a:t>, </a:t>
            </a:r>
            <a:r>
              <a:rPr lang="en" sz="1200" dirty="0" err="1"/>
              <a:t>ssthresh</a:t>
            </a:r>
            <a:r>
              <a:rPr lang="en" sz="1200" dirty="0"/>
              <a:t>) 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C1635D0-EEB2-D54D-BF40-B673D8CF9AB0}"/>
              </a:ext>
            </a:extLst>
          </p:cNvPr>
          <p:cNvSpPr/>
          <p:nvPr/>
        </p:nvSpPr>
        <p:spPr bwMode="auto">
          <a:xfrm>
            <a:off x="6859242" y="2417282"/>
            <a:ext cx="517419" cy="85130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609BD-DCAD-CF41-8FB9-EFB30191ED05}"/>
              </a:ext>
            </a:extLst>
          </p:cNvPr>
          <p:cNvSpPr txBox="1"/>
          <p:nvPr/>
        </p:nvSpPr>
        <p:spPr>
          <a:xfrm>
            <a:off x="7376661" y="2678892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Initialization</a:t>
            </a:r>
            <a:r>
              <a:rPr lang="nb-NO" sz="1400" dirty="0">
                <a:solidFill>
                  <a:srgbClr val="0070C0"/>
                </a:solidFill>
              </a:rPr>
              <a:t>:</a:t>
            </a:r>
          </a:p>
          <a:p>
            <a:endParaRPr lang="nb-NO" sz="1400" dirty="0"/>
          </a:p>
          <a:p>
            <a:r>
              <a:rPr lang="nb-NO" sz="1400" dirty="0"/>
              <a:t>First </a:t>
            </a:r>
            <a:r>
              <a:rPr lang="nb-NO" sz="1400" dirty="0" err="1"/>
              <a:t>conn</a:t>
            </a:r>
            <a:r>
              <a:rPr lang="nb-NO" sz="1400" dirty="0"/>
              <a:t>: </a:t>
            </a:r>
          </a:p>
          <a:p>
            <a:r>
              <a:rPr lang="nb-NO" sz="1400" dirty="0" err="1"/>
              <a:t>initialize</a:t>
            </a:r>
            <a:r>
              <a:rPr lang="nb-NO" sz="1400" dirty="0"/>
              <a:t> a </a:t>
            </a:r>
            <a:r>
              <a:rPr lang="nb-NO" sz="1400" dirty="0" err="1"/>
              <a:t>group</a:t>
            </a:r>
            <a:endParaRPr lang="nb-NO" sz="1400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1765E35-087F-7144-9144-881F3ED58624}"/>
              </a:ext>
            </a:extLst>
          </p:cNvPr>
          <p:cNvSpPr/>
          <p:nvPr/>
        </p:nvSpPr>
        <p:spPr bwMode="auto">
          <a:xfrm>
            <a:off x="2103507" y="4006524"/>
            <a:ext cx="460851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90743337-6528-ED4E-BB20-3D31C29E40DC}"/>
              </a:ext>
            </a:extLst>
          </p:cNvPr>
          <p:cNvSpPr/>
          <p:nvPr/>
        </p:nvSpPr>
        <p:spPr bwMode="auto">
          <a:xfrm>
            <a:off x="2093365" y="4590837"/>
            <a:ext cx="4608512" cy="144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0D65-1213-C042-8F7E-3196070D4592}"/>
              </a:ext>
            </a:extLst>
          </p:cNvPr>
          <p:cNvSpPr txBox="1"/>
          <p:nvPr/>
        </p:nvSpPr>
        <p:spPr>
          <a:xfrm>
            <a:off x="3382956" y="3731004"/>
            <a:ext cx="396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100" dirty="0"/>
              <a:t>update(c, </a:t>
            </a:r>
            <a:r>
              <a:rPr lang="en" sz="1100" dirty="0" err="1"/>
              <a:t>cwnd</a:t>
            </a:r>
            <a:r>
              <a:rPr lang="en" sz="1100" dirty="0"/>
              <a:t>, </a:t>
            </a:r>
            <a:r>
              <a:rPr lang="en" sz="1100" dirty="0" err="1"/>
              <a:t>sshthresh</a:t>
            </a:r>
            <a:r>
              <a:rPr lang="en" sz="1100" dirty="0"/>
              <a:t>, state);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62652-352B-7247-8C99-63F7DF984C26}"/>
              </a:ext>
            </a:extLst>
          </p:cNvPr>
          <p:cNvSpPr txBox="1"/>
          <p:nvPr/>
        </p:nvSpPr>
        <p:spPr>
          <a:xfrm>
            <a:off x="3399651" y="4366931"/>
            <a:ext cx="396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200" dirty="0"/>
              <a:t>returns: </a:t>
            </a:r>
            <a:r>
              <a:rPr lang="en" sz="1200" dirty="0" err="1"/>
              <a:t>cwnd</a:t>
            </a:r>
            <a:r>
              <a:rPr lang="en" sz="1200" dirty="0"/>
              <a:t>, </a:t>
            </a:r>
            <a:r>
              <a:rPr lang="en" sz="1200" dirty="0" err="1"/>
              <a:t>ssthresh</a:t>
            </a:r>
            <a:r>
              <a:rPr lang="en" sz="1200" dirty="0"/>
              <a:t>, state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16C8FC81-2228-0B4B-8270-91C0BDBF4B74}"/>
              </a:ext>
            </a:extLst>
          </p:cNvPr>
          <p:cNvSpPr/>
          <p:nvPr/>
        </p:nvSpPr>
        <p:spPr bwMode="auto">
          <a:xfrm>
            <a:off x="6839021" y="3941280"/>
            <a:ext cx="517419" cy="85130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85F4B-0434-1040-ADA2-A17979F18D9B}"/>
              </a:ext>
            </a:extLst>
          </p:cNvPr>
          <p:cNvSpPr txBox="1"/>
          <p:nvPr/>
        </p:nvSpPr>
        <p:spPr>
          <a:xfrm>
            <a:off x="7356440" y="420289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0070C0"/>
                </a:solidFill>
              </a:rPr>
              <a:t>Update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EB81838-B967-DC40-BDC7-8073F58766E2}"/>
              </a:ext>
            </a:extLst>
          </p:cNvPr>
          <p:cNvSpPr/>
          <p:nvPr/>
        </p:nvSpPr>
        <p:spPr bwMode="auto">
          <a:xfrm>
            <a:off x="2093365" y="5632067"/>
            <a:ext cx="460851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73AFDB-34B6-4547-B6BE-82D69E7308DA}"/>
              </a:ext>
            </a:extLst>
          </p:cNvPr>
          <p:cNvSpPr txBox="1"/>
          <p:nvPr/>
        </p:nvSpPr>
        <p:spPr>
          <a:xfrm>
            <a:off x="3419872" y="5393104"/>
            <a:ext cx="396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100" dirty="0"/>
              <a:t>Leave(c)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382DB6B-265F-9340-B0B5-8B15CA168FA1}"/>
              </a:ext>
            </a:extLst>
          </p:cNvPr>
          <p:cNvSpPr/>
          <p:nvPr/>
        </p:nvSpPr>
        <p:spPr bwMode="auto">
          <a:xfrm>
            <a:off x="6869384" y="5241995"/>
            <a:ext cx="517419" cy="85130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907BC-010F-7B43-91D5-A13A80942094}"/>
              </a:ext>
            </a:extLst>
          </p:cNvPr>
          <p:cNvSpPr txBox="1"/>
          <p:nvPr/>
        </p:nvSpPr>
        <p:spPr>
          <a:xfrm>
            <a:off x="7386803" y="5503605"/>
            <a:ext cx="173691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Leave</a:t>
            </a:r>
            <a:endParaRPr lang="nb-NO" sz="1400" dirty="0">
              <a:solidFill>
                <a:srgbClr val="0070C0"/>
              </a:solidFill>
            </a:endParaRPr>
          </a:p>
          <a:p>
            <a:r>
              <a:rPr lang="nb-NO" sz="1100" dirty="0" err="1"/>
              <a:t>Remove</a:t>
            </a:r>
            <a:r>
              <a:rPr lang="nb-NO" sz="1100" dirty="0"/>
              <a:t> </a:t>
            </a:r>
            <a:r>
              <a:rPr lang="nb-NO" sz="1100" dirty="0" err="1"/>
              <a:t>entry</a:t>
            </a:r>
            <a:r>
              <a:rPr lang="nb-NO" sz="1100" dirty="0"/>
              <a:t> from </a:t>
            </a:r>
            <a:r>
              <a:rPr lang="nb-NO" sz="1100" dirty="0" err="1"/>
              <a:t>the</a:t>
            </a:r>
            <a:r>
              <a:rPr lang="nb-NO" sz="1100" dirty="0"/>
              <a:t> list</a:t>
            </a:r>
          </a:p>
          <a:p>
            <a:r>
              <a:rPr lang="nb-NO" sz="1100" dirty="0"/>
              <a:t>If last </a:t>
            </a:r>
            <a:r>
              <a:rPr lang="nb-NO" sz="1100" dirty="0" err="1"/>
              <a:t>conn</a:t>
            </a:r>
            <a:r>
              <a:rPr lang="nb-NO" sz="1100" dirty="0"/>
              <a:t>: </a:t>
            </a:r>
            <a:r>
              <a:rPr lang="nb-NO" sz="1100" dirty="0" err="1"/>
              <a:t>delete</a:t>
            </a:r>
            <a:r>
              <a:rPr lang="nb-NO" sz="1100" dirty="0"/>
              <a:t> </a:t>
            </a:r>
            <a:r>
              <a:rPr lang="nb-NO" sz="1100" dirty="0" err="1"/>
              <a:t>group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6617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22" grpId="0" animBg="1"/>
      <p:bldP spid="23" grpId="0" animBg="1"/>
      <p:bldP spid="24" grpId="0"/>
      <p:bldP spid="25" grpId="0"/>
      <p:bldP spid="26" grpId="0" animBg="1"/>
      <p:bldP spid="34" grpId="0" animBg="1"/>
      <p:bldP spid="36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A3F-9F99-CB45-9426-750DB906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Changes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TCP </a:t>
            </a:r>
            <a:r>
              <a:rPr lang="nb-NO" dirty="0" err="1"/>
              <a:t>code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B1E2-6872-FD44-AB8E-F21CE207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132856"/>
            <a:ext cx="3178696" cy="583704"/>
          </a:xfrm>
        </p:spPr>
        <p:txBody>
          <a:bodyPr/>
          <a:lstStyle/>
          <a:p>
            <a:pPr marL="0" indent="0">
              <a:buNone/>
            </a:pPr>
            <a:r>
              <a:rPr lang="en" sz="1400" dirty="0"/>
              <a:t>register(c, p, </a:t>
            </a:r>
            <a:r>
              <a:rPr lang="en" sz="1400" dirty="0" err="1"/>
              <a:t>cwnd</a:t>
            </a:r>
            <a:r>
              <a:rPr lang="en" sz="1400" dirty="0"/>
              <a:t>, </a:t>
            </a:r>
            <a:r>
              <a:rPr lang="en" sz="1400" dirty="0" err="1"/>
              <a:t>sshtresh</a:t>
            </a:r>
            <a:r>
              <a:rPr lang="en" sz="1400" dirty="0"/>
              <a:t>); </a:t>
            </a:r>
          </a:p>
          <a:p>
            <a:pPr marL="0" indent="0">
              <a:buNone/>
            </a:pPr>
            <a:r>
              <a:rPr lang="en" sz="1400" dirty="0"/>
              <a:t>returns: </a:t>
            </a:r>
            <a:r>
              <a:rPr lang="en" sz="1400" dirty="0" err="1"/>
              <a:t>cwnd</a:t>
            </a:r>
            <a:r>
              <a:rPr lang="en" sz="1400" dirty="0"/>
              <a:t>, </a:t>
            </a:r>
            <a:r>
              <a:rPr lang="en" sz="1400" dirty="0" err="1"/>
              <a:t>ssthresh</a:t>
            </a:r>
            <a:r>
              <a:rPr lang="en" sz="1400" dirty="0"/>
              <a:t>, state </a:t>
            </a:r>
          </a:p>
          <a:p>
            <a:pPr marL="0" indent="0">
              <a:buNone/>
            </a:pPr>
            <a:endParaRPr lang="nb-NO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901E9-B1FA-6E4B-AFB6-A202963E94EC}"/>
              </a:ext>
            </a:extLst>
          </p:cNvPr>
          <p:cNvSpPr txBox="1">
            <a:spLocks/>
          </p:cNvSpPr>
          <p:nvPr/>
        </p:nvSpPr>
        <p:spPr bwMode="auto">
          <a:xfrm>
            <a:off x="1155996" y="3566958"/>
            <a:ext cx="3178696" cy="5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400" dirty="0"/>
              <a:t>update(c, </a:t>
            </a:r>
            <a:r>
              <a:rPr lang="en" sz="1400" dirty="0" err="1"/>
              <a:t>cwnd</a:t>
            </a:r>
            <a:r>
              <a:rPr lang="en" sz="1400" dirty="0"/>
              <a:t>, </a:t>
            </a:r>
            <a:r>
              <a:rPr lang="en" sz="1400" dirty="0" err="1"/>
              <a:t>sshthresh</a:t>
            </a:r>
            <a:r>
              <a:rPr lang="en" sz="1400" dirty="0"/>
              <a:t>, state); returns: </a:t>
            </a:r>
            <a:r>
              <a:rPr lang="en" sz="1400" dirty="0" err="1"/>
              <a:t>cwnd</a:t>
            </a:r>
            <a:r>
              <a:rPr lang="en" sz="1400" dirty="0"/>
              <a:t>, </a:t>
            </a:r>
            <a:r>
              <a:rPr lang="en" sz="1400" dirty="0" err="1"/>
              <a:t>ssthresh</a:t>
            </a:r>
            <a:r>
              <a:rPr lang="en" sz="1400" dirty="0"/>
              <a:t>, state </a:t>
            </a:r>
          </a:p>
          <a:p>
            <a:pPr marL="0" indent="0">
              <a:buFontTx/>
              <a:buNone/>
            </a:pPr>
            <a:endParaRPr lang="nb-NO" sz="140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BCBB7-3037-4F4B-87B7-6761AE5F74D2}"/>
              </a:ext>
            </a:extLst>
          </p:cNvPr>
          <p:cNvSpPr txBox="1">
            <a:spLocks/>
          </p:cNvSpPr>
          <p:nvPr/>
        </p:nvSpPr>
        <p:spPr bwMode="auto">
          <a:xfrm>
            <a:off x="1192788" y="5301208"/>
            <a:ext cx="3178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dirty="0" err="1"/>
              <a:t>leave</a:t>
            </a:r>
            <a:r>
              <a:rPr lang="nb-NO" sz="1400" dirty="0"/>
              <a:t>(c) </a:t>
            </a:r>
          </a:p>
          <a:p>
            <a:pPr marL="0" indent="0">
              <a:buFontTx/>
              <a:buNone/>
            </a:pPr>
            <a:endParaRPr lang="nb-NO" sz="14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2B5FF6-217F-7C4C-8CA6-1F92007F295D}"/>
              </a:ext>
            </a:extLst>
          </p:cNvPr>
          <p:cNvSpPr txBox="1">
            <a:spLocks/>
          </p:cNvSpPr>
          <p:nvPr/>
        </p:nvSpPr>
        <p:spPr bwMode="auto">
          <a:xfrm>
            <a:off x="6228184" y="2132856"/>
            <a:ext cx="3178696" cy="5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" sz="1400" b="1" kern="0" dirty="0">
                <a:solidFill>
                  <a:srgbClr val="0070C0"/>
                </a:solidFill>
              </a:rPr>
              <a:t>Initialization</a:t>
            </a:r>
            <a:r>
              <a:rPr lang="en" sz="1400" kern="0" dirty="0">
                <a:solidFill>
                  <a:srgbClr val="0070C0"/>
                </a:solidFill>
              </a:rPr>
              <a:t>: executed at the beginning of the session!</a:t>
            </a:r>
          </a:p>
          <a:p>
            <a:pPr marL="0" indent="0">
              <a:buFontTx/>
              <a:buNone/>
            </a:pPr>
            <a:endParaRPr lang="nb-NO" sz="1400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D7F5C-3A95-4446-B83E-EF60B80F16A2}"/>
              </a:ext>
            </a:extLst>
          </p:cNvPr>
          <p:cNvSpPr txBox="1">
            <a:spLocks/>
          </p:cNvSpPr>
          <p:nvPr/>
        </p:nvSpPr>
        <p:spPr bwMode="auto">
          <a:xfrm>
            <a:off x="6212971" y="3604081"/>
            <a:ext cx="3178696" cy="5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" sz="1400" b="1" kern="0" dirty="0">
                <a:solidFill>
                  <a:srgbClr val="0070C0"/>
                </a:solidFill>
              </a:rPr>
              <a:t>Update</a:t>
            </a:r>
            <a:r>
              <a:rPr lang="en" sz="1400" kern="0" dirty="0">
                <a:solidFill>
                  <a:srgbClr val="0070C0"/>
                </a:solidFill>
              </a:rPr>
              <a:t>: executed when</a:t>
            </a:r>
            <a:r>
              <a:rPr lang="nb-NO" sz="1400" kern="0" dirty="0">
                <a:solidFill>
                  <a:srgbClr val="0070C0"/>
                </a:solidFill>
              </a:rPr>
              <a:t>e</a:t>
            </a:r>
            <a:r>
              <a:rPr lang="en" sz="1400" kern="0" dirty="0" err="1">
                <a:solidFill>
                  <a:srgbClr val="0070C0"/>
                </a:solidFill>
              </a:rPr>
              <a:t>ver</a:t>
            </a:r>
            <a:r>
              <a:rPr lang="en" sz="1400" kern="0" dirty="0">
                <a:solidFill>
                  <a:srgbClr val="0070C0"/>
                </a:solidFill>
              </a:rPr>
              <a:t> a TCP session newly calculates its </a:t>
            </a:r>
            <a:r>
              <a:rPr lang="en" sz="1400" kern="0" dirty="0" err="1">
                <a:solidFill>
                  <a:srgbClr val="0070C0"/>
                </a:solidFill>
              </a:rPr>
              <a:t>cwnd</a:t>
            </a:r>
            <a:endParaRPr lang="en" sz="1400" kern="0" dirty="0">
              <a:solidFill>
                <a:srgbClr val="0070C0"/>
              </a:solidFill>
            </a:endParaRPr>
          </a:p>
          <a:p>
            <a:pPr marL="0" indent="0">
              <a:buFontTx/>
              <a:buNone/>
            </a:pPr>
            <a:endParaRPr lang="nb-NO" sz="1400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0AF40A-A428-CC47-AC0E-E68E6914AE39}"/>
              </a:ext>
            </a:extLst>
          </p:cNvPr>
          <p:cNvSpPr txBox="1">
            <a:spLocks/>
          </p:cNvSpPr>
          <p:nvPr/>
        </p:nvSpPr>
        <p:spPr bwMode="auto">
          <a:xfrm>
            <a:off x="6229729" y="5189376"/>
            <a:ext cx="3178696" cy="5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" sz="1400" b="1" kern="0" dirty="0">
                <a:solidFill>
                  <a:srgbClr val="0070C0"/>
                </a:solidFill>
              </a:rPr>
              <a:t>Leave</a:t>
            </a:r>
            <a:r>
              <a:rPr lang="en" sz="1400" kern="0" dirty="0">
                <a:solidFill>
                  <a:srgbClr val="0070C0"/>
                </a:solidFill>
              </a:rPr>
              <a:t>: executed when</a:t>
            </a:r>
            <a:r>
              <a:rPr lang="nb-NO" sz="1400" kern="0" dirty="0">
                <a:solidFill>
                  <a:srgbClr val="0070C0"/>
                </a:solidFill>
              </a:rPr>
              <a:t>e</a:t>
            </a:r>
            <a:r>
              <a:rPr lang="en" sz="1400" kern="0" dirty="0" err="1">
                <a:solidFill>
                  <a:srgbClr val="0070C0"/>
                </a:solidFill>
              </a:rPr>
              <a:t>ver</a:t>
            </a:r>
            <a:r>
              <a:rPr lang="en" sz="1400" kern="0" dirty="0">
                <a:solidFill>
                  <a:srgbClr val="0070C0"/>
                </a:solidFill>
              </a:rPr>
              <a:t> a TCP session is terminated</a:t>
            </a:r>
          </a:p>
          <a:p>
            <a:pPr marL="0" indent="0">
              <a:buFontTx/>
              <a:buNone/>
            </a:pPr>
            <a:endParaRPr lang="nb-NO" sz="1400" kern="0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7CE48A57-687E-B84E-9BBC-EB2A32412DDA}"/>
              </a:ext>
            </a:extLst>
          </p:cNvPr>
          <p:cNvSpPr/>
          <p:nvPr/>
        </p:nvSpPr>
        <p:spPr bwMode="auto">
          <a:xfrm>
            <a:off x="4139952" y="2342166"/>
            <a:ext cx="1728192" cy="14849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7B7F95B8-B0E8-0D4C-B5AE-5546423CA0AA}"/>
              </a:ext>
            </a:extLst>
          </p:cNvPr>
          <p:cNvSpPr/>
          <p:nvPr/>
        </p:nvSpPr>
        <p:spPr bwMode="auto">
          <a:xfrm>
            <a:off x="4139952" y="3747441"/>
            <a:ext cx="1728192" cy="14849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3747D9-8EA3-CF4E-8C43-92E28823D8B0}"/>
              </a:ext>
            </a:extLst>
          </p:cNvPr>
          <p:cNvSpPr/>
          <p:nvPr/>
        </p:nvSpPr>
        <p:spPr bwMode="auto">
          <a:xfrm>
            <a:off x="4148300" y="5454472"/>
            <a:ext cx="1728192" cy="14849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3853B7-7486-774F-8B6F-3C548544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92475"/>
            <a:ext cx="4427089" cy="2253901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9D037AB-A492-AB4A-B09D-0AD9B6DB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67" y="3645024"/>
            <a:ext cx="2880320" cy="20198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6E427AA-A60D-FC44-9C31-D8740025EEEA}"/>
              </a:ext>
            </a:extLst>
          </p:cNvPr>
          <p:cNvSpPr/>
          <p:nvPr/>
        </p:nvSpPr>
        <p:spPr bwMode="auto">
          <a:xfrm>
            <a:off x="3612151" y="4274127"/>
            <a:ext cx="864096" cy="3808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9DB45-72D5-2D4B-A1C1-0B9ABA124BE3}"/>
              </a:ext>
            </a:extLst>
          </p:cNvPr>
          <p:cNvSpPr/>
          <p:nvPr/>
        </p:nvSpPr>
        <p:spPr>
          <a:xfrm>
            <a:off x="491167" y="1909831"/>
            <a:ext cx="8652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NimbusRomNo9L"/>
              </a:rPr>
              <a:t>Im</a:t>
            </a:r>
            <a:r>
              <a:rPr lang="en" dirty="0">
                <a:latin typeface="NimbusRomNo9L"/>
              </a:rPr>
              <a:t>plementation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dirty="0"/>
              <a:t>FreeBSD 11 kernel with state shared across the freely available VirtualBox hypervisor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dirty="0"/>
              <a:t>ns-2 simulator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3AD8A-B158-E644-A577-BF6DC4409467}"/>
              </a:ext>
            </a:extLst>
          </p:cNvPr>
          <p:cNvSpPr txBox="1"/>
          <p:nvPr/>
        </p:nvSpPr>
        <p:spPr>
          <a:xfrm>
            <a:off x="2339752" y="6618194"/>
            <a:ext cx="77768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the source code is available at: http://</a:t>
            </a:r>
            <a:r>
              <a:rPr lang="en" sz="800" dirty="0" err="1"/>
              <a:t>safiquli.at.ifi.uio.no</a:t>
            </a:r>
            <a:r>
              <a:rPr lang="en" sz="800" dirty="0"/>
              <a:t>/</a:t>
            </a:r>
            <a:r>
              <a:rPr lang="en" sz="800" dirty="0" err="1"/>
              <a:t>tcp</a:t>
            </a:r>
            <a:r>
              <a:rPr lang="en" sz="800" dirty="0"/>
              <a:t>-ccc/ </a:t>
            </a:r>
          </a:p>
          <a:p>
            <a:endParaRPr lang="nb-NO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4A3782-45D9-F149-B365-8FD76591B38F}"/>
              </a:ext>
            </a:extLst>
          </p:cNvPr>
          <p:cNvSpPr/>
          <p:nvPr/>
        </p:nvSpPr>
        <p:spPr>
          <a:xfrm>
            <a:off x="1535567" y="5999877"/>
            <a:ext cx="6564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00" dirty="0">
                <a:latin typeface="NimbusRomNo9L"/>
              </a:rPr>
              <a:t>Fairness between two VMs, with 1 flow in VM1 and 1 to 4 flows in VM2 across a 10Mbit/s⇥100ms bottleneck </a:t>
            </a:r>
          </a:p>
          <a:p>
            <a:r>
              <a:rPr lang="en" sz="1100" dirty="0">
                <a:latin typeface="NimbusRomNo9L"/>
              </a:rPr>
              <a:t> </a:t>
            </a:r>
            <a:endParaRPr lang="en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23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97C9-4D6C-1E43-9AAD-5B2CE913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Applicability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simulation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6C9FA8-1112-6843-A7F2-D87DDC880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796377"/>
              </p:ext>
            </p:extLst>
          </p:nvPr>
        </p:nvGraphicFramePr>
        <p:xfrm>
          <a:off x="468313" y="1981200"/>
          <a:ext cx="8218488" cy="2443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39496">
                  <a:extLst>
                    <a:ext uri="{9D8B030D-6E8A-4147-A177-3AD203B41FA5}">
                      <a16:colId xmlns:a16="http://schemas.microsoft.com/office/drawing/2014/main" val="4187738817"/>
                    </a:ext>
                  </a:extLst>
                </a:gridCol>
                <a:gridCol w="2739496">
                  <a:extLst>
                    <a:ext uri="{9D8B030D-6E8A-4147-A177-3AD203B41FA5}">
                      <a16:colId xmlns:a16="http://schemas.microsoft.com/office/drawing/2014/main" val="3746130326"/>
                    </a:ext>
                  </a:extLst>
                </a:gridCol>
                <a:gridCol w="2739496">
                  <a:extLst>
                    <a:ext uri="{9D8B030D-6E8A-4147-A177-3AD203B41FA5}">
                      <a16:colId xmlns:a16="http://schemas.microsoft.com/office/drawing/2014/main" val="11266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>
                          <a:solidFill>
                            <a:sysClr val="windowText" lastClr="000000"/>
                          </a:solidFill>
                        </a:rPr>
                        <a:t>Internet</a:t>
                      </a:r>
                      <a:endParaRPr lang="nb-NO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ysClr val="windowText" lastClr="000000"/>
                          </a:solidFill>
                        </a:rPr>
                        <a:t>BDP </a:t>
                      </a:r>
                      <a:r>
                        <a:rPr lang="nb-NO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(1500 byte </a:t>
                      </a:r>
                      <a:r>
                        <a:rPr lang="nb-NO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packets</a:t>
                      </a:r>
                      <a:r>
                        <a:rPr lang="nb-NO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nb-NO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2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Gbit/s, 100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[1]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Mbit/s, 100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sz="1400" dirty="0"/>
                    </a:p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83.3 </a:t>
                      </a:r>
                      <a:endParaRPr lang="nb-NO" sz="1400" dirty="0"/>
                    </a:p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3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Gbit/s, 10..100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[2] </a:t>
                      </a:r>
                      <a:endParaRPr lang="e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1..10 Mbit/s, 100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sz="1400" dirty="0"/>
                    </a:p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8.3 .. 83.3 </a:t>
                      </a:r>
                      <a:endParaRPr lang="nb-NO" sz="1400" dirty="0"/>
                    </a:p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Gbit/s, 100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[3] </a:t>
                      </a:r>
                      <a:endParaRPr lang="en" sz="1400" dirty="0"/>
                    </a:p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Mbit/s, 10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sz="1400" dirty="0"/>
                    </a:p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 </a:t>
                      </a:r>
                      <a:endParaRPr lang="nb-NO" sz="1400" dirty="0"/>
                    </a:p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Gbit/s, 250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[4] </a:t>
                      </a:r>
                      <a:endParaRPr lang="en" sz="1400" dirty="0"/>
                    </a:p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Mbit/s, 100 </a:t>
                      </a:r>
                      <a:r>
                        <a:rPr lang="e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" sz="1400" dirty="0"/>
                    </a:p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208.3 </a:t>
                      </a:r>
                      <a:endParaRPr lang="nb-NO" sz="1400" dirty="0"/>
                    </a:p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206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24A1329-D7F7-C941-A117-4F02E7F9744B}"/>
              </a:ext>
            </a:extLst>
          </p:cNvPr>
          <p:cNvSpPr/>
          <p:nvPr/>
        </p:nvSpPr>
        <p:spPr>
          <a:xfrm>
            <a:off x="323528" y="4653136"/>
            <a:ext cx="889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latin typeface="NimbusRomNo9L"/>
              </a:rPr>
              <a:t>Referenced datacenter conditions are comparable to common Internet bandwidth </a:t>
            </a:r>
            <a:r>
              <a:rPr lang="en" sz="1050" dirty="0">
                <a:latin typeface="NimbusRomNo9L"/>
              </a:rPr>
              <a:t>X</a:t>
            </a:r>
            <a:r>
              <a:rPr lang="en" sz="1400" dirty="0">
                <a:latin typeface="NimbusRomNo9L"/>
              </a:rPr>
              <a:t> delay products </a:t>
            </a:r>
            <a:endParaRPr lang="e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709F4-9047-C141-89D0-417AC0A3167F}"/>
              </a:ext>
            </a:extLst>
          </p:cNvPr>
          <p:cNvSpPr/>
          <p:nvPr/>
        </p:nvSpPr>
        <p:spPr>
          <a:xfrm>
            <a:off x="0" y="6165304"/>
            <a:ext cx="101166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800" dirty="0">
                <a:latin typeface="NimbusRomNo9L"/>
              </a:rPr>
              <a:t>[1]  M. </a:t>
            </a:r>
            <a:r>
              <a:rPr lang="nb-NO" sz="800" dirty="0" err="1">
                <a:latin typeface="NimbusRomNo9L"/>
              </a:rPr>
              <a:t>Alizadeh</a:t>
            </a:r>
            <a:r>
              <a:rPr lang="nb-NO" sz="800" dirty="0">
                <a:latin typeface="NimbusRomNo9L"/>
              </a:rPr>
              <a:t>, A. Greenberg, D. A. </a:t>
            </a:r>
            <a:r>
              <a:rPr lang="nb-NO" sz="800" dirty="0" err="1">
                <a:latin typeface="NimbusRomNo9L"/>
              </a:rPr>
              <a:t>Maltz</a:t>
            </a:r>
            <a:r>
              <a:rPr lang="nb-NO" sz="800" dirty="0">
                <a:latin typeface="NimbusRomNo9L"/>
              </a:rPr>
              <a:t>, J. </a:t>
            </a:r>
            <a:r>
              <a:rPr lang="nb-NO" sz="800" dirty="0" err="1">
                <a:latin typeface="NimbusRomNo9L"/>
              </a:rPr>
              <a:t>Padhye</a:t>
            </a:r>
            <a:r>
              <a:rPr lang="nb-NO" sz="800" dirty="0">
                <a:latin typeface="NimbusRomNo9L"/>
              </a:rPr>
              <a:t>, P. </a:t>
            </a:r>
            <a:r>
              <a:rPr lang="nb-NO" sz="800" dirty="0" err="1">
                <a:latin typeface="NimbusRomNo9L"/>
              </a:rPr>
              <a:t>Patel</a:t>
            </a:r>
            <a:r>
              <a:rPr lang="nb-NO" sz="800" dirty="0">
                <a:latin typeface="NimbusRomNo9L"/>
              </a:rPr>
              <a:t>, B. </a:t>
            </a:r>
            <a:r>
              <a:rPr lang="nb-NO" sz="800" dirty="0" err="1">
                <a:latin typeface="NimbusRomNo9L"/>
              </a:rPr>
              <a:t>Prabhakar</a:t>
            </a:r>
            <a:r>
              <a:rPr lang="nb-NO" sz="800" dirty="0">
                <a:latin typeface="NimbusRomNo9L"/>
              </a:rPr>
              <a:t>, S. </a:t>
            </a:r>
            <a:r>
              <a:rPr lang="nb-NO" sz="800" dirty="0" err="1">
                <a:latin typeface="NimbusRomNo9L"/>
              </a:rPr>
              <a:t>Sengupta</a:t>
            </a:r>
            <a:r>
              <a:rPr lang="nb-NO" sz="800" dirty="0">
                <a:latin typeface="NimbusRomNo9L"/>
              </a:rPr>
              <a:t>, and M. </a:t>
            </a:r>
            <a:r>
              <a:rPr lang="nb-NO" sz="800" dirty="0" err="1">
                <a:latin typeface="NimbusRomNo9L"/>
              </a:rPr>
              <a:t>Sridharan</a:t>
            </a:r>
            <a:r>
              <a:rPr lang="nb-NO" sz="800" dirty="0">
                <a:latin typeface="NimbusRomNo9L"/>
              </a:rPr>
              <a:t>, “Data Center TCP (DCTCP),” </a:t>
            </a:r>
            <a:r>
              <a:rPr lang="nb-NO" sz="800" i="1" dirty="0">
                <a:latin typeface="NimbusRomNo9L"/>
              </a:rPr>
              <a:t>ACM SIGCOMM</a:t>
            </a:r>
            <a:r>
              <a:rPr lang="nb-NO" sz="800" dirty="0">
                <a:latin typeface="NimbusRomNo9L"/>
              </a:rPr>
              <a:t>, 2010</a:t>
            </a:r>
          </a:p>
          <a:p>
            <a:r>
              <a:rPr lang="nb-NO" sz="800" dirty="0"/>
              <a:t>[2]  R. </a:t>
            </a:r>
            <a:r>
              <a:rPr lang="nb-NO" sz="800" dirty="0" err="1"/>
              <a:t>Mittal</a:t>
            </a:r>
            <a:r>
              <a:rPr lang="nb-NO" sz="800" dirty="0"/>
              <a:t>, V. T. Lam, N. </a:t>
            </a:r>
            <a:r>
              <a:rPr lang="nb-NO" sz="800" dirty="0" err="1"/>
              <a:t>Dukkipati</a:t>
            </a:r>
            <a:r>
              <a:rPr lang="nb-NO" sz="800" dirty="0"/>
              <a:t>, E. </a:t>
            </a:r>
            <a:r>
              <a:rPr lang="nb-NO" sz="800" dirty="0" err="1"/>
              <a:t>Blem</a:t>
            </a:r>
            <a:r>
              <a:rPr lang="nb-NO" sz="800" dirty="0"/>
              <a:t>, H. </a:t>
            </a:r>
            <a:r>
              <a:rPr lang="nb-NO" sz="800" dirty="0" err="1"/>
              <a:t>Wassel</a:t>
            </a:r>
            <a:r>
              <a:rPr lang="nb-NO" sz="800" dirty="0"/>
              <a:t>, M. </a:t>
            </a:r>
            <a:r>
              <a:rPr lang="nb-NO" sz="800" dirty="0" err="1"/>
              <a:t>Ghobadi</a:t>
            </a:r>
            <a:r>
              <a:rPr lang="nb-NO" sz="800" dirty="0"/>
              <a:t>, A. </a:t>
            </a:r>
            <a:r>
              <a:rPr lang="nb-NO" sz="800" dirty="0" err="1"/>
              <a:t>Vahdat</a:t>
            </a:r>
            <a:r>
              <a:rPr lang="nb-NO" sz="800" dirty="0"/>
              <a:t>, Y. Wang, D. Wetherall, and D. </a:t>
            </a:r>
            <a:r>
              <a:rPr lang="nb-NO" sz="800" dirty="0" err="1"/>
              <a:t>Zats</a:t>
            </a:r>
            <a:r>
              <a:rPr lang="nb-NO" sz="800" dirty="0"/>
              <a:t>, “</a:t>
            </a:r>
            <a:r>
              <a:rPr lang="nb-NO" sz="800" dirty="0" err="1"/>
              <a:t>Timely</a:t>
            </a:r>
            <a:r>
              <a:rPr lang="nb-NO" sz="800" dirty="0"/>
              <a:t>: </a:t>
            </a:r>
            <a:r>
              <a:rPr lang="nb-NO" sz="800" dirty="0" err="1"/>
              <a:t>Rtt-based</a:t>
            </a:r>
            <a:r>
              <a:rPr lang="nb-NO" sz="800" dirty="0"/>
              <a:t> </a:t>
            </a:r>
            <a:r>
              <a:rPr lang="nb-NO" sz="800" dirty="0" err="1"/>
              <a:t>congestion</a:t>
            </a:r>
            <a:r>
              <a:rPr lang="nb-NO" sz="800" dirty="0"/>
              <a:t> </a:t>
            </a:r>
            <a:r>
              <a:rPr lang="nb-NO" sz="800" dirty="0" err="1"/>
              <a:t>control</a:t>
            </a:r>
            <a:r>
              <a:rPr lang="nb-NO" sz="800" dirty="0"/>
              <a:t> for </a:t>
            </a:r>
            <a:r>
              <a:rPr lang="nb-NO" sz="800" dirty="0" err="1"/>
              <a:t>the</a:t>
            </a:r>
            <a:r>
              <a:rPr lang="nb-NO" sz="800" dirty="0"/>
              <a:t> </a:t>
            </a:r>
            <a:r>
              <a:rPr lang="nb-NO" sz="800" dirty="0" err="1"/>
              <a:t>datacenter</a:t>
            </a:r>
            <a:r>
              <a:rPr lang="nb-NO" sz="800" dirty="0"/>
              <a:t>,” </a:t>
            </a:r>
            <a:r>
              <a:rPr lang="nb-NO" sz="800" i="1" dirty="0"/>
              <a:t>ACM SIGCOMM</a:t>
            </a:r>
            <a:r>
              <a:rPr lang="nb-NO" sz="800" dirty="0"/>
              <a:t>, 2015.</a:t>
            </a:r>
          </a:p>
          <a:p>
            <a:r>
              <a:rPr lang="nb-NO" sz="800" dirty="0"/>
              <a:t>[3]  A. M. </a:t>
            </a:r>
            <a:r>
              <a:rPr lang="nb-NO" sz="800" dirty="0" err="1"/>
              <a:t>Abdelmoniem</a:t>
            </a:r>
            <a:r>
              <a:rPr lang="nb-NO" sz="800" dirty="0"/>
              <a:t>, B. </a:t>
            </a:r>
            <a:r>
              <a:rPr lang="nb-NO" sz="800" dirty="0" err="1"/>
              <a:t>Bensaou</a:t>
            </a:r>
            <a:r>
              <a:rPr lang="nb-NO" sz="800" dirty="0"/>
              <a:t>, and A. J. Abu, “</a:t>
            </a:r>
            <a:r>
              <a:rPr lang="nb-NO" sz="800" dirty="0" err="1"/>
              <a:t>HyGenICC</a:t>
            </a:r>
            <a:r>
              <a:rPr lang="nb-NO" sz="800" dirty="0"/>
              <a:t>: </a:t>
            </a:r>
            <a:r>
              <a:rPr lang="nb-NO" sz="800" dirty="0" err="1"/>
              <a:t>Hypervisor-based</a:t>
            </a:r>
            <a:r>
              <a:rPr lang="nb-NO" sz="800" dirty="0"/>
              <a:t> </a:t>
            </a:r>
            <a:r>
              <a:rPr lang="nb-NO" sz="800" dirty="0" err="1"/>
              <a:t>generic</a:t>
            </a:r>
            <a:r>
              <a:rPr lang="nb-NO" sz="800" dirty="0"/>
              <a:t> IP </a:t>
            </a:r>
            <a:r>
              <a:rPr lang="nb-NO" sz="800" dirty="0" err="1"/>
              <a:t>congestion</a:t>
            </a:r>
            <a:r>
              <a:rPr lang="nb-NO" sz="800" dirty="0"/>
              <a:t> </a:t>
            </a:r>
            <a:r>
              <a:rPr lang="nb-NO" sz="800" dirty="0" err="1"/>
              <a:t>control</a:t>
            </a:r>
            <a:r>
              <a:rPr lang="nb-NO" sz="800" dirty="0"/>
              <a:t> for </a:t>
            </a:r>
            <a:r>
              <a:rPr lang="nb-NO" sz="800" dirty="0" err="1"/>
              <a:t>virtualized</a:t>
            </a:r>
            <a:r>
              <a:rPr lang="nb-NO" sz="800" dirty="0"/>
              <a:t> data </a:t>
            </a:r>
            <a:r>
              <a:rPr lang="nb-NO" sz="800" dirty="0" err="1"/>
              <a:t>centers</a:t>
            </a:r>
            <a:r>
              <a:rPr lang="nb-NO" sz="800" dirty="0"/>
              <a:t>,” </a:t>
            </a:r>
            <a:r>
              <a:rPr lang="nb-NO" sz="800" i="1" dirty="0"/>
              <a:t>IEEE ICC</a:t>
            </a:r>
            <a:r>
              <a:rPr lang="nb-NO" sz="800" dirty="0"/>
              <a:t>, May 2016</a:t>
            </a:r>
          </a:p>
          <a:p>
            <a:r>
              <a:rPr lang="nb-NO" sz="800" dirty="0"/>
              <a:t>[4] A. Munir, G. </a:t>
            </a:r>
            <a:r>
              <a:rPr lang="nb-NO" sz="800" dirty="0" err="1"/>
              <a:t>Baig</a:t>
            </a:r>
            <a:r>
              <a:rPr lang="nb-NO" sz="800" dirty="0"/>
              <a:t>, S. M. </a:t>
            </a:r>
            <a:r>
              <a:rPr lang="nb-NO" sz="800" dirty="0" err="1"/>
              <a:t>Irteza</a:t>
            </a:r>
            <a:r>
              <a:rPr lang="nb-NO" sz="800" dirty="0"/>
              <a:t>, I. A. </a:t>
            </a:r>
            <a:r>
              <a:rPr lang="nb-NO" sz="800" dirty="0" err="1"/>
              <a:t>Qazi</a:t>
            </a:r>
            <a:r>
              <a:rPr lang="nb-NO" sz="800" dirty="0"/>
              <a:t>, A. </a:t>
            </a:r>
            <a:r>
              <a:rPr lang="nb-NO" sz="800" dirty="0" err="1"/>
              <a:t>X</a:t>
            </a:r>
            <a:r>
              <a:rPr lang="nb-NO" sz="800" dirty="0"/>
              <a:t>. Liu, and F. R. </a:t>
            </a:r>
            <a:r>
              <a:rPr lang="nb-NO" sz="800" dirty="0" err="1"/>
              <a:t>Dogar</a:t>
            </a:r>
            <a:r>
              <a:rPr lang="nb-NO" sz="800" dirty="0"/>
              <a:t>, “</a:t>
            </a:r>
            <a:r>
              <a:rPr lang="nb-NO" sz="800" dirty="0" err="1"/>
              <a:t>Friends</a:t>
            </a:r>
            <a:r>
              <a:rPr lang="nb-NO" sz="800" dirty="0"/>
              <a:t>, not </a:t>
            </a:r>
            <a:r>
              <a:rPr lang="nb-NO" sz="800" dirty="0" err="1"/>
              <a:t>foes</a:t>
            </a:r>
            <a:r>
              <a:rPr lang="nb-NO" sz="800" dirty="0"/>
              <a:t>: </a:t>
            </a:r>
            <a:r>
              <a:rPr lang="nb-NO" sz="800" dirty="0" err="1"/>
              <a:t>Synthesizing</a:t>
            </a:r>
            <a:r>
              <a:rPr lang="nb-NO" sz="800" dirty="0"/>
              <a:t> </a:t>
            </a:r>
            <a:r>
              <a:rPr lang="nb-NO" sz="800" dirty="0" err="1"/>
              <a:t>existing</a:t>
            </a:r>
            <a:r>
              <a:rPr lang="nb-NO" sz="800" dirty="0"/>
              <a:t> transport </a:t>
            </a:r>
            <a:r>
              <a:rPr lang="nb-NO" sz="800" dirty="0" err="1"/>
              <a:t>strategies</a:t>
            </a:r>
            <a:r>
              <a:rPr lang="nb-NO" sz="800" dirty="0"/>
              <a:t> for data </a:t>
            </a:r>
            <a:r>
              <a:rPr lang="nb-NO" sz="800" dirty="0" err="1"/>
              <a:t>center</a:t>
            </a:r>
            <a:r>
              <a:rPr lang="nb-NO" sz="800" dirty="0"/>
              <a:t> </a:t>
            </a:r>
            <a:r>
              <a:rPr lang="nb-NO" sz="800" dirty="0" err="1"/>
              <a:t>networks</a:t>
            </a:r>
            <a:r>
              <a:rPr lang="nb-NO" sz="800" dirty="0"/>
              <a:t>,” </a:t>
            </a:r>
            <a:r>
              <a:rPr lang="nb-NO" sz="800" i="1" dirty="0"/>
              <a:t>ACM SIGCOMM</a:t>
            </a:r>
            <a:r>
              <a:rPr lang="nb-NO" sz="800" dirty="0"/>
              <a:t>, 2014 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 </a:t>
            </a:r>
          </a:p>
          <a:p>
            <a:endParaRPr lang="nb-NO" dirty="0"/>
          </a:p>
          <a:p>
            <a:endParaRPr lang="nb-NO" dirty="0">
              <a:latin typeface="NimbusRomNo9L"/>
            </a:endParaRPr>
          </a:p>
          <a:p>
            <a:endParaRPr lang="nb-NO" dirty="0">
              <a:latin typeface="NimbusRomNo9L"/>
            </a:endParaRPr>
          </a:p>
          <a:p>
            <a:endParaRPr lang="nb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159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mean Q length and loss ratio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67282-4029-714E-A825-03CACD36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3109640" cy="227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7A712-B2B2-FF4B-B0AF-7B54DE5C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600776"/>
            <a:ext cx="3064653" cy="22774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1F356C-DDF3-E84F-9E2B-A5DD42D35C65}"/>
              </a:ext>
            </a:extLst>
          </p:cNvPr>
          <p:cNvSpPr/>
          <p:nvPr/>
        </p:nvSpPr>
        <p:spPr>
          <a:xfrm>
            <a:off x="467544" y="5289316"/>
            <a:ext cx="82192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>
                <a:latin typeface="NimbusRomNo9L"/>
              </a:rPr>
              <a:t>Mean queue length and loss ratio as the RTT ratios between 2 flows is varied</a:t>
            </a:r>
          </a:p>
          <a:p>
            <a:endParaRPr lang="en" sz="1600" dirty="0">
              <a:latin typeface="NimbusRomNo9L"/>
            </a:endParaRPr>
          </a:p>
          <a:p>
            <a:r>
              <a:rPr lang="en" sz="1400" dirty="0" err="1">
                <a:latin typeface="NimbusRomNo9L"/>
              </a:rPr>
              <a:t>minRTT</a:t>
            </a:r>
            <a:r>
              <a:rPr lang="en" sz="1400" dirty="0">
                <a:latin typeface="NimbusRomNo9L"/>
              </a:rPr>
              <a:t> 20ms, </a:t>
            </a:r>
            <a:r>
              <a:rPr lang="en" sz="1400" dirty="0" err="1">
                <a:latin typeface="NimbusRomNo9L"/>
              </a:rPr>
              <a:t>maxRTT</a:t>
            </a:r>
            <a:r>
              <a:rPr lang="en" sz="1400" dirty="0">
                <a:latin typeface="NimbusRomNo9L"/>
              </a:rPr>
              <a:t> 200ms, Bottleneck: 10Mb, </a:t>
            </a:r>
            <a:r>
              <a:rPr lang="en" sz="1400" dirty="0" err="1">
                <a:latin typeface="NimbusRomNo9L"/>
              </a:rPr>
              <a:t>preproces</a:t>
            </a:r>
            <a:r>
              <a:rPr lang="nb-NO" sz="1400" dirty="0">
                <a:latin typeface="NimbusRomNo9L"/>
              </a:rPr>
              <a:t>s</a:t>
            </a:r>
            <a:r>
              <a:rPr lang="en" sz="1400" dirty="0" err="1">
                <a:latin typeface="NimbusRomNo9L"/>
              </a:rPr>
              <a:t>ed</a:t>
            </a:r>
            <a:r>
              <a:rPr lang="en" sz="1400" dirty="0">
                <a:latin typeface="NimbusRomNo9L"/>
              </a:rPr>
              <a:t> TMIX background Traffic (taken from 60 minute trace of campus traffic of university of north </a:t>
            </a:r>
            <a:r>
              <a:rPr lang="nb-NO" sz="1400" dirty="0">
                <a:latin typeface="NimbusRomNo9L"/>
              </a:rPr>
              <a:t>C</a:t>
            </a:r>
            <a:r>
              <a:rPr lang="en" sz="1400" dirty="0" err="1">
                <a:latin typeface="NimbusRomNo9L"/>
              </a:rPr>
              <a:t>arolina</a:t>
            </a:r>
            <a:r>
              <a:rPr lang="en" sz="1400" dirty="0">
                <a:latin typeface="NimbusRomNo9L"/>
              </a:rPr>
              <a:t> – approximate load 50%, RTT of the background traffic 80-100ms)</a:t>
            </a:r>
            <a:endParaRPr lang="en" sz="16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97607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8DC-3C28-5742-8BC5-B2476693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completion</a:t>
            </a:r>
            <a:r>
              <a:rPr lang="nb-NO"/>
              <a:t> time</a:t>
            </a:r>
            <a:endParaRPr lang="nb-N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49C57-A163-4B4E-92E7-8F2A19E77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106143"/>
            <a:ext cx="3671887" cy="29742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A687E-7723-1D42-B044-6D643FEDBEDD}"/>
              </a:ext>
            </a:extLst>
          </p:cNvPr>
          <p:cNvSpPr/>
          <p:nvPr/>
        </p:nvSpPr>
        <p:spPr>
          <a:xfrm>
            <a:off x="1043608" y="535081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NimbusRomNo9L"/>
              </a:rPr>
              <a:t>Flow completion time (FCT) of a short flow, with and without </a:t>
            </a:r>
            <a:r>
              <a:rPr lang="en" i="1" dirty="0" err="1">
                <a:latin typeface="NimbusRomNo9L"/>
              </a:rPr>
              <a:t>ctrlTCP</a:t>
            </a:r>
            <a:endParaRPr lang="en" i="1" dirty="0">
              <a:latin typeface="NimbusRomNo9L"/>
            </a:endParaRPr>
          </a:p>
          <a:p>
            <a:endParaRPr lang="en" i="1" dirty="0">
              <a:latin typeface="NimbusRomNo9L"/>
            </a:endParaRPr>
          </a:p>
          <a:p>
            <a:r>
              <a:rPr lang="en" i="1" dirty="0">
                <a:latin typeface="NimbusRomNo9L"/>
              </a:rPr>
              <a:t>Long Flow – 25 Mb, short flow - 200KB, capacity varied from 1 to 10 Mb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280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1200"/>
            <a:ext cx="8568952" cy="47601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" sz="1800" dirty="0"/>
              <a:t>Allows datacenter administrators to exert precise control over the relative bandwidth share offered to coupled flows, with only minimal interfacing to the kernel TCP code</a:t>
            </a:r>
          </a:p>
          <a:p>
            <a:r>
              <a:rPr lang="en-US" sz="1800" dirty="0"/>
              <a:t>Implementation in the FreeBSD kernel and ns2 simulator</a:t>
            </a:r>
          </a:p>
          <a:p>
            <a:r>
              <a:rPr lang="en-US" sz="1800" dirty="0"/>
              <a:t>Works with flows with heterogeneous RTTs</a:t>
            </a:r>
          </a:p>
          <a:p>
            <a:r>
              <a:rPr lang="en-US" sz="1800" dirty="0"/>
              <a:t>Eliminates competition and reduces flow completion time </a:t>
            </a:r>
            <a:endParaRPr lang="en-US" dirty="0"/>
          </a:p>
          <a:p>
            <a:r>
              <a:rPr lang="en-US" sz="1800" dirty="0"/>
              <a:t>Future work:</a:t>
            </a:r>
          </a:p>
          <a:p>
            <a:pPr lvl="1"/>
            <a:r>
              <a:rPr lang="en" sz="1600" dirty="0"/>
              <a:t>by changing the increase/decrease behavior as a function of the number of flows in a coupled group </a:t>
            </a:r>
            <a:endParaRPr lang="en-US" sz="1600" dirty="0"/>
          </a:p>
          <a:p>
            <a:pPr lvl="1"/>
            <a:r>
              <a:rPr lang="en" sz="1600" dirty="0"/>
              <a:t>to investigate our solution on 10Gbps links while considering typical practical challenges at high speeds such as CPU delay</a:t>
            </a:r>
          </a:p>
        </p:txBody>
      </p:sp>
    </p:spTree>
    <p:extLst>
      <p:ext uri="{BB962C8B-B14F-4D97-AF65-F5344CB8AC3E}">
        <p14:creationId xmlns:p14="http://schemas.microsoft.com/office/powerpoint/2010/main" val="210941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2564904"/>
            <a:ext cx="2376264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3933056"/>
            <a:ext cx="2016224" cy="5837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180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88840"/>
            <a:ext cx="8640960" cy="4762872"/>
          </a:xfrm>
        </p:spPr>
        <p:txBody>
          <a:bodyPr/>
          <a:lstStyle/>
          <a:p>
            <a:r>
              <a:rPr lang="en" sz="2200" dirty="0"/>
              <a:t>In multitenant datacenter, the guest OSes of clients may be diverse and utilize an Internet-like mix of old and new TCP congestion control implementations</a:t>
            </a:r>
          </a:p>
          <a:p>
            <a:pPr marL="457200" lvl="1" indent="0">
              <a:buNone/>
            </a:pPr>
            <a:endParaRPr lang="en" sz="1800" dirty="0"/>
          </a:p>
          <a:p>
            <a:r>
              <a:rPr lang="en" sz="2200" dirty="0"/>
              <a:t>This may put some users at a disadvantage, depending on how aggressively their congestion control probes for capacity</a:t>
            </a:r>
          </a:p>
          <a:p>
            <a:pPr lvl="1"/>
            <a:r>
              <a:rPr lang="en" sz="1800" dirty="0"/>
              <a:t>unfair users may have an incentive to obtain a larger share of the capacity by opening multiple TCP connections </a:t>
            </a:r>
            <a:r>
              <a:rPr lang="en" sz="1800" dirty="0">
                <a:sym typeface="Wingdings" pitchFamily="2" charset="2"/>
              </a:rPr>
              <a:t>.unsatisfied customers!</a:t>
            </a:r>
            <a:endParaRPr lang="en" sz="600" dirty="0"/>
          </a:p>
          <a:p>
            <a:pPr lvl="1"/>
            <a:endParaRPr lang="en" sz="1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59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7EEC-14FB-DA4E-B9D4-C4CE89A5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about?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8CC0D-8B57-A644-9D33-4D4741E9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1680" y="2096593"/>
            <a:ext cx="4896544" cy="34336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EE298-D69B-7949-8DF2-517AF92E99BD}"/>
              </a:ext>
            </a:extLst>
          </p:cNvPr>
          <p:cNvSpPr/>
          <p:nvPr/>
        </p:nvSpPr>
        <p:spPr>
          <a:xfrm>
            <a:off x="2195736" y="579116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>
                <a:solidFill>
                  <a:srgbClr val="0070C0"/>
                </a:solidFill>
                <a:latin typeface="NimbusRomNo9L"/>
              </a:rPr>
              <a:t>Sending rate of two VMs, with 1 flow in VM1 and 1 to 4 flows in VM2 </a:t>
            </a:r>
            <a:endParaRPr lang="e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95" y="1916832"/>
            <a:ext cx="8424936" cy="5157192"/>
          </a:xfrm>
        </p:spPr>
        <p:txBody>
          <a:bodyPr/>
          <a:lstStyle/>
          <a:p>
            <a:r>
              <a:rPr lang="en" sz="1800" dirty="0"/>
              <a:t>Mechanisms such as Seawall [1], VCC [3] and AC/DC [2]  successfully achieve this sender-side control by running dedicated congestion control algorithms as part of the hypervisor infrastructure </a:t>
            </a:r>
          </a:p>
          <a:p>
            <a:pPr lvl="1"/>
            <a:r>
              <a:rPr lang="en-US" sz="1800" b="1" dirty="0"/>
              <a:t>But: </a:t>
            </a:r>
            <a:r>
              <a:rPr lang="en" sz="1800" dirty="0"/>
              <a:t>how should the new algorithm that is running as part of the hypervisor communicate with the the guest OS?</a:t>
            </a:r>
          </a:p>
          <a:p>
            <a:pPr marL="457200" lvl="1" indent="0">
              <a:buNone/>
            </a:pPr>
            <a:endParaRPr lang="en" sz="1800" dirty="0"/>
          </a:p>
          <a:p>
            <a:pPr marL="457200" lvl="1" indent="0">
              <a:buNone/>
            </a:pPr>
            <a:r>
              <a:rPr lang="en" sz="1800" dirty="0"/>
              <a:t> </a:t>
            </a:r>
          </a:p>
          <a:p>
            <a:r>
              <a:rPr lang="en" sz="1800" dirty="0"/>
              <a:t>Seawall alone takes care of the congestion control</a:t>
            </a:r>
          </a:p>
          <a:p>
            <a:pPr lvl="1"/>
            <a:r>
              <a:rPr lang="nb-NO" sz="1800" dirty="0"/>
              <a:t>C</a:t>
            </a:r>
            <a:r>
              <a:rPr lang="en" sz="1800" dirty="0"/>
              <a:t>C implementations need to defer all congestion control decisions to the hypervisor (asking for allowance before sending a packet )_</a:t>
            </a:r>
          </a:p>
          <a:p>
            <a:pPr lvl="1"/>
            <a:r>
              <a:rPr lang="en" sz="1800" dirty="0"/>
              <a:t>the sender and receiver side are altered, and bits from the header are re-purposed to implement the necessary signaling</a:t>
            </a:r>
          </a:p>
          <a:p>
            <a:pPr marL="457200" lvl="1" indent="0">
              <a:buNone/>
            </a:pPr>
            <a:endParaRPr lang="en" sz="18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2E3DC-B7DF-344D-8630-6A242A879636}"/>
              </a:ext>
            </a:extLst>
          </p:cNvPr>
          <p:cNvSpPr/>
          <p:nvPr/>
        </p:nvSpPr>
        <p:spPr>
          <a:xfrm>
            <a:off x="263269" y="6170968"/>
            <a:ext cx="102133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" dirty="0">
                <a:latin typeface="NimbusRomNo9L"/>
              </a:rPr>
              <a:t>[1] A. Shieh, S. </a:t>
            </a:r>
            <a:r>
              <a:rPr lang="en" sz="800" dirty="0" err="1">
                <a:latin typeface="NimbusRomNo9L"/>
              </a:rPr>
              <a:t>Kandula</a:t>
            </a:r>
            <a:r>
              <a:rPr lang="en" sz="800" dirty="0">
                <a:latin typeface="NimbusRomNo9L"/>
              </a:rPr>
              <a:t>, A. Greenberg, C. Kim, and B. </a:t>
            </a:r>
            <a:r>
              <a:rPr lang="en" sz="800" dirty="0" err="1">
                <a:latin typeface="NimbusRomNo9L"/>
              </a:rPr>
              <a:t>Saha</a:t>
            </a:r>
            <a:r>
              <a:rPr lang="en" sz="800" dirty="0">
                <a:latin typeface="NimbusRomNo9L"/>
              </a:rPr>
              <a:t>, “Sharing the data center network,” in </a:t>
            </a:r>
            <a:r>
              <a:rPr lang="en" sz="800" i="1" dirty="0">
                <a:latin typeface="NimbusRomNo9L"/>
              </a:rPr>
              <a:t>Proc. of NSDI</a:t>
            </a:r>
            <a:r>
              <a:rPr lang="en" sz="800" dirty="0">
                <a:latin typeface="NimbusRomNo9L"/>
              </a:rPr>
              <a:t>, 2011. </a:t>
            </a:r>
          </a:p>
          <a:p>
            <a:r>
              <a:rPr lang="en" sz="800" dirty="0">
                <a:effectLst/>
                <a:latin typeface="NimbusRomNo9L"/>
              </a:rPr>
              <a:t>[2] </a:t>
            </a:r>
            <a:r>
              <a:rPr lang="nb-NO" sz="800" dirty="0"/>
              <a:t>K. He, E. </a:t>
            </a:r>
            <a:r>
              <a:rPr lang="nb-NO" sz="800" dirty="0" err="1"/>
              <a:t>Rozner</a:t>
            </a:r>
            <a:r>
              <a:rPr lang="nb-NO" sz="800" dirty="0"/>
              <a:t>, K. </a:t>
            </a:r>
            <a:r>
              <a:rPr lang="nb-NO" sz="800" dirty="0" err="1"/>
              <a:t>Agarwal</a:t>
            </a:r>
            <a:r>
              <a:rPr lang="nb-NO" sz="800" dirty="0"/>
              <a:t>, Y. J. </a:t>
            </a:r>
            <a:r>
              <a:rPr lang="nb-NO" sz="800" dirty="0" err="1"/>
              <a:t>Gu</a:t>
            </a:r>
            <a:r>
              <a:rPr lang="nb-NO" sz="800" dirty="0"/>
              <a:t>, W. Felter, J. Carter, and A. </a:t>
            </a:r>
            <a:r>
              <a:rPr lang="nb-NO" sz="800" dirty="0" err="1"/>
              <a:t>Akella</a:t>
            </a:r>
            <a:r>
              <a:rPr lang="nb-NO" sz="800" dirty="0"/>
              <a:t>, “AC/DC TCP: Virtual </a:t>
            </a:r>
            <a:r>
              <a:rPr lang="nb-NO" sz="800" dirty="0" err="1"/>
              <a:t>congestion</a:t>
            </a:r>
            <a:r>
              <a:rPr lang="nb-NO" sz="800" dirty="0"/>
              <a:t> </a:t>
            </a:r>
            <a:r>
              <a:rPr lang="nb-NO" sz="800" dirty="0" err="1"/>
              <a:t>control</a:t>
            </a:r>
            <a:r>
              <a:rPr lang="nb-NO" sz="800" dirty="0"/>
              <a:t> </a:t>
            </a:r>
            <a:r>
              <a:rPr lang="nb-NO" sz="800" dirty="0" err="1"/>
              <a:t>enforcement</a:t>
            </a:r>
            <a:r>
              <a:rPr lang="nb-NO" sz="800" dirty="0"/>
              <a:t> for </a:t>
            </a:r>
            <a:r>
              <a:rPr lang="nb-NO" sz="800" dirty="0" err="1"/>
              <a:t>datacenter</a:t>
            </a:r>
            <a:r>
              <a:rPr lang="nb-NO" sz="800" dirty="0"/>
              <a:t> </a:t>
            </a:r>
            <a:r>
              <a:rPr lang="nb-NO" sz="800" dirty="0" err="1"/>
              <a:t>networks</a:t>
            </a:r>
            <a:r>
              <a:rPr lang="nb-NO" sz="800" dirty="0"/>
              <a:t>,” in </a:t>
            </a:r>
            <a:r>
              <a:rPr lang="nb-NO" sz="800" i="1" dirty="0" err="1"/>
              <a:t>Proc</a:t>
            </a:r>
            <a:r>
              <a:rPr lang="nb-NO" sz="800" i="1" dirty="0"/>
              <a:t>. </a:t>
            </a:r>
            <a:r>
              <a:rPr lang="nb-NO" sz="800" i="1" dirty="0" err="1"/>
              <a:t>of</a:t>
            </a:r>
            <a:r>
              <a:rPr lang="nb-NO" sz="800" i="1" dirty="0"/>
              <a:t> SIGCOMM</a:t>
            </a:r>
            <a:r>
              <a:rPr lang="nb-NO" sz="800" dirty="0"/>
              <a:t>, 2016 </a:t>
            </a:r>
          </a:p>
          <a:p>
            <a:r>
              <a:rPr lang="en" sz="800" dirty="0">
                <a:effectLst/>
              </a:rPr>
              <a:t>[3] </a:t>
            </a:r>
            <a:r>
              <a:rPr lang="nb-NO" sz="800" dirty="0"/>
              <a:t>B. </a:t>
            </a:r>
            <a:r>
              <a:rPr lang="nb-NO" sz="800" dirty="0" err="1"/>
              <a:t>Cronkite-Ratcliff</a:t>
            </a:r>
            <a:r>
              <a:rPr lang="nb-NO" sz="800" dirty="0"/>
              <a:t>, A. Bergman, S. </a:t>
            </a:r>
            <a:r>
              <a:rPr lang="nb-NO" sz="800" dirty="0" err="1"/>
              <a:t>Vargaftik</a:t>
            </a:r>
            <a:r>
              <a:rPr lang="nb-NO" sz="800" dirty="0"/>
              <a:t>, M. Ravi, N. </a:t>
            </a:r>
            <a:r>
              <a:rPr lang="nb-NO" sz="800" dirty="0" err="1"/>
              <a:t>McKeown</a:t>
            </a:r>
            <a:r>
              <a:rPr lang="nb-NO" sz="800" dirty="0"/>
              <a:t>, I. Abraham, and I. </a:t>
            </a:r>
            <a:r>
              <a:rPr lang="nb-NO" sz="800" dirty="0" err="1"/>
              <a:t>Keslassy</a:t>
            </a:r>
            <a:r>
              <a:rPr lang="nb-NO" sz="800" dirty="0"/>
              <a:t>, “</a:t>
            </a:r>
            <a:r>
              <a:rPr lang="nb-NO" sz="800" dirty="0" err="1"/>
              <a:t>Virtualized</a:t>
            </a:r>
            <a:r>
              <a:rPr lang="nb-NO" sz="800" dirty="0"/>
              <a:t> </a:t>
            </a:r>
            <a:r>
              <a:rPr lang="nb-NO" sz="800" dirty="0" err="1"/>
              <a:t>congestion</a:t>
            </a:r>
            <a:r>
              <a:rPr lang="nb-NO" sz="800" dirty="0"/>
              <a:t> </a:t>
            </a:r>
            <a:r>
              <a:rPr lang="nb-NO" sz="800" dirty="0" err="1"/>
              <a:t>control</a:t>
            </a:r>
            <a:r>
              <a:rPr lang="nb-NO" sz="800" dirty="0"/>
              <a:t>,” in </a:t>
            </a:r>
            <a:r>
              <a:rPr lang="nb-NO" sz="800" i="1" dirty="0" err="1"/>
              <a:t>Proc</a:t>
            </a:r>
            <a:r>
              <a:rPr lang="nb-NO" sz="800" i="1" dirty="0"/>
              <a:t>. </a:t>
            </a:r>
            <a:r>
              <a:rPr lang="nb-NO" sz="800" i="1" dirty="0" err="1"/>
              <a:t>of</a:t>
            </a:r>
            <a:r>
              <a:rPr lang="nb-NO" sz="800" i="1" dirty="0"/>
              <a:t> </a:t>
            </a:r>
            <a:r>
              <a:rPr lang="nb-NO" sz="800" i="1" dirty="0" err="1"/>
              <a:t>the</a:t>
            </a:r>
            <a:r>
              <a:rPr lang="nb-NO" sz="800" i="1" dirty="0"/>
              <a:t> ACM SIGCOMM</a:t>
            </a:r>
            <a:r>
              <a:rPr lang="nb-NO" sz="800" dirty="0"/>
              <a:t>, 2016. </a:t>
            </a:r>
          </a:p>
          <a:p>
            <a:endParaRPr lang="e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6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53" y="1484784"/>
            <a:ext cx="8424936" cy="411480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" sz="1800" dirty="0"/>
              <a:t>AC/DC do not require updating the guest OS at all, </a:t>
            </a:r>
          </a:p>
          <a:p>
            <a:pPr lvl="1"/>
            <a:r>
              <a:rPr lang="en" sz="1800" dirty="0"/>
              <a:t>which is a significant advantage: it does not require cooperation of tenants to update the OS (if they do bring their own OS), </a:t>
            </a:r>
          </a:p>
          <a:p>
            <a:pPr lvl="2"/>
            <a:r>
              <a:rPr lang="en" sz="1800" dirty="0"/>
              <a:t>which reduces burden and allows to </a:t>
            </a:r>
            <a:r>
              <a:rPr lang="en" sz="1800" i="1" dirty="0"/>
              <a:t>enforce </a:t>
            </a:r>
            <a:r>
              <a:rPr lang="en" sz="1800" dirty="0"/>
              <a:t>cooperative behavior</a:t>
            </a:r>
          </a:p>
          <a:p>
            <a:pPr marL="914400" lvl="2" indent="0">
              <a:buNone/>
            </a:pPr>
            <a:endParaRPr lang="en" sz="1800" dirty="0"/>
          </a:p>
          <a:p>
            <a:r>
              <a:rPr lang="en" sz="1800" dirty="0"/>
              <a:t>Changes the receive window (</a:t>
            </a:r>
            <a:r>
              <a:rPr lang="en" sz="1800" dirty="0" err="1"/>
              <a:t>rwnd</a:t>
            </a:r>
            <a:r>
              <a:rPr lang="en" sz="1800" dirty="0"/>
              <a:t>) as a means to control TCP’s behavior</a:t>
            </a:r>
          </a:p>
          <a:p>
            <a:pPr lvl="1"/>
            <a:r>
              <a:rPr lang="en" sz="1800" dirty="0"/>
              <a:t>A sender can therefore only increase the sending rate as quickly as the TCP implementation inside the guest OS allows </a:t>
            </a:r>
          </a:p>
        </p:txBody>
      </p:sp>
    </p:spTree>
    <p:extLst>
      <p:ext uri="{BB962C8B-B14F-4D97-AF65-F5344CB8AC3E}">
        <p14:creationId xmlns:p14="http://schemas.microsoft.com/office/powerpoint/2010/main" val="232662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CDD7-0A76-3546-BE97-13FB27A3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Prior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congestion</a:t>
            </a:r>
            <a:r>
              <a:rPr lang="nb-NO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D6B6-8446-0F45-9CF3-5B52B201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/>
              <a:t>Datacenter </a:t>
            </a:r>
            <a:r>
              <a:rPr lang="nb-NO" sz="2000" dirty="0" err="1"/>
              <a:t>capacity</a:t>
            </a:r>
            <a:r>
              <a:rPr lang="nb-NO" sz="2000" dirty="0"/>
              <a:t> management </a:t>
            </a:r>
          </a:p>
          <a:p>
            <a:pPr lvl="1"/>
            <a:r>
              <a:rPr lang="nb-NO" sz="1800" dirty="0"/>
              <a:t>Access is </a:t>
            </a:r>
            <a:r>
              <a:rPr lang="nb-NO" sz="1800" dirty="0" err="1"/>
              <a:t>controlled</a:t>
            </a:r>
            <a:r>
              <a:rPr lang="nb-NO" sz="1800" dirty="0"/>
              <a:t> at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edges</a:t>
            </a:r>
            <a:r>
              <a:rPr lang="nb-NO" sz="1800" dirty="0"/>
              <a:t>  (</a:t>
            </a:r>
            <a:r>
              <a:rPr lang="nb-NO" sz="1800" dirty="0" err="1"/>
              <a:t>EyeQ</a:t>
            </a:r>
            <a:r>
              <a:rPr lang="nb-NO" sz="1800" dirty="0"/>
              <a:t>), </a:t>
            </a:r>
            <a:r>
              <a:rPr lang="nb-NO" sz="1800" dirty="0" err="1"/>
              <a:t>FairCloud</a:t>
            </a:r>
            <a:r>
              <a:rPr lang="nb-NO" sz="1800" dirty="0"/>
              <a:t> (per </a:t>
            </a:r>
            <a:r>
              <a:rPr lang="nb-NO" sz="1800" dirty="0" err="1"/>
              <a:t>flow</a:t>
            </a:r>
            <a:r>
              <a:rPr lang="nb-NO" sz="1800" dirty="0"/>
              <a:t> </a:t>
            </a:r>
            <a:r>
              <a:rPr lang="nb-NO" sz="1800" dirty="0" err="1"/>
              <a:t>queues</a:t>
            </a:r>
            <a:r>
              <a:rPr lang="nb-NO" sz="1800" dirty="0"/>
              <a:t> at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switches</a:t>
            </a:r>
            <a:r>
              <a:rPr lang="nb-NO" sz="1800" dirty="0"/>
              <a:t>), </a:t>
            </a:r>
            <a:r>
              <a:rPr lang="nb-NO" sz="1800" dirty="0" err="1"/>
              <a:t>Seawall</a:t>
            </a:r>
            <a:r>
              <a:rPr lang="nb-NO" sz="1800" dirty="0"/>
              <a:t>, AC/DC, VCC</a:t>
            </a:r>
          </a:p>
          <a:p>
            <a:r>
              <a:rPr lang="nb-NO" sz="2000" dirty="0"/>
              <a:t>Single-</a:t>
            </a:r>
            <a:r>
              <a:rPr lang="nb-NO" sz="2000" dirty="0" err="1"/>
              <a:t>path</a:t>
            </a:r>
            <a:r>
              <a:rPr lang="nb-NO" sz="2000" dirty="0"/>
              <a:t> </a:t>
            </a:r>
            <a:r>
              <a:rPr lang="nb-NO" sz="2000" dirty="0" err="1"/>
              <a:t>congestion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</a:t>
            </a:r>
            <a:r>
              <a:rPr lang="nb-NO" sz="2000" dirty="0" err="1"/>
              <a:t>coupling</a:t>
            </a:r>
            <a:endParaRPr lang="nb-NO" sz="2000" dirty="0"/>
          </a:p>
          <a:p>
            <a:pPr lvl="1"/>
            <a:r>
              <a:rPr lang="nb-NO" sz="1800" dirty="0"/>
              <a:t>By </a:t>
            </a:r>
            <a:r>
              <a:rPr lang="nb-NO" sz="1800" dirty="0" err="1"/>
              <a:t>sharing</a:t>
            </a:r>
            <a:r>
              <a:rPr lang="nb-NO" sz="1800" dirty="0"/>
              <a:t> a </a:t>
            </a:r>
            <a:r>
              <a:rPr lang="nb-NO" sz="1800" dirty="0" err="1"/>
              <a:t>number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state</a:t>
            </a:r>
            <a:r>
              <a:rPr lang="nb-NO" sz="1800" dirty="0"/>
              <a:t> variables</a:t>
            </a:r>
          </a:p>
          <a:p>
            <a:r>
              <a:rPr lang="nb-NO" sz="2000" dirty="0" err="1"/>
              <a:t>Multiplexing</a:t>
            </a:r>
            <a:endParaRPr lang="nb-NO" sz="2000" dirty="0"/>
          </a:p>
          <a:p>
            <a:pPr lvl="1"/>
            <a:r>
              <a:rPr lang="nb-NO" sz="1800" dirty="0"/>
              <a:t>By </a:t>
            </a:r>
            <a:r>
              <a:rPr lang="nb-NO" sz="1800" dirty="0" err="1"/>
              <a:t>merging</a:t>
            </a:r>
            <a:r>
              <a:rPr lang="nb-NO" sz="1800" dirty="0"/>
              <a:t> </a:t>
            </a:r>
            <a:r>
              <a:rPr lang="nb-NO" sz="1800" dirty="0" err="1"/>
              <a:t>application</a:t>
            </a:r>
            <a:r>
              <a:rPr lang="nb-NO" sz="1800" dirty="0"/>
              <a:t> </a:t>
            </a:r>
            <a:r>
              <a:rPr lang="nb-NO" sz="1800" dirty="0" err="1"/>
              <a:t>layer</a:t>
            </a:r>
            <a:r>
              <a:rPr lang="nb-NO" sz="1800" dirty="0"/>
              <a:t> </a:t>
            </a:r>
            <a:r>
              <a:rPr lang="nb-NO" sz="1800" dirty="0" err="1"/>
              <a:t>datastreams</a:t>
            </a:r>
            <a:r>
              <a:rPr lang="nb-NO" sz="1800" dirty="0"/>
              <a:t> </a:t>
            </a:r>
            <a:r>
              <a:rPr lang="nb-NO" sz="1800" dirty="0" err="1"/>
              <a:t>onto</a:t>
            </a:r>
            <a:r>
              <a:rPr lang="nb-NO" sz="1800" dirty="0"/>
              <a:t> a single transport </a:t>
            </a:r>
            <a:r>
              <a:rPr lang="nb-NO" sz="1800" dirty="0" err="1"/>
              <a:t>layer</a:t>
            </a:r>
            <a:r>
              <a:rPr lang="nb-NO" sz="1800" dirty="0"/>
              <a:t> </a:t>
            </a:r>
            <a:r>
              <a:rPr lang="nb-NO" sz="1800" dirty="0" err="1"/>
              <a:t>connection</a:t>
            </a:r>
            <a:endParaRPr lang="nb-NO" sz="1800" dirty="0"/>
          </a:p>
          <a:p>
            <a:r>
              <a:rPr lang="nb-NO" sz="2000" dirty="0" err="1"/>
              <a:t>Multi-path</a:t>
            </a:r>
            <a:r>
              <a:rPr lang="nb-NO" sz="2000" dirty="0"/>
              <a:t> </a:t>
            </a:r>
            <a:r>
              <a:rPr lang="nb-NO" sz="2000" dirty="0" err="1"/>
              <a:t>congestion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</a:t>
            </a:r>
            <a:r>
              <a:rPr lang="nb-NO" sz="2000" dirty="0" err="1"/>
              <a:t>coupling</a:t>
            </a:r>
            <a:r>
              <a:rPr lang="nb-NO" sz="2000" dirty="0"/>
              <a:t> </a:t>
            </a:r>
          </a:p>
          <a:p>
            <a:pPr lvl="1"/>
            <a:r>
              <a:rPr lang="en" sz="1800" dirty="0"/>
              <a:t>MPTCP’s coupling assumes that flows could take a different path, and ideally also traverse different bottlenecks </a:t>
            </a:r>
          </a:p>
          <a:p>
            <a:pPr lvl="2"/>
            <a:endParaRPr lang="nb-NO" sz="1600" dirty="0"/>
          </a:p>
          <a:p>
            <a:pPr marL="0" indent="0">
              <a:buNone/>
            </a:pPr>
            <a:endParaRPr lang="nb-NO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40885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FDE5-513E-D64F-B130-26380C4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contribution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2A46-BF91-5B4D-843B-80067D2F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200" dirty="0"/>
              <a:t>A new interface (</a:t>
            </a:r>
            <a:r>
              <a:rPr lang="en" sz="2200" i="1" dirty="0" err="1"/>
              <a:t>ctrlTCP_int</a:t>
            </a:r>
            <a:r>
              <a:rPr lang="en" sz="2200" dirty="0"/>
              <a:t>) to communicate between TCP in the guest OS and a hypervisor.</a:t>
            </a:r>
          </a:p>
          <a:p>
            <a:pPr lvl="1"/>
            <a:r>
              <a:rPr lang="en" sz="2200" dirty="0"/>
              <a:t>A set of TCP connections are controlled via this interface</a:t>
            </a:r>
          </a:p>
          <a:p>
            <a:pPr marL="457200" lvl="1" indent="0">
              <a:buNone/>
            </a:pPr>
            <a:endParaRPr lang="en" sz="2200" dirty="0"/>
          </a:p>
          <a:p>
            <a:r>
              <a:rPr lang="en" sz="2200" dirty="0"/>
              <a:t> Extended our </a:t>
            </a:r>
            <a:r>
              <a:rPr lang="en" sz="2200" i="1" dirty="0" err="1"/>
              <a:t>ctrlTCP</a:t>
            </a:r>
            <a:r>
              <a:rPr lang="en" sz="2200" i="1" dirty="0"/>
              <a:t> </a:t>
            </a:r>
            <a:r>
              <a:rPr lang="en" sz="2200" dirty="0"/>
              <a:t>algorithm that emulates the behavior of a single TCP congestion controller</a:t>
            </a:r>
          </a:p>
          <a:p>
            <a:pPr lvl="1"/>
            <a:r>
              <a:rPr lang="en" sz="2200" dirty="0"/>
              <a:t>Supports prioritization (for practical management of both inter- and intra-VM capacity allocation)</a:t>
            </a:r>
          </a:p>
          <a:p>
            <a:pPr marL="457200" lvl="1" indent="0">
              <a:buNone/>
            </a:pPr>
            <a:endParaRPr lang="en" sz="2200" dirty="0"/>
          </a:p>
          <a:p>
            <a:r>
              <a:rPr lang="en" sz="2200" dirty="0"/>
              <a:t>Show the efficacy of our solution using both ns2 and FreeBSD</a:t>
            </a:r>
          </a:p>
          <a:p>
            <a:pPr lvl="1"/>
            <a:endParaRPr lang="en" sz="22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99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CtrlTCP</a:t>
            </a:r>
            <a:r>
              <a:rPr lang="en-US" dirty="0"/>
              <a:t> interface</a:t>
            </a:r>
          </a:p>
        </p:txBody>
      </p:sp>
      <p:pic>
        <p:nvPicPr>
          <p:cNvPr id="90" name="Content Placeholder 89">
            <a:extLst>
              <a:ext uri="{FF2B5EF4-FFF2-40B4-BE49-F238E27FC236}">
                <a16:creationId xmlns:a16="http://schemas.microsoft.com/office/drawing/2014/main" id="{77A622A8-0BF7-0947-8FE5-291191AE2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772816"/>
            <a:ext cx="4967287" cy="1910495"/>
          </a:xfr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5F36772-B162-3240-BA62-517B19A8C6C9}"/>
              </a:ext>
            </a:extLst>
          </p:cNvPr>
          <p:cNvSpPr txBox="1"/>
          <p:nvPr/>
        </p:nvSpPr>
        <p:spPr>
          <a:xfrm>
            <a:off x="575556" y="414908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/>
              <a:t>A middle ground can be found by keeping the guest OS congestion control intact, yet allowing a controlling entity to overrule its decisions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i="1" dirty="0" err="1"/>
              <a:t>ctrlTCP</a:t>
            </a:r>
            <a:r>
              <a:rPr lang="en" sz="1600" i="1" dirty="0"/>
              <a:t> </a:t>
            </a:r>
            <a:r>
              <a:rPr lang="en" sz="1600" dirty="0"/>
              <a:t>operates strictly on the </a:t>
            </a:r>
            <a:r>
              <a:rPr lang="en" sz="1600" i="1" dirty="0"/>
              <a:t>control path</a:t>
            </a:r>
            <a:r>
              <a:rPr lang="en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600" dirty="0"/>
              <a:t>communicates signals cc in the guest OS and the hypervisor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sz="1600" dirty="0"/>
              <a:t> not needed to even examine or count the outgoing or 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14347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3971-0020-3E48-A587-9EF4EFB6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CtrlTCP</a:t>
            </a:r>
            <a:r>
              <a:rPr lang="nb-NO" dirty="0"/>
              <a:t> </a:t>
            </a:r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BE4F-AE50-3146-8DA6-5865CB05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200" dirty="0"/>
              <a:t>Each TCP session communicates with an entity that we call a Coupled Congestion Controller (CCC) </a:t>
            </a:r>
          </a:p>
          <a:p>
            <a:endParaRPr lang="en" sz="2200" dirty="0"/>
          </a:p>
          <a:p>
            <a:pPr lvl="1"/>
            <a:r>
              <a:rPr lang="en" sz="2200" dirty="0"/>
              <a:t>typically makes decisions that combine the collected knowledge that it receives from all TCP instances that talk to it - thereby “coupling” them in some way</a:t>
            </a:r>
          </a:p>
          <a:p>
            <a:pPr lvl="1"/>
            <a:r>
              <a:rPr lang="en" sz="2200" dirty="0"/>
              <a:t>A CCC can operate in a hypervisor or in an OS</a:t>
            </a:r>
          </a:p>
          <a:p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304A5-BC79-A146-915D-6C6A5650E794}"/>
              </a:ext>
            </a:extLst>
          </p:cNvPr>
          <p:cNvSpPr/>
          <p:nvPr/>
        </p:nvSpPr>
        <p:spPr>
          <a:xfrm>
            <a:off x="476141" y="6241504"/>
            <a:ext cx="90934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800" dirty="0">
                <a:latin typeface="NimbusRomNo9L"/>
              </a:rPr>
              <a:t>S. Islam, M. </a:t>
            </a:r>
            <a:r>
              <a:rPr lang="nb-NO" sz="800" dirty="0" err="1">
                <a:latin typeface="NimbusRomNo9L"/>
              </a:rPr>
              <a:t>Welzl</a:t>
            </a:r>
            <a:r>
              <a:rPr lang="nb-NO" sz="800" dirty="0">
                <a:latin typeface="NimbusRomNo9L"/>
              </a:rPr>
              <a:t>, H. Kristian, D. Hayes, G. </a:t>
            </a:r>
            <a:r>
              <a:rPr lang="nb-NO" sz="800" dirty="0" err="1">
                <a:latin typeface="NimbusRomNo9L"/>
              </a:rPr>
              <a:t>Armitage</a:t>
            </a:r>
            <a:r>
              <a:rPr lang="nb-NO" sz="800" dirty="0">
                <a:latin typeface="NimbusRomNo9L"/>
              </a:rPr>
              <a:t>, and S. Gjessing, “</a:t>
            </a:r>
            <a:r>
              <a:rPr lang="nb-NO" sz="800" dirty="0" err="1">
                <a:latin typeface="NimbusRomNo9L"/>
              </a:rPr>
              <a:t>ctrlTCP</a:t>
            </a:r>
            <a:r>
              <a:rPr lang="nb-NO" sz="800" dirty="0">
                <a:latin typeface="NimbusRomNo9L"/>
              </a:rPr>
              <a:t>, </a:t>
            </a:r>
            <a:r>
              <a:rPr lang="nb-NO" sz="800" dirty="0" err="1">
                <a:latin typeface="NimbusRomNo9L"/>
              </a:rPr>
              <a:t>reducing</a:t>
            </a:r>
            <a:r>
              <a:rPr lang="nb-NO" sz="800" dirty="0">
                <a:latin typeface="NimbusRomNo9L"/>
              </a:rPr>
              <a:t> </a:t>
            </a:r>
            <a:r>
              <a:rPr lang="nb-NO" sz="800" dirty="0" err="1">
                <a:latin typeface="NimbusRomNo9L"/>
              </a:rPr>
              <a:t>latency</a:t>
            </a:r>
            <a:r>
              <a:rPr lang="nb-NO" sz="800" dirty="0">
                <a:latin typeface="NimbusRomNo9L"/>
              </a:rPr>
              <a:t> </a:t>
            </a:r>
            <a:r>
              <a:rPr lang="nb-NO" sz="800" dirty="0" err="1">
                <a:latin typeface="NimbusRomNo9L"/>
              </a:rPr>
              <a:t>through</a:t>
            </a:r>
            <a:r>
              <a:rPr lang="nb-NO" sz="800" dirty="0">
                <a:latin typeface="NimbusRomNo9L"/>
              </a:rPr>
              <a:t> </a:t>
            </a:r>
            <a:r>
              <a:rPr lang="nb-NO" sz="800" dirty="0" err="1">
                <a:latin typeface="NimbusRomNo9L"/>
              </a:rPr>
              <a:t>coupled</a:t>
            </a:r>
            <a:r>
              <a:rPr lang="nb-NO" sz="800" dirty="0">
                <a:latin typeface="NimbusRomNo9L"/>
              </a:rPr>
              <a:t> </a:t>
            </a:r>
            <a:r>
              <a:rPr lang="nb-NO" sz="800" dirty="0" err="1">
                <a:latin typeface="NimbusRomNo9L"/>
              </a:rPr>
              <a:t>heterogeneous</a:t>
            </a:r>
            <a:r>
              <a:rPr lang="nb-NO" sz="800" dirty="0">
                <a:latin typeface="NimbusRomNo9L"/>
              </a:rPr>
              <a:t> </a:t>
            </a:r>
            <a:r>
              <a:rPr lang="nb-NO" sz="800" dirty="0" err="1">
                <a:latin typeface="NimbusRomNo9L"/>
              </a:rPr>
              <a:t>multi-flow</a:t>
            </a:r>
            <a:r>
              <a:rPr lang="nb-NO" sz="800" dirty="0">
                <a:latin typeface="NimbusRomNo9L"/>
              </a:rPr>
              <a:t> TCP </a:t>
            </a:r>
            <a:r>
              <a:rPr lang="nb-NO" sz="800" dirty="0" err="1">
                <a:latin typeface="NimbusRomNo9L"/>
              </a:rPr>
              <a:t>congestion</a:t>
            </a:r>
            <a:r>
              <a:rPr lang="nb-NO" sz="800" dirty="0">
                <a:latin typeface="NimbusRomNo9L"/>
              </a:rPr>
              <a:t> </a:t>
            </a:r>
            <a:r>
              <a:rPr lang="nb-NO" sz="800" dirty="0" err="1">
                <a:latin typeface="NimbusRomNo9L"/>
              </a:rPr>
              <a:t>control</a:t>
            </a:r>
            <a:r>
              <a:rPr lang="nb-NO" sz="800" dirty="0">
                <a:latin typeface="NimbusRomNo9L"/>
              </a:rPr>
              <a:t>,”  IEEE GI 2018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61865611"/>
      </p:ext>
    </p:extLst>
  </p:cSld>
  <p:clrMapOvr>
    <a:masterClrMapping/>
  </p:clrMapOvr>
</p:sld>
</file>

<file path=ppt/theme/theme1.xml><?xml version="1.0" encoding="utf-8"?>
<a:theme xmlns:a="http://schemas.openxmlformats.org/drawingml/2006/main" name="ifi-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ifi-nd.potx</Template>
  <TotalTime>8143</TotalTime>
  <Words>1276</Words>
  <Application>Microsoft Macintosh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NimbusRomNo9L</vt:lpstr>
      <vt:lpstr>ifi-nd</vt:lpstr>
      <vt:lpstr>Department of Informatics Networks and Distributed Systems (ND) group</vt:lpstr>
      <vt:lpstr>What is this about?</vt:lpstr>
      <vt:lpstr>What is this about?</vt:lpstr>
      <vt:lpstr>Prior work</vt:lpstr>
      <vt:lpstr>Prior work</vt:lpstr>
      <vt:lpstr>Prior work on congestion management</vt:lpstr>
      <vt:lpstr>Our contribution</vt:lpstr>
      <vt:lpstr>CtrlTCP interface</vt:lpstr>
      <vt:lpstr>CtrlTCP algorithm</vt:lpstr>
      <vt:lpstr>ctrlTCP</vt:lpstr>
      <vt:lpstr>Changes in the TCP code</vt:lpstr>
      <vt:lpstr>Evaluation</vt:lpstr>
      <vt:lpstr>Applicability of simulation results</vt:lpstr>
      <vt:lpstr>Results – mean Q length and loss ratio</vt:lpstr>
      <vt:lpstr>Results – flow completion time</vt:lpstr>
      <vt:lpstr>Conclusion</vt:lpstr>
      <vt:lpstr>Thank you!</vt:lpstr>
    </vt:vector>
  </TitlesOfParts>
  <Company>Rayon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Haugan</dc:creator>
  <cp:lastModifiedBy>Safiqul Islam</cp:lastModifiedBy>
  <cp:revision>639</cp:revision>
  <cp:lastPrinted>2011-08-15T11:15:31Z</cp:lastPrinted>
  <dcterms:created xsi:type="dcterms:W3CDTF">2011-02-18T08:40:46Z</dcterms:created>
  <dcterms:modified xsi:type="dcterms:W3CDTF">2019-02-18T20:24:11Z</dcterms:modified>
</cp:coreProperties>
</file>