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0" r:id="rId7"/>
    <p:sldId id="266" r:id="rId8"/>
    <p:sldId id="261"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53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6"/>
  </p:normalViewPr>
  <p:slideViewPr>
    <p:cSldViewPr snapToGrid="0" snapToObjects="1">
      <p:cViewPr>
        <p:scale>
          <a:sx n="138" d="100"/>
          <a:sy n="138" d="100"/>
        </p:scale>
        <p:origin x="88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323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986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748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Safirah Almira</a:t>
            </a:r>
            <a:r>
              <a:rPr dirty="0"/>
              <a:t> -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63177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85214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Project Overview: Customer Segmentation and Characteristics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Table 9">
            <a:extLst>
              <a:ext uri="{FF2B5EF4-FFF2-40B4-BE49-F238E27FC236}">
                <a16:creationId xmlns:a16="http://schemas.microsoft.com/office/drawing/2014/main" id="{C4DB436A-D76D-4D43-8A71-431A255656C7}"/>
              </a:ext>
            </a:extLst>
          </p:cNvPr>
          <p:cNvGraphicFramePr>
            <a:graphicFrameLocks noGrp="1"/>
          </p:cNvGraphicFramePr>
          <p:nvPr>
            <p:extLst>
              <p:ext uri="{D42A27DB-BD31-4B8C-83A1-F6EECF244321}">
                <p14:modId xmlns:p14="http://schemas.microsoft.com/office/powerpoint/2010/main" val="3887950720"/>
              </p:ext>
            </p:extLst>
          </p:nvPr>
        </p:nvGraphicFramePr>
        <p:xfrm>
          <a:off x="257811" y="1538653"/>
          <a:ext cx="8644778" cy="2774472"/>
        </p:xfrm>
        <a:graphic>
          <a:graphicData uri="http://schemas.openxmlformats.org/drawingml/2006/table">
            <a:tbl>
              <a:tblPr firstRow="1" bandRow="1">
                <a:tableStyleId>{85BE263C-DBD7-4A20-BB59-AAB30ACAA65A}</a:tableStyleId>
              </a:tblPr>
              <a:tblGrid>
                <a:gridCol w="1464750">
                  <a:extLst>
                    <a:ext uri="{9D8B030D-6E8A-4147-A177-3AD203B41FA5}">
                      <a16:colId xmlns:a16="http://schemas.microsoft.com/office/drawing/2014/main" val="1580120368"/>
                    </a:ext>
                  </a:extLst>
                </a:gridCol>
                <a:gridCol w="7180028">
                  <a:extLst>
                    <a:ext uri="{9D8B030D-6E8A-4147-A177-3AD203B41FA5}">
                      <a16:colId xmlns:a16="http://schemas.microsoft.com/office/drawing/2014/main" val="1461251463"/>
                    </a:ext>
                  </a:extLst>
                </a:gridCol>
              </a:tblGrid>
              <a:tr h="468785">
                <a:tc>
                  <a:txBody>
                    <a:bodyPr/>
                    <a:lstStyle/>
                    <a:p>
                      <a:pPr algn="l"/>
                      <a:r>
                        <a:rPr lang="en-US" sz="1600" dirty="0"/>
                        <a:t>Task</a:t>
                      </a:r>
                    </a:p>
                  </a:txBody>
                  <a:tcPr/>
                </a:tc>
                <a:tc>
                  <a:txBody>
                    <a:bodyPr/>
                    <a:lstStyle/>
                    <a:p>
                      <a:pPr algn="l"/>
                      <a:r>
                        <a:rPr lang="en-US" sz="1600" dirty="0"/>
                        <a:t>Description</a:t>
                      </a:r>
                    </a:p>
                  </a:txBody>
                  <a:tcPr/>
                </a:tc>
                <a:extLst>
                  <a:ext uri="{0D108BD9-81ED-4DB2-BD59-A6C34878D82A}">
                    <a16:rowId xmlns:a16="http://schemas.microsoft.com/office/drawing/2014/main" val="3370624765"/>
                  </a:ext>
                </a:extLst>
              </a:tr>
              <a:tr h="506514">
                <a:tc>
                  <a:txBody>
                    <a:bodyPr/>
                    <a:lstStyle/>
                    <a:p>
                      <a:pPr algn="l"/>
                      <a:r>
                        <a:rPr lang="en-US" dirty="0"/>
                        <a:t>Data Pre-processing</a:t>
                      </a:r>
                    </a:p>
                  </a:txBody>
                  <a:tcPr/>
                </a:tc>
                <a:tc>
                  <a:txBody>
                    <a:bodyPr/>
                    <a:lstStyle/>
                    <a:p>
                      <a:pPr marL="171450" indent="-171450" algn="l">
                        <a:buFont typeface="Arial" panose="020B0604020202020204" pitchFamily="34" charset="0"/>
                        <a:buChar char="•"/>
                      </a:pPr>
                      <a:r>
                        <a:rPr lang="en-US" dirty="0"/>
                        <a:t>Reformatting data type, harmonizing the inconsistent and deleting null values on dataset</a:t>
                      </a:r>
                    </a:p>
                    <a:p>
                      <a:pPr marL="171450" indent="-171450" algn="l">
                        <a:buFont typeface="Arial" panose="020B0604020202020204" pitchFamily="34" charset="0"/>
                        <a:buChar char="•"/>
                      </a:pPr>
                      <a:r>
                        <a:rPr lang="en-US" dirty="0"/>
                        <a:t>Row consisting null are eliminated as it is not significant</a:t>
                      </a:r>
                    </a:p>
                    <a:p>
                      <a:pPr marL="171450" indent="-171450" algn="l">
                        <a:buFont typeface="Arial" panose="020B0604020202020204" pitchFamily="34" charset="0"/>
                        <a:buChar char="•"/>
                      </a:pPr>
                      <a:r>
                        <a:rPr lang="en-US" dirty="0"/>
                        <a:t>Adding meaningful data e.g. profit, age to enrich the dataset analysis</a:t>
                      </a:r>
                    </a:p>
                    <a:p>
                      <a:pPr marL="171450" indent="-171450" algn="l">
                        <a:buFont typeface="Arial" panose="020B0604020202020204" pitchFamily="34" charset="0"/>
                        <a:buChar char="•"/>
                      </a:pPr>
                      <a:endParaRPr lang="en-US" dirty="0"/>
                    </a:p>
                  </a:txBody>
                  <a:tcPr/>
                </a:tc>
                <a:extLst>
                  <a:ext uri="{0D108BD9-81ED-4DB2-BD59-A6C34878D82A}">
                    <a16:rowId xmlns:a16="http://schemas.microsoft.com/office/drawing/2014/main" val="3270359589"/>
                  </a:ext>
                </a:extLst>
              </a:tr>
              <a:tr h="403615">
                <a:tc>
                  <a:txBody>
                    <a:bodyPr/>
                    <a:lstStyle/>
                    <a:p>
                      <a:pPr algn="l"/>
                      <a:r>
                        <a:rPr lang="en-US" dirty="0"/>
                        <a:t>Data Transformation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alignment: removing inaccurate data and mismatch customer id between the demographics and address dataset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Remove incomplete customer data (missing demographic /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extLst>
                  <a:ext uri="{0D108BD9-81ED-4DB2-BD59-A6C34878D82A}">
                    <a16:rowId xmlns:a16="http://schemas.microsoft.com/office/drawing/2014/main" val="2783818452"/>
                  </a:ext>
                </a:extLst>
              </a:tr>
              <a:tr h="423148">
                <a:tc>
                  <a:txBody>
                    <a:bodyPr/>
                    <a:lstStyle/>
                    <a:p>
                      <a:pPr algn="l"/>
                      <a:r>
                        <a:rPr lang="en-US" dirty="0"/>
                        <a:t>Data Exploration</a:t>
                      </a:r>
                    </a:p>
                  </a:txBody>
                  <a:tcPr/>
                </a:tc>
                <a:tc>
                  <a:txBody>
                    <a:bodyPr/>
                    <a:lstStyle/>
                    <a:p>
                      <a:pPr marL="171450" indent="-171450" algn="l">
                        <a:buFont typeface="Arial" panose="020B0604020202020204" pitchFamily="34" charset="0"/>
                        <a:buChar char="•"/>
                      </a:pPr>
                      <a:r>
                        <a:rPr lang="en-US" dirty="0"/>
                        <a:t>Customer characteristics and behavior (i.e., who is your customer and why does your customer buy)</a:t>
                      </a:r>
                    </a:p>
                    <a:p>
                      <a:pPr marL="171450" indent="-171450" algn="l">
                        <a:buFont typeface="Arial" panose="020B0604020202020204" pitchFamily="34" charset="0"/>
                        <a:buChar char="•"/>
                      </a:pPr>
                      <a:endParaRPr lang="en-US" dirty="0"/>
                    </a:p>
                  </a:txBody>
                  <a:tcPr/>
                </a:tc>
                <a:extLst>
                  <a:ext uri="{0D108BD9-81ED-4DB2-BD59-A6C34878D82A}">
                    <a16:rowId xmlns:a16="http://schemas.microsoft.com/office/drawing/2014/main" val="2110921572"/>
                  </a:ext>
                </a:extLst>
              </a:tr>
              <a:tr h="632859">
                <a:tc>
                  <a:txBody>
                    <a:bodyPr/>
                    <a:lstStyle/>
                    <a:p>
                      <a:pPr algn="l"/>
                      <a:r>
                        <a:rPr lang="en-US" dirty="0"/>
                        <a:t>Model Development</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Assign RFM metrics (recency, frequency, monetary) on customer data</a:t>
                      </a:r>
                    </a:p>
                    <a:p>
                      <a:pPr marL="171450" indent="-171450" algn="l">
                        <a:buFont typeface="Arial" panose="020B0604020202020204" pitchFamily="34" charset="0"/>
                        <a:buChar char="•"/>
                      </a:pPr>
                      <a:r>
                        <a:rPr lang="en-US" dirty="0"/>
                        <a:t>Develop clustering models using </a:t>
                      </a:r>
                      <a:r>
                        <a:rPr lang="en-US" dirty="0" err="1"/>
                        <a:t>KMeans</a:t>
                      </a:r>
                      <a:r>
                        <a:rPr lang="en-US" dirty="0"/>
                        <a:t> based on RFM metrics</a:t>
                      </a:r>
                    </a:p>
                  </a:txBody>
                  <a:tcPr/>
                </a:tc>
                <a:extLst>
                  <a:ext uri="{0D108BD9-81ED-4DB2-BD59-A6C34878D82A}">
                    <a16:rowId xmlns:a16="http://schemas.microsoft.com/office/drawing/2014/main" val="380661672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Chart, histogram&#10;&#10;Description automatically generated">
            <a:extLst>
              <a:ext uri="{FF2B5EF4-FFF2-40B4-BE49-F238E27FC236}">
                <a16:creationId xmlns:a16="http://schemas.microsoft.com/office/drawing/2014/main" id="{BDB68C0B-C926-5B4C-B999-C795A1DC2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221" y="1314880"/>
            <a:ext cx="5142479" cy="3178210"/>
          </a:xfrm>
          <a:prstGeom prst="rect">
            <a:avLst/>
          </a:prstGeom>
        </p:spPr>
      </p:pic>
      <p:sp>
        <p:nvSpPr>
          <p:cNvPr id="16" name="Shape 81">
            <a:extLst>
              <a:ext uri="{FF2B5EF4-FFF2-40B4-BE49-F238E27FC236}">
                <a16:creationId xmlns:a16="http://schemas.microsoft.com/office/drawing/2014/main" id="{7FD1257F-AAEE-FC4C-88C7-E59AEA666EE3}"/>
              </a:ext>
            </a:extLst>
          </p:cNvPr>
          <p:cNvSpPr/>
          <p:nvPr/>
        </p:nvSpPr>
        <p:spPr>
          <a:xfrm>
            <a:off x="673637" y="1894238"/>
            <a:ext cx="2208459" cy="19238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Customers aged </a:t>
            </a:r>
            <a:r>
              <a:rPr lang="en-US" dirty="0"/>
              <a:t>40 - 47 years old </a:t>
            </a:r>
            <a:r>
              <a:rPr lang="en-US" b="0" dirty="0"/>
              <a:t>are </a:t>
            </a:r>
            <a:r>
              <a:rPr lang="en-ID" b="0" dirty="0"/>
              <a:t>Sprocket Central Pty customers</a:t>
            </a:r>
            <a:r>
              <a:rPr lang="en-US" b="0" dirty="0"/>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592614" y="1176608"/>
            <a:ext cx="3436403" cy="9066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Mass customer </a:t>
            </a:r>
            <a:r>
              <a:rPr lang="en-US" sz="1400" b="0" dirty="0"/>
              <a:t>significantly occupy bike related purchase with </a:t>
            </a:r>
            <a:r>
              <a:rPr lang="en-US" sz="1400" dirty="0"/>
              <a:t>female</a:t>
            </a:r>
            <a:r>
              <a:rPr lang="en-US" sz="1400" b="0" dirty="0"/>
              <a:t> customer dominating</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Chart, bar chart&#10;&#10;Description automatically generated">
            <a:extLst>
              <a:ext uri="{FF2B5EF4-FFF2-40B4-BE49-F238E27FC236}">
                <a16:creationId xmlns:a16="http://schemas.microsoft.com/office/drawing/2014/main" id="{66D47634-95DE-044F-8CD2-03223049C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22" y="2571750"/>
            <a:ext cx="3924603" cy="2291038"/>
          </a:xfrm>
          <a:prstGeom prst="rect">
            <a:avLst/>
          </a:prstGeom>
        </p:spPr>
      </p:pic>
      <p:pic>
        <p:nvPicPr>
          <p:cNvPr id="7" name="Picture 6" descr="Chart, bar chart&#10;&#10;Description automatically generated">
            <a:extLst>
              <a:ext uri="{FF2B5EF4-FFF2-40B4-BE49-F238E27FC236}">
                <a16:creationId xmlns:a16="http://schemas.microsoft.com/office/drawing/2014/main" id="{4F0998F5-0F57-414A-B93D-7831B198D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529" y="2588398"/>
            <a:ext cx="3718575" cy="2321119"/>
          </a:xfrm>
          <a:prstGeom prst="rect">
            <a:avLst/>
          </a:prstGeom>
        </p:spPr>
      </p:pic>
      <p:sp>
        <p:nvSpPr>
          <p:cNvPr id="10" name="Shape 81">
            <a:extLst>
              <a:ext uri="{FF2B5EF4-FFF2-40B4-BE49-F238E27FC236}">
                <a16:creationId xmlns:a16="http://schemas.microsoft.com/office/drawing/2014/main" id="{4BDD50DC-4C82-EB49-96BB-DC461785E7CD}"/>
              </a:ext>
            </a:extLst>
          </p:cNvPr>
          <p:cNvSpPr/>
          <p:nvPr/>
        </p:nvSpPr>
        <p:spPr>
          <a:xfrm>
            <a:off x="5136410" y="995064"/>
            <a:ext cx="3343825" cy="140214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endParaRPr lang="en-US" sz="1400" b="0" dirty="0"/>
          </a:p>
          <a:p>
            <a:r>
              <a:rPr lang="en-US" sz="1400" b="0" dirty="0"/>
              <a:t>Customer from </a:t>
            </a:r>
            <a:r>
              <a:rPr lang="en-US" sz="1400" dirty="0"/>
              <a:t>NSW region</a:t>
            </a:r>
            <a:r>
              <a:rPr lang="en-US" sz="1400" b="0" dirty="0"/>
              <a:t> has the highest purchase rate. Customers are </a:t>
            </a:r>
            <a:r>
              <a:rPr lang="en-US" sz="1400" dirty="0"/>
              <a:t>both car owners and non car owners</a:t>
            </a:r>
            <a:r>
              <a:rPr lang="en-US" sz="1400" b="0" dirty="0"/>
              <a:t>.</a:t>
            </a:r>
          </a:p>
          <a:p>
            <a:pPr marL="342900" indent="-342900">
              <a:buFont typeface="Arial" panose="020B0604020202020204" pitchFamily="34" charset="0"/>
              <a:buChar char="•"/>
            </a:pPr>
            <a:endParaRPr lang="en-ID" sz="1400" b="0" dirty="0"/>
          </a:p>
        </p:txBody>
      </p:sp>
    </p:spTree>
    <p:extLst>
      <p:ext uri="{BB962C8B-B14F-4D97-AF65-F5344CB8AC3E}">
        <p14:creationId xmlns:p14="http://schemas.microsoft.com/office/powerpoint/2010/main" val="23928371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325288" y="986976"/>
            <a:ext cx="4496184" cy="121600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K-Means analysis through RMF metrics to determine the customer behavior and trends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Table 9">
            <a:extLst>
              <a:ext uri="{FF2B5EF4-FFF2-40B4-BE49-F238E27FC236}">
                <a16:creationId xmlns:a16="http://schemas.microsoft.com/office/drawing/2014/main" id="{C2A6C947-1EFE-6747-933E-C5A57B5BAF68}"/>
              </a:ext>
            </a:extLst>
          </p:cNvPr>
          <p:cNvGraphicFramePr>
            <a:graphicFrameLocks noGrp="1"/>
          </p:cNvGraphicFramePr>
          <p:nvPr>
            <p:extLst>
              <p:ext uri="{D42A27DB-BD31-4B8C-83A1-F6EECF244321}">
                <p14:modId xmlns:p14="http://schemas.microsoft.com/office/powerpoint/2010/main" val="1695879364"/>
              </p:ext>
            </p:extLst>
          </p:nvPr>
        </p:nvGraphicFramePr>
        <p:xfrm>
          <a:off x="335227" y="2498631"/>
          <a:ext cx="5031993" cy="2388696"/>
        </p:xfrm>
        <a:graphic>
          <a:graphicData uri="http://schemas.openxmlformats.org/drawingml/2006/table">
            <a:tbl>
              <a:tblPr firstRow="1" bandRow="1">
                <a:tableStyleId>{BDBED569-4797-4DF1-A0F4-6AAB3CD982D8}</a:tableStyleId>
              </a:tblPr>
              <a:tblGrid>
                <a:gridCol w="818791">
                  <a:extLst>
                    <a:ext uri="{9D8B030D-6E8A-4147-A177-3AD203B41FA5}">
                      <a16:colId xmlns:a16="http://schemas.microsoft.com/office/drawing/2014/main" val="754502253"/>
                    </a:ext>
                  </a:extLst>
                </a:gridCol>
                <a:gridCol w="4213202">
                  <a:extLst>
                    <a:ext uri="{9D8B030D-6E8A-4147-A177-3AD203B41FA5}">
                      <a16:colId xmlns:a16="http://schemas.microsoft.com/office/drawing/2014/main" val="623807471"/>
                    </a:ext>
                  </a:extLst>
                </a:gridCol>
              </a:tblGrid>
              <a:tr h="468456">
                <a:tc>
                  <a:txBody>
                    <a:bodyPr/>
                    <a:lstStyle/>
                    <a:p>
                      <a:pPr algn="l"/>
                      <a:r>
                        <a:rPr lang="en-US" b="0" dirty="0"/>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err="1"/>
                        <a:t>KMeans</a:t>
                      </a:r>
                      <a:r>
                        <a:rPr lang="en-US" sz="1000" b="0" dirty="0"/>
                        <a:t> clustering model to group the customer with similar behavior and psychographics</a:t>
                      </a:r>
                    </a:p>
                  </a:txBody>
                  <a:tcPr/>
                </a:tc>
                <a:extLst>
                  <a:ext uri="{0D108BD9-81ED-4DB2-BD59-A6C34878D82A}">
                    <a16:rowId xmlns:a16="http://schemas.microsoft.com/office/drawing/2014/main" val="1047935565"/>
                  </a:ext>
                </a:extLst>
              </a:tr>
              <a:tr h="1834338">
                <a:tc>
                  <a:txBody>
                    <a:bodyPr/>
                    <a:lstStyle/>
                    <a:p>
                      <a:pPr algn="l"/>
                      <a:r>
                        <a:rPr lang="en-US" dirty="0"/>
                        <a:t>Details:</a:t>
                      </a:r>
                    </a:p>
                  </a:txBody>
                  <a:tcPr/>
                </a:tc>
                <a:tc>
                  <a:txBody>
                    <a:bodyPr/>
                    <a:lstStyle/>
                    <a:p>
                      <a:pPr marL="0" indent="0" algn="l">
                        <a:buFont typeface="+mj-lt"/>
                        <a:buNone/>
                      </a:pPr>
                      <a:r>
                        <a:rPr lang="en-US" dirty="0"/>
                        <a:t>Assign RMF metrics to dataset and use scoring for each category.</a:t>
                      </a:r>
                    </a:p>
                    <a:p>
                      <a:pPr marL="0" indent="0" algn="l">
                        <a:buFont typeface="+mj-lt"/>
                        <a:buNone/>
                      </a:pPr>
                      <a:endParaRPr lang="en-US" dirty="0"/>
                    </a:p>
                    <a:p>
                      <a:pPr marL="0" indent="0" algn="l">
                        <a:buFont typeface="+mj-lt"/>
                        <a:buNone/>
                      </a:pPr>
                      <a:r>
                        <a:rPr lang="en-US" dirty="0" err="1"/>
                        <a:t>Kmeans</a:t>
                      </a:r>
                      <a:r>
                        <a:rPr lang="en-US" dirty="0"/>
                        <a:t> start by randomly initialize multiple center points on the dataset. The center points will be train to move towards area with dense population. With this model, it aid in discovering the relationship between each features of the customer. Thus, providing insight on the market segmentation.</a:t>
                      </a:r>
                    </a:p>
                    <a:p>
                      <a:pPr marL="0" indent="0" algn="l">
                        <a:buFont typeface="+mj-lt"/>
                        <a:buNone/>
                      </a:pPr>
                      <a:endParaRPr lang="en-US" dirty="0"/>
                    </a:p>
                    <a:p>
                      <a:pPr marL="0" indent="0" algn="l">
                        <a:buFont typeface="+mj-lt"/>
                        <a:buNone/>
                      </a:pPr>
                      <a:r>
                        <a:rPr lang="en-US" dirty="0"/>
                        <a:t>Elbow curve method is used to determine how many optimize clusters that should be made. Elbow in K = 4, hence 4 clusters.</a:t>
                      </a:r>
                    </a:p>
                    <a:p>
                      <a:pPr marL="0" indent="0" algn="l">
                        <a:buFont typeface="+mj-lt"/>
                        <a:buNone/>
                      </a:pPr>
                      <a:endParaRPr lang="en-US" dirty="0"/>
                    </a:p>
                    <a:p>
                      <a:pPr marL="0" indent="0" algn="l">
                        <a:buFont typeface="+mj-lt"/>
                        <a:buNone/>
                      </a:pPr>
                      <a:r>
                        <a:rPr lang="en-US" dirty="0"/>
                        <a:t>Dataset is normalized using log as it is left skewed.</a:t>
                      </a:r>
                    </a:p>
                  </a:txBody>
                  <a:tcPr/>
                </a:tc>
                <a:extLst>
                  <a:ext uri="{0D108BD9-81ED-4DB2-BD59-A6C34878D82A}">
                    <a16:rowId xmlns:a16="http://schemas.microsoft.com/office/drawing/2014/main" val="2862076871"/>
                  </a:ext>
                </a:extLst>
              </a:tr>
            </a:tbl>
          </a:graphicData>
        </a:graphic>
      </p:graphicFrame>
      <p:pic>
        <p:nvPicPr>
          <p:cNvPr id="3" name="Picture 2" descr="Chart, scatter chart&#10;&#10;Description automatically generated">
            <a:extLst>
              <a:ext uri="{FF2B5EF4-FFF2-40B4-BE49-F238E27FC236}">
                <a16:creationId xmlns:a16="http://schemas.microsoft.com/office/drawing/2014/main" id="{82D7D87C-8637-CF4E-B019-C97612AB9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395" y="1014651"/>
            <a:ext cx="2279648" cy="2214631"/>
          </a:xfrm>
          <a:prstGeom prst="rect">
            <a:avLst/>
          </a:prstGeom>
        </p:spPr>
      </p:pic>
      <p:pic>
        <p:nvPicPr>
          <p:cNvPr id="5" name="Picture 4" descr="Chart&#10;&#10;Description automatically generated">
            <a:extLst>
              <a:ext uri="{FF2B5EF4-FFF2-40B4-BE49-F238E27FC236}">
                <a16:creationId xmlns:a16="http://schemas.microsoft.com/office/drawing/2014/main" id="{BD2F42E8-F0C0-8448-9973-4DDD935FEC3A}"/>
              </a:ext>
            </a:extLst>
          </p:cNvPr>
          <p:cNvPicPr>
            <a:picLocks noChangeAspect="1"/>
          </p:cNvPicPr>
          <p:nvPr/>
        </p:nvPicPr>
        <p:blipFill rotWithShape="1">
          <a:blip r:embed="rId3">
            <a:extLst>
              <a:ext uri="{28A0092B-C50C-407E-A947-70E740481C1C}">
                <a14:useLocalDpi xmlns:a14="http://schemas.microsoft.com/office/drawing/2010/main" val="0"/>
              </a:ext>
            </a:extLst>
          </a:blip>
          <a:srcRect b="15264"/>
          <a:stretch/>
        </p:blipFill>
        <p:spPr>
          <a:xfrm>
            <a:off x="6334896" y="3330922"/>
            <a:ext cx="2312147" cy="1595853"/>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32" name="Shape 81"/>
          <p:cNvSpPr/>
          <p:nvPr/>
        </p:nvSpPr>
        <p:spPr>
          <a:xfrm>
            <a:off x="205025" y="827251"/>
            <a:ext cx="3436403" cy="41110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Assign RMF Metrics to Dataset</a:t>
            </a:r>
            <a:endParaRPr lang="en-US" sz="1400" b="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81">
            <a:extLst>
              <a:ext uri="{FF2B5EF4-FFF2-40B4-BE49-F238E27FC236}">
                <a16:creationId xmlns:a16="http://schemas.microsoft.com/office/drawing/2014/main" id="{4BDD50DC-4C82-EB49-96BB-DC461785E7CD}"/>
              </a:ext>
            </a:extLst>
          </p:cNvPr>
          <p:cNvSpPr/>
          <p:nvPr/>
        </p:nvSpPr>
        <p:spPr>
          <a:xfrm>
            <a:off x="1373016" y="4030418"/>
            <a:ext cx="4888836" cy="94657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D" sz="1100" b="0" dirty="0">
                <a:solidFill>
                  <a:srgbClr val="0070C0"/>
                </a:solidFill>
              </a:rPr>
              <a:t>Cluster 0 (LOSS) : </a:t>
            </a:r>
            <a:r>
              <a:rPr lang="en-ID" sz="1100" b="0" dirty="0"/>
              <a:t>No longer transacting, low frequency and monetary</a:t>
            </a:r>
          </a:p>
          <a:p>
            <a:r>
              <a:rPr lang="en-ID" sz="1100" b="0" dirty="0">
                <a:solidFill>
                  <a:srgbClr val="00B050"/>
                </a:solidFill>
              </a:rPr>
              <a:t>Cluster 1 (LOYAL) : </a:t>
            </a:r>
            <a:r>
              <a:rPr lang="en-ID" sz="1100" b="0" dirty="0"/>
              <a:t>Active in transaction, high frequency and monetary</a:t>
            </a:r>
          </a:p>
          <a:p>
            <a:r>
              <a:rPr lang="en-ID" sz="1100" b="0" dirty="0">
                <a:solidFill>
                  <a:schemeClr val="accent1">
                    <a:lumMod val="75000"/>
                  </a:schemeClr>
                </a:solidFill>
              </a:rPr>
              <a:t>Cluster 2 (CHURN) : </a:t>
            </a:r>
            <a:r>
              <a:rPr lang="en-ID" sz="1100" b="0" dirty="0"/>
              <a:t>Stop transacting after several purchase, low monetary</a:t>
            </a:r>
          </a:p>
          <a:p>
            <a:r>
              <a:rPr lang="en-ID" sz="1100" b="0" dirty="0">
                <a:solidFill>
                  <a:srgbClr val="B353A7"/>
                </a:solidFill>
              </a:rPr>
              <a:t>Cluster 3 (POTENTIAL) : </a:t>
            </a:r>
            <a:r>
              <a:rPr lang="en-ID" sz="1100" b="0" dirty="0"/>
              <a:t>Active, potential frequency and monetary</a:t>
            </a:r>
          </a:p>
        </p:txBody>
      </p:sp>
      <p:pic>
        <p:nvPicPr>
          <p:cNvPr id="3" name="Picture 2" descr="Chart, line chart&#10;&#10;Description automatically generated">
            <a:extLst>
              <a:ext uri="{FF2B5EF4-FFF2-40B4-BE49-F238E27FC236}">
                <a16:creationId xmlns:a16="http://schemas.microsoft.com/office/drawing/2014/main" id="{B992F337-6878-E04B-933A-8244521D5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09" y="1457477"/>
            <a:ext cx="6499038" cy="2475476"/>
          </a:xfrm>
          <a:prstGeom prst="rect">
            <a:avLst/>
          </a:prstGeom>
        </p:spPr>
      </p:pic>
      <p:sp>
        <p:nvSpPr>
          <p:cNvPr id="11" name="Shape 81">
            <a:extLst>
              <a:ext uri="{FF2B5EF4-FFF2-40B4-BE49-F238E27FC236}">
                <a16:creationId xmlns:a16="http://schemas.microsoft.com/office/drawing/2014/main" id="{457206FF-D273-B442-BA0C-4E7E2632862E}"/>
              </a:ext>
            </a:extLst>
          </p:cNvPr>
          <p:cNvSpPr/>
          <p:nvPr/>
        </p:nvSpPr>
        <p:spPr>
          <a:xfrm>
            <a:off x="6864413" y="1710289"/>
            <a:ext cx="2208459" cy="1973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R  = recency</a:t>
            </a:r>
          </a:p>
          <a:p>
            <a:r>
              <a:rPr lang="en-US" sz="1100" b="0" dirty="0"/>
              <a:t>(customer last purchase)</a:t>
            </a:r>
          </a:p>
          <a:p>
            <a:endParaRPr lang="en-US" sz="1400" dirty="0"/>
          </a:p>
          <a:p>
            <a:r>
              <a:rPr lang="en-US" sz="1400" dirty="0"/>
              <a:t>M = monetary</a:t>
            </a:r>
          </a:p>
          <a:p>
            <a:r>
              <a:rPr lang="en-US" sz="1050" b="0" dirty="0"/>
              <a:t>(profit sum per </a:t>
            </a:r>
            <a:r>
              <a:rPr lang="en-US" sz="1050" b="0" dirty="0" err="1"/>
              <a:t>customer_id</a:t>
            </a:r>
            <a:r>
              <a:rPr lang="en-US" sz="1050" b="0" dirty="0"/>
              <a:t>)</a:t>
            </a:r>
          </a:p>
          <a:p>
            <a:endParaRPr lang="en-US" sz="1050" b="0" dirty="0"/>
          </a:p>
          <a:p>
            <a:r>
              <a:rPr lang="en-US" sz="1400" dirty="0"/>
              <a:t>F  = frequency</a:t>
            </a:r>
          </a:p>
          <a:p>
            <a:r>
              <a:rPr lang="en-US" sz="1050" b="0" dirty="0"/>
              <a:t>(</a:t>
            </a:r>
            <a:r>
              <a:rPr lang="en-US" sz="1050" b="0" dirty="0" err="1"/>
              <a:t>transaction_id</a:t>
            </a:r>
            <a:r>
              <a:rPr lang="en-US" sz="1050" b="0" dirty="0"/>
              <a:t> per </a:t>
            </a:r>
            <a:r>
              <a:rPr lang="en-US" sz="1050" b="0" dirty="0" err="1"/>
              <a:t>customer_id</a:t>
            </a:r>
            <a:r>
              <a:rPr lang="en-US" sz="1050" b="0" dirty="0"/>
              <a:t>)</a:t>
            </a:r>
            <a:endParaRPr lang="en-US" sz="1050" dirty="0"/>
          </a:p>
        </p:txBody>
      </p:sp>
    </p:spTree>
    <p:extLst>
      <p:ext uri="{BB962C8B-B14F-4D97-AF65-F5344CB8AC3E}">
        <p14:creationId xmlns:p14="http://schemas.microsoft.com/office/powerpoint/2010/main" val="37045791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4" y="853524"/>
            <a:ext cx="9535323" cy="5081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1000 are customers who categorized as </a:t>
            </a:r>
            <a:r>
              <a:rPr lang="en-US" dirty="0">
                <a:solidFill>
                  <a:srgbClr val="0070C0"/>
                </a:solidFill>
              </a:rPr>
              <a:t>‘Loyal’ </a:t>
            </a:r>
            <a:r>
              <a:rPr lang="en-US" dirty="0"/>
              <a:t>and </a:t>
            </a:r>
            <a:r>
              <a:rPr lang="en-US" dirty="0">
                <a:solidFill>
                  <a:srgbClr val="0070C0"/>
                </a:solidFill>
              </a:rPr>
              <a:t>‘Potential’</a:t>
            </a:r>
            <a:endParaRPr dirty="0">
              <a:solidFill>
                <a:srgbClr val="0070C0"/>
              </a:solidFill>
            </a:endParaRPr>
          </a:p>
        </p:txBody>
      </p:sp>
      <p:sp>
        <p:nvSpPr>
          <p:cNvPr id="151" name="Shape 100"/>
          <p:cNvSpPr/>
          <p:nvPr/>
        </p:nvSpPr>
        <p:spPr>
          <a:xfrm>
            <a:off x="5349390" y="3399947"/>
            <a:ext cx="3589586" cy="8034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Loyal Customers       = 896</a:t>
            </a:r>
          </a:p>
          <a:p>
            <a:r>
              <a:rPr lang="en-US" sz="1200" dirty="0"/>
              <a:t>Potential Customers = 104  </a:t>
            </a:r>
            <a:r>
              <a:rPr lang="en-US" sz="900" i="1" dirty="0"/>
              <a:t>(rank by highest monetary)</a:t>
            </a:r>
          </a:p>
          <a:p>
            <a:endParaRPr sz="12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Chart, bar chart&#10;&#10;Description automatically generated">
            <a:extLst>
              <a:ext uri="{FF2B5EF4-FFF2-40B4-BE49-F238E27FC236}">
                <a16:creationId xmlns:a16="http://schemas.microsoft.com/office/drawing/2014/main" id="{72FDF26B-FB53-F046-A406-BA07FE8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4" y="2462655"/>
            <a:ext cx="5079537" cy="2582988"/>
          </a:xfrm>
          <a:prstGeom prst="rect">
            <a:avLst/>
          </a:prstGeom>
        </p:spPr>
      </p:pic>
      <p:pic>
        <p:nvPicPr>
          <p:cNvPr id="9" name="Picture 8">
            <a:extLst>
              <a:ext uri="{FF2B5EF4-FFF2-40B4-BE49-F238E27FC236}">
                <a16:creationId xmlns:a16="http://schemas.microsoft.com/office/drawing/2014/main" id="{49BD351B-51D4-3C40-B3B5-48111B4E4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85" y="1752789"/>
            <a:ext cx="8369940" cy="579887"/>
          </a:xfrm>
          <a:prstGeom prst="rect">
            <a:avLst/>
          </a:prstGeom>
        </p:spPr>
      </p:pic>
      <p:sp>
        <p:nvSpPr>
          <p:cNvPr id="18" name="Shape 100">
            <a:extLst>
              <a:ext uri="{FF2B5EF4-FFF2-40B4-BE49-F238E27FC236}">
                <a16:creationId xmlns:a16="http://schemas.microsoft.com/office/drawing/2014/main" id="{01B711BD-C84A-FF4A-B269-89B7DB7D20E1}"/>
              </a:ext>
            </a:extLst>
          </p:cNvPr>
          <p:cNvSpPr/>
          <p:nvPr/>
        </p:nvSpPr>
        <p:spPr>
          <a:xfrm>
            <a:off x="317558" y="1474160"/>
            <a:ext cx="3589586"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50" i="1" dirty="0"/>
              <a:t>Example of new customer data output</a:t>
            </a:r>
            <a:endParaRPr sz="1050" i="1"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738</Words>
  <Application>Microsoft Macintosh PowerPoint</Application>
  <PresentationFormat>On-screen Show (16:9)</PresentationFormat>
  <Paragraphs>74</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Nadyanti, Safirah [CONID NON J&amp;J]</cp:lastModifiedBy>
  <cp:revision>10</cp:revision>
  <dcterms:modified xsi:type="dcterms:W3CDTF">2021-01-04T13:03:32Z</dcterms:modified>
</cp:coreProperties>
</file>