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Safira Vanillia Putri"/>
  <p:cmAuthor clrIdx="1" id="1" initials="" lastIdx="1" name="Navinda Meuti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2-04T11:01:51.475">
    <p:pos x="6000" y="0"/>
    <p:text>SYEMANGAT</p:text>
  </p:cm>
  <p:cm authorId="0" idx="2" dt="2018-12-03T02:22:50.087">
    <p:pos x="6000" y="100"/>
    <p:text>Isinya apa aja ya wkwkw</p:text>
  </p:cm>
  <p:cm authorId="1" idx="1" dt="2018-12-04T10:17:05.939">
    <p:pos x="6000" y="200"/>
    <p:text>latar belakang ku isi abstract ya??</p:text>
  </p:cm>
  <p:cm authorId="0" idx="3" dt="2018-12-04T11:01:51.475">
    <p:pos x="6000" y="300"/>
    <p:text>yup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414451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414451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827d856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827d856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91bf5a0d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91bf5a0d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cdeb7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9cdeb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827d85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827d85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8827d856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8827d856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827d856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827d856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8827d856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8827d856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91bf5a0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91bf5a0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827d856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827d856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a414451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a414451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c.els-cdn.com/S2212017313004945/1-s2.0-S2212017313004945-main.pdf?_tid=e77705ec-5481-4b0e-8236-aeb2ead9ca55&amp;acdnat=1543917314_741e8097decc49ea0d5580b78441a88f" TargetMode="External"/><Relationship Id="rId4" Type="http://schemas.openxmlformats.org/officeDocument/2006/relationships/hyperlink" Target="https://archive.ics.uci.edu/ml/datasets/heart+Diseas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TOPIK FP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accent3"/>
                </a:solidFill>
              </a:rPr>
              <a:t>Kecerdasan Komputasional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602700" y="3002775"/>
            <a:ext cx="8103000" cy="1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Safira Vanillia P.			05111640000001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Navinda Meutia			</a:t>
            </a:r>
            <a:r>
              <a:rPr lang="id" sz="1800"/>
              <a:t>05111640000015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Ivanda Zevi A.			</a:t>
            </a:r>
            <a:r>
              <a:rPr lang="id" sz="1800"/>
              <a:t>05111640000041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Attribute Information (2)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-- 8. #32 (thalach)   		=&gt; maximum heart rate achieved</a:t>
            </a:r>
            <a:br>
              <a:rPr lang="id" sz="1200"/>
            </a:br>
            <a:r>
              <a:rPr lang="id" sz="1200"/>
              <a:t>-- 9. #38 (exang)     		=&gt; exercise induced angina (1 = yes; 0 = no)</a:t>
            </a:r>
            <a:br>
              <a:rPr lang="id" sz="1200"/>
            </a:br>
            <a:r>
              <a:rPr lang="id" sz="1200"/>
              <a:t>-- 10. #40 (oldpeak)   	=&gt; ST depression induced by exercise relative to rest</a:t>
            </a:r>
            <a:br>
              <a:rPr lang="id" sz="1200"/>
            </a:br>
            <a:r>
              <a:rPr lang="id" sz="1200"/>
              <a:t>-- 11. #41 (slope)     	=&gt; the slope of the peak exercise ST segment</a:t>
            </a:r>
            <a:br>
              <a:rPr lang="id" sz="1200"/>
            </a:br>
            <a:r>
              <a:rPr lang="id" sz="1200"/>
              <a:t>       				 -- Value 1: upsloping</a:t>
            </a:r>
            <a:br>
              <a:rPr lang="id" sz="1200"/>
            </a:br>
            <a:r>
              <a:rPr lang="id" sz="1200"/>
              <a:t>       				 -- Value 2: flat</a:t>
            </a:r>
            <a:br>
              <a:rPr lang="id" sz="1200"/>
            </a:br>
            <a:r>
              <a:rPr lang="id" sz="1200"/>
              <a:t>        				-- Value 3: downsloping</a:t>
            </a:r>
            <a:br>
              <a:rPr lang="id" sz="1200"/>
            </a:br>
            <a:r>
              <a:rPr lang="id" sz="1200"/>
              <a:t>-- 12. #44 (ca)        		=&gt; number of major vessels (0-3) colored by flourosopy</a:t>
            </a:r>
            <a:br>
              <a:rPr lang="id" sz="1200"/>
            </a:br>
            <a:r>
              <a:rPr lang="id" sz="1200"/>
              <a:t>-- 13. #51 (thal)      		=&gt; 3 = normal; 6 = fixed defect; 7 = reversable defect</a:t>
            </a:r>
            <a:br>
              <a:rPr lang="id" sz="1200"/>
            </a:br>
            <a:r>
              <a:rPr lang="id" sz="1200"/>
              <a:t>-- 14. #58 (num)       	(the predicted attribute) </a:t>
            </a:r>
            <a:br>
              <a:rPr lang="id" sz="1200"/>
            </a:br>
            <a:r>
              <a:rPr lang="id" sz="1200"/>
              <a:t>	=&gt; diagnosis of heart disease (angiographic disease status)</a:t>
            </a:r>
            <a:br>
              <a:rPr lang="id" sz="1200"/>
            </a:br>
            <a:r>
              <a:rPr lang="id" sz="1200"/>
              <a:t>        	-- Value 0: &lt; 50% diameter narrowing</a:t>
            </a:r>
            <a:br>
              <a:rPr lang="id" sz="1200"/>
            </a:br>
            <a:r>
              <a:rPr lang="id" sz="1200"/>
              <a:t>        	-- Value 1: &gt; 50% diameter narrowing</a:t>
            </a:r>
            <a:br>
              <a:rPr lang="id" sz="1200"/>
            </a:br>
            <a:r>
              <a:rPr lang="id" sz="1200"/>
              <a:t>       	 (in any major vessel: attributes 59 through 68 are vessels)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Referensi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id"/>
              <a:t>Paper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https://ac.els-cdn.com/S2212017313004945/1-s2.0-S2212017313004945-main.pdf?_tid=e77705ec-5481-4b0e-8236-aeb2ead9ca55&amp;acdnat=1543917314_741e8097decc49ea0d5580b78441a88f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id"/>
              <a:t>Data Set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https://archive.ics.uci.edu/ml/datasets/heart+Disease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01200" y="1658800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90250" y="526350"/>
            <a:ext cx="7016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/>
              <a:t>Classification of Heart Disease Using K- Nearest Neighbor and Genetic Algorithm 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Latar Belakang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➔"/>
            </a:pPr>
            <a:r>
              <a:rPr lang="id" sz="1400">
                <a:solidFill>
                  <a:srgbClr val="212121"/>
                </a:solidFill>
              </a:rPr>
              <a:t>Database medis memiliki volume tinggi di alam. Jika kumpulan data mengandung atribut </a:t>
            </a:r>
            <a:r>
              <a:rPr i="1" lang="id" sz="1400">
                <a:solidFill>
                  <a:srgbClr val="212121"/>
                </a:solidFill>
              </a:rPr>
              <a:t>redundant </a:t>
            </a:r>
            <a:r>
              <a:rPr lang="id" sz="1400">
                <a:solidFill>
                  <a:srgbClr val="212121"/>
                </a:solidFill>
              </a:rPr>
              <a:t>dan tidak relevan, dapat menghasilkan hasil klasifikasi yang kurang akurat.  </a:t>
            </a:r>
            <a:endParaRPr sz="1400">
              <a:solidFill>
                <a:srgbClr val="21212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➔"/>
            </a:pPr>
            <a:r>
              <a:rPr lang="id" sz="1400">
                <a:solidFill>
                  <a:srgbClr val="212121"/>
                </a:solidFill>
              </a:rPr>
              <a:t>Penyakit jantung adalah penyebab utama kematian di India. Di Andhra Pradesh, penyakit jantung merupakan penyebab utama kematian dengan prosentase sebanyak 32% dari semua kematian, setinggi tingkat kematian di Kanada (35%) dan USA. </a:t>
            </a:r>
            <a:endParaRPr sz="1400">
              <a:solidFill>
                <a:srgbClr val="21212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➔"/>
            </a:pPr>
            <a:r>
              <a:rPr lang="id" sz="1400">
                <a:solidFill>
                  <a:srgbClr val="212121"/>
                </a:solidFill>
              </a:rPr>
              <a:t>Karenanya, ada kebutuhan untuk menentukan sistem pendukung keputusan yang membantu dokter memutuskan untuk mengambil langkah-langkah pencegahan. Dalam </a:t>
            </a:r>
            <a:r>
              <a:rPr i="1" lang="id" sz="1400">
                <a:solidFill>
                  <a:srgbClr val="212121"/>
                </a:solidFill>
              </a:rPr>
              <a:t>paper</a:t>
            </a:r>
            <a:r>
              <a:rPr lang="id" sz="1400">
                <a:solidFill>
                  <a:srgbClr val="212121"/>
                </a:solidFill>
              </a:rPr>
              <a:t> ini diusulkan algoritma baru yang </a:t>
            </a:r>
            <a:r>
              <a:rPr b="1" lang="id" sz="1400">
                <a:solidFill>
                  <a:srgbClr val="212121"/>
                </a:solidFill>
              </a:rPr>
              <a:t>menggabungkan KNN dengan algoritma genetika</a:t>
            </a:r>
            <a:r>
              <a:rPr lang="id" sz="1400">
                <a:solidFill>
                  <a:srgbClr val="212121"/>
                </a:solidFill>
              </a:rPr>
              <a:t> untuk klasifikasi efektif. 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1212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 yang Digunakan</a:t>
            </a:r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2191951" y="1485440"/>
            <a:ext cx="2455052" cy="2715261"/>
            <a:chOff x="2744034" y="1146343"/>
            <a:chExt cx="1827900" cy="2399700"/>
          </a:xfrm>
        </p:grpSpPr>
        <p:sp>
          <p:nvSpPr>
            <p:cNvPr id="85" name="Google Shape;85;p16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K-Nearest Neighbor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id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Mengklasifikasikan obyek baru berdasarkan atribut dan </a:t>
              </a:r>
              <a:r>
                <a:rPr i="1" lang="id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training sample</a:t>
              </a:r>
              <a:endParaRPr i="1"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4647205" y="1995889"/>
            <a:ext cx="2455052" cy="2715261"/>
            <a:chOff x="4572084" y="1597469"/>
            <a:chExt cx="1827900" cy="2399700"/>
          </a:xfrm>
        </p:grpSpPr>
        <p:sp>
          <p:nvSpPr>
            <p:cNvPr id="89" name="Google Shape;89;p16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Algoritma Genetika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id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Teknik pencarian untuk menemukan penyelesaian perkiraan untuk optimasi dan masalah pencarian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Cari K individu training yang terdekat dengan individu yang diuji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Pilih klasifikasi yang paling sering muncul dari K individu training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2"/>
                </a:solidFill>
              </a:rPr>
              <a:t>Perhitungan Jarak: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★"/>
            </a:pPr>
            <a:r>
              <a:rPr lang="id">
                <a:solidFill>
                  <a:schemeClr val="accent2"/>
                </a:solidFill>
              </a:rPr>
              <a:t>Euclidean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★"/>
            </a:pPr>
            <a:r>
              <a:rPr lang="id">
                <a:solidFill>
                  <a:schemeClr val="accent2"/>
                </a:solidFill>
              </a:rPr>
              <a:t>Manhattan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★"/>
            </a:pPr>
            <a:r>
              <a:rPr lang="id">
                <a:solidFill>
                  <a:schemeClr val="accent2"/>
                </a:solidFill>
              </a:rPr>
              <a:t>Minkowsky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 “</a:t>
            </a:r>
            <a:r>
              <a:rPr i="1" lang="id"/>
              <a:t>K-Nearest Neighbor</a:t>
            </a:r>
            <a:r>
              <a:rPr lang="id"/>
              <a:t>”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375" y="2486775"/>
            <a:ext cx="2794975" cy="5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025" y="3048275"/>
            <a:ext cx="2426525" cy="46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8763" y="3637125"/>
            <a:ext cx="2702992" cy="4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 “</a:t>
            </a:r>
            <a:r>
              <a:rPr i="1" lang="id"/>
              <a:t>Genetic Algorithm</a:t>
            </a:r>
            <a:r>
              <a:rPr lang="id"/>
              <a:t>”</a:t>
            </a:r>
            <a:endParaRPr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825033" y="1152426"/>
            <a:ext cx="6339118" cy="3205341"/>
            <a:chOff x="825033" y="1152426"/>
            <a:chExt cx="6339118" cy="3205341"/>
          </a:xfrm>
        </p:grpSpPr>
        <p:pic>
          <p:nvPicPr>
            <p:cNvPr id="107" name="Google Shape;10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45775" y="1971575"/>
              <a:ext cx="2818375" cy="21211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8" name="Google Shape;108;p18"/>
            <p:cNvCxnSpPr/>
            <p:nvPr/>
          </p:nvCxnSpPr>
          <p:spPr>
            <a:xfrm flipH="1" rot="10800000">
              <a:off x="1673675" y="1657075"/>
              <a:ext cx="4315200" cy="2670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8"/>
            <p:cNvCxnSpPr/>
            <p:nvPr/>
          </p:nvCxnSpPr>
          <p:spPr>
            <a:xfrm>
              <a:off x="6000750" y="1663475"/>
              <a:ext cx="24000" cy="313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10" name="Google Shape;11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5033" y="1152426"/>
              <a:ext cx="2001842" cy="28765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1" name="Google Shape;111;p18"/>
            <p:cNvCxnSpPr/>
            <p:nvPr/>
          </p:nvCxnSpPr>
          <p:spPr>
            <a:xfrm>
              <a:off x="1642194" y="4028968"/>
              <a:ext cx="21300" cy="328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d"/>
              <a:t>Variasi</a:t>
            </a:r>
            <a:r>
              <a:rPr lang="id"/>
              <a:t> </a:t>
            </a:r>
            <a:r>
              <a:rPr b="1" lang="id"/>
              <a:t>tipe penyakit jantung</a:t>
            </a:r>
            <a:r>
              <a:rPr lang="id"/>
              <a:t> 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1) Coronary heart disease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2) Cardiomyopathy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3) Cardiovascular disease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4) Ischaemic heart disease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5) Heart failure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6) Hypertensive heart disease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7) Inflammatory heart disease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8) Valvular heart disease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Penyakit Jantung</a:t>
            </a:r>
            <a:endParaRPr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d"/>
              <a:t>Faktor umum penyebab penyakit jantung :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1) High blood pressure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2) Abnormal blood lipids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3) Use of tobacco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4) Obesity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5) Physical inactivity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6) Diabetes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7) Age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8) Gender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/>
              <a:t>9) Family history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Gabungan Algoritma KNN dan GA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</a:t>
            </a:r>
            <a:r>
              <a:rPr lang="id"/>
              <a:t>emuat </a:t>
            </a:r>
            <a:r>
              <a:rPr i="1" lang="id"/>
              <a:t>data set</a:t>
            </a:r>
            <a:endParaRPr i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Terapkan pencarian genetik pada </a:t>
            </a:r>
            <a:r>
              <a:rPr i="1" lang="id"/>
              <a:t>data set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A</a:t>
            </a:r>
            <a:r>
              <a:rPr lang="id"/>
              <a:t>tribut diberi peringkat berdasarkan nilainya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Pilih </a:t>
            </a:r>
            <a:r>
              <a:rPr i="1" lang="id"/>
              <a:t>subset </a:t>
            </a:r>
            <a:r>
              <a:rPr lang="id"/>
              <a:t>dari atribut yang memiliki peringkat lebih tinggi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Terapkan (KNN + GA) pada </a:t>
            </a:r>
            <a:r>
              <a:rPr i="1" lang="id"/>
              <a:t>subset </a:t>
            </a:r>
            <a:r>
              <a:rPr lang="id"/>
              <a:t>dari atribut yang memaksimalkan akurasi klasifikasi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Hitung keakuratan </a:t>
            </a:r>
            <a:r>
              <a:rPr i="1" lang="id"/>
              <a:t>classifier</a:t>
            </a:r>
            <a:r>
              <a:rPr lang="id"/>
              <a:t>, yang mana mengukur kemampuan </a:t>
            </a:r>
            <a:r>
              <a:rPr i="1" lang="id"/>
              <a:t>classifier </a:t>
            </a:r>
            <a:r>
              <a:rPr lang="id"/>
              <a:t>untuk mengklasifikasi sampel yang tidak diketahui.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2"/>
                </a:solidFill>
              </a:rPr>
              <a:t>Akurasi= </a:t>
            </a:r>
            <a:r>
              <a:rPr lang="id" u="sng">
                <a:solidFill>
                  <a:schemeClr val="accent2"/>
                </a:solidFill>
              </a:rPr>
              <a:t>jumlah sampel yang diklasifikasi dengan benar dalam data uji</a:t>
            </a:r>
            <a:endParaRPr u="sng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accent2"/>
                </a:solidFill>
              </a:rPr>
              <a:t>		</a:t>
            </a:r>
            <a:r>
              <a:rPr lang="id">
                <a:solidFill>
                  <a:schemeClr val="accent2"/>
                </a:solidFill>
              </a:rPr>
              <a:t> jumlah total sampel dalam data uji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Set (Attribute Information)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32050" y="1152425"/>
            <a:ext cx="86799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200"/>
              <a:t> -- Only 14 used</a:t>
            </a:r>
            <a:br>
              <a:rPr lang="id" sz="1200"/>
            </a:br>
            <a:r>
              <a:rPr lang="id" sz="1200"/>
              <a:t>      -- 1. #3  (age)		=&gt; age in years       </a:t>
            </a:r>
            <a:br>
              <a:rPr lang="id" sz="1200"/>
            </a:br>
            <a:r>
              <a:rPr lang="id" sz="1200"/>
              <a:t>      -- 2. #4  (sex)       	=&gt; sex (1 = male; 0 = female)</a:t>
            </a:r>
            <a:br>
              <a:rPr lang="id" sz="1200"/>
            </a:br>
            <a:r>
              <a:rPr lang="id" sz="1200"/>
              <a:t>      -- 3. #9  (cp)        	=&gt; chest pain type</a:t>
            </a:r>
            <a:br>
              <a:rPr lang="id" sz="1200"/>
            </a:br>
            <a:r>
              <a:rPr lang="id" sz="1200"/>
              <a:t>        				-- Value 1: typical angina</a:t>
            </a:r>
            <a:br>
              <a:rPr lang="id" sz="1200"/>
            </a:br>
            <a:r>
              <a:rPr lang="id" sz="1200"/>
              <a:t>        				-- Value 2: atypical angina</a:t>
            </a:r>
            <a:br>
              <a:rPr lang="id" sz="1200"/>
            </a:br>
            <a:r>
              <a:rPr lang="id" sz="1200"/>
              <a:t>       				-- Value 3: non-anginal pain</a:t>
            </a:r>
            <a:br>
              <a:rPr lang="id" sz="1200"/>
            </a:br>
            <a:r>
              <a:rPr lang="id" sz="1200"/>
              <a:t>       				-- Value 4: asymptomatic</a:t>
            </a:r>
            <a:br>
              <a:rPr lang="id" sz="1200"/>
            </a:br>
            <a:r>
              <a:rPr lang="id" sz="1200"/>
              <a:t>      -- 4. #10 (trestbps)  	=&gt; resting blood pressure (in mm Hg on admission to the hospital)</a:t>
            </a:r>
            <a:br>
              <a:rPr lang="id" sz="1200"/>
            </a:br>
            <a:r>
              <a:rPr lang="id" sz="1200"/>
              <a:t>      -- 5. #12 (chol)      	=&gt; serum cholestoral in mg/dl</a:t>
            </a:r>
            <a:br>
              <a:rPr lang="id" sz="1200"/>
            </a:br>
            <a:r>
              <a:rPr lang="id" sz="1200"/>
              <a:t>      -- 6. #16 (fbs)       	=&gt; (fasting blood sugar &gt; 120 mg/dl)  (1 = true; 0 = false)</a:t>
            </a:r>
            <a:br>
              <a:rPr lang="id" sz="1200"/>
            </a:br>
            <a:r>
              <a:rPr lang="id" sz="1200"/>
              <a:t>      -- 7. #19 (restecg)   	=&gt; resting electrocardiographic results</a:t>
            </a:r>
            <a:br>
              <a:rPr lang="id" sz="1200"/>
            </a:br>
            <a:r>
              <a:rPr lang="id" sz="1200"/>
              <a:t>       				 -- Value 0: normal</a:t>
            </a:r>
            <a:br>
              <a:rPr lang="id" sz="1200"/>
            </a:br>
            <a:r>
              <a:rPr lang="id" sz="1200"/>
              <a:t>        				-- Value 1: having ST-T wave abnormality (T wave inversions and/or ST elevation or depression of &gt; 0.05 mV)</a:t>
            </a:r>
            <a:br>
              <a:rPr lang="id" sz="1200"/>
            </a:br>
            <a:r>
              <a:rPr lang="id" sz="1200"/>
              <a:t>        				-- Value 2: showing probable or definite left ventricular hypertrophy by Estes' criteria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