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The </a:t>
            </a:r>
            <a:r>
              <a:rPr lang="de-DE" dirty="0" err="1" smtClean="0"/>
              <a:t>response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dirty="0" smtClean="0"/>
              <a:t>1 terminal</a:t>
            </a:r>
            <a:endParaRPr lang="de-DE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MIN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304</c:v>
                </c:pt>
                <c:pt idx="1">
                  <c:v>290</c:v>
                </c:pt>
                <c:pt idx="2">
                  <c:v>183</c:v>
                </c:pt>
                <c:pt idx="3">
                  <c:v>205</c:v>
                </c:pt>
                <c:pt idx="4">
                  <c:v>229</c:v>
                </c:pt>
                <c:pt idx="5">
                  <c:v>349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AVG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801</c:v>
                </c:pt>
                <c:pt idx="1">
                  <c:v>783</c:v>
                </c:pt>
                <c:pt idx="2">
                  <c:v>777</c:v>
                </c:pt>
                <c:pt idx="3">
                  <c:v>665</c:v>
                </c:pt>
                <c:pt idx="4">
                  <c:v>746</c:v>
                </c:pt>
                <c:pt idx="5">
                  <c:v>908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MAX</c:v>
                </c:pt>
              </c:strCache>
            </c:strRef>
          </c:tx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1382</c:v>
                </c:pt>
                <c:pt idx="1">
                  <c:v>1281</c:v>
                </c:pt>
                <c:pt idx="2">
                  <c:v>1305</c:v>
                </c:pt>
                <c:pt idx="3">
                  <c:v>1141</c:v>
                </c:pt>
                <c:pt idx="4">
                  <c:v>1244</c:v>
                </c:pt>
                <c:pt idx="5">
                  <c:v>1513</c:v>
                </c:pt>
              </c:numCache>
            </c:numRef>
          </c:val>
        </c:ser>
        <c:axId val="79739904"/>
        <c:axId val="79753984"/>
      </c:barChart>
      <c:catAx>
        <c:axId val="79739904"/>
        <c:scaling>
          <c:orientation val="minMax"/>
        </c:scaling>
        <c:axPos val="b"/>
        <c:tickLblPos val="nextTo"/>
        <c:crossAx val="79753984"/>
        <c:crosses val="autoZero"/>
        <c:auto val="1"/>
        <c:lblAlgn val="ctr"/>
        <c:lblOffset val="100"/>
      </c:catAx>
      <c:valAx>
        <c:axId val="79753984"/>
        <c:scaling>
          <c:orientation val="minMax"/>
        </c:scaling>
        <c:axPos val="l"/>
        <c:majorGridlines/>
        <c:numFmt formatCode="General" sourceLinked="1"/>
        <c:tickLblPos val="nextTo"/>
        <c:crossAx val="797399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27"/>
  <c:chart>
    <c:title>
      <c:tx>
        <c:rich>
          <a:bodyPr/>
          <a:lstStyle/>
          <a:p>
            <a:pPr>
              <a:defRPr/>
            </a:pPr>
            <a:r>
              <a:rPr lang="de-DE"/>
              <a:t>The response time for different numbers of terminals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Tabelle1!$A$2</c:f>
              <c:strCache>
                <c:ptCount val="1"/>
                <c:pt idx="0">
                  <c:v>Ø 1 terminal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Tabelle1!$B$2:$G$2</c:f>
              <c:numCache>
                <c:formatCode>General</c:formatCode>
                <c:ptCount val="6"/>
                <c:pt idx="0">
                  <c:v>801</c:v>
                </c:pt>
                <c:pt idx="1">
                  <c:v>783</c:v>
                </c:pt>
                <c:pt idx="2">
                  <c:v>777</c:v>
                </c:pt>
                <c:pt idx="3">
                  <c:v>665</c:v>
                </c:pt>
                <c:pt idx="4">
                  <c:v>746</c:v>
                </c:pt>
                <c:pt idx="5">
                  <c:v>908</c:v>
                </c:pt>
              </c:numCache>
            </c:numRef>
          </c:val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Ø 10 terminals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Tabelle1!$B$3:$G$3</c:f>
              <c:numCache>
                <c:formatCode>General</c:formatCode>
                <c:ptCount val="6"/>
                <c:pt idx="0">
                  <c:v>19073</c:v>
                </c:pt>
                <c:pt idx="1">
                  <c:v>11119</c:v>
                </c:pt>
                <c:pt idx="2">
                  <c:v>21008</c:v>
                </c:pt>
                <c:pt idx="3">
                  <c:v>10118</c:v>
                </c:pt>
                <c:pt idx="4">
                  <c:v>11385</c:v>
                </c:pt>
                <c:pt idx="5">
                  <c:v>20894</c:v>
                </c:pt>
              </c:numCache>
            </c:numRef>
          </c:val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Ø 100 terminals</c:v>
                </c:pt>
              </c:strCache>
            </c:strRef>
          </c:tx>
          <c:cat>
            <c:strRef>
              <c:f>Tabelle1!$B$1:$G$1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Tabelle1!$B$4:$G$4</c:f>
              <c:numCache>
                <c:formatCode>General</c:formatCode>
                <c:ptCount val="6"/>
                <c:pt idx="0">
                  <c:v>55628</c:v>
                </c:pt>
                <c:pt idx="1">
                  <c:v>54430</c:v>
                </c:pt>
                <c:pt idx="2">
                  <c:v>118262</c:v>
                </c:pt>
                <c:pt idx="3">
                  <c:v>111745</c:v>
                </c:pt>
                <c:pt idx="4">
                  <c:v>119570</c:v>
                </c:pt>
                <c:pt idx="5">
                  <c:v>67421</c:v>
                </c:pt>
              </c:numCache>
            </c:numRef>
          </c:val>
        </c:ser>
        <c:dLbls>
          <c:dLblPos val="t"/>
        </c:dLbls>
        <c:marker val="1"/>
        <c:axId val="79681024"/>
        <c:axId val="79682560"/>
      </c:lineChart>
      <c:catAx>
        <c:axId val="79681024"/>
        <c:scaling>
          <c:orientation val="minMax"/>
        </c:scaling>
        <c:axPos val="b"/>
        <c:tickLblPos val="nextTo"/>
        <c:crossAx val="79682560"/>
        <c:crosses val="autoZero"/>
        <c:auto val="1"/>
        <c:lblAlgn val="ctr"/>
        <c:lblOffset val="100"/>
      </c:catAx>
      <c:valAx>
        <c:axId val="79682560"/>
        <c:scaling>
          <c:orientation val="minMax"/>
        </c:scaling>
        <c:axPos val="l"/>
        <c:majorGridlines/>
        <c:numFmt formatCode="General" sourceLinked="1"/>
        <c:tickLblPos val="nextTo"/>
        <c:crossAx val="796810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B253D9-8C64-4741-B800-F7C70C5C20B0}" type="datetimeFigureOut">
              <a:rPr lang="de-DE" smtClean="0"/>
              <a:pPr/>
              <a:t>22.01.2016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C17909-2CBD-42F3-B6D1-BA7E2153E56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7922" y="912446"/>
            <a:ext cx="9144000" cy="1641490"/>
          </a:xfrm>
        </p:spPr>
        <p:txBody>
          <a:bodyPr/>
          <a:lstStyle/>
          <a:p>
            <a:pPr algn="ctr"/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2041" y="2968764"/>
            <a:ext cx="10485782" cy="197755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/>
              <a:t>DBS-Project</a:t>
            </a:r>
          </a:p>
          <a:p>
            <a:pPr algn="ctr"/>
            <a:r>
              <a:rPr lang="de-DE" dirty="0" smtClean="0"/>
              <a:t>„Wahlinformationssystem“</a:t>
            </a:r>
          </a:p>
          <a:p>
            <a:pPr algn="ctr"/>
            <a:r>
              <a:rPr lang="de-DE" dirty="0" smtClean="0"/>
              <a:t>Stefan Fritsch, Tabea Schmidt</a:t>
            </a:r>
          </a:p>
          <a:p>
            <a:pPr algn="ctr"/>
            <a:r>
              <a:rPr lang="de-DE" dirty="0" smtClean="0"/>
              <a:t>25.01.2016</a:t>
            </a:r>
            <a:endParaRPr lang="de-DE" dirty="0"/>
          </a:p>
        </p:txBody>
      </p:sp>
      <p:pic>
        <p:nvPicPr>
          <p:cNvPr id="1026" name="Picture 2" descr="C:\Users\Bambi\Documents\Uni Master\1. Semester\Datenbanksysteme\DBS-Projekt\Projekt\public\images\germanfl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1001" y="1628307"/>
            <a:ext cx="1905000" cy="1143000"/>
          </a:xfrm>
          <a:prstGeom prst="rect">
            <a:avLst/>
          </a:prstGeom>
          <a:noFill/>
        </p:spPr>
      </p:pic>
      <p:pic>
        <p:nvPicPr>
          <p:cNvPr id="1027" name="Picture 3" descr="C:\Users\Bambi\Documents\Uni Master\1. Semester\Datenbanksysteme\DBS-Projekt\Projekt\public\images\Bundesad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086" y="1296180"/>
            <a:ext cx="1905000" cy="165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79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Visualization of all analyses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Q1 </a:t>
            </a:r>
            <a:r>
              <a:rPr lang="en-US" dirty="0" smtClean="0"/>
              <a:t>– Q7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All information is displayable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by </a:t>
            </a:r>
            <a:r>
              <a:rPr lang="en-US" dirty="0" smtClean="0"/>
              <a:t>election year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Easy but secure voting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Coalition diagram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up to 3 parties)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960" y="1402500"/>
            <a:ext cx="4386387" cy="232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586" y="3870960"/>
            <a:ext cx="4334014" cy="26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102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r>
              <a:rPr lang="de-DE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3948"/>
            <a:ext cx="10972800" cy="45105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 smtClean="0"/>
              <a:t>privacy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Prevention </a:t>
            </a:r>
            <a:r>
              <a:rPr lang="en-US" dirty="0" smtClean="0"/>
              <a:t>of election fraud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token and date of birth are not </a:t>
            </a:r>
            <a:r>
              <a:rPr lang="en-US" dirty="0" smtClean="0"/>
              <a:t>correlated</a:t>
            </a:r>
            <a:endParaRPr lang="en-US" dirty="0" smtClean="0"/>
          </a:p>
          <a:p>
            <a:pPr lvl="1"/>
            <a:r>
              <a:rPr lang="en-US" dirty="0" smtClean="0"/>
              <a:t>Every token can only be used once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Generating the token</a:t>
            </a:r>
          </a:p>
          <a:p>
            <a:pPr lvl="1"/>
            <a:r>
              <a:rPr lang="en-US" dirty="0" smtClean="0"/>
              <a:t>The token is </a:t>
            </a:r>
            <a:r>
              <a:rPr lang="en-US" dirty="0" smtClean="0"/>
              <a:t>generated as </a:t>
            </a:r>
            <a:r>
              <a:rPr lang="en-US" dirty="0" smtClean="0"/>
              <a:t>an </a:t>
            </a:r>
            <a:r>
              <a:rPr lang="en-US" dirty="0" smtClean="0"/>
              <a:t>ascending </a:t>
            </a:r>
            <a:r>
              <a:rPr lang="en-US" dirty="0" smtClean="0"/>
              <a:t>numeric sequence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5162"/>
          <a:stretch>
            <a:fillRect/>
          </a:stretch>
        </p:blipFill>
        <p:spPr bwMode="auto">
          <a:xfrm>
            <a:off x="1987290" y="5051685"/>
            <a:ext cx="8265602" cy="149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118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10" name="Inhaltsplatzhalter 5"/>
          <p:cNvGraphicFramePr>
            <a:graphicFrameLocks/>
          </p:cNvGraphicFramePr>
          <p:nvPr/>
        </p:nvGraphicFramePr>
        <p:xfrm>
          <a:off x="989351" y="1543988"/>
          <a:ext cx="10274508" cy="4737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982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139253" y="614597"/>
          <a:ext cx="10508105" cy="57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1">
      <a:dk1>
        <a:srgbClr val="372970"/>
      </a:dk1>
      <a:lt1>
        <a:srgbClr val="FFFFFF"/>
      </a:lt1>
      <a:dk2>
        <a:srgbClr val="533DA9"/>
      </a:dk2>
      <a:lt2>
        <a:srgbClr val="C8D3EE"/>
      </a:lt2>
      <a:accent1>
        <a:srgbClr val="FFFFFF"/>
      </a:accent1>
      <a:accent2>
        <a:srgbClr val="533DA9"/>
      </a:accent2>
      <a:accent3>
        <a:srgbClr val="C7AED6"/>
      </a:accent3>
      <a:accent4>
        <a:srgbClr val="7D4D99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70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Ananke</vt:lpstr>
      <vt:lpstr>Presentation</vt:lpstr>
      <vt:lpstr>System features</vt:lpstr>
      <vt:lpstr>Voting process</vt:lpstr>
      <vt:lpstr>Benchmark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Stefan Fritsch</dc:creator>
  <cp:lastModifiedBy>Bambi</cp:lastModifiedBy>
  <cp:revision>13</cp:revision>
  <dcterms:created xsi:type="dcterms:W3CDTF">2016-01-21T14:50:42Z</dcterms:created>
  <dcterms:modified xsi:type="dcterms:W3CDTF">2016-01-22T13:38:14Z</dcterms:modified>
</cp:coreProperties>
</file>