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8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style val="10"/>
  <c:chart>
    <c:title>
      <c:tx>
        <c:rich>
          <a:bodyPr/>
          <a:lstStyle/>
          <a:p>
            <a:pPr>
              <a:defRPr/>
            </a:pPr>
            <a:r>
              <a:rPr lang="de-DE"/>
              <a:t>The response time with 1 terminal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MIN</c:v>
                </c:pt>
              </c:strCache>
            </c:strRef>
          </c:tx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304</c:v>
                </c:pt>
                <c:pt idx="1">
                  <c:v>290</c:v>
                </c:pt>
                <c:pt idx="2">
                  <c:v>183</c:v>
                </c:pt>
                <c:pt idx="3">
                  <c:v>205</c:v>
                </c:pt>
                <c:pt idx="4">
                  <c:v>229</c:v>
                </c:pt>
                <c:pt idx="5">
                  <c:v>349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AVG</c:v>
                </c:pt>
              </c:strCache>
            </c:strRef>
          </c:tx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801</c:v>
                </c:pt>
                <c:pt idx="1">
                  <c:v>783</c:v>
                </c:pt>
                <c:pt idx="2">
                  <c:v>777</c:v>
                </c:pt>
                <c:pt idx="3">
                  <c:v>665</c:v>
                </c:pt>
                <c:pt idx="4">
                  <c:v>746</c:v>
                </c:pt>
                <c:pt idx="5">
                  <c:v>908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MAX</c:v>
                </c:pt>
              </c:strCache>
            </c:strRef>
          </c:tx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1382</c:v>
                </c:pt>
                <c:pt idx="1">
                  <c:v>1281</c:v>
                </c:pt>
                <c:pt idx="2">
                  <c:v>1305</c:v>
                </c:pt>
                <c:pt idx="3">
                  <c:v>1141</c:v>
                </c:pt>
                <c:pt idx="4">
                  <c:v>1244</c:v>
                </c:pt>
                <c:pt idx="5">
                  <c:v>1513</c:v>
                </c:pt>
              </c:numCache>
            </c:numRef>
          </c:val>
        </c:ser>
        <c:axId val="92865280"/>
        <c:axId val="92866816"/>
      </c:barChart>
      <c:catAx>
        <c:axId val="92865280"/>
        <c:scaling>
          <c:orientation val="minMax"/>
        </c:scaling>
        <c:axPos val="b"/>
        <c:tickLblPos val="nextTo"/>
        <c:crossAx val="92866816"/>
        <c:crosses val="autoZero"/>
        <c:auto val="1"/>
        <c:lblAlgn val="ctr"/>
        <c:lblOffset val="100"/>
      </c:catAx>
      <c:valAx>
        <c:axId val="9286681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de-DE" dirty="0" err="1" smtClean="0"/>
                  <a:t>msec</a:t>
                </a:r>
                <a:endParaRPr lang="de-DE" dirty="0"/>
              </a:p>
            </c:rich>
          </c:tx>
          <c:layout>
            <c:manualLayout>
              <c:xMode val="edge"/>
              <c:yMode val="edge"/>
              <c:x val="8.1580548674447473E-2"/>
              <c:y val="2.5381249568638641E-2"/>
            </c:manualLayout>
          </c:layout>
        </c:title>
        <c:numFmt formatCode="#,##0" sourceLinked="0"/>
        <c:tickLblPos val="nextTo"/>
        <c:crossAx val="9286528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style val="27"/>
  <c:chart>
    <c:title>
      <c:tx>
        <c:rich>
          <a:bodyPr/>
          <a:lstStyle/>
          <a:p>
            <a:pPr>
              <a:defRPr/>
            </a:pPr>
            <a:r>
              <a:rPr lang="de-DE"/>
              <a:t>The response time for different numbers of terminals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Tabelle1!$A$2</c:f>
              <c:strCache>
                <c:ptCount val="1"/>
                <c:pt idx="0">
                  <c:v>Ø 1 terminal</c:v>
                </c:pt>
              </c:strCache>
            </c:strRef>
          </c:tx>
          <c:cat>
            <c:strRef>
              <c:f>Tabelle1!$B$1:$G$1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Tabelle1!$B$2:$G$2</c:f>
              <c:numCache>
                <c:formatCode>General</c:formatCode>
                <c:ptCount val="6"/>
                <c:pt idx="0">
                  <c:v>801</c:v>
                </c:pt>
                <c:pt idx="1">
                  <c:v>783</c:v>
                </c:pt>
                <c:pt idx="2">
                  <c:v>777</c:v>
                </c:pt>
                <c:pt idx="3">
                  <c:v>665</c:v>
                </c:pt>
                <c:pt idx="4">
                  <c:v>746</c:v>
                </c:pt>
                <c:pt idx="5">
                  <c:v>908</c:v>
                </c:pt>
              </c:numCache>
            </c:numRef>
          </c:val>
        </c:ser>
        <c:ser>
          <c:idx val="1"/>
          <c:order val="1"/>
          <c:tx>
            <c:strRef>
              <c:f>Tabelle1!$A$3</c:f>
              <c:strCache>
                <c:ptCount val="1"/>
                <c:pt idx="0">
                  <c:v>Ø 10 terminals</c:v>
                </c:pt>
              </c:strCache>
            </c:strRef>
          </c:tx>
          <c:cat>
            <c:strRef>
              <c:f>Tabelle1!$B$1:$G$1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Tabelle1!$B$3:$G$3</c:f>
              <c:numCache>
                <c:formatCode>General</c:formatCode>
                <c:ptCount val="6"/>
                <c:pt idx="0">
                  <c:v>19073</c:v>
                </c:pt>
                <c:pt idx="1">
                  <c:v>11119</c:v>
                </c:pt>
                <c:pt idx="2">
                  <c:v>21008</c:v>
                </c:pt>
                <c:pt idx="3">
                  <c:v>10118</c:v>
                </c:pt>
                <c:pt idx="4">
                  <c:v>11385</c:v>
                </c:pt>
                <c:pt idx="5">
                  <c:v>20894</c:v>
                </c:pt>
              </c:numCache>
            </c:numRef>
          </c:val>
        </c:ser>
        <c:ser>
          <c:idx val="2"/>
          <c:order val="2"/>
          <c:tx>
            <c:strRef>
              <c:f>Tabelle1!$A$4</c:f>
              <c:strCache>
                <c:ptCount val="1"/>
                <c:pt idx="0">
                  <c:v>Ø 100 terminals</c:v>
                </c:pt>
              </c:strCache>
            </c:strRef>
          </c:tx>
          <c:cat>
            <c:strRef>
              <c:f>Tabelle1!$B$1:$G$1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Tabelle1!$B$4:$G$4</c:f>
              <c:numCache>
                <c:formatCode>General</c:formatCode>
                <c:ptCount val="6"/>
                <c:pt idx="0">
                  <c:v>55628</c:v>
                </c:pt>
                <c:pt idx="1">
                  <c:v>54430</c:v>
                </c:pt>
                <c:pt idx="2">
                  <c:v>118262</c:v>
                </c:pt>
                <c:pt idx="3">
                  <c:v>111745</c:v>
                </c:pt>
                <c:pt idx="4">
                  <c:v>119570</c:v>
                </c:pt>
                <c:pt idx="5">
                  <c:v>67421</c:v>
                </c:pt>
              </c:numCache>
            </c:numRef>
          </c:val>
        </c:ser>
        <c:marker val="1"/>
        <c:axId val="92906624"/>
        <c:axId val="92908160"/>
      </c:lineChart>
      <c:catAx>
        <c:axId val="92906624"/>
        <c:scaling>
          <c:orientation val="minMax"/>
        </c:scaling>
        <c:axPos val="b"/>
        <c:tickLblPos val="nextTo"/>
        <c:crossAx val="92908160"/>
        <c:crosses val="autoZero"/>
        <c:auto val="1"/>
        <c:lblAlgn val="ctr"/>
        <c:lblOffset val="100"/>
      </c:catAx>
      <c:valAx>
        <c:axId val="9290816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de-DE" dirty="0" err="1" smtClean="0"/>
                  <a:t>msec</a:t>
                </a:r>
                <a:endParaRPr lang="de-DE" dirty="0"/>
              </a:p>
            </c:rich>
          </c:tx>
          <c:layout>
            <c:manualLayout>
              <c:xMode val="edge"/>
              <c:yMode val="edge"/>
              <c:x val="0"/>
              <c:y val="8.4105647704204353E-2"/>
            </c:manualLayout>
          </c:layout>
        </c:title>
        <c:numFmt formatCode="#,##0" sourceLinked="0"/>
        <c:tickLblPos val="nextTo"/>
        <c:crossAx val="9290662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24.01.2016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24.01.2016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24.01.2016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24.01.2016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24.01.2016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24.01.2016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24.01.2016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24.01.2016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24.01.2016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24.01.2016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24.01.2016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B253D9-8C64-4741-B800-F7C70C5C20B0}" type="datetimeFigureOut">
              <a:rPr lang="de-DE" smtClean="0"/>
              <a:pPr/>
              <a:t>24.01.2016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27922" y="912446"/>
            <a:ext cx="9144000" cy="1641490"/>
          </a:xfrm>
        </p:spPr>
        <p:txBody>
          <a:bodyPr/>
          <a:lstStyle/>
          <a:p>
            <a:pPr algn="ctr"/>
            <a:r>
              <a:rPr lang="en-GB" dirty="0" smtClean="0"/>
              <a:t>Presentation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2041" y="2968764"/>
            <a:ext cx="10485782" cy="1977556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dirty="0" smtClean="0"/>
              <a:t>DBS-Project</a:t>
            </a:r>
          </a:p>
          <a:p>
            <a:pPr algn="ctr"/>
            <a:r>
              <a:rPr lang="de-DE" dirty="0" smtClean="0"/>
              <a:t>„Wahlinformationssystem“</a:t>
            </a:r>
          </a:p>
          <a:p>
            <a:pPr algn="ctr"/>
            <a:r>
              <a:rPr lang="de-DE" dirty="0" smtClean="0"/>
              <a:t>Stefan Fritsch, Tabea Schmidt</a:t>
            </a:r>
          </a:p>
          <a:p>
            <a:pPr algn="ctr"/>
            <a:r>
              <a:rPr lang="de-DE" dirty="0" smtClean="0"/>
              <a:t>25.01.2016</a:t>
            </a:r>
            <a:endParaRPr lang="de-DE" dirty="0"/>
          </a:p>
        </p:txBody>
      </p:sp>
      <p:pic>
        <p:nvPicPr>
          <p:cNvPr id="1026" name="Picture 2" descr="C:\Users\Bambi\Documents\Uni Master\1. Semester\Datenbanksysteme\DBS-Projekt\Projekt\public\images\germanfla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1001" y="1628307"/>
            <a:ext cx="1905000" cy="1143000"/>
          </a:xfrm>
          <a:prstGeom prst="rect">
            <a:avLst/>
          </a:prstGeom>
          <a:noFill/>
        </p:spPr>
      </p:pic>
      <p:pic>
        <p:nvPicPr>
          <p:cNvPr id="1027" name="Picture 3" descr="C:\Users\Bambi\Documents\Uni Master\1. Semester\Datenbanksysteme\DBS-Projekt\Projekt\public\images\Bundesadl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1086" y="1296180"/>
            <a:ext cx="1905000" cy="165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4798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Visualization of all analyses </a:t>
            </a:r>
          </a:p>
          <a:p>
            <a:pPr>
              <a:buNone/>
            </a:pPr>
            <a:r>
              <a:rPr lang="en-US" dirty="0" smtClean="0"/>
              <a:t>	Q1 – </a:t>
            </a:r>
            <a:r>
              <a:rPr lang="en-US" dirty="0" smtClean="0"/>
              <a:t>Q7</a:t>
            </a: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All information is displayable </a:t>
            </a:r>
          </a:p>
          <a:p>
            <a:pPr>
              <a:buNone/>
            </a:pPr>
            <a:r>
              <a:rPr lang="en-US" dirty="0" smtClean="0"/>
              <a:t>	by election year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Easy but secure voting process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Coalition diagram </a:t>
            </a:r>
          </a:p>
          <a:p>
            <a:pPr>
              <a:buNone/>
            </a:pPr>
            <a:r>
              <a:rPr lang="en-US" dirty="0" smtClean="0"/>
              <a:t>	(up to 3 parties)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9960" y="1402500"/>
            <a:ext cx="4386387" cy="232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4586" y="3870960"/>
            <a:ext cx="4334014" cy="262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102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r>
              <a:rPr lang="de-DE" dirty="0" smtClean="0"/>
              <a:t>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3948"/>
            <a:ext cx="10972800" cy="451053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privacy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Prevention of election fraud</a:t>
            </a:r>
          </a:p>
          <a:p>
            <a:pPr lvl="1"/>
            <a:r>
              <a:rPr lang="en-US" dirty="0" smtClean="0"/>
              <a:t>The token and date of birth are not correlated</a:t>
            </a:r>
          </a:p>
          <a:p>
            <a:pPr lvl="1"/>
            <a:r>
              <a:rPr lang="en-US" dirty="0" smtClean="0"/>
              <a:t>Every token can only be used once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Generating the token</a:t>
            </a:r>
          </a:p>
          <a:p>
            <a:pPr lvl="1"/>
            <a:r>
              <a:rPr lang="en-US" dirty="0" smtClean="0"/>
              <a:t>The token is generated as an ascending numeric sequence</a:t>
            </a:r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45162"/>
          <a:stretch>
            <a:fillRect/>
          </a:stretch>
        </p:blipFill>
        <p:spPr bwMode="auto">
          <a:xfrm>
            <a:off x="1987290" y="5051685"/>
            <a:ext cx="8265602" cy="149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18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10" name="Inhaltsplatzhalter 5"/>
          <p:cNvGraphicFramePr>
            <a:graphicFrameLocks/>
          </p:cNvGraphicFramePr>
          <p:nvPr/>
        </p:nvGraphicFramePr>
        <p:xfrm>
          <a:off x="989351" y="1543988"/>
          <a:ext cx="10274508" cy="4737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9828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674557" y="554636"/>
          <a:ext cx="10972801" cy="5772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Benutzerdefiniert 1">
      <a:dk1>
        <a:srgbClr val="372970"/>
      </a:dk1>
      <a:lt1>
        <a:srgbClr val="FFFFFF"/>
      </a:lt1>
      <a:dk2>
        <a:srgbClr val="533DA9"/>
      </a:dk2>
      <a:lt2>
        <a:srgbClr val="C8D3EE"/>
      </a:lt2>
      <a:accent1>
        <a:srgbClr val="FFFFFF"/>
      </a:accent1>
      <a:accent2>
        <a:srgbClr val="533DA9"/>
      </a:accent2>
      <a:accent3>
        <a:srgbClr val="C7AED6"/>
      </a:accent3>
      <a:accent4>
        <a:srgbClr val="7D4D99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Ganymed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72</Words>
  <Application>Microsoft Office PowerPoint</Application>
  <PresentationFormat>Benutzerdefiniert</PresentationFormat>
  <Paragraphs>27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Ananke</vt:lpstr>
      <vt:lpstr>Presentation</vt:lpstr>
      <vt:lpstr>System features</vt:lpstr>
      <vt:lpstr>Voting process</vt:lpstr>
      <vt:lpstr>Benchmark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Stefan Fritsch</dc:creator>
  <cp:lastModifiedBy>Bambi</cp:lastModifiedBy>
  <cp:revision>18</cp:revision>
  <dcterms:created xsi:type="dcterms:W3CDTF">2016-01-21T14:50:42Z</dcterms:created>
  <dcterms:modified xsi:type="dcterms:W3CDTF">2016-01-24T14:23:28Z</dcterms:modified>
</cp:coreProperties>
</file>