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D419D-7A78-4EB6-B1B0-C7F4D125C09E}" type="datetime1">
              <a:rPr lang="fr-FR" smtClean="0"/>
              <a:t>01/04/2022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7CDAC-C694-4EDB-9D9B-30A18B0B1F5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04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4D1DB3-262B-4CAB-9798-16AA7AD26B79}" type="datetime1">
              <a:rPr lang="fr-FR" noProof="0" smtClean="0"/>
              <a:t>01/04/2022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90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220AFC-4747-4500-A8C7-A10B7DCF6892}" type="datetime1">
              <a:rPr lang="fr-FR" noProof="0" smtClean="0"/>
              <a:t>01/04/2022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A0542B-C18D-4D58-B9F4-F1C967D21EB7}" type="datetime1">
              <a:rPr lang="fr-FR" noProof="0" smtClean="0"/>
              <a:t>01/04/2022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84237C-71E1-407D-8A95-5D0DA132D162}" type="datetime1">
              <a:rPr lang="fr-FR" noProof="0" smtClean="0"/>
              <a:t>01/04/2022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7CC64-7194-4D10-B1B7-D418C059154B}" type="datetime1">
              <a:rPr lang="fr-FR" noProof="0" smtClean="0"/>
              <a:t>01/04/2022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58E07-2681-4DDC-9761-F27D26D96DD2}" type="datetime1">
              <a:rPr lang="fr-FR" noProof="0" smtClean="0"/>
              <a:t>01/04/2022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782C4C-DCAC-4DF2-B481-A8A61F7BCD4E}" type="datetime1">
              <a:rPr lang="fr-FR" noProof="0" smtClean="0"/>
              <a:t>01/04/2022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ECA3B-6A37-4E6A-BC7F-3768BC7915C0}" type="datetime1">
              <a:rPr lang="fr-FR" noProof="0" smtClean="0"/>
              <a:t>01/04/2022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D8E831-8378-4BAB-BCBD-A7C304698550}" type="datetime1">
              <a:rPr lang="fr-FR" noProof="0" smtClean="0"/>
              <a:t>01/04/2022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DB5431-7B28-41AD-AA99-418F5276FE32}" type="datetime1">
              <a:rPr lang="fr-FR" noProof="0" smtClean="0"/>
              <a:t>01/04/2022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22A63-6AB9-4C19-B727-7468EB6EEF12}" type="datetime1">
              <a:rPr lang="fr-FR" noProof="0" smtClean="0"/>
              <a:t>01/04/2022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 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6ED83E-2F3C-4802-B3FE-A9F66A10C59C}" type="datetime1">
              <a:rPr lang="fr-FR" noProof="0" smtClean="0"/>
              <a:t>01/04/2022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ECA66-1FE5-4FCF-969D-2E5E7C29642C}" type="datetime1">
              <a:rPr lang="fr-FR" noProof="0" smtClean="0"/>
              <a:t>01/04/2022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EFBA03-FEEE-4037-AB6D-57576DBA45E2}" type="datetime1">
              <a:rPr lang="fr-FR" noProof="0" smtClean="0"/>
              <a:t>01/04/2022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56F92A-D426-4C37-897E-08EB77489816}" type="datetime1">
              <a:rPr lang="fr-FR" noProof="0" smtClean="0"/>
              <a:t>01/04/2022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30987-7283-4366-815B-537B34C5E13D}" type="datetime1">
              <a:rPr lang="fr-FR" noProof="0" smtClean="0"/>
              <a:t>01/04/2022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CD2D8CC8-312B-4BBB-8CFE-96DDDB0B6288}" type="datetime1">
              <a:rPr lang="fr-FR" noProof="0" smtClean="0"/>
              <a:t>01/04/2022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puter_system" TargetMode="External"/><Relationship Id="rId3" Type="http://schemas.openxmlformats.org/officeDocument/2006/relationships/notesSlide" Target="../notesSlides/notesSlide2.xml"/><Relationship Id="rId7" Type="http://schemas.openxmlformats.org/officeDocument/2006/relationships/hyperlink" Target="https://en.wikipedia.org/wiki/Data_(computing)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terms.com/definition/query" TargetMode="External"/><Relationship Id="rId3" Type="http://schemas.openxmlformats.org/officeDocument/2006/relationships/hyperlink" Target="https://techterms.com/definition/relational_database" TargetMode="External"/><Relationship Id="rId7" Type="http://schemas.openxmlformats.org/officeDocument/2006/relationships/hyperlink" Target="https://techterms.com/definition/table" TargetMode="External"/><Relationship Id="rId2" Type="http://schemas.openxmlformats.org/officeDocument/2006/relationships/hyperlink" Target="https://techterms.com/definition/dbm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echterms.com/definition/column" TargetMode="External"/><Relationship Id="rId5" Type="http://schemas.openxmlformats.org/officeDocument/2006/relationships/hyperlink" Target="https://techterms.com/definition/row" TargetMode="External"/><Relationship Id="rId4" Type="http://schemas.openxmlformats.org/officeDocument/2006/relationships/hyperlink" Target="https://techterms.com/definition/databas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sql-tutorial" TargetMode="External"/><Relationship Id="rId2" Type="http://schemas.openxmlformats.org/officeDocument/2006/relationships/hyperlink" Target="https://www.javatpoint.com/mysql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ostgresql.org/docs/current/xplan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javatpoint.com/install-sql-ser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article/Document+Stores" TargetMode="External"/><Relationship Id="rId2" Type="http://schemas.openxmlformats.org/officeDocument/2006/relationships/hyperlink" Target="https://db-engines.com/en/article/RDBM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b-engines.com/en/article/Graph+DBM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e libre 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fr-FR" sz="4000" b="1" dirty="0">
                <a:solidFill>
                  <a:schemeClr val="tx1"/>
                </a:solidFill>
              </a:rPr>
              <a:t>Introduction to </a:t>
            </a:r>
            <a:r>
              <a:rPr lang="fr-FR" sz="4000" b="1" dirty="0" err="1">
                <a:solidFill>
                  <a:schemeClr val="tx1"/>
                </a:solidFill>
              </a:rPr>
              <a:t>Databases</a:t>
            </a:r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2" y="2308194"/>
            <a:ext cx="3485072" cy="639110"/>
          </a:xfrm>
        </p:spPr>
        <p:txBody>
          <a:bodyPr rtlCol="0">
            <a:normAutofit/>
          </a:bodyPr>
          <a:lstStyle/>
          <a:p>
            <a:pPr algn="l" rtl="0"/>
            <a:r>
              <a:rPr lang="fr-FR" sz="2300" dirty="0"/>
              <a:t>Checkpoint 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D670C7C-A9A4-41DF-847F-E880504ADBC2}"/>
              </a:ext>
            </a:extLst>
          </p:cNvPr>
          <p:cNvSpPr txBox="1"/>
          <p:nvPr/>
        </p:nvSpPr>
        <p:spPr>
          <a:xfrm>
            <a:off x="2459115" y="3044279"/>
            <a:ext cx="75452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rgbClr val="0070C0"/>
                </a:solidFill>
              </a:rPr>
              <a:t>Merci </a:t>
            </a: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pour </a:t>
            </a:r>
            <a:r>
              <a:rPr lang="fr-FR" sz="4400" b="1" dirty="0">
                <a:solidFill>
                  <a:srgbClr val="0070C0"/>
                </a:solidFill>
              </a:rPr>
              <a:t>votre </a:t>
            </a: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attention </a:t>
            </a: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r>
              <a:rPr lang="fr-FR" sz="4400" b="1" dirty="0">
                <a:solidFill>
                  <a:srgbClr val="0070C0"/>
                </a:solidFill>
              </a:rPr>
              <a:t> </a:t>
            </a: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r-TN" sz="4400" dirty="0"/>
          </a:p>
        </p:txBody>
      </p:sp>
    </p:spTree>
    <p:extLst>
      <p:ext uri="{BB962C8B-B14F-4D97-AF65-F5344CB8AC3E}">
        <p14:creationId xmlns:p14="http://schemas.microsoft.com/office/powerpoint/2010/main" val="18637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4838330" cy="685799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045" y="591844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fr-FR" sz="4000" dirty="0" err="1"/>
              <a:t>What’s</a:t>
            </a:r>
            <a:r>
              <a:rPr lang="fr-FR" sz="4000" dirty="0"/>
              <a:t> a </a:t>
            </a:r>
            <a:r>
              <a:rPr lang="fr-FR" sz="4000" dirty="0" err="1"/>
              <a:t>Database</a:t>
            </a:r>
            <a:r>
              <a:rPr lang="fr-FR" sz="4000" dirty="0"/>
              <a:t>?	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3045" y="1862831"/>
            <a:ext cx="5461753" cy="4305670"/>
          </a:xfrm>
        </p:spPr>
        <p:txBody>
          <a:bodyPr rtlCol="0" anchor="t">
            <a:normAutofit fontScale="92500"/>
          </a:bodyPr>
          <a:lstStyle/>
          <a:p>
            <a:pPr marL="36900"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</a:rPr>
              <a:t>In computing, a </a:t>
            </a:r>
            <a:r>
              <a:rPr lang="en-US" sz="2800" b="1" dirty="0">
                <a:effectLst/>
              </a:rPr>
              <a:t>database</a:t>
            </a:r>
            <a:r>
              <a:rPr lang="en-US" sz="2800" dirty="0">
                <a:effectLst/>
              </a:rPr>
              <a:t> is an organized collection of </a:t>
            </a:r>
            <a:r>
              <a:rPr lang="en-US" sz="2800" dirty="0">
                <a:effectLst/>
                <a:hlinkClick r:id="rId7" tooltip="Data (computing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lang="en-US" sz="2800" dirty="0">
                <a:effectLst/>
              </a:rPr>
              <a:t> stored and accessed electronically from a computer</a:t>
            </a:r>
            <a:r>
              <a:rPr lang="en-US" sz="2800" dirty="0">
                <a:effectLst/>
                <a:hlinkClick r:id="rId8" tooltip="Computer syste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800" dirty="0">
                <a:effectLst/>
              </a:rPr>
              <a:t>system. Where databases are more complex they are often developed using formal design and modeling techniques.</a:t>
            </a:r>
            <a:endParaRPr lang="fr-FR" sz="2800" dirty="0">
              <a:effectLst/>
            </a:endParaRPr>
          </a:p>
          <a:p>
            <a:pPr rtl="0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E7C1AD7-4587-4EEF-B40C-C49EE1079045}"/>
              </a:ext>
            </a:extLst>
          </p:cNvPr>
          <p:cNvSpPr txBox="1"/>
          <p:nvPr/>
        </p:nvSpPr>
        <p:spPr>
          <a:xfrm>
            <a:off x="1287261" y="1950999"/>
            <a:ext cx="9323033" cy="2956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Stands for </a:t>
            </a:r>
            <a:r>
              <a:rPr lang="en-US" b="1" dirty="0"/>
              <a:t>"Relational Database Management System." </a:t>
            </a:r>
            <a:r>
              <a:rPr lang="en-US" dirty="0"/>
              <a:t>An RDBMS is a 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DBMS</a:t>
            </a:r>
            <a:r>
              <a:rPr lang="en-US" dirty="0"/>
              <a:t> designed specifically for 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relational databases</a:t>
            </a:r>
            <a:r>
              <a:rPr lang="en-US" dirty="0"/>
              <a:t>. Therefore, </a:t>
            </a:r>
            <a:r>
              <a:rPr lang="en-US" dirty="0" err="1"/>
              <a:t>RDBMSes</a:t>
            </a:r>
            <a:r>
              <a:rPr lang="en-US" dirty="0"/>
              <a:t> are a subset of </a:t>
            </a:r>
            <a:r>
              <a:rPr lang="en-US" dirty="0" err="1"/>
              <a:t>DBMSes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relational database refers to a 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</a:t>
            </a:r>
            <a:r>
              <a:rPr lang="en-US" dirty="0"/>
              <a:t> that stores data in a structured format, using 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rows</a:t>
            </a:r>
            <a:r>
              <a:rPr lang="en-US" dirty="0"/>
              <a:t> and </a:t>
            </a: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columns</a:t>
            </a:r>
            <a:r>
              <a:rPr lang="en-US" dirty="0"/>
              <a:t>. This makes it easy to locate and access specific values within the database. It is "relational" because the values within each </a:t>
            </a:r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</a:t>
            </a:r>
            <a:r>
              <a:rPr lang="en-US" dirty="0"/>
              <a:t> are related to each other. Tables may also be related to other tables. The relational structure makes it possible to run </a:t>
            </a:r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queries</a:t>
            </a:r>
            <a:r>
              <a:rPr lang="en-US" dirty="0"/>
              <a:t> across multiple tables at once.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634FFA-9951-4A5E-8394-0315A34858FB}"/>
              </a:ext>
            </a:extLst>
          </p:cNvPr>
          <p:cNvSpPr txBox="1"/>
          <p:nvPr/>
        </p:nvSpPr>
        <p:spPr>
          <a:xfrm>
            <a:off x="2008573" y="805193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err="1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 are RDBMS?</a:t>
            </a:r>
            <a:endParaRPr lang="fr-T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73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C0AFF-7915-4BF0-AF1C-8C86FEEA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91844"/>
            <a:ext cx="10353762" cy="1257300"/>
          </a:xfrm>
        </p:spPr>
        <p:txBody>
          <a:bodyPr>
            <a:normAutofit fontScale="90000"/>
          </a:bodyPr>
          <a:lstStyle/>
          <a:p>
            <a:br>
              <a:rPr lang="fr-FR" sz="5400" b="1" dirty="0"/>
            </a:br>
            <a:r>
              <a:rPr lang="fr-FR" sz="5400" b="1" dirty="0"/>
              <a:t>Exemples of RDBMS </a:t>
            </a:r>
            <a:r>
              <a:rPr lang="fr-FR" sz="4800" b="1" dirty="0"/>
              <a:t>and their  functionalities [1]:</a:t>
            </a:r>
            <a:br>
              <a:rPr lang="fr-FR" sz="6000" b="1" dirty="0"/>
            </a:br>
            <a:endParaRPr lang="fr-T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2D1805-338B-47B7-A91C-A659E0F66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385" y="2030583"/>
            <a:ext cx="10353762" cy="4235573"/>
          </a:xfrm>
        </p:spPr>
        <p:txBody>
          <a:bodyPr>
            <a:normAutofit fontScale="25000" lnSpcReduction="20000"/>
          </a:bodyPr>
          <a:lstStyle/>
          <a:p>
            <a:r>
              <a:rPr lang="fr-FR" sz="6400" b="1" dirty="0"/>
              <a:t>1/</a:t>
            </a:r>
            <a:r>
              <a:rPr lang="fr-FR" sz="6400" b="1" dirty="0">
                <a:solidFill>
                  <a:srgbClr val="0070C0"/>
                </a:solidFill>
              </a:rPr>
              <a:t>My</a:t>
            </a:r>
            <a:r>
              <a:rPr lang="fr-FR" sz="6400" b="1" dirty="0">
                <a:solidFill>
                  <a:schemeClr val="accent1">
                    <a:lumMod val="75000"/>
                  </a:schemeClr>
                </a:solidFill>
              </a:rPr>
              <a:t>SQL :</a:t>
            </a:r>
          </a:p>
          <a:p>
            <a:pPr algn="just">
              <a:lnSpc>
                <a:spcPct val="170000"/>
              </a:lnSpc>
            </a:pPr>
            <a:r>
              <a:rPr lang="en-US" sz="5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</a:t>
            </a:r>
            <a:r>
              <a:rPr lang="en-US" sz="5600" dirty="0">
                <a:solidFill>
                  <a:schemeClr val="tx1"/>
                </a:solidFill>
              </a:rPr>
              <a:t> is a relational database management system. This database language is based on the </a:t>
            </a:r>
            <a:r>
              <a:rPr lang="en-US" sz="5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</a:t>
            </a:r>
            <a:r>
              <a:rPr lang="en-US" sz="5600" dirty="0">
                <a:solidFill>
                  <a:schemeClr val="tx1"/>
                </a:solidFill>
              </a:rPr>
              <a:t> queries to access and manage the records of the table.</a:t>
            </a:r>
          </a:p>
          <a:p>
            <a:pPr algn="just">
              <a:lnSpc>
                <a:spcPct val="170000"/>
              </a:lnSpc>
            </a:pPr>
            <a:r>
              <a:rPr lang="en-US" sz="5600" b="1" dirty="0">
                <a:solidFill>
                  <a:schemeClr val="tx1"/>
                </a:solidFill>
              </a:rPr>
              <a:t>Easy to use</a:t>
            </a:r>
            <a:endParaRPr lang="en-US" sz="5600" dirty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sz="5600" dirty="0">
                <a:solidFill>
                  <a:schemeClr val="tx1"/>
                </a:solidFill>
              </a:rPr>
              <a:t>MySQL is easy to use. We have to get only the basic knowledge of SQL. We can build and interact with MySQL by using only a few simple SQL statements.</a:t>
            </a:r>
          </a:p>
          <a:p>
            <a:pPr algn="just">
              <a:lnSpc>
                <a:spcPct val="170000"/>
              </a:lnSpc>
            </a:pPr>
            <a:r>
              <a:rPr lang="en-US" sz="5600" b="1" dirty="0">
                <a:solidFill>
                  <a:schemeClr val="tx1"/>
                </a:solidFill>
              </a:rPr>
              <a:t>It is secure</a:t>
            </a:r>
            <a:endParaRPr lang="en-US" sz="5600" dirty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sz="5600" dirty="0">
                <a:solidFill>
                  <a:schemeClr val="tx1"/>
                </a:solidFill>
              </a:rPr>
              <a:t>MySQL consists of a solid data security layer that protects sensitive data from intruders. Also, passwords are encrypted in MySQL.</a:t>
            </a:r>
          </a:p>
          <a:p>
            <a:pPr algn="just">
              <a:lnSpc>
                <a:spcPct val="170000"/>
              </a:lnSpc>
            </a:pPr>
            <a:r>
              <a:rPr lang="en-US" sz="5600" b="1" dirty="0">
                <a:solidFill>
                  <a:schemeClr val="tx1"/>
                </a:solidFill>
              </a:rPr>
              <a:t>Client/ Server Architecture</a:t>
            </a:r>
            <a:endParaRPr lang="en-US" sz="5600" dirty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sz="5600" dirty="0">
                <a:solidFill>
                  <a:schemeClr val="tx1"/>
                </a:solidFill>
              </a:rPr>
              <a:t>MySQL follows the working of a client/server architecture. There is a database server (MySQL) and arbitrarily many clients (application programs), which communicate with the server; that is, they can query data, save changes, etc.</a:t>
            </a:r>
          </a:p>
          <a:p>
            <a:pPr marL="36900" indent="0">
              <a:buNone/>
            </a:pPr>
            <a:endParaRPr lang="fr-TN" dirty="0"/>
          </a:p>
        </p:txBody>
      </p:sp>
      <p:pic>
        <p:nvPicPr>
          <p:cNvPr id="4" name="Picture 2" descr="Comment créer des comptes d&amp;#39;utilisateurs MySQL et accorder des permis">
            <a:extLst>
              <a:ext uri="{FF2B5EF4-FFF2-40B4-BE49-F238E27FC236}">
                <a16:creationId xmlns:a16="http://schemas.microsoft.com/office/drawing/2014/main" id="{89BBF033-612E-4299-97D7-48E8FA2B9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181" y="1313775"/>
            <a:ext cx="1233676" cy="5353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2494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34C1FE-3D2F-41D9-B6DC-9D65838A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/>
              <a:t>Exemples of RDBMS </a:t>
            </a:r>
            <a:br>
              <a:rPr lang="fr-FR" sz="4800" b="1" dirty="0"/>
            </a:br>
            <a:r>
              <a:rPr lang="fr-FR" sz="4400" b="1" dirty="0"/>
              <a:t>and their  functionalities [2]:</a:t>
            </a:r>
            <a:endParaRPr lang="fr-T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85266-5E08-466F-B288-B062B04AF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406469"/>
          </a:xfrm>
        </p:spPr>
        <p:txBody>
          <a:bodyPr>
            <a:normAutofit fontScale="47500" lnSpcReduction="20000"/>
          </a:bodyPr>
          <a:lstStyle/>
          <a:p>
            <a:r>
              <a:rPr lang="fr-FR" sz="4000" b="1" dirty="0"/>
              <a:t>2/</a:t>
            </a:r>
            <a:r>
              <a:rPr lang="fr-FR" sz="4000" b="1" dirty="0">
                <a:solidFill>
                  <a:srgbClr val="0070C0"/>
                </a:solidFill>
              </a:rPr>
              <a:t>Postgre</a:t>
            </a:r>
            <a:r>
              <a:rPr lang="fr-FR" sz="4000" b="1" dirty="0">
                <a:solidFill>
                  <a:schemeClr val="accent1">
                    <a:lumMod val="75000"/>
                  </a:schemeClr>
                </a:solidFill>
              </a:rPr>
              <a:t>SQL :</a:t>
            </a:r>
            <a:endParaRPr lang="fr-FR" sz="4000" dirty="0"/>
          </a:p>
          <a:p>
            <a:pPr algn="just">
              <a:lnSpc>
                <a:spcPct val="150000"/>
              </a:lnSpc>
            </a:pPr>
            <a:r>
              <a:rPr lang="en-US" sz="2900" dirty="0">
                <a:solidFill>
                  <a:schemeClr val="tx1"/>
                </a:solidFill>
                <a:latin typeface="+mj-lt"/>
              </a:rPr>
              <a:t>PostgreSQL is an </a:t>
            </a:r>
            <a:r>
              <a:rPr lang="en-US" sz="2900" b="1" dirty="0">
                <a:solidFill>
                  <a:schemeClr val="tx1"/>
                </a:solidFill>
                <a:latin typeface="+mj-lt"/>
              </a:rPr>
              <a:t>ORDBMS</a:t>
            </a:r>
            <a:r>
              <a:rPr lang="en-US" sz="2900" dirty="0">
                <a:solidFill>
                  <a:schemeClr val="tx1"/>
                </a:solidFill>
                <a:latin typeface="+mj-lt"/>
              </a:rPr>
              <a:t> [</a:t>
            </a:r>
            <a:r>
              <a:rPr lang="en-US" sz="2900" b="1" dirty="0">
                <a:solidFill>
                  <a:schemeClr val="tx1"/>
                </a:solidFill>
                <a:latin typeface="+mj-lt"/>
              </a:rPr>
              <a:t>Open-Source Object-Relational Database Management System</a:t>
            </a:r>
            <a:r>
              <a:rPr lang="en-US" sz="2900" dirty="0">
                <a:solidFill>
                  <a:schemeClr val="tx1"/>
                </a:solidFill>
                <a:latin typeface="+mj-lt"/>
              </a:rPr>
              <a:t>]. It is used to store data securely; supporting best practices, and allow recovering them when the request is processed.</a:t>
            </a:r>
            <a:endParaRPr lang="fr-FR" sz="29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70000"/>
              </a:lnSpc>
            </a:pPr>
            <a:r>
              <a:rPr lang="en-US" sz="2900" dirty="0">
                <a:solidFill>
                  <a:schemeClr val="tx1"/>
                </a:solidFill>
                <a:latin typeface="+mj-lt"/>
              </a:rPr>
              <a:t>PostgreSQL will offer us the facility to add custom functions with the help of various programming languages such as </a:t>
            </a:r>
            <a:r>
              <a:rPr lang="en-US" sz="2900" b="1" dirty="0">
                <a:solidFill>
                  <a:schemeClr val="tx1"/>
                </a:solidFill>
                <a:latin typeface="+mj-lt"/>
              </a:rPr>
              <a:t>Java, C, and C++,</a:t>
            </a:r>
            <a:r>
              <a:rPr lang="en-US" sz="2900" dirty="0">
                <a:solidFill>
                  <a:schemeClr val="tx1"/>
                </a:solidFill>
                <a:latin typeface="+mj-lt"/>
              </a:rPr>
              <a:t> etc.</a:t>
            </a:r>
            <a:br>
              <a:rPr lang="en-US" sz="2900" dirty="0">
                <a:solidFill>
                  <a:schemeClr val="tx1"/>
                </a:solidFill>
                <a:latin typeface="+mj-lt"/>
              </a:rPr>
            </a:br>
            <a:r>
              <a:rPr lang="en-US" sz="29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PostgreSQL</a:t>
            </a:r>
            <a:r>
              <a:rPr lang="en-US" sz="29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is a powerful, open source object-relational database system that uses and extends the SQL language combined with many features that safely store and scale the most complicated data workloads. </a:t>
            </a:r>
            <a:br>
              <a:rPr lang="en-US" sz="29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US" sz="29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PostgreSQL</a:t>
            </a:r>
            <a:r>
              <a:rPr lang="en-US" sz="29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is highly extensible. For example, you can define your own data types, build out custom functions, even write code from </a:t>
            </a:r>
            <a:r>
              <a:rPr lang="en-US" sz="2900" dirty="0">
                <a:solidFill>
                  <a:schemeClr val="tx1"/>
                </a:solidFill>
                <a:latin typeface="+mj-lt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different programming languages</a:t>
            </a:r>
            <a:r>
              <a:rPr lang="en-US" sz="29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 without recompiling your database.</a:t>
            </a:r>
            <a:br>
              <a:rPr lang="en-US" sz="29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US" sz="2900" dirty="0">
                <a:solidFill>
                  <a:schemeClr val="tx1"/>
                </a:solidFill>
                <a:latin typeface="+mj-lt"/>
              </a:rPr>
              <a:t>It is a highly stable database management system.</a:t>
            </a:r>
            <a:br>
              <a:rPr lang="en-US" sz="2900" dirty="0">
                <a:solidFill>
                  <a:schemeClr val="tx1"/>
                </a:solidFill>
                <a:latin typeface="+mj-lt"/>
              </a:rPr>
            </a:br>
            <a:r>
              <a:rPr lang="en-US" sz="2900" b="1" dirty="0">
                <a:solidFill>
                  <a:schemeClr val="tx1"/>
                </a:solidFill>
                <a:latin typeface="+mj-lt"/>
              </a:rPr>
              <a:t>PostgreSQL</a:t>
            </a:r>
            <a:r>
              <a:rPr lang="en-US" sz="2900" dirty="0">
                <a:solidFill>
                  <a:schemeClr val="tx1"/>
                </a:solidFill>
                <a:latin typeface="+mj-lt"/>
              </a:rPr>
              <a:t> is used as the primary data store or data warehouse for many web, mobile, geospatial, and analytics applications.</a:t>
            </a:r>
            <a:endParaRPr lang="fr-FR" sz="29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2900" dirty="0">
                <a:solidFill>
                  <a:schemeClr val="tx1"/>
                </a:solidFill>
                <a:latin typeface="+mj-lt"/>
              </a:rPr>
              <a:t>The primary objective of PostgreSQL is to handle a variety of jobs from single technologies to web service or the data warehouse with several parallel users.</a:t>
            </a:r>
            <a:endParaRPr lang="fr-TN" sz="2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2" descr="PostgreSQL Enterprise Bacula Plugin Quick Guide - Bacula Latin America &amp;amp;  Brazil">
            <a:extLst>
              <a:ext uri="{FF2B5EF4-FFF2-40B4-BE49-F238E27FC236}">
                <a16:creationId xmlns:a16="http://schemas.microsoft.com/office/drawing/2014/main" id="{B43C15A5-5D78-41AE-8A13-9F2F98CB9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0" t="10007" r="19072" b="28698"/>
          <a:stretch/>
        </p:blipFill>
        <p:spPr bwMode="auto">
          <a:xfrm>
            <a:off x="9846739" y="375081"/>
            <a:ext cx="1861847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97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F8BD9-110F-4558-92A9-F3D34ABC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5400" b="1" dirty="0"/>
              <a:t>Exemples of RDBMS </a:t>
            </a:r>
            <a:br>
              <a:rPr lang="fr-FR" sz="5400" b="1" dirty="0"/>
            </a:br>
            <a:r>
              <a:rPr lang="fr-FR" sz="4800" b="1" dirty="0"/>
              <a:t>and their  functionalities [3]:</a:t>
            </a:r>
            <a:endParaRPr lang="fr-T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F80697-99DB-49F3-90BF-781AEEC0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75270"/>
          </a:xfrm>
        </p:spPr>
        <p:txBody>
          <a:bodyPr>
            <a:normAutofit fontScale="85000" lnSpcReduction="10000"/>
          </a:bodyPr>
          <a:lstStyle/>
          <a:p>
            <a:r>
              <a:rPr lang="fr-FR" sz="2000" b="1" dirty="0"/>
              <a:t>3/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</a:rPr>
              <a:t>SQL</a:t>
            </a:r>
            <a:r>
              <a:rPr lang="fr-FR" sz="2000" b="1" dirty="0" err="1">
                <a:solidFill>
                  <a:srgbClr val="0070C0"/>
                </a:solidFill>
              </a:rPr>
              <a:t>Server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solidFill>
                  <a:schemeClr val="tx1"/>
                </a:solidFill>
              </a:rPr>
              <a:t>Microsoft developed and marketed the SQL Server relational database management system (RDBMS) to primarily compete with the MySQL and Oracle databases</a:t>
            </a:r>
            <a:r>
              <a:rPr lang="en-US" sz="1900" dirty="0">
                <a:solidFill>
                  <a:schemeClr val="tx1"/>
                </a:solidFill>
              </a:rPr>
              <a:t>. It is also called </a:t>
            </a:r>
            <a:r>
              <a:rPr lang="en-US" sz="19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 SQL Server</a:t>
            </a:r>
            <a:r>
              <a:rPr lang="en-US" sz="1900" dirty="0">
                <a:solidFill>
                  <a:schemeClr val="tx1"/>
                </a:solidFill>
              </a:rPr>
              <a:t>, which is an ORDBMS, platform-dependent, and can work on GUI and command-based software. The key interface tool for SQL Server is SQL Server Management Studio (SSMS), which operates in both 32-bit and 64-bit environments,</a:t>
            </a:r>
            <a:endParaRPr lang="fr-FR" sz="19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</a:pPr>
            <a:r>
              <a:rPr lang="en-US" sz="2100" b="1" dirty="0">
                <a:solidFill>
                  <a:srgbClr val="0070C0"/>
                </a:solidFill>
              </a:rPr>
              <a:t>Usage of SQL Server:</a:t>
            </a:r>
            <a:br>
              <a:rPr lang="en-US" sz="2400" dirty="0"/>
            </a:br>
            <a:r>
              <a:rPr lang="en-US" sz="1900" dirty="0"/>
              <a:t>The following are the key usage of MS SQL Server:</a:t>
            </a:r>
            <a:br>
              <a:rPr lang="en-US" sz="1900" dirty="0"/>
            </a:br>
            <a:r>
              <a:rPr lang="en-US" sz="1900" dirty="0"/>
              <a:t>Its main purpose is to build and maintain databases.</a:t>
            </a:r>
            <a:br>
              <a:rPr lang="en-US" sz="1900" dirty="0"/>
            </a:br>
            <a:r>
              <a:rPr lang="en-US" sz="1900" dirty="0"/>
              <a:t>It is used to analyze the data using SQL Server Analysis Services (SSAS).</a:t>
            </a:r>
            <a:br>
              <a:rPr lang="en-US" sz="1900" dirty="0"/>
            </a:br>
            <a:r>
              <a:rPr lang="en-US" sz="1900" dirty="0"/>
              <a:t>It is used to generate reports using SQL Server Reporting Services (SSRS).</a:t>
            </a:r>
            <a:br>
              <a:rPr lang="en-US" sz="1900" dirty="0"/>
            </a:br>
            <a:r>
              <a:rPr lang="en-US" sz="1900" dirty="0"/>
              <a:t>It is used to perform ETL operations using SQL Server Integration Services (SSIS).</a:t>
            </a:r>
            <a:endParaRPr lang="fr-FR" sz="1900" dirty="0"/>
          </a:p>
        </p:txBody>
      </p:sp>
      <p:pic>
        <p:nvPicPr>
          <p:cNvPr id="4" name="Picture 2" descr="La Réplication Transactionnelle SQL Server (1) - EASYTEAM">
            <a:extLst>
              <a:ext uri="{FF2B5EF4-FFF2-40B4-BE49-F238E27FC236}">
                <a16:creationId xmlns:a16="http://schemas.microsoft.com/office/drawing/2014/main" id="{A02E5423-493C-42BA-97C3-8C0A7EA32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995" y="546037"/>
            <a:ext cx="1202210" cy="15304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QL Server : Comment créer une sauvegarde de base de données complète">
            <a:extLst>
              <a:ext uri="{FF2B5EF4-FFF2-40B4-BE49-F238E27FC236}">
                <a16:creationId xmlns:a16="http://schemas.microsoft.com/office/drawing/2014/main" id="{B76D1BCF-5270-4833-8BCE-2AD589BE9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58" y="609600"/>
            <a:ext cx="2526866" cy="9232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0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ingo\Desktop\xenonstack-sql-vs-nosql-vs-newsql-full-comparison.png">
            <a:extLst>
              <a:ext uri="{FF2B5EF4-FFF2-40B4-BE49-F238E27FC236}">
                <a16:creationId xmlns:a16="http://schemas.microsoft.com/office/drawing/2014/main" id="{8ED1CA6F-E947-4960-BF53-078594CEF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74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5EF84C-D216-479D-B1E1-A8963547A111}"/>
              </a:ext>
            </a:extLst>
          </p:cNvPr>
          <p:cNvSpPr/>
          <p:nvPr/>
        </p:nvSpPr>
        <p:spPr>
          <a:xfrm>
            <a:off x="963707" y="927462"/>
            <a:ext cx="4752528" cy="400110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ighlight>
                  <a:srgbClr val="FF0000"/>
                </a:highlight>
                <a:latin typeface="+mj-lt"/>
              </a:rPr>
              <a:t>SQL SERVER vs MySQL vs PostgreSQL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F547A6-59B3-4505-A18A-D94E127C271F}"/>
              </a:ext>
            </a:extLst>
          </p:cNvPr>
          <p:cNvSpPr/>
          <p:nvPr/>
        </p:nvSpPr>
        <p:spPr>
          <a:xfrm>
            <a:off x="3447338" y="3654104"/>
            <a:ext cx="1191353" cy="707886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ighlight>
                  <a:srgbClr val="FF0000"/>
                </a:highlight>
              </a:rPr>
              <a:t>SQL</a:t>
            </a:r>
          </a:p>
          <a:p>
            <a:pPr algn="ctr"/>
            <a:r>
              <a:rPr lang="fr-FR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ighlight>
                  <a:srgbClr val="FF0000"/>
                </a:highlight>
              </a:rPr>
              <a:t>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8900E5-EE93-42B5-944A-EF120C8F8D8B}"/>
              </a:ext>
            </a:extLst>
          </p:cNvPr>
          <p:cNvSpPr/>
          <p:nvPr/>
        </p:nvSpPr>
        <p:spPr>
          <a:xfrm>
            <a:off x="7118659" y="2587964"/>
            <a:ext cx="989374" cy="400110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ighlight>
                  <a:srgbClr val="FF0000"/>
                </a:highlight>
              </a:rPr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8A842-BCCF-44B6-A340-25553A6A7307}"/>
              </a:ext>
            </a:extLst>
          </p:cNvPr>
          <p:cNvSpPr/>
          <p:nvPr/>
        </p:nvSpPr>
        <p:spPr>
          <a:xfrm>
            <a:off x="7464892" y="3945665"/>
            <a:ext cx="922817" cy="646331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ighlight>
                  <a:srgbClr val="FF0000"/>
                </a:highlight>
              </a:rPr>
              <a:t>Postgre</a:t>
            </a:r>
            <a:r>
              <a:rPr lang="fr-FR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ighlight>
                  <a:srgbClr val="FF0000"/>
                </a:highlight>
              </a:rPr>
              <a:t> </a:t>
            </a:r>
          </a:p>
          <a:p>
            <a:pPr algn="ctr"/>
            <a:r>
              <a:rPr lang="fr-FR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ighlight>
                  <a:srgbClr val="FF0000"/>
                </a:highlight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1254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4">
            <a:extLst>
              <a:ext uri="{FF2B5EF4-FFF2-40B4-BE49-F238E27FC236}">
                <a16:creationId xmlns:a16="http://schemas.microsoft.com/office/drawing/2014/main" id="{3C8FCAD3-8C1D-4BCA-A5F8-7F8B3ED3DB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085163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271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/>
                          </a:solidFill>
                          <a:latin typeface="+mn-lt"/>
                        </a:rPr>
                        <a:t>Name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MySQL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4946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Microsofts</a:t>
                      </a:r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relational</a:t>
                      </a:r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DBMS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Widely used open source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hlinkClick r:id="rId2"/>
                        </a:rPr>
                        <a:t>RDBMS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Widely used open source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hlinkClick r:id="rId2"/>
                        </a:rPr>
                        <a:t>RDBMS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2814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fr-FR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fr-FR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Relational</a:t>
                      </a:r>
                      <a:r>
                        <a:rPr lang="fr-FR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DBMS</a:t>
                      </a:r>
                      <a:endParaRPr lang="fr-FR" sz="1800" b="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Relational</a:t>
                      </a:r>
                      <a:r>
                        <a:rPr lang="fr-FR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DBMS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hlinkClick r:id="rId2"/>
                        </a:rPr>
                        <a:t>Relational</a:t>
                      </a:r>
                      <a:r>
                        <a:rPr lang="fr-FR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hlinkClick r:id="rId2"/>
                        </a:rPr>
                        <a:t> DBMS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2814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Secondary</a:t>
                      </a:r>
                      <a:r>
                        <a:rPr lang="fr-FR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fr-FR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models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Document store</a:t>
                      </a:r>
                      <a:br>
                        <a:rPr lang="fr-FR" dirty="0">
                          <a:solidFill>
                            <a:schemeClr val="bg1"/>
                          </a:solidFill>
                          <a:latin typeface="+mn-lt"/>
                        </a:rPr>
                      </a:br>
                      <a:r>
                        <a:rPr lang="fr-FR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Graph DBMS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Document store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Document store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2000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/>
                          </a:solidFill>
                          <a:latin typeface="+mn-lt"/>
                        </a:rPr>
                        <a:t>oracle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fr-F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Global </a:t>
                      </a:r>
                      <a:r>
                        <a:rPr lang="fr-FR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fr-F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Group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713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fr-FR" sz="18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scheme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chemeClr val="bg1"/>
                          </a:solidFill>
                          <a:latin typeface="+mn-lt"/>
                        </a:rPr>
                        <a:t>yes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chemeClr val="bg1"/>
                          </a:solidFill>
                          <a:latin typeface="+mn-lt"/>
                        </a:rPr>
                        <a:t>yes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chemeClr val="bg1"/>
                          </a:solidFill>
                          <a:latin typeface="+mn-lt"/>
                        </a:rPr>
                        <a:t>yes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1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4">
            <a:extLst>
              <a:ext uri="{FF2B5EF4-FFF2-40B4-BE49-F238E27FC236}">
                <a16:creationId xmlns:a16="http://schemas.microsoft.com/office/drawing/2014/main" id="{F7A2B760-D22A-4454-8063-07FB887472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237526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3408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Name</a:t>
                      </a:r>
                      <a:endParaRPr lang="fr-FR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Microsoft SQL Server  </a:t>
                      </a:r>
                      <a:endParaRPr lang="fr-FR" sz="1600" b="1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MySQL  </a:t>
                      </a:r>
                      <a:endParaRPr lang="fr-FR" sz="1600" b="1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 err="1">
                          <a:effectLst/>
                        </a:rPr>
                        <a:t>PostgreSQL</a:t>
                      </a:r>
                      <a:r>
                        <a:rPr lang="fr-FR" sz="1600" dirty="0">
                          <a:effectLst/>
                        </a:rPr>
                        <a:t>  </a:t>
                      </a:r>
                      <a:endParaRPr lang="fr-FR" sz="1600" b="1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130">
                <a:tc>
                  <a:txBody>
                    <a:bodyPr/>
                    <a:lstStyle/>
                    <a:p>
                      <a:pPr algn="ctr"/>
                      <a:r>
                        <a:rPr lang="fr-FR" sz="1600" kern="1200" dirty="0">
                          <a:effectLst/>
                        </a:rPr>
                        <a:t>License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commercial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kern="1200" dirty="0">
                          <a:effectLst/>
                        </a:rPr>
                        <a:t>Open Source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kern="1200" dirty="0">
                          <a:effectLst/>
                        </a:rPr>
                        <a:t>Open Source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239">
                <a:tc>
                  <a:txBody>
                    <a:bodyPr/>
                    <a:lstStyle/>
                    <a:p>
                      <a:pPr algn="ctr"/>
                      <a:r>
                        <a:rPr lang="fr-FR" sz="1600" kern="1200" dirty="0">
                          <a:effectLst/>
                        </a:rPr>
                        <a:t>Server-</a:t>
                      </a:r>
                      <a:r>
                        <a:rPr lang="fr-FR" sz="1600" kern="1200" dirty="0" err="1">
                          <a:effectLst/>
                        </a:rPr>
                        <a:t>side</a:t>
                      </a:r>
                      <a:r>
                        <a:rPr lang="fr-FR" sz="1600" kern="1200" dirty="0">
                          <a:effectLst/>
                        </a:rPr>
                        <a:t> scripts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effectLst/>
                        </a:rPr>
                        <a:t>Transact SQL, .NET languages, R, Python and (with SQL Server 2019) Java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yes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kern="1200" dirty="0">
                          <a:effectLst/>
                        </a:rPr>
                        <a:t>user </a:t>
                      </a:r>
                      <a:r>
                        <a:rPr lang="fr-FR" sz="1600" kern="1200" dirty="0" err="1">
                          <a:effectLst/>
                        </a:rPr>
                        <a:t>defined</a:t>
                      </a:r>
                      <a:r>
                        <a:rPr lang="fr-FR" sz="1600" kern="1200" dirty="0">
                          <a:effectLst/>
                        </a:rPr>
                        <a:t> </a:t>
                      </a:r>
                      <a:r>
                        <a:rPr lang="fr-FR" sz="1600" kern="1200" dirty="0" err="1">
                          <a:effectLst/>
                        </a:rPr>
                        <a:t>functions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408">
                <a:tc>
                  <a:txBody>
                    <a:bodyPr/>
                    <a:lstStyle/>
                    <a:p>
                      <a:pPr algn="ctr"/>
                      <a:r>
                        <a:rPr lang="fr-FR" sz="1600" kern="1200" dirty="0">
                          <a:effectLst/>
                        </a:rPr>
                        <a:t>In-memory </a:t>
                      </a:r>
                      <a:r>
                        <a:rPr lang="fr-FR" sz="1600" kern="1200" dirty="0" err="1">
                          <a:effectLst/>
                        </a:rPr>
                        <a:t>capabilities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Yes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Yes</a:t>
                      </a:r>
                      <a:r>
                        <a:rPr lang="fr-FR" sz="1600" dirty="0"/>
                        <a:t> 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No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3408">
                <a:tc>
                  <a:txBody>
                    <a:bodyPr/>
                    <a:lstStyle/>
                    <a:p>
                      <a:pPr algn="ctr"/>
                      <a:r>
                        <a:rPr lang="fr-FR" sz="1600" kern="1200" dirty="0">
                          <a:effectLst/>
                        </a:rPr>
                        <a:t>SELECT ...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kern="1200" dirty="0">
                          <a:effectLst/>
                        </a:rPr>
                        <a:t>Select [col1], [col2]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kern="1200" dirty="0">
                          <a:effectLst/>
                        </a:rPr>
                        <a:t>SELECT col1, col2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kern="1200" dirty="0">
                          <a:effectLst/>
                        </a:rPr>
                        <a:t>SELECT col1, col2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3408">
                <a:tc>
                  <a:txBody>
                    <a:bodyPr/>
                    <a:lstStyle/>
                    <a:p>
                      <a:pPr algn="ctr"/>
                      <a:r>
                        <a:rPr lang="fr-FR" sz="1600" kern="1200" dirty="0" err="1">
                          <a:effectLst/>
                        </a:rPr>
                        <a:t>Using</a:t>
                      </a:r>
                      <a:r>
                        <a:rPr lang="fr-FR" sz="1600" kern="1200" dirty="0">
                          <a:effectLst/>
                        </a:rPr>
                        <a:t> </a:t>
                      </a:r>
                      <a:r>
                        <a:rPr lang="fr-FR" sz="1600" kern="1200" dirty="0" err="1">
                          <a:effectLst/>
                        </a:rPr>
                        <a:t>quotation</a:t>
                      </a:r>
                      <a:r>
                        <a:rPr lang="fr-FR" sz="1600" kern="1200" dirty="0">
                          <a:effectLst/>
                        </a:rPr>
                        <a:t> marks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kern="1200" dirty="0" err="1">
                          <a:effectLst/>
                        </a:rPr>
                        <a:t>name</a:t>
                      </a:r>
                      <a:r>
                        <a:rPr lang="fr-FR" sz="1600" kern="1200" dirty="0">
                          <a:effectLst/>
                        </a:rPr>
                        <a:t> = ‘John’ </a:t>
                      </a:r>
                      <a:r>
                        <a:rPr lang="fr-FR" sz="1600" kern="1200" dirty="0" err="1">
                          <a:effectLst/>
                        </a:rPr>
                        <a:t>only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effectLst/>
                        </a:rPr>
                        <a:t>name = ‘John’ or name = “John”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kern="1200" dirty="0" err="1">
                          <a:effectLst/>
                        </a:rPr>
                        <a:t>name</a:t>
                      </a:r>
                      <a:r>
                        <a:rPr lang="fr-FR" sz="1600" kern="1200" dirty="0">
                          <a:effectLst/>
                        </a:rPr>
                        <a:t> = ‘John’ </a:t>
                      </a:r>
                      <a:r>
                        <a:rPr lang="fr-FR" sz="1600" kern="1200" dirty="0" err="1">
                          <a:effectLst/>
                        </a:rPr>
                        <a:t>only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613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10_TF55705232.potx" id="{02AF44FE-3C0F-483E-AB42-A62B4B49395F}" vid="{F23FCEBA-AEA9-4629-922F-EE14B03EEF7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{FD49ADC1-A0AB-4BDE-BF96-D7CAFD7BA415}tf55705232_win32</Template>
  <TotalTime>30</TotalTime>
  <Words>825</Words>
  <Application>Microsoft Office PowerPoint</Application>
  <PresentationFormat>Grand écran</PresentationFormat>
  <Paragraphs>82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Calibri</vt:lpstr>
      <vt:lpstr>Goudy Old Style</vt:lpstr>
      <vt:lpstr>Tahoma</vt:lpstr>
      <vt:lpstr>Wingdings 2</vt:lpstr>
      <vt:lpstr>SlateVTI</vt:lpstr>
      <vt:lpstr>Introduction to Databases</vt:lpstr>
      <vt:lpstr>What’s a Database? </vt:lpstr>
      <vt:lpstr>Présentation PowerPoint</vt:lpstr>
      <vt:lpstr> Exemples of RDBMS and their  functionalities [1]: </vt:lpstr>
      <vt:lpstr>Exemples of RDBMS  and their  functionalities [2]:</vt:lpstr>
      <vt:lpstr>Exemples of RDBMS  and their  functionalities [3]: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sallemi.safa1@outlook.fr</dc:creator>
  <cp:lastModifiedBy>sallemi.safa1@outlook.fr</cp:lastModifiedBy>
  <cp:revision>2</cp:revision>
  <dcterms:created xsi:type="dcterms:W3CDTF">2022-04-01T21:30:01Z</dcterms:created>
  <dcterms:modified xsi:type="dcterms:W3CDTF">2022-04-01T22:00:11Z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