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1"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82AFFE-22E2-445C-8BBA-CE7023F0ABDB}"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65861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2AFFE-22E2-445C-8BBA-CE7023F0ABDB}"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167574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2AFFE-22E2-445C-8BBA-CE7023F0ABDB}"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21730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2AFFE-22E2-445C-8BBA-CE7023F0ABDB}"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362403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82AFFE-22E2-445C-8BBA-CE7023F0ABDB}" type="datetimeFigureOut">
              <a:rPr lang="en-US" smtClean="0"/>
              <a:t>08-Dec-22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395522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82AFFE-22E2-445C-8BBA-CE7023F0ABDB}" type="datetimeFigureOut">
              <a:rPr lang="en-US" smtClean="0"/>
              <a:t>08-Dec-22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396259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82AFFE-22E2-445C-8BBA-CE7023F0ABDB}" type="datetimeFigureOut">
              <a:rPr lang="en-US" smtClean="0"/>
              <a:t>08-Dec-22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352442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82AFFE-22E2-445C-8BBA-CE7023F0ABDB}" type="datetimeFigureOut">
              <a:rPr lang="en-US" smtClean="0"/>
              <a:t>08-Dec-22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218877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2AFFE-22E2-445C-8BBA-CE7023F0ABDB}" type="datetimeFigureOut">
              <a:rPr lang="en-US" smtClean="0"/>
              <a:t>08-Dec-22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284458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2AFFE-22E2-445C-8BBA-CE7023F0ABDB}" type="datetimeFigureOut">
              <a:rPr lang="en-US" smtClean="0"/>
              <a:t>08-Dec-22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2582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82AFFE-22E2-445C-8BBA-CE7023F0ABDB}" type="datetimeFigureOut">
              <a:rPr lang="en-US" smtClean="0"/>
              <a:t>08-Dec-22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095598-6738-4D0A-8874-50131B1FD536}" type="slidenum">
              <a:rPr lang="en-US" smtClean="0"/>
              <a:t>‹#›</a:t>
            </a:fld>
            <a:endParaRPr lang="en-US"/>
          </a:p>
        </p:txBody>
      </p:sp>
    </p:spTree>
    <p:extLst>
      <p:ext uri="{BB962C8B-B14F-4D97-AF65-F5344CB8AC3E}">
        <p14:creationId xmlns:p14="http://schemas.microsoft.com/office/powerpoint/2010/main" val="38917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2AFFE-22E2-445C-8BBA-CE7023F0ABDB}" type="datetimeFigureOut">
              <a:rPr lang="en-US" smtClean="0"/>
              <a:t>08-Dec-22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95598-6738-4D0A-8874-50131B1FD536}" type="slidenum">
              <a:rPr lang="en-US" smtClean="0"/>
              <a:t>‹#›</a:t>
            </a:fld>
            <a:endParaRPr lang="en-US"/>
          </a:p>
        </p:txBody>
      </p:sp>
    </p:spTree>
    <p:extLst>
      <p:ext uri="{BB962C8B-B14F-4D97-AF65-F5344CB8AC3E}">
        <p14:creationId xmlns:p14="http://schemas.microsoft.com/office/powerpoint/2010/main" val="18337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84" y="224448"/>
            <a:ext cx="10515600" cy="1325563"/>
          </a:xfrm>
        </p:spPr>
        <p:txBody>
          <a:bodyPr>
            <a:normAutofit/>
          </a:bodyPr>
          <a:lstStyle/>
          <a:p>
            <a:r>
              <a:rPr lang="en-US" dirty="0">
                <a:solidFill>
                  <a:srgbClr val="FF0000"/>
                </a:solidFill>
                <a:latin typeface="Brush Script MT" panose="03060802040406070304" pitchFamily="66" charset="0"/>
              </a:rPr>
              <a:t>Housing Price </a:t>
            </a:r>
            <a:r>
              <a:rPr lang="en-US" dirty="0" smtClean="0">
                <a:solidFill>
                  <a:srgbClr val="FF0000"/>
                </a:solidFill>
                <a:latin typeface="Brush Script MT" panose="03060802040406070304" pitchFamily="66" charset="0"/>
              </a:rPr>
              <a:t>Prediction</a:t>
            </a:r>
            <a:r>
              <a:rPr lang="en-US" dirty="0"/>
              <a:t/>
            </a:r>
            <a:br>
              <a:rPr lang="en-US" dirty="0"/>
            </a:br>
            <a:endParaRPr lang="en-US" dirty="0"/>
          </a:p>
        </p:txBody>
      </p:sp>
      <p:pic>
        <p:nvPicPr>
          <p:cNvPr id="1026" name="Picture 2" descr="Machine Learning- Predicting House prices with Regression | by Pritha Saha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942535"/>
            <a:ext cx="9670366" cy="43235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3022" y="5266045"/>
            <a:ext cx="7104184" cy="769441"/>
          </a:xfrm>
          <a:prstGeom prst="rect">
            <a:avLst/>
          </a:prstGeom>
        </p:spPr>
        <p:txBody>
          <a:bodyPr wrap="square">
            <a:spAutoFit/>
          </a:bodyPr>
          <a:lstStyle/>
          <a:p>
            <a:r>
              <a:rPr lang="en-US" sz="4400" dirty="0">
                <a:solidFill>
                  <a:srgbClr val="FF0000"/>
                </a:solidFill>
                <a:latin typeface="Brush Script MT" panose="03060802040406070304" pitchFamily="66" charset="0"/>
                <a:ea typeface="+mj-ea"/>
                <a:cs typeface="+mj-cs"/>
              </a:rPr>
              <a:t>Presented By: </a:t>
            </a:r>
            <a:r>
              <a:rPr lang="en-US" sz="4400" dirty="0" err="1">
                <a:solidFill>
                  <a:srgbClr val="FF0000"/>
                </a:solidFill>
                <a:latin typeface="Brush Script MT" panose="03060802040406070304" pitchFamily="66" charset="0"/>
                <a:ea typeface="+mj-ea"/>
                <a:cs typeface="+mj-cs"/>
              </a:rPr>
              <a:t>Safiya</a:t>
            </a:r>
            <a:r>
              <a:rPr lang="en-US" sz="4400" dirty="0">
                <a:solidFill>
                  <a:srgbClr val="FF0000"/>
                </a:solidFill>
                <a:latin typeface="Brush Script MT" panose="03060802040406070304" pitchFamily="66" charset="0"/>
                <a:ea typeface="+mj-ea"/>
                <a:cs typeface="+mj-cs"/>
              </a:rPr>
              <a:t> </a:t>
            </a:r>
            <a:r>
              <a:rPr lang="en-US" sz="4400" dirty="0" err="1">
                <a:solidFill>
                  <a:srgbClr val="FF0000"/>
                </a:solidFill>
                <a:latin typeface="Brush Script MT" panose="03060802040406070304" pitchFamily="66" charset="0"/>
                <a:ea typeface="+mj-ea"/>
                <a:cs typeface="+mj-cs"/>
              </a:rPr>
              <a:t>Firdose</a:t>
            </a:r>
            <a:r>
              <a:rPr lang="en-US" sz="4400" dirty="0">
                <a:solidFill>
                  <a:srgbClr val="FF0000"/>
                </a:solidFill>
                <a:latin typeface="Brush Script MT" panose="03060802040406070304" pitchFamily="66" charset="0"/>
                <a:ea typeface="+mj-ea"/>
                <a:cs typeface="+mj-cs"/>
              </a:rPr>
              <a:t> Khan</a:t>
            </a:r>
            <a:endParaRPr lang="en-US" dirty="0"/>
          </a:p>
        </p:txBody>
      </p:sp>
    </p:spTree>
    <p:extLst>
      <p:ext uri="{BB962C8B-B14F-4D97-AF65-F5344CB8AC3E}">
        <p14:creationId xmlns:p14="http://schemas.microsoft.com/office/powerpoint/2010/main" val="2097380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Visualization of numerical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63FBE68F-F347-4114-9E8E-42A61F2ADB1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49953"/>
          <a:stretch/>
        </p:blipFill>
        <p:spPr bwMode="auto">
          <a:xfrm>
            <a:off x="463638" y="1545465"/>
            <a:ext cx="11728361" cy="4829577"/>
          </a:xfrm>
          <a:prstGeom prst="rect">
            <a:avLst/>
          </a:prstGeom>
          <a:noFill/>
          <a:ln>
            <a:noFill/>
          </a:ln>
        </p:spPr>
      </p:pic>
    </p:spTree>
    <p:extLst>
      <p:ext uri="{BB962C8B-B14F-4D97-AF65-F5344CB8AC3E}">
        <p14:creationId xmlns:p14="http://schemas.microsoft.com/office/powerpoint/2010/main" val="405226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Linear feet of street connected to property(</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LotFrontage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ranging between 0-3 lakhs.</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Lot size in square feet(</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LotArea</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7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Masonry veneer area in square feet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MasVnrArea</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ranging between 0-4 lakhs.</a:t>
            </a:r>
            <a:endParaRPr lang="en-IN" sz="17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Type 1 finished square feet(BsmtFinSF1)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7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Unfinished square feet of basement area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BsmtUnfSF</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 There are some outliers also.</a:t>
            </a:r>
            <a:endParaRPr lang="en-IN" sz="17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Total square feet of basement area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TotalBsmtSF</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7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First Floor square feet(1stFlrSF) is increasing sales is decreasing and the </a:t>
            </a:r>
            <a:r>
              <a:rPr lang="en-IN" sz="17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7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7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700" dirty="0">
                <a:solidFill>
                  <a:srgbClr val="000000"/>
                </a:solidFill>
                <a:latin typeface="Century" panose="02040604050505020304" pitchFamily="18" charset="0"/>
                <a:ea typeface="Times New Roman" panose="02020603050405020304" pitchFamily="18" charset="0"/>
              </a:rPr>
              <a:t>As Second floor square feet(2ndFlrSF) is increasing sales is increasing in the range 500-1000 and the </a:t>
            </a:r>
            <a:r>
              <a:rPr lang="en-IN" sz="1700" dirty="0" err="1">
                <a:solidFill>
                  <a:srgbClr val="000000"/>
                </a:solidFill>
                <a:latin typeface="Century" panose="02040604050505020304" pitchFamily="18" charset="0"/>
                <a:ea typeface="Times New Roman" panose="02020603050405020304" pitchFamily="18" charset="0"/>
              </a:rPr>
              <a:t>SalePrice</a:t>
            </a:r>
            <a:r>
              <a:rPr lang="en-IN" sz="1700" dirty="0">
                <a:solidFill>
                  <a:srgbClr val="000000"/>
                </a:solidFill>
                <a:latin typeface="Century" panose="02040604050505020304" pitchFamily="18" charset="0"/>
                <a:ea typeface="Times New Roman" panose="02020603050405020304" pitchFamily="18" charset="0"/>
              </a:rPr>
              <a:t> is in between 0-4 lakhs.</a:t>
            </a:r>
            <a:endParaRPr lang="en-IN" sz="1700" dirty="0">
              <a:solidFill>
                <a:srgbClr val="30303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415449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err="1">
                <a:solidFill>
                  <a:srgbClr val="FF0000"/>
                </a:solidFill>
                <a:latin typeface="Cambria"/>
              </a:rPr>
              <a:t>Vizualization</a:t>
            </a:r>
            <a:r>
              <a:rPr lang="en-IN" sz="3200" dirty="0">
                <a:solidFill>
                  <a:srgbClr val="FF0000"/>
                </a:solidFill>
                <a:latin typeface="Cambria"/>
              </a:rPr>
              <a:t> of numerical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E0972DEE-8589-48AF-8306-01D584ED65E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9351"/>
          <a:stretch/>
        </p:blipFill>
        <p:spPr bwMode="auto">
          <a:xfrm>
            <a:off x="321971" y="1403797"/>
            <a:ext cx="11642501" cy="5228823"/>
          </a:xfrm>
          <a:prstGeom prst="rect">
            <a:avLst/>
          </a:prstGeom>
          <a:noFill/>
          <a:ln>
            <a:noFill/>
          </a:ln>
        </p:spPr>
      </p:pic>
    </p:spTree>
    <p:extLst>
      <p:ext uri="{BB962C8B-B14F-4D97-AF65-F5344CB8AC3E}">
        <p14:creationId xmlns:p14="http://schemas.microsoft.com/office/powerpoint/2010/main" val="104175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Above grade (ground) living area square feet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GrLivArea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Size of garage in square feet(</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GarageArea</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increasing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Wood deck area in square feet(</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WoodDeckSF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Open porch area in square feet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OpenPorchSF</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Year_SinceBuilt</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 for newly built building and the sales price is in between 0-4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Since Remodel date (same as construction date if no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remodeling</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or additions)(</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Year_SinceRemodAdded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 between 1-4 lakhs.</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rPr>
              <a:t>As Since Year garage was built(</a:t>
            </a:r>
            <a:r>
              <a:rPr lang="en-IN" sz="1800" dirty="0" err="1">
                <a:solidFill>
                  <a:srgbClr val="000000"/>
                </a:solidFill>
                <a:latin typeface="Century" panose="02040604050505020304" pitchFamily="18" charset="0"/>
                <a:ea typeface="Times New Roman" panose="02020603050405020304" pitchFamily="18" charset="0"/>
              </a:rPr>
              <a:t>GarageAge</a:t>
            </a:r>
            <a:r>
              <a:rPr lang="en-IN" sz="1800" dirty="0">
                <a:solidFill>
                  <a:srgbClr val="000000"/>
                </a:solidFill>
                <a:latin typeface="Century" panose="02040604050505020304" pitchFamily="18" charset="0"/>
                <a:ea typeface="Times New Roman" panose="02020603050405020304" pitchFamily="18" charset="0"/>
              </a:rPr>
              <a:t>) is increasing sales is decreasing and the </a:t>
            </a:r>
            <a:r>
              <a:rPr lang="en-IN" sz="1800" dirty="0" err="1">
                <a:solidFill>
                  <a:srgbClr val="000000"/>
                </a:solidFill>
                <a:latin typeface="Century" panose="02040604050505020304" pitchFamily="18" charset="0"/>
                <a:ea typeface="Times New Roman" panose="02020603050405020304" pitchFamily="18" charset="0"/>
              </a:rPr>
              <a:t>SalePrice</a:t>
            </a:r>
            <a:r>
              <a:rPr lang="en-IN" sz="1800" dirty="0">
                <a:solidFill>
                  <a:srgbClr val="000000"/>
                </a:solidFill>
                <a:latin typeface="Century" panose="02040604050505020304" pitchFamily="18" charset="0"/>
                <a:ea typeface="Times New Roman" panose="02020603050405020304" pitchFamily="18" charset="0"/>
              </a:rPr>
              <a:t> is in between 0-4 lakhs.</a:t>
            </a:r>
            <a:endParaRPr lang="en-IN" sz="1800" dirty="0">
              <a:solidFill>
                <a:srgbClr val="30303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121697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err="1">
                <a:solidFill>
                  <a:srgbClr val="FF0000"/>
                </a:solidFill>
                <a:latin typeface="Cambria"/>
              </a:rPr>
              <a:t>Vizualization</a:t>
            </a:r>
            <a:r>
              <a:rPr lang="en-IN" sz="3200" dirty="0">
                <a:solidFill>
                  <a:srgbClr val="FF0000"/>
                </a:solidFill>
                <a:latin typeface="Cambria"/>
              </a:rPr>
              <a:t> of numerical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18E3EC38-818F-4855-B87E-8200AD6CE4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57454"/>
          <a:stretch/>
        </p:blipFill>
        <p:spPr bwMode="auto">
          <a:xfrm>
            <a:off x="283335" y="1519707"/>
            <a:ext cx="11603865" cy="4984124"/>
          </a:xfrm>
          <a:prstGeom prst="rect">
            <a:avLst/>
          </a:prstGeom>
          <a:noFill/>
          <a:ln>
            <a:noFill/>
          </a:ln>
        </p:spPr>
      </p:pic>
    </p:spTree>
    <p:extLst>
      <p:ext uri="{BB962C8B-B14F-4D97-AF65-F5344CB8AC3E}">
        <p14:creationId xmlns:p14="http://schemas.microsoft.com/office/powerpoint/2010/main" val="14553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Times New Roman" panose="02020603050405020304" pitchFamily="18" charset="0"/>
              <a:cs typeface="Times New Roman" panose="02020603050405020304" pitchFamily="18" charset="0"/>
            </a:endParaRP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23838" lvl="0" indent="-223838">
              <a:spcBef>
                <a:spcPts val="1800"/>
              </a:spcBef>
              <a:buClr>
                <a:srgbClr val="303030">
                  <a:lumMod val="90000"/>
                  <a:lumOff val="10000"/>
                </a:srgbClr>
              </a:buClr>
              <a:buSzPct val="80000"/>
              <a:buFont typeface="Wingdings" panose="05000000000000000000" pitchFamily="2" charset="2"/>
              <a:buChar char="ü"/>
            </a:pPr>
            <a:endParaRPr lang="en-IN" sz="2000" dirty="0">
              <a:solidFill>
                <a:srgbClr val="303030"/>
              </a:solidFill>
              <a:latin typeface="Cambria"/>
            </a:endParaRPr>
          </a:p>
          <a:p>
            <a:pPr marL="0" indent="0">
              <a:buNone/>
            </a:pPr>
            <a:endParaRPr lang="en-US" dirty="0"/>
          </a:p>
        </p:txBody>
      </p:sp>
    </p:spTree>
    <p:extLst>
      <p:ext uri="{BB962C8B-B14F-4D97-AF65-F5344CB8AC3E}">
        <p14:creationId xmlns:p14="http://schemas.microsoft.com/office/powerpoint/2010/main" val="198508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numerical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E9F2C5E3-6CF4-4DF5-AC46-0923D791D75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3213"/>
          <a:stretch/>
        </p:blipFill>
        <p:spPr bwMode="auto">
          <a:xfrm>
            <a:off x="309092" y="1442434"/>
            <a:ext cx="11552349" cy="4997003"/>
          </a:xfrm>
          <a:prstGeom prst="rect">
            <a:avLst/>
          </a:prstGeom>
          <a:noFill/>
          <a:ln>
            <a:noFill/>
          </a:ln>
        </p:spPr>
      </p:pic>
    </p:spTree>
    <p:extLst>
      <p:ext uri="{BB962C8B-B14F-4D97-AF65-F5344CB8AC3E}">
        <p14:creationId xmlns:p14="http://schemas.microsoft.com/office/powerpoint/2010/main" val="1966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lstStyle/>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660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categorical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B1DB8BB9-405E-4B59-A95C-C766082BD21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b="76944"/>
          <a:stretch/>
        </p:blipFill>
        <p:spPr bwMode="auto">
          <a:xfrm>
            <a:off x="296214" y="1403797"/>
            <a:ext cx="11578107" cy="52545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064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Floating Village Residential (FV) and Residential Low Density(RL) zoning classification of the sale(</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MSZoning</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165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paved type of road access to property (Street)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Slightly irregular (IR1), Moderately Irregular (IR2) and Irregular (IR3) shape of property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LotShape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Hillside - Significant slope from side to side (HLS) Flatness of the property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LandContour</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Cul-de-sac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CulDSac</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Lot configuration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LotConfig</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all types of Slope of property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LandSlope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i.e., Gentle slope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Gtl</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Moderate Slope (Mod) and Severe Slope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Sev</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Northridge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NoRidge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locations within Ames city limits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Neighborhood</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Within 200' of North-South Railroad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RRNn</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Adjacent to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postive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off-site feature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PosA</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PosN</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Proximity to various conditions(Condition1) has the maximum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Adjacent to positive off-site feature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PosA</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PosN</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 Proximity to various conditions (if more than one is present) (Condition2) has maximum </a:t>
            </a:r>
            <a:r>
              <a:rPr lang="en-IN" sz="165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65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endParaRPr lang="en-IN" sz="165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235401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Agenda:</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Overview.</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Problem Statement.</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Problem Understanding.</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What is Housing Price Prediction?</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Importance of housing price prediction.</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Exploratory data analysis.</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Visualizations.</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Analysis.</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Data cleaning steps.</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Model Building.</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Hyper Parameter </a:t>
            </a:r>
            <a:r>
              <a:rPr lang="en-US" sz="1900" dirty="0" err="1">
                <a:solidFill>
                  <a:srgbClr val="000000"/>
                </a:solidFill>
                <a:latin typeface="Century" panose="02040604050505020304" pitchFamily="18" charset="0"/>
              </a:rPr>
              <a:t>Tunning</a:t>
            </a:r>
            <a:r>
              <a:rPr lang="en-US" sz="1900" dirty="0">
                <a:solidFill>
                  <a:srgbClr val="000000"/>
                </a:solidFill>
                <a:latin typeface="Century" panose="02040604050505020304" pitchFamily="18" charset="0"/>
              </a:rPr>
              <a:t>.</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Saving the model and predictions from saved best model.</a:t>
            </a:r>
          </a:p>
          <a:p>
            <a:pPr marL="223838" lvl="0" indent="-223838">
              <a:spcBef>
                <a:spcPts val="300"/>
              </a:spcBef>
              <a:spcAft>
                <a:spcPts val="800"/>
              </a:spcAft>
              <a:buClr>
                <a:srgbClr val="303030">
                  <a:lumMod val="90000"/>
                  <a:lumOff val="10000"/>
                </a:srgbClr>
              </a:buClr>
              <a:buSzPct val="80000"/>
              <a:buFont typeface="Wingdings" panose="05000000000000000000" pitchFamily="2" charset="2"/>
              <a:buChar char="Ø"/>
            </a:pPr>
            <a:r>
              <a:rPr lang="en-US" sz="1900" dirty="0">
                <a:solidFill>
                  <a:srgbClr val="000000"/>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val="369103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Categorical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B8E34FEF-FC4F-463F-A931-2834EEEB898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23056" b="53888"/>
          <a:stretch/>
        </p:blipFill>
        <p:spPr bwMode="auto">
          <a:xfrm>
            <a:off x="268310" y="1535453"/>
            <a:ext cx="11655380" cy="517443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111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TwnhsE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type of dwelling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BldgType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HouseStyle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Shed Type of roof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RoofStyle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Wood Shingles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WdShngl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CemntBd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ImStucc</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Cement Board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CemntBd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Imitation Stucco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ImStucc</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MasvnrType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ExterQual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223838" lvl="0" indent="-223838">
              <a:lnSpc>
                <a:spcPct val="107000"/>
              </a:lnSpc>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ExterCond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endParaRPr lang="en-US" dirty="0"/>
          </a:p>
        </p:txBody>
      </p:sp>
    </p:spTree>
    <p:extLst>
      <p:ext uri="{BB962C8B-B14F-4D97-AF65-F5344CB8AC3E}">
        <p14:creationId xmlns:p14="http://schemas.microsoft.com/office/powerpoint/2010/main" val="308964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categorical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A37C5320-6A35-4078-82B3-1803670421C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5995" b="30854"/>
          <a:stretch/>
        </p:blipFill>
        <p:spPr bwMode="auto">
          <a:xfrm>
            <a:off x="257577" y="1429555"/>
            <a:ext cx="11668260" cy="5318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91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Poured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Contrete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PConc</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BsmtQual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Good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BsmtCond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Good Exposure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BsmtExposure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has maximum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GasA</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GasW</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HeatingQC</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SalePriceis</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CentralAir</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endParaRPr lang="en-IN" sz="24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2309479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categorical columns:</a:t>
            </a:r>
            <a:endParaRPr lang="en-US" dirty="0">
              <a:solidFill>
                <a:srgbClr val="FF0000"/>
              </a:solidFill>
            </a:endParaRPr>
          </a:p>
        </p:txBody>
      </p:sp>
      <p:pic>
        <p:nvPicPr>
          <p:cNvPr id="4" name="Content Placeholder 3">
            <a:extLst>
              <a:ext uri="{FF2B5EF4-FFF2-40B4-BE49-F238E27FC236}">
                <a16:creationId xmlns:lc="http://schemas.openxmlformats.org/drawingml/2006/lockedCanvas" xmlns:a16="http://schemas.microsoft.com/office/drawing/2014/main" xmlns="" id="{0B5837EE-9044-4C38-9F24-DB83821DA10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193183" y="1506827"/>
            <a:ext cx="11655379" cy="51515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2400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Observations: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Standard Circuit Breakers &amp; Romex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Sbrkr</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KitchenQual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Typical Functionality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Typ</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FireplaceQual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has highest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BuiltIn</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Garage location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GarageType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GarageFinish</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GarageQual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Garage condition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GarageCond</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For having Paved driveway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PavedDrive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SalePriceis</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high.</a:t>
            </a:r>
            <a:endParaRPr lang="en-IN" sz="24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1693533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solidFill>
                  <a:srgbClr val="FF0000"/>
                </a:solidFill>
                <a:latin typeface="Cambria"/>
              </a:rPr>
              <a:t>Vizualization</a:t>
            </a:r>
            <a:r>
              <a:rPr lang="en-IN" sz="3600" dirty="0">
                <a:solidFill>
                  <a:srgbClr val="FF0000"/>
                </a:solidFill>
                <a:latin typeface="Cambria"/>
              </a:rPr>
              <a:t> of categorical columns:</a:t>
            </a:r>
            <a:endParaRPr lang="en-US" dirty="0">
              <a:solidFill>
                <a:srgbClr val="FF0000"/>
              </a:solidFill>
            </a:endParaRPr>
          </a:p>
        </p:txBody>
      </p:sp>
      <p:pic>
        <p:nvPicPr>
          <p:cNvPr id="4" name="Content Placeholder 3">
            <a:extLst>
              <a:ext uri="{FF2B5EF4-FFF2-40B4-BE49-F238E27FC236}">
                <a16:creationId xmlns="" xmlns:a16="http://schemas.microsoft.com/office/drawing/2014/main" xmlns:lc="http://schemas.openxmlformats.org/drawingml/2006/lockedCanvas" id="{0D14ED80-9118-41BC-BB4A-45A7D61E90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520506" y="1550011"/>
            <a:ext cx="9636368" cy="2571823"/>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1012873" y="4404357"/>
            <a:ext cx="10846191" cy="1804725"/>
          </a:xfrm>
          <a:prstGeom prst="rect">
            <a:avLst/>
          </a:prstGeom>
        </p:spPr>
        <p:txBody>
          <a:bodyPr wrap="square">
            <a:spAutoFit/>
          </a:bodyPr>
          <a:lstStyle/>
          <a:p>
            <a:pPr lvl="0">
              <a:lnSpc>
                <a:spcPct val="107000"/>
              </a:lnSpc>
            </a:pPr>
            <a:r>
              <a:rPr lang="en-IN" sz="3200" dirty="0">
                <a:solidFill>
                  <a:srgbClr val="FF0000"/>
                </a:solidFill>
                <a:latin typeface="Cambria"/>
                <a:ea typeface="Calibri" panose="020F0502020204030204" pitchFamily="34" charset="0"/>
                <a:cs typeface="Times New Roman" panose="02020603050405020304" pitchFamily="18" charset="0"/>
              </a:rPr>
              <a:t>Observations:</a:t>
            </a:r>
          </a:p>
          <a:p>
            <a:pPr marL="285750" lvl="0" indent="-285750" algn="just">
              <a:lnSpc>
                <a:spcPct val="107000"/>
              </a:lnSpc>
              <a:buFont typeface="Wingdings" panose="05000000000000000000" pitchFamily="2" charset="2"/>
              <a:buChar char="ü"/>
            </a:pP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a:t>
            </a:r>
            <a:r>
              <a:rPr lang="en-IN"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15% Down </a:t>
            </a: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payment regular terms (Con) of type of sale (</a:t>
            </a:r>
            <a:r>
              <a:rPr lang="en-IN"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SaleType</a:t>
            </a: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 as highest </a:t>
            </a:r>
            <a:r>
              <a:rPr lang="en-IN"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SalePrice</a:t>
            </a: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a:t>
            </a:r>
            <a:endParaRPr lang="en-IN" sz="1400" dirty="0">
              <a:solidFill>
                <a:srgbClr val="30303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SalesCondition</a:t>
            </a: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 the </a:t>
            </a:r>
            <a:r>
              <a:rPr lang="en-IN"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SalePrice</a:t>
            </a:r>
            <a:r>
              <a:rPr lang="en-IN" dirty="0">
                <a:solidFill>
                  <a:srgbClr val="303030"/>
                </a:solidFill>
                <a:latin typeface="Calibri" panose="020F0502020204030204" pitchFamily="34" charset="0"/>
                <a:ea typeface="Calibri" panose="020F0502020204030204" pitchFamily="34" charset="0"/>
                <a:cs typeface="Times New Roman" panose="02020603050405020304" pitchFamily="18" charset="0"/>
              </a:rPr>
              <a:t> is maximum.</a:t>
            </a:r>
            <a:endParaRPr lang="en-IN" sz="1400" dirty="0">
              <a:solidFill>
                <a:srgbClr val="30303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89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Analysis:</a:t>
            </a:r>
            <a:endParaRPr lang="en-US" dirty="0">
              <a:solidFill>
                <a:srgbClr val="FF0000"/>
              </a:solidFill>
            </a:endParaRPr>
          </a:p>
        </p:txBody>
      </p:sp>
      <p:sp>
        <p:nvSpPr>
          <p:cNvPr id="3" name="Content Placeholder 2"/>
          <p:cNvSpPr>
            <a:spLocks noGrp="1"/>
          </p:cNvSpPr>
          <p:nvPr>
            <p:ph idx="1"/>
          </p:nvPr>
        </p:nvSpPr>
        <p:spPr/>
        <p:txBody>
          <a:bodyPr/>
          <a:lstStyle/>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rPr>
              <a:t> </a:t>
            </a: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marL="342900" lvl="0" indent="-342900">
              <a:lnSpc>
                <a:spcPct val="107000"/>
              </a:lnSpc>
              <a:spcBef>
                <a:spcPts val="1800"/>
              </a:spcBef>
              <a:spcAft>
                <a:spcPts val="800"/>
              </a:spcAft>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0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reg</a:t>
            </a: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marL="342900" lvl="0" indent="-342900">
              <a:lnSpc>
                <a:spcPct val="107000"/>
              </a:lnSpc>
              <a:spcBef>
                <a:spcPts val="1800"/>
              </a:spcBef>
              <a:spcAft>
                <a:spcPts val="800"/>
              </a:spcAft>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0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endParaRPr lang="en-IN" sz="20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298400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Data Cleaning Steps:</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spcBef>
                <a:spcPts val="1800"/>
              </a:spcBef>
              <a:buClr>
                <a:srgbClr val="303030">
                  <a:lumMod val="90000"/>
                  <a:lumOff val="10000"/>
                </a:srgbClr>
              </a:buClr>
              <a:buSzPct val="80000"/>
              <a:buFont typeface="Wingdings" panose="05000000000000000000" pitchFamily="2" charset="2"/>
              <a:buChar char="ü"/>
            </a:pPr>
            <a:r>
              <a:rPr lang="en-IN" sz="2000" dirty="0">
                <a:solidFill>
                  <a:srgbClr val="303030"/>
                </a:solidFill>
                <a:latin typeface="Century" panose="02040604050505020304" pitchFamily="18" charset="0"/>
              </a:rPr>
              <a:t>In my datasets I found null values, outliers and also skewness.</a:t>
            </a:r>
          </a:p>
          <a:p>
            <a:pPr marL="223838" lvl="0" indent="-223838">
              <a:spcBef>
                <a:spcPts val="1800"/>
              </a:spcBef>
              <a:buClr>
                <a:srgbClr val="303030">
                  <a:lumMod val="90000"/>
                  <a:lumOff val="10000"/>
                </a:srgbClr>
              </a:buClr>
              <a:buSzPct val="80000"/>
              <a:buFont typeface="Wingdings" panose="05000000000000000000" pitchFamily="2" charset="2"/>
              <a:buChar char="ü"/>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skewness I have used yeo-</a:t>
            </a:r>
            <a:r>
              <a:rPr lang="en-IN" sz="20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johnson</a:t>
            </a: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method. </a:t>
            </a:r>
          </a:p>
          <a:p>
            <a:pPr marL="223838" lvl="0" indent="-223838">
              <a:spcBef>
                <a:spcPts val="1800"/>
              </a:spcBef>
              <a:buClr>
                <a:srgbClr val="303030">
                  <a:lumMod val="90000"/>
                  <a:lumOff val="10000"/>
                </a:srgbClr>
              </a:buClr>
              <a:buSzPct val="80000"/>
              <a:buFont typeface="Wingdings" panose="05000000000000000000" pitchFamily="2" charset="2"/>
              <a:buChar char="ü"/>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marL="223838" lvl="0" indent="-223838">
              <a:spcBef>
                <a:spcPts val="1800"/>
              </a:spcBef>
              <a:buClr>
                <a:srgbClr val="303030">
                  <a:lumMod val="90000"/>
                  <a:lumOff val="10000"/>
                </a:srgbClr>
              </a:buClr>
              <a:buSzPct val="80000"/>
              <a:buFont typeface="Wingdings" panose="05000000000000000000" pitchFamily="2" charset="2"/>
              <a:buChar char="ü"/>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marL="223838" lvl="0" indent="-223838">
              <a:spcBef>
                <a:spcPts val="1800"/>
              </a:spcBef>
              <a:buClr>
                <a:srgbClr val="303030">
                  <a:lumMod val="90000"/>
                  <a:lumOff val="10000"/>
                </a:srgbClr>
              </a:buClr>
              <a:buSzPct val="80000"/>
              <a:buFont typeface="Wingdings" panose="05000000000000000000" pitchFamily="2" charset="2"/>
              <a:buChar char="ü"/>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212767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Model Building:</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223838" lvl="0" indent="-223838">
              <a:lnSpc>
                <a:spcPct val="107000"/>
              </a:lnSpc>
              <a:spcBef>
                <a:spcPts val="1800"/>
              </a:spcBef>
              <a:spcAft>
                <a:spcPts val="800"/>
              </a:spcAft>
              <a:buClr>
                <a:srgbClr val="303030">
                  <a:lumMod val="90000"/>
                  <a:lumOff val="10000"/>
                </a:srgbClr>
              </a:buClr>
              <a:buSzPct val="80000"/>
              <a:buFont typeface="Wingdings" panose="05000000000000000000" pitchFamily="2" charset="2"/>
              <a:buChar char="ü"/>
            </a:pPr>
            <a:r>
              <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rPr>
              <a:t>Since </a:t>
            </a: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SalePrice</a:t>
            </a:r>
            <a:r>
              <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was my target and it was a continuous column so this </a:t>
            </a: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perticular</a:t>
            </a:r>
            <a:r>
              <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ExtraTreesRegressor</a:t>
            </a:r>
            <a:r>
              <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RandomForestRegressor</a:t>
            </a:r>
            <a:endPar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XGBRegressor</a:t>
            </a:r>
            <a:endPar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ExtraTreesRegressor</a:t>
            </a:r>
            <a:endPar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900"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Clr>
                <a:srgbClr val="303030">
                  <a:lumMod val="90000"/>
                  <a:lumOff val="10000"/>
                </a:srgbClr>
              </a:buClr>
              <a:buSzPct val="80000"/>
              <a:buFont typeface="Wingdings" panose="05000000000000000000" pitchFamily="2" charset="2"/>
              <a:buChar char=""/>
            </a:pPr>
            <a:r>
              <a:rPr lang="en-IN" sz="1900" dirty="0" err="1" smtClean="0">
                <a:solidFill>
                  <a:srgbClr val="303030"/>
                </a:solidFill>
                <a:latin typeface="Century" panose="02040604050505020304" pitchFamily="18" charset="0"/>
                <a:cs typeface="Times New Roman" panose="02020603050405020304" pitchFamily="18" charset="0"/>
              </a:rPr>
              <a:t>BaggingRegressor</a:t>
            </a:r>
            <a:endParaRPr lang="en-IN" sz="19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246565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Overview:</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spcBef>
                <a:spcPts val="1800"/>
              </a:spcBef>
              <a:buClr>
                <a:srgbClr val="303030">
                  <a:lumMod val="90000"/>
                  <a:lumOff val="10000"/>
                </a:srgbClr>
              </a:buClr>
              <a:buSzPct val="80000"/>
              <a:buFont typeface="Wingdings" panose="05000000000000000000" pitchFamily="2" charset="2"/>
              <a:buChar char="ü"/>
            </a:pPr>
            <a:r>
              <a:rPr lang="en-US" sz="2400" dirty="0">
                <a:solidFill>
                  <a:srgbClr val="000000"/>
                </a:solidFill>
                <a:latin typeface="Century" panose="02040604050505020304" pitchFamily="18" charset="0"/>
              </a:rPr>
              <a:t>In this particular presentation we will be looking on:</a:t>
            </a:r>
          </a:p>
          <a:p>
            <a:pPr marL="511175" lvl="1">
              <a:spcBef>
                <a:spcPts val="1000"/>
              </a:spcBef>
              <a:buClr>
                <a:srgbClr val="303030">
                  <a:lumMod val="90000"/>
                  <a:lumOff val="10000"/>
                </a:srgbClr>
              </a:buClr>
              <a:buSzPct val="80000"/>
            </a:pPr>
            <a:r>
              <a:rPr lang="en-US" sz="2000" dirty="0">
                <a:solidFill>
                  <a:srgbClr val="000000"/>
                </a:solidFill>
                <a:latin typeface="Century" panose="02040604050505020304" pitchFamily="18" charset="0"/>
              </a:rPr>
              <a:t>How to analyze the dataset of Housing Price Prediction.</a:t>
            </a:r>
          </a:p>
          <a:p>
            <a:pPr marL="511175" lvl="1">
              <a:spcBef>
                <a:spcPts val="1000"/>
              </a:spcBef>
              <a:buClr>
                <a:srgbClr val="303030">
                  <a:lumMod val="90000"/>
                  <a:lumOff val="10000"/>
                </a:srgbClr>
              </a:buClr>
              <a:buSzPct val="80000"/>
            </a:pPr>
            <a:r>
              <a:rPr lang="en-US" sz="2000" dirty="0">
                <a:solidFill>
                  <a:srgbClr val="000000"/>
                </a:solidFill>
                <a:latin typeface="Century" panose="02040604050505020304" pitchFamily="18" charset="0"/>
              </a:rPr>
              <a:t>What are the EDA steps in cleaning the dataset.</a:t>
            </a:r>
          </a:p>
          <a:p>
            <a:pPr marL="511175" lvl="1">
              <a:spcBef>
                <a:spcPts val="1000"/>
              </a:spcBef>
              <a:buClr>
                <a:srgbClr val="303030">
                  <a:lumMod val="90000"/>
                  <a:lumOff val="10000"/>
                </a:srgbClr>
              </a:buClr>
              <a:buSzPct val="80000"/>
            </a:pPr>
            <a:r>
              <a:rPr lang="en-US" sz="2000" dirty="0">
                <a:solidFill>
                  <a:srgbClr val="000000"/>
                </a:solidFill>
                <a:latin typeface="Century" panose="02040604050505020304" pitchFamily="18" charset="0"/>
              </a:rPr>
              <a:t>Overall analysis on the problem.</a:t>
            </a:r>
          </a:p>
          <a:p>
            <a:pPr marL="511175" lvl="1">
              <a:spcBef>
                <a:spcPts val="1000"/>
              </a:spcBef>
              <a:buClr>
                <a:srgbClr val="303030">
                  <a:lumMod val="90000"/>
                  <a:lumOff val="10000"/>
                </a:srgbClr>
              </a:buClr>
              <a:buSzPct val="80000"/>
            </a:pPr>
            <a:r>
              <a:rPr lang="en-US" sz="2000" dirty="0">
                <a:solidFill>
                  <a:srgbClr val="000000"/>
                </a:solidFill>
                <a:latin typeface="Century" panose="02040604050505020304" pitchFamily="18" charset="0"/>
              </a:rPr>
              <a:t>Model building from train dataset.</a:t>
            </a:r>
          </a:p>
          <a:p>
            <a:pPr marL="511175" lvl="1">
              <a:spcBef>
                <a:spcPts val="1000"/>
              </a:spcBef>
              <a:buClr>
                <a:srgbClr val="303030">
                  <a:lumMod val="90000"/>
                  <a:lumOff val="10000"/>
                </a:srgbClr>
              </a:buClr>
              <a:buSzPct val="80000"/>
            </a:pPr>
            <a:r>
              <a:rPr lang="en-US" sz="2000" dirty="0">
                <a:solidFill>
                  <a:srgbClr val="000000"/>
                </a:solidFill>
                <a:latin typeface="Century" panose="02040604050505020304" pitchFamily="18" charset="0"/>
              </a:rPr>
              <a:t>Predicting Housing Price for test dataset.</a:t>
            </a:r>
          </a:p>
          <a:p>
            <a:pPr marL="0" indent="0">
              <a:buNone/>
            </a:pPr>
            <a:endParaRPr lang="en-US" dirty="0"/>
          </a:p>
        </p:txBody>
      </p:sp>
    </p:spTree>
    <p:extLst>
      <p:ext uri="{BB962C8B-B14F-4D97-AF65-F5344CB8AC3E}">
        <p14:creationId xmlns:p14="http://schemas.microsoft.com/office/powerpoint/2010/main" val="3073062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078"/>
          </a:xfrm>
        </p:spPr>
        <p:txBody>
          <a:bodyPr/>
          <a:lstStyle/>
          <a:p>
            <a:r>
              <a:rPr lang="en-IN" sz="3600" dirty="0" err="1">
                <a:solidFill>
                  <a:srgbClr val="FF0000"/>
                </a:solidFill>
                <a:latin typeface="Cambria"/>
              </a:rPr>
              <a:t>i</a:t>
            </a:r>
            <a:r>
              <a:rPr lang="en-IN" sz="3600" dirty="0">
                <a:solidFill>
                  <a:srgbClr val="FF0000"/>
                </a:solidFill>
                <a:latin typeface="Cambria"/>
              </a:rPr>
              <a:t>) </a:t>
            </a:r>
            <a:r>
              <a:rPr lang="en-IN" sz="3600" dirty="0" err="1">
                <a:solidFill>
                  <a:srgbClr val="FF0000"/>
                </a:solidFill>
                <a:latin typeface="Cambria"/>
              </a:rPr>
              <a:t>RandomForestRegressor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10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829" y="1026594"/>
            <a:ext cx="7727009" cy="4351338"/>
          </a:xfrm>
          <a:prstGeom prst="rect">
            <a:avLst/>
          </a:prstGeom>
          <a:noFill/>
          <a:ln>
            <a:noFill/>
          </a:ln>
        </p:spPr>
      </p:pic>
      <p:sp>
        <p:nvSpPr>
          <p:cNvPr id="6" name="Rectangle 5"/>
          <p:cNvSpPr/>
          <p:nvPr/>
        </p:nvSpPr>
        <p:spPr>
          <a:xfrm>
            <a:off x="431829" y="5393069"/>
            <a:ext cx="9148269" cy="646331"/>
          </a:xfrm>
          <a:prstGeom prst="rect">
            <a:avLst/>
          </a:prstGeom>
        </p:spPr>
        <p:txBody>
          <a:bodyPr wrap="square">
            <a:spAutoFit/>
          </a:bodyPr>
          <a:lstStyle/>
          <a:p>
            <a:pPr marL="285750" lvl="0" indent="-285750">
              <a:buFont typeface="Wingdings" panose="05000000000000000000" pitchFamily="2" charset="2"/>
              <a:buChar char="ü"/>
            </a:pPr>
            <a:r>
              <a:rPr lang="en-IN"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 has given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91.30%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 but still we have to look into multiple models.</a:t>
            </a:r>
            <a:endParaRPr lang="en-IN" dirty="0">
              <a:solidFill>
                <a:srgbClr val="303030"/>
              </a:solidFill>
              <a:latin typeface="Century" panose="02040604050505020304" pitchFamily="18" charset="0"/>
            </a:endParaRPr>
          </a:p>
        </p:txBody>
      </p:sp>
    </p:spTree>
    <p:extLst>
      <p:ext uri="{BB962C8B-B14F-4D97-AF65-F5344CB8AC3E}">
        <p14:creationId xmlns:p14="http://schemas.microsoft.com/office/powerpoint/2010/main" val="240628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ii) </a:t>
            </a:r>
            <a:r>
              <a:rPr lang="en-IN" sz="3600" dirty="0" err="1">
                <a:solidFill>
                  <a:srgbClr val="FF0000"/>
                </a:solidFill>
                <a:latin typeface="Cambria"/>
              </a:rPr>
              <a:t>XGBRegressor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12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6846" y="1305120"/>
            <a:ext cx="7526256" cy="4351338"/>
          </a:xfrm>
          <a:prstGeom prst="rect">
            <a:avLst/>
          </a:prstGeom>
          <a:noFill/>
          <a:ln>
            <a:noFill/>
          </a:ln>
        </p:spPr>
      </p:pic>
      <p:sp>
        <p:nvSpPr>
          <p:cNvPr id="5" name="Rectangle 4"/>
          <p:cNvSpPr/>
          <p:nvPr/>
        </p:nvSpPr>
        <p:spPr>
          <a:xfrm>
            <a:off x="725658" y="5656458"/>
            <a:ext cx="5253426" cy="388696"/>
          </a:xfrm>
          <a:prstGeom prst="rect">
            <a:avLst/>
          </a:prstGeom>
        </p:spPr>
        <p:txBody>
          <a:bodyPr wrap="none">
            <a:spAutoFit/>
          </a:bodyPr>
          <a:lstStyle/>
          <a:p>
            <a:pPr marL="285750" lvl="0" indent="-285750">
              <a:lnSpc>
                <a:spcPct val="107000"/>
              </a:lnSpc>
              <a:spcAft>
                <a:spcPts val="800"/>
              </a:spcAft>
              <a:buFont typeface="Wingdings" panose="05000000000000000000" pitchFamily="2" charset="2"/>
              <a:buChar char="ü"/>
            </a:pPr>
            <a:r>
              <a:rPr lang="en-IN"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XGBRegressor</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90.20%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a:t>
            </a:r>
            <a:endParaRPr lang="en-IN" sz="14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05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iii) </a:t>
            </a:r>
            <a:r>
              <a:rPr lang="en-IN" sz="3600" dirty="0" err="1">
                <a:solidFill>
                  <a:srgbClr val="FF0000"/>
                </a:solidFill>
                <a:latin typeface="Cambria"/>
              </a:rPr>
              <a:t>ExtraTreesRegressor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14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548" y="1333256"/>
            <a:ext cx="7707878" cy="4351338"/>
          </a:xfrm>
          <a:prstGeom prst="rect">
            <a:avLst/>
          </a:prstGeom>
          <a:noFill/>
          <a:ln>
            <a:noFill/>
          </a:ln>
        </p:spPr>
      </p:pic>
      <p:sp>
        <p:nvSpPr>
          <p:cNvPr id="5" name="Rectangle 4"/>
          <p:cNvSpPr/>
          <p:nvPr/>
        </p:nvSpPr>
        <p:spPr>
          <a:xfrm>
            <a:off x="838200" y="5684594"/>
            <a:ext cx="5829032" cy="388696"/>
          </a:xfrm>
          <a:prstGeom prst="rect">
            <a:avLst/>
          </a:prstGeom>
        </p:spPr>
        <p:txBody>
          <a:bodyPr wrap="none">
            <a:spAutoFit/>
          </a:bodyPr>
          <a:lstStyle/>
          <a:p>
            <a:pPr marL="285750" lvl="0" indent="-285750">
              <a:lnSpc>
                <a:spcPct val="107000"/>
              </a:lnSpc>
              <a:spcAft>
                <a:spcPts val="800"/>
              </a:spcAft>
              <a:buFont typeface="Wingdings" panose="05000000000000000000" pitchFamily="2" charset="2"/>
              <a:buChar char="ü"/>
            </a:pPr>
            <a:r>
              <a:rPr lang="en-IN"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ExtraTreeRegressor</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90.51%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a:t>
            </a:r>
            <a:endParaRPr lang="en-IN" sz="14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691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iv) </a:t>
            </a:r>
            <a:r>
              <a:rPr lang="en-IN" sz="3600" dirty="0" err="1">
                <a:solidFill>
                  <a:srgbClr val="FF0000"/>
                </a:solidFill>
                <a:latin typeface="Cambria"/>
              </a:rPr>
              <a:t>GradientBoostingRegressor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15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677" y="1333257"/>
            <a:ext cx="7960808" cy="4351338"/>
          </a:xfrm>
          <a:prstGeom prst="rect">
            <a:avLst/>
          </a:prstGeom>
          <a:noFill/>
          <a:ln>
            <a:noFill/>
          </a:ln>
        </p:spPr>
      </p:pic>
      <p:sp>
        <p:nvSpPr>
          <p:cNvPr id="5" name="Rectangle 4"/>
          <p:cNvSpPr/>
          <p:nvPr/>
        </p:nvSpPr>
        <p:spPr>
          <a:xfrm>
            <a:off x="838200" y="5684595"/>
            <a:ext cx="6700912" cy="388696"/>
          </a:xfrm>
          <a:prstGeom prst="rect">
            <a:avLst/>
          </a:prstGeom>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91.96%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a:t>
            </a:r>
            <a:endParaRPr lang="en-IN" sz="14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7736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v) </a:t>
            </a:r>
            <a:r>
              <a:rPr lang="en-IN" sz="3600" dirty="0" err="1">
                <a:solidFill>
                  <a:srgbClr val="FF0000"/>
                </a:solidFill>
                <a:latin typeface="Cambria"/>
              </a:rPr>
              <a:t>DecisionTreeRegressor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21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2202" y="1305121"/>
            <a:ext cx="7700161" cy="4351338"/>
          </a:xfrm>
          <a:prstGeom prst="rect">
            <a:avLst/>
          </a:prstGeom>
          <a:noFill/>
          <a:ln>
            <a:noFill/>
          </a:ln>
        </p:spPr>
      </p:pic>
      <p:sp>
        <p:nvSpPr>
          <p:cNvPr id="5" name="Rectangle 4"/>
          <p:cNvSpPr/>
          <p:nvPr/>
        </p:nvSpPr>
        <p:spPr>
          <a:xfrm>
            <a:off x="838200" y="5656459"/>
            <a:ext cx="6123984" cy="369332"/>
          </a:xfrm>
          <a:prstGeom prst="rect">
            <a:avLst/>
          </a:prstGeom>
        </p:spPr>
        <p:txBody>
          <a:bodyPr wrap="none">
            <a:spAutoFit/>
          </a:bodyPr>
          <a:lstStyle/>
          <a:p>
            <a:pPr marL="285750" lvl="0" indent="-285750">
              <a:buFont typeface="Wingdings" panose="05000000000000000000" pitchFamily="2" charset="2"/>
              <a:buChar char="ü"/>
            </a:pPr>
            <a:r>
              <a:rPr lang="en-IN"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 is giving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65.66%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a:t>
            </a:r>
            <a:endParaRPr lang="en-IN" dirty="0">
              <a:solidFill>
                <a:srgbClr val="303030"/>
              </a:solidFill>
              <a:latin typeface="Century" panose="02040604050505020304" pitchFamily="18" charset="0"/>
            </a:endParaRPr>
          </a:p>
        </p:txBody>
      </p:sp>
    </p:spTree>
    <p:extLst>
      <p:ext uri="{BB962C8B-B14F-4D97-AF65-F5344CB8AC3E}">
        <p14:creationId xmlns:p14="http://schemas.microsoft.com/office/powerpoint/2010/main" val="1760125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350"/>
          </a:xfrm>
        </p:spPr>
        <p:txBody>
          <a:bodyPr/>
          <a:lstStyle/>
          <a:p>
            <a:r>
              <a:rPr lang="en-IN" sz="3600" dirty="0" smtClean="0">
                <a:solidFill>
                  <a:srgbClr val="FF0000"/>
                </a:solidFill>
                <a:latin typeface="Cambria"/>
              </a:rPr>
              <a:t>vi) </a:t>
            </a:r>
            <a:r>
              <a:rPr lang="en-IN" sz="3600" dirty="0" err="1" smtClean="0">
                <a:solidFill>
                  <a:srgbClr val="FF0000"/>
                </a:solidFill>
                <a:latin typeface="Cambria"/>
              </a:rPr>
              <a:t>BaggingRegressor</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9323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702" y="1009699"/>
            <a:ext cx="7760485" cy="4351338"/>
          </a:xfrm>
          <a:prstGeom prst="rect">
            <a:avLst/>
          </a:prstGeom>
          <a:noFill/>
          <a:ln>
            <a:noFill/>
          </a:ln>
        </p:spPr>
      </p:pic>
      <p:sp>
        <p:nvSpPr>
          <p:cNvPr id="6" name="Rectangle 5"/>
          <p:cNvSpPr/>
          <p:nvPr/>
        </p:nvSpPr>
        <p:spPr>
          <a:xfrm>
            <a:off x="1007013" y="5361037"/>
            <a:ext cx="5623719" cy="369332"/>
          </a:xfrm>
          <a:prstGeom prst="rect">
            <a:avLst/>
          </a:prstGeom>
        </p:spPr>
        <p:txBody>
          <a:bodyPr wrap="none">
            <a:spAutoFit/>
          </a:bodyPr>
          <a:lstStyle/>
          <a:p>
            <a:pPr marL="285750" lvl="0" indent="-285750">
              <a:buFont typeface="Wingdings" panose="05000000000000000000" pitchFamily="2" charset="2"/>
              <a:buChar char="ü"/>
            </a:pPr>
            <a:r>
              <a:rPr lang="en-IN"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BaggingRegressor</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is giving me </a:t>
            </a:r>
            <a:r>
              <a:rPr lang="en-IN"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89.78% </a:t>
            </a:r>
            <a:r>
              <a:rPr lang="en-IN" dirty="0">
                <a:solidFill>
                  <a:srgbClr val="303030"/>
                </a:solidFill>
                <a:latin typeface="Century" panose="02040604050505020304" pitchFamily="18" charset="0"/>
                <a:ea typeface="Calibri" panose="020F0502020204030204" pitchFamily="34" charset="0"/>
                <a:cs typeface="Times New Roman" panose="02020603050405020304" pitchFamily="18" charset="0"/>
              </a:rPr>
              <a:t>accuracy.</a:t>
            </a:r>
            <a:endParaRPr lang="en-IN" dirty="0">
              <a:solidFill>
                <a:srgbClr val="303030"/>
              </a:solidFill>
              <a:latin typeface="Century" panose="02040604050505020304" pitchFamily="18" charset="0"/>
            </a:endParaRPr>
          </a:p>
        </p:txBody>
      </p:sp>
      <p:sp>
        <p:nvSpPr>
          <p:cNvPr id="7" name="Rectangle 6"/>
          <p:cNvSpPr/>
          <p:nvPr/>
        </p:nvSpPr>
        <p:spPr>
          <a:xfrm>
            <a:off x="1007013" y="5876577"/>
            <a:ext cx="10936457" cy="685059"/>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IN" b="1" dirty="0">
                <a:solidFill>
                  <a:srgbClr val="303030"/>
                </a:solidFill>
                <a:latin typeface="Century" panose="02040604050505020304" pitchFamily="18" charset="0"/>
                <a:ea typeface="Calibri" panose="020F0502020204030204" pitchFamily="34" charset="0"/>
                <a:cs typeface="Times New Roman" panose="02020603050405020304" pitchFamily="18" charset="0"/>
              </a:rPr>
              <a:t>By looking into the difference of model accuracy and cross validation score I </a:t>
            </a:r>
            <a:r>
              <a:rPr lang="en-IN" b="1"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found </a:t>
            </a:r>
            <a:r>
              <a:rPr lang="en-IN" b="1" dirty="0" err="1"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XGBRegressor</a:t>
            </a:r>
            <a:r>
              <a:rPr lang="en-IN" b="1" dirty="0" smtClean="0">
                <a:solidFill>
                  <a:srgbClr val="303030"/>
                </a:solidFill>
                <a:latin typeface="Century" panose="02040604050505020304" pitchFamily="18" charset="0"/>
                <a:ea typeface="Calibri" panose="020F0502020204030204" pitchFamily="34" charset="0"/>
                <a:cs typeface="Times New Roman" panose="02020603050405020304" pitchFamily="18" charset="0"/>
              </a:rPr>
              <a:t> </a:t>
            </a:r>
            <a:r>
              <a:rPr lang="en-IN" b="1" dirty="0">
                <a:solidFill>
                  <a:srgbClr val="303030"/>
                </a:solidFill>
                <a:latin typeface="Century" panose="02040604050505020304" pitchFamily="18" charset="0"/>
                <a:ea typeface="Calibri" panose="020F0502020204030204" pitchFamily="34" charset="0"/>
                <a:cs typeface="Times New Roman" panose="02020603050405020304" pitchFamily="18" charset="0"/>
              </a:rPr>
              <a:t>as the best model.</a:t>
            </a:r>
            <a:endParaRPr lang="en-IN" sz="14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7269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sz="3600" dirty="0">
                <a:solidFill>
                  <a:srgbClr val="FF0000"/>
                </a:solidFill>
                <a:latin typeface="Cambria"/>
              </a:rPr>
              <a:t>Hyper Parameter </a:t>
            </a:r>
            <a:r>
              <a:rPr lang="en-IN" sz="3600" dirty="0" smtClean="0">
                <a:solidFill>
                  <a:srgbClr val="FF0000"/>
                </a:solidFill>
                <a:latin typeface="Cambria"/>
              </a:rPr>
              <a:t>Tuning</a:t>
            </a:r>
            <a:r>
              <a:rPr lang="en-IN" sz="3600" dirty="0">
                <a:solidFill>
                  <a:srgbClr val="FF0000"/>
                </a:solidFill>
                <a:latin typeface="Cambria"/>
              </a:rPr>
              <a:t>:</a:t>
            </a:r>
            <a:endParaRPr lang="en-US" dirty="0">
              <a:solidFill>
                <a:srgbClr val="FF0000"/>
              </a:solidFill>
            </a:endParaRPr>
          </a:p>
        </p:txBody>
      </p:sp>
      <p:pic>
        <p:nvPicPr>
          <p:cNvPr id="4" name="Content Placeholder 3" descr="Screenshot_20221207_06564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78" y="1325563"/>
            <a:ext cx="9252139" cy="4183288"/>
          </a:xfrm>
          <a:prstGeom prst="rect">
            <a:avLst/>
          </a:prstGeom>
          <a:noFill/>
          <a:ln>
            <a:noFill/>
          </a:ln>
        </p:spPr>
      </p:pic>
    </p:spTree>
    <p:extLst>
      <p:ext uri="{BB962C8B-B14F-4D97-AF65-F5344CB8AC3E}">
        <p14:creationId xmlns:p14="http://schemas.microsoft.com/office/powerpoint/2010/main" val="2851294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4192"/>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48882" y="728642"/>
            <a:ext cx="10359684" cy="3826568"/>
          </a:xfrm>
          <a:prstGeom prst="rect">
            <a:avLst/>
          </a:prstGeom>
        </p:spPr>
      </p:pic>
      <p:sp>
        <p:nvSpPr>
          <p:cNvPr id="6" name="Rectangle 5"/>
          <p:cNvSpPr/>
          <p:nvPr/>
        </p:nvSpPr>
        <p:spPr>
          <a:xfrm>
            <a:off x="838200" y="4594534"/>
            <a:ext cx="10795782" cy="981423"/>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I have </a:t>
            </a:r>
            <a:r>
              <a:rPr lang="en-IN" b="1"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chosen </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all parameters of </a:t>
            </a:r>
            <a:r>
              <a:rPr lang="en-IN" b="1" dirty="0" err="1"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XGBRegressor</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 after </a:t>
            </a:r>
            <a:r>
              <a:rPr lang="en-IN" b="1"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tuning </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the model with best parameters I have </a:t>
            </a:r>
            <a:r>
              <a:rPr lang="en-IN" b="1"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increased </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my model accuracy from </a:t>
            </a:r>
            <a:r>
              <a:rPr lang="en-IN" b="1"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90.20% </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to </a:t>
            </a:r>
            <a:r>
              <a:rPr lang="en-IN" b="1" dirty="0" smtClean="0">
                <a:solidFill>
                  <a:srgbClr val="303030"/>
                </a:solidFill>
                <a:latin typeface="Calibri" panose="020F0502020204030204" pitchFamily="34" charset="0"/>
                <a:ea typeface="Calibri" panose="020F0502020204030204" pitchFamily="34" charset="0"/>
                <a:cs typeface="Times New Roman" panose="02020603050405020304" pitchFamily="18" charset="0"/>
              </a:rPr>
              <a:t>93.07%. </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Also </a:t>
            </a:r>
            <a:r>
              <a:rPr lang="en-IN" b="1"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mse</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 and </a:t>
            </a:r>
            <a:r>
              <a:rPr lang="en-IN" b="1" dirty="0" err="1">
                <a:solidFill>
                  <a:srgbClr val="303030"/>
                </a:solidFill>
                <a:latin typeface="Calibri" panose="020F0502020204030204" pitchFamily="34" charset="0"/>
                <a:ea typeface="Calibri" panose="020F0502020204030204" pitchFamily="34" charset="0"/>
                <a:cs typeface="Times New Roman" panose="02020603050405020304" pitchFamily="18" charset="0"/>
              </a:rPr>
              <a:t>rmse</a:t>
            </a:r>
            <a:r>
              <a:rPr lang="en-IN" b="1" dirty="0">
                <a:solidFill>
                  <a:srgbClr val="303030"/>
                </a:solidFill>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solidFill>
                <a:srgbClr val="30303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509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9817"/>
          </a:xfrm>
        </p:spPr>
        <p:txBody>
          <a:bodyPr/>
          <a:lstStyle/>
          <a:p>
            <a:r>
              <a:rPr lang="en-IN" sz="3200" dirty="0">
                <a:solidFill>
                  <a:srgbClr val="FF0000"/>
                </a:solidFill>
                <a:latin typeface="Cambria"/>
              </a:rPr>
              <a:t>Saving the model and predictions using saved model:</a:t>
            </a:r>
            <a:endParaRPr lang="en-US" dirty="0">
              <a:solidFill>
                <a:srgbClr val="FF0000"/>
              </a:solidFill>
            </a:endParaRPr>
          </a:p>
        </p:txBody>
      </p:sp>
      <p:sp>
        <p:nvSpPr>
          <p:cNvPr id="3" name="Content Placeholder 2"/>
          <p:cNvSpPr>
            <a:spLocks noGrp="1"/>
          </p:cNvSpPr>
          <p:nvPr>
            <p:ph idx="1"/>
          </p:nvPr>
        </p:nvSpPr>
        <p:spPr>
          <a:xfrm>
            <a:off x="838200" y="954942"/>
            <a:ext cx="10515600" cy="5502129"/>
          </a:xfrm>
        </p:spPr>
        <p:txBody>
          <a:bodyPr/>
          <a:lstStyle/>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pkl</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solidFill>
                  <a:srgbClr val="303030"/>
                </a:solidFill>
                <a:latin typeface="Century" panose="02040604050505020304" pitchFamily="18" charset="0"/>
                <a:ea typeface="Calibri" panose="020F0502020204030204" pitchFamily="34" charset="0"/>
                <a:cs typeface="Times New Roman" panose="02020603050405020304" pitchFamily="18" charset="0"/>
              </a:rPr>
              <a:t>.</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endParaRPr lang="en-US" dirty="0"/>
          </a:p>
        </p:txBody>
      </p:sp>
      <p:pic>
        <p:nvPicPr>
          <p:cNvPr id="4" name="Picture 3" descr="Screenshot_20221207_093518.png"/>
          <p:cNvPicPr/>
          <p:nvPr/>
        </p:nvPicPr>
        <p:blipFill>
          <a:blip r:embed="rId2">
            <a:extLst>
              <a:ext uri="{28A0092B-C50C-407E-A947-70E740481C1C}">
                <a14:useLocalDpi xmlns:a14="http://schemas.microsoft.com/office/drawing/2010/main" val="0"/>
              </a:ext>
            </a:extLst>
          </a:blip>
          <a:srcRect/>
          <a:stretch>
            <a:fillRect/>
          </a:stretch>
        </p:blipFill>
        <p:spPr bwMode="auto">
          <a:xfrm>
            <a:off x="337625" y="1605830"/>
            <a:ext cx="10424159" cy="3863975"/>
          </a:xfrm>
          <a:prstGeom prst="rect">
            <a:avLst/>
          </a:prstGeom>
          <a:noFill/>
          <a:ln>
            <a:noFill/>
          </a:ln>
        </p:spPr>
      </p:pic>
      <p:sp>
        <p:nvSpPr>
          <p:cNvPr id="5" name="Rectangle 4"/>
          <p:cNvSpPr/>
          <p:nvPr/>
        </p:nvSpPr>
        <p:spPr>
          <a:xfrm>
            <a:off x="1106658" y="5469805"/>
            <a:ext cx="9078351" cy="68505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b="1" dirty="0">
                <a:solidFill>
                  <a:srgbClr val="303030"/>
                </a:solidFill>
                <a:latin typeface="Calibri" panose="020F0502020204030204" pitchFamily="34" charset="0"/>
                <a:ea typeface="Calibri" panose="020F0502020204030204" pitchFamily="34" charset="0"/>
                <a:cs typeface="Calibri" panose="020F0502020204030204" pitchFamily="34" charset="0"/>
              </a:rPr>
              <a:t>I have predicted the </a:t>
            </a:r>
            <a:r>
              <a:rPr lang="en-IN" b="1" dirty="0" err="1">
                <a:solidFill>
                  <a:srgbClr val="303030"/>
                </a:solidFill>
                <a:latin typeface="Calibri" panose="020F0502020204030204" pitchFamily="34" charset="0"/>
                <a:ea typeface="Calibri" panose="020F0502020204030204" pitchFamily="34" charset="0"/>
                <a:cs typeface="Calibri" panose="020F0502020204030204" pitchFamily="34" charset="0"/>
              </a:rPr>
              <a:t>SalePrice</a:t>
            </a:r>
            <a:r>
              <a:rPr lang="en-IN" b="1" dirty="0">
                <a:solidFill>
                  <a:srgbClr val="303030"/>
                </a:solidFill>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endParaRPr lang="en-IN" sz="1400" dirty="0">
              <a:solidFill>
                <a:srgbClr val="30303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341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9613"/>
          </a:xfrm>
        </p:spPr>
        <p:txBody>
          <a:bodyPr/>
          <a:lstStyle/>
          <a:p>
            <a:r>
              <a:rPr lang="en-IN" sz="3600" dirty="0">
                <a:solidFill>
                  <a:srgbClr val="FF0000"/>
                </a:solidFill>
                <a:latin typeface="Cambria"/>
              </a:rPr>
              <a:t>Conclusion:</a:t>
            </a:r>
            <a:endParaRPr lang="en-US" dirty="0">
              <a:solidFill>
                <a:srgbClr val="FF0000"/>
              </a:solidFill>
            </a:endParaRPr>
          </a:p>
        </p:txBody>
      </p:sp>
      <p:sp>
        <p:nvSpPr>
          <p:cNvPr id="3" name="Content Placeholder 2"/>
          <p:cNvSpPr>
            <a:spLocks noGrp="1"/>
          </p:cNvSpPr>
          <p:nvPr>
            <p:ph idx="1"/>
          </p:nvPr>
        </p:nvSpPr>
        <p:spPr>
          <a:xfrm>
            <a:off x="838200" y="984738"/>
            <a:ext cx="10515600" cy="5192225"/>
          </a:xfrm>
        </p:spPr>
        <p:txBody>
          <a:bodyPr>
            <a:normAutofit/>
          </a:bodyPr>
          <a:lstStyle/>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We have mentioned the step by step procedure to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analyze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featuers</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csv file was generated consisting of predicted house prices. </a:t>
            </a: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sz="1800" dirty="0" err="1">
                <a:solidFill>
                  <a:srgbClr val="303030"/>
                </a:solidFill>
                <a:latin typeface="Century" panose="02040604050505020304" pitchFamily="18" charset="0"/>
                <a:ea typeface="Calibri" panose="020F0502020204030204" pitchFamily="34" charset="0"/>
                <a:cs typeface="Times New Roman" panose="02020603050405020304" pitchFamily="18" charset="0"/>
              </a:rPr>
              <a:t>dataframe</a:t>
            </a:r>
            <a:r>
              <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rPr>
              <a:t> of predicted prices of test dataset.</a:t>
            </a: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marL="223838" lvl="0" indent="-223838">
              <a:spcBef>
                <a:spcPts val="300"/>
              </a:spcBef>
              <a:spcAft>
                <a:spcPts val="300"/>
              </a:spcAft>
              <a:buClr>
                <a:srgbClr val="303030">
                  <a:lumMod val="90000"/>
                  <a:lumOff val="10000"/>
                </a:srgbClr>
              </a:buClr>
              <a:buSzPct val="80000"/>
              <a:buFont typeface="Wingdings" panose="05000000000000000000" pitchFamily="2" charset="2"/>
              <a:buChar char="ü"/>
            </a:pPr>
            <a:r>
              <a:rPr lang="en-IN" sz="1800" dirty="0">
                <a:solidFill>
                  <a:srgbClr val="333333"/>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sz="18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953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Problem Statement:</a:t>
            </a:r>
            <a:endParaRPr lang="en-US" dirty="0">
              <a:solidFill>
                <a:srgbClr val="FF0000"/>
              </a:solidFill>
            </a:endParaRPr>
          </a:p>
        </p:txBody>
      </p:sp>
      <p:sp>
        <p:nvSpPr>
          <p:cNvPr id="3" name="Content Placeholder 2"/>
          <p:cNvSpPr>
            <a:spLocks noGrp="1"/>
          </p:cNvSpPr>
          <p:nvPr>
            <p:ph idx="1"/>
          </p:nvPr>
        </p:nvSpPr>
        <p:spPr/>
        <p:txBody>
          <a:bodyPr/>
          <a:lstStyle/>
          <a:p>
            <a:pPr marL="0" lvl="0" indent="0">
              <a:spcBef>
                <a:spcPts val="1800"/>
              </a:spcBef>
              <a:buClr>
                <a:srgbClr val="303030">
                  <a:lumMod val="90000"/>
                  <a:lumOff val="10000"/>
                </a:srgbClr>
              </a:buClr>
              <a:buSzPct val="80000"/>
              <a:buNone/>
            </a:pPr>
            <a:r>
              <a:rPr lang="en-US" sz="2000" dirty="0">
                <a:solidFill>
                  <a:srgbClr val="303030"/>
                </a:solidFill>
                <a:latin typeface="Century" panose="020406040505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lvl="0" indent="0">
              <a:spcBef>
                <a:spcPts val="1800"/>
              </a:spcBef>
              <a:buClr>
                <a:srgbClr val="303030">
                  <a:lumMod val="90000"/>
                  <a:lumOff val="10000"/>
                </a:srgbClr>
              </a:buClr>
              <a:buSzPct val="80000"/>
              <a:buNone/>
            </a:pPr>
            <a:r>
              <a:rPr lang="en-US" sz="2000" dirty="0">
                <a:solidFill>
                  <a:srgbClr val="303030"/>
                </a:solidFill>
                <a:latin typeface="Century" panose="020406040505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lvl="0" indent="0">
              <a:spcBef>
                <a:spcPts val="1800"/>
              </a:spcBef>
              <a:buClr>
                <a:srgbClr val="303030">
                  <a:lumMod val="90000"/>
                  <a:lumOff val="10000"/>
                </a:srgbClr>
              </a:buClr>
              <a:buSzPct val="80000"/>
              <a:buNone/>
            </a:pPr>
            <a:r>
              <a:rPr lang="en-US" sz="2000" dirty="0">
                <a:solidFill>
                  <a:srgbClr val="303030"/>
                </a:solidFill>
                <a:latin typeface="Century" panose="02040604050505020304" pitchFamily="18" charset="0"/>
              </a:rPr>
              <a:t>• Which variables are important to predict the price of variable? </a:t>
            </a:r>
          </a:p>
          <a:p>
            <a:pPr marL="0" lvl="0" indent="0">
              <a:spcBef>
                <a:spcPts val="1800"/>
              </a:spcBef>
              <a:buClr>
                <a:srgbClr val="303030">
                  <a:lumMod val="90000"/>
                  <a:lumOff val="10000"/>
                </a:srgbClr>
              </a:buClr>
              <a:buSzPct val="80000"/>
              <a:buNone/>
            </a:pPr>
            <a:r>
              <a:rPr lang="en-US" sz="2000" dirty="0">
                <a:solidFill>
                  <a:srgbClr val="303030"/>
                </a:solidFill>
                <a:latin typeface="Century" panose="02040604050505020304" pitchFamily="18" charset="0"/>
              </a:rPr>
              <a:t>• How do these variables describe the price of the house?</a:t>
            </a:r>
            <a:endParaRPr lang="en-IN" sz="2000" dirty="0">
              <a:solidFill>
                <a:srgbClr val="30303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585634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descr="Thank You House by 1canoe2 | Pos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66" y="-168812"/>
            <a:ext cx="123373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1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Problem Understanding:</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lnSpc>
                <a:spcPct val="107000"/>
              </a:lnSpc>
              <a:spcBef>
                <a:spcPts val="1800"/>
              </a:spcBef>
              <a:spcAft>
                <a:spcPts val="800"/>
              </a:spcAft>
              <a:buClr>
                <a:srgbClr val="303030">
                  <a:lumMod val="90000"/>
                  <a:lumOff val="10000"/>
                </a:srgbClr>
              </a:buClr>
              <a:buSzPct val="80000"/>
              <a:buFont typeface="Wingdings" panose="05000000000000000000" pitchFamily="2" charset="2"/>
              <a:buChar char="ü"/>
            </a:pPr>
            <a:r>
              <a:rPr lang="en-IN" sz="2200" dirty="0">
                <a:solidFill>
                  <a:srgbClr val="303030"/>
                </a:solidFill>
                <a:latin typeface="Cambria"/>
              </a:rPr>
              <a:t> </a:t>
            </a: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000" dirty="0">
                <a:solidFill>
                  <a:srgbClr val="202124"/>
                </a:solidFill>
                <a:latin typeface="Century" panose="02040604050505020304" pitchFamily="18" charset="0"/>
                <a:ea typeface="Calibri" panose="020F0502020204030204" pitchFamily="34" charset="0"/>
                <a:cs typeface="Times New Roman" panose="02020603050405020304" pitchFamily="18" charset="0"/>
              </a:rPr>
              <a:t> </a:t>
            </a: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a:t>
            </a:r>
            <a:r>
              <a:rPr lang="en-IN" sz="2000" dirty="0" err="1">
                <a:solidFill>
                  <a:srgbClr val="202124"/>
                </a:solidFill>
                <a:latin typeface="Century" panose="02040604050505020304" pitchFamily="18" charset="0"/>
                <a:ea typeface="Calibri" panose="020F0502020204030204" pitchFamily="34" charset="0"/>
                <a:cs typeface="Calibri" panose="020F0502020204030204" pitchFamily="34" charset="0"/>
              </a:rPr>
              <a:t>considered.</a:t>
            </a:r>
            <a:r>
              <a:rPr lang="en-IN" sz="2000" dirty="0" err="1">
                <a:solidFill>
                  <a:srgbClr val="111111"/>
                </a:solidFill>
                <a:latin typeface="Century" panose="02040604050505020304" pitchFamily="18" charset="0"/>
                <a:ea typeface="Calibri" panose="020F0502020204030204" pitchFamily="34" charset="0"/>
              </a:rPr>
              <a:t>Now</a:t>
            </a:r>
            <a:r>
              <a:rPr lang="en-IN" sz="2000" dirty="0">
                <a:solidFill>
                  <a:srgbClr val="111111"/>
                </a:solidFill>
                <a:latin typeface="Century" panose="02040604050505020304" pitchFamily="18" charset="0"/>
                <a:ea typeface="Calibri" panose="020F0502020204030204" pitchFamily="34" charset="0"/>
              </a:rPr>
              <a:t> as a data scientist our work is to analyse the dataset and apply our skills towards predicting house price.</a:t>
            </a:r>
            <a:endParaRPr lang="en-IN" sz="2000" dirty="0">
              <a:solidFill>
                <a:srgbClr val="30303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388482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What is Housing Price Prediction?</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spcBef>
                <a:spcPts val="1800"/>
              </a:spcBef>
              <a:buClr>
                <a:srgbClr val="303030">
                  <a:lumMod val="90000"/>
                  <a:lumOff val="10000"/>
                </a:srgbClr>
              </a:buClr>
              <a:buSzPct val="80000"/>
              <a:buFont typeface="Wingdings" panose="05000000000000000000" pitchFamily="2" charset="2"/>
              <a:buChar char="ü"/>
            </a:pPr>
            <a:r>
              <a:rPr lang="en-IN" sz="2400" dirty="0">
                <a:solidFill>
                  <a:srgbClr val="303030"/>
                </a:solidFill>
                <a:latin typeface="Cambria"/>
              </a:rPr>
              <a:t> </a:t>
            </a:r>
            <a:r>
              <a:rPr lang="en-US" sz="2000" dirty="0">
                <a:solidFill>
                  <a:srgbClr val="202124"/>
                </a:solidFill>
                <a:latin typeface="Century" panose="02040604050505020304" pitchFamily="18" charset="0"/>
              </a:rPr>
              <a:t>Prediction house prices are </a:t>
            </a:r>
            <a:r>
              <a:rPr lang="en-US" sz="2000" b="1" dirty="0">
                <a:solidFill>
                  <a:srgbClr val="202124"/>
                </a:solidFill>
                <a:latin typeface="Century" panose="02040604050505020304" pitchFamily="18" charset="0"/>
              </a:rPr>
              <a:t>expected to help people who plan to buy a house</a:t>
            </a:r>
            <a:r>
              <a:rPr lang="en-US" sz="2000" dirty="0">
                <a:solidFill>
                  <a:srgbClr val="202124"/>
                </a:solidFill>
                <a:latin typeface="Century" panose="02040604050505020304" pitchFamily="18" charset="0"/>
              </a:rPr>
              <a:t> so they can know the price range in the future, then they can plan their finance well. In addition, house price predictions are also beneficial for property investors to know the trend of housing prices in a certain location.</a:t>
            </a:r>
            <a:endParaRPr lang="en-IN" sz="2000" dirty="0">
              <a:solidFill>
                <a:srgbClr val="303030"/>
              </a:solidFill>
              <a:latin typeface="Century" panose="02040604050505020304" pitchFamily="18" charset="0"/>
            </a:endParaRPr>
          </a:p>
          <a:p>
            <a:pPr marL="0" indent="0">
              <a:buNone/>
            </a:pPr>
            <a:endParaRPr lang="en-US" dirty="0"/>
          </a:p>
        </p:txBody>
      </p:sp>
    </p:spTree>
    <p:extLst>
      <p:ext uri="{BB962C8B-B14F-4D97-AF65-F5344CB8AC3E}">
        <p14:creationId xmlns:p14="http://schemas.microsoft.com/office/powerpoint/2010/main" val="19580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Importance of Housing Price </a:t>
            </a:r>
            <a:r>
              <a:rPr lang="en-IN" sz="3600" dirty="0" smtClean="0">
                <a:solidFill>
                  <a:srgbClr val="FF0000"/>
                </a:solidFill>
                <a:latin typeface="Cambria"/>
              </a:rPr>
              <a:t>Prediction:</a:t>
            </a:r>
            <a:endParaRPr lang="en-US" dirty="0">
              <a:solidFill>
                <a:srgbClr val="FF0000"/>
              </a:solidFill>
            </a:endParaRPr>
          </a:p>
        </p:txBody>
      </p:sp>
      <p:sp>
        <p:nvSpPr>
          <p:cNvPr id="3" name="Content Placeholder 2"/>
          <p:cNvSpPr>
            <a:spLocks noGrp="1"/>
          </p:cNvSpPr>
          <p:nvPr>
            <p:ph idx="1"/>
          </p:nvPr>
        </p:nvSpPr>
        <p:spPr/>
        <p:txBody>
          <a:bodyPr/>
          <a:lstStyle/>
          <a:p>
            <a:pPr marL="223838" lvl="0" indent="-223838">
              <a:spcBef>
                <a:spcPts val="1800"/>
              </a:spcBef>
              <a:buClr>
                <a:srgbClr val="303030">
                  <a:lumMod val="90000"/>
                  <a:lumOff val="10000"/>
                </a:srgbClr>
              </a:buClr>
              <a:buSzPct val="80000"/>
              <a:buFont typeface="Wingdings" panose="05000000000000000000" pitchFamily="2" charset="2"/>
              <a:buChar char="ü"/>
            </a:pPr>
            <a:r>
              <a:rPr lang="en-US" sz="2000" dirty="0">
                <a:solidFill>
                  <a:srgbClr val="202124"/>
                </a:solidFill>
                <a:latin typeface="Century" panose="02040604050505020304" pitchFamily="18" charset="0"/>
              </a:rPr>
              <a:t>House Price prediction, is important </a:t>
            </a:r>
            <a:r>
              <a:rPr lang="en-US" sz="2000" b="1" dirty="0">
                <a:solidFill>
                  <a:srgbClr val="202124"/>
                </a:solidFill>
                <a:latin typeface="Century" panose="02040604050505020304" pitchFamily="18" charset="0"/>
              </a:rPr>
              <a:t>to drive Real Estate efficiency</a:t>
            </a:r>
            <a:r>
              <a:rPr lang="en-US" sz="2000" dirty="0">
                <a:solidFill>
                  <a:srgbClr val="202124"/>
                </a:solidFill>
                <a:latin typeface="Century" panose="02040604050505020304" pitchFamily="18" charset="0"/>
              </a:rPr>
              <a:t>. As earlier, House prices were determined by calculating the acquiring and selling price in a locality. Therefore, the House Price prediction model is very essential in filling the information gap and improve Real Estate efficiency.</a:t>
            </a:r>
            <a:endParaRPr lang="en-IN" sz="2000" dirty="0">
              <a:solidFill>
                <a:srgbClr val="303030"/>
              </a:solidFill>
              <a:latin typeface="Century" panose="02040604050505020304" pitchFamily="18" charset="0"/>
            </a:endParaRPr>
          </a:p>
          <a:p>
            <a:endParaRPr lang="en-US" dirty="0"/>
          </a:p>
        </p:txBody>
      </p:sp>
    </p:spTree>
    <p:extLst>
      <p:ext uri="{BB962C8B-B14F-4D97-AF65-F5344CB8AC3E}">
        <p14:creationId xmlns:p14="http://schemas.microsoft.com/office/powerpoint/2010/main" val="111923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Exploratory Data Analysis:</a:t>
            </a:r>
            <a:endParaRPr lang="en-US" dirty="0">
              <a:solidFill>
                <a:srgbClr val="FF0000"/>
              </a:solidFill>
            </a:endParaRPr>
          </a:p>
        </p:txBody>
      </p:sp>
      <p:sp>
        <p:nvSpPr>
          <p:cNvPr id="3" name="Content Placeholder 2"/>
          <p:cNvSpPr>
            <a:spLocks noGrp="1"/>
          </p:cNvSpPr>
          <p:nvPr>
            <p:ph idx="1"/>
          </p:nvPr>
        </p:nvSpPr>
        <p:spPr/>
        <p:txBody>
          <a:bodyPr/>
          <a:lstStyle/>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rPr>
              <a:t>Then I did all th</a:t>
            </a: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000" dirty="0" err="1">
                <a:solidFill>
                  <a:srgbClr val="303030"/>
                </a:solidFill>
                <a:latin typeface="Century" panose="02040604050505020304" pitchFamily="18" charset="0"/>
                <a:ea typeface="Calibri" panose="020F0502020204030204" pitchFamily="34" charset="0"/>
                <a:cs typeface="Calibri" panose="020F0502020204030204" pitchFamily="34" charset="0"/>
              </a:rPr>
              <a:t>nunique</a:t>
            </a: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 value counts, info </a:t>
            </a:r>
            <a:r>
              <a:rPr lang="en-IN" sz="2000" dirty="0" err="1">
                <a:solidFill>
                  <a:srgbClr val="303030"/>
                </a:solidFill>
                <a:latin typeface="Century" panose="02040604050505020304" pitchFamily="18" charset="0"/>
                <a:ea typeface="Calibri" panose="020F0502020204030204" pitchFamily="34" charset="0"/>
                <a:cs typeface="Calibri" panose="020F0502020204030204" pitchFamily="34" charset="0"/>
              </a:rPr>
              <a:t>etc</a:t>
            </a: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 </a:t>
            </a:r>
            <a:endPar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endPar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4944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rgbClr val="FF0000"/>
                </a:solidFill>
                <a:latin typeface="Cambria"/>
              </a:rPr>
              <a:t>Exploratory Data Analysis: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800"/>
              </a:spcBef>
              <a:buClr>
                <a:srgbClr val="303030">
                  <a:lumMod val="90000"/>
                  <a:lumOff val="10000"/>
                </a:srgbClr>
              </a:buClr>
              <a:buSzPct val="80000"/>
              <a:buFont typeface="Wingdings" panose="05000000000000000000" pitchFamily="2" charset="2"/>
              <a:buChar char=""/>
            </a:pPr>
            <a:r>
              <a:rPr lang="en-IN" sz="2000" dirty="0">
                <a:solidFill>
                  <a:srgbClr val="303030"/>
                </a:solidFill>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000" dirty="0">
                <a:solidFill>
                  <a:srgbClr val="000000"/>
                </a:solidFill>
                <a:latin typeface="Century" panose="02040604050505020304" pitchFamily="18" charset="0"/>
                <a:ea typeface="Calibri" panose="020F0502020204030204" pitchFamily="34" charset="0"/>
                <a:cs typeface="Calibri" panose="020F0502020204030204" pitchFamily="34" charset="0"/>
              </a:rPr>
              <a:t>ID is the identity number given for </a:t>
            </a:r>
            <a:r>
              <a:rPr lang="en-IN" sz="2000" dirty="0" err="1">
                <a:solidFill>
                  <a:srgbClr val="000000"/>
                </a:solidFill>
                <a:latin typeface="Century" panose="02040604050505020304" pitchFamily="18" charset="0"/>
                <a:ea typeface="Calibri" panose="020F0502020204030204" pitchFamily="34" charset="0"/>
                <a:cs typeface="Calibri" panose="020F0502020204030204" pitchFamily="34" charset="0"/>
              </a:rPr>
              <a:t>perticular</a:t>
            </a:r>
            <a:r>
              <a:rPr lang="en-IN" sz="2000" dirty="0">
                <a:solidFill>
                  <a:srgbClr val="000000"/>
                </a:solidFill>
                <a:latin typeface="Century" panose="02040604050505020304" pitchFamily="18"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endParaRPr lang="en-IN" sz="2000" dirty="0">
              <a:solidFill>
                <a:srgbClr val="303030"/>
              </a:solidFill>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1800"/>
              </a:spcBef>
              <a:spcAft>
                <a:spcPts val="800"/>
              </a:spcAft>
              <a:buClr>
                <a:srgbClr val="303030">
                  <a:lumMod val="90000"/>
                  <a:lumOff val="10000"/>
                </a:srgbClr>
              </a:buClr>
              <a:buSzPct val="80000"/>
              <a:buFont typeface="Wingdings" panose="05000000000000000000" pitchFamily="2" charset="2"/>
              <a:buChar char=""/>
            </a:pPr>
            <a:r>
              <a:rPr lang="en-IN" sz="2000"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lvl="0" indent="-342900">
              <a:lnSpc>
                <a:spcPct val="107000"/>
              </a:lnSpc>
              <a:spcBef>
                <a:spcPts val="1800"/>
              </a:spcBef>
              <a:spcAft>
                <a:spcPts val="800"/>
              </a:spcAft>
              <a:buClr>
                <a:srgbClr val="303030">
                  <a:lumMod val="90000"/>
                  <a:lumOff val="10000"/>
                </a:srgbClr>
              </a:buClr>
              <a:buSzPct val="80000"/>
              <a:buFont typeface="Wingdings" panose="05000000000000000000" pitchFamily="2" charset="2"/>
              <a:buChar char=""/>
            </a:pPr>
            <a:r>
              <a:rPr lang="en-IN" sz="2000" dirty="0">
                <a:solidFill>
                  <a:srgbClr val="000000"/>
                </a:solidFill>
                <a:latin typeface="Century" panose="02040604050505020304" pitchFamily="18" charset="0"/>
                <a:ea typeface="Calibri" panose="020F0502020204030204" pitchFamily="34" charset="0"/>
              </a:rPr>
              <a:t>And all these steps were performed to both train and test datasets separately and simultaneously.</a:t>
            </a:r>
            <a:endParaRPr lang="en-IN" sz="2000" dirty="0">
              <a:solidFill>
                <a:srgbClr val="303030"/>
              </a:solidFill>
              <a:latin typeface="Century" panose="02040604050505020304" pitchFamily="18"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68161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2761</Words>
  <Application>Microsoft Office PowerPoint</Application>
  <PresentationFormat>Widescreen</PresentationFormat>
  <Paragraphs>175</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Brush Script MT</vt:lpstr>
      <vt:lpstr>Calibri</vt:lpstr>
      <vt:lpstr>Calibri Light</vt:lpstr>
      <vt:lpstr>Cambria</vt:lpstr>
      <vt:lpstr>Century</vt:lpstr>
      <vt:lpstr>Times New Roman</vt:lpstr>
      <vt:lpstr>Wingdings</vt:lpstr>
      <vt:lpstr>Office Theme</vt:lpstr>
      <vt:lpstr>Housing Price Prediction </vt:lpstr>
      <vt:lpstr>Agenda:</vt:lpstr>
      <vt:lpstr>Overview:</vt:lpstr>
      <vt:lpstr>Problem Statement:</vt:lpstr>
      <vt:lpstr>Problem Understanding:</vt:lpstr>
      <vt:lpstr>What is Housing Price Prediction?</vt:lpstr>
      <vt:lpstr>Importance of Housing Price Prediction:</vt:lpstr>
      <vt:lpstr>Exploratory Data Analysis:</vt:lpstr>
      <vt:lpstr>Exploratory Data Analysis:</vt:lpstr>
      <vt:lpstr>Visualization of numerical columns:</vt:lpstr>
      <vt:lpstr>Observations:</vt:lpstr>
      <vt:lpstr>Vizualization of numerical columns:</vt:lpstr>
      <vt:lpstr>Observations:</vt:lpstr>
      <vt:lpstr>Vizualization of numerical columns:</vt:lpstr>
      <vt:lpstr>Observations:</vt:lpstr>
      <vt:lpstr>Vizualization of numerical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Vizualization of categorical columns:</vt:lpstr>
      <vt:lpstr>Observations:</vt:lpstr>
      <vt:lpstr>Vizualization of categorical columns:</vt:lpstr>
      <vt:lpstr>Analysis:</vt:lpstr>
      <vt:lpstr>Data Cleaning Steps:</vt:lpstr>
      <vt:lpstr>Model Building:</vt:lpstr>
      <vt:lpstr>i) RandomForestRegressor:</vt:lpstr>
      <vt:lpstr>ii) XGBRegressor:</vt:lpstr>
      <vt:lpstr>iii) ExtraTreesRegressor:</vt:lpstr>
      <vt:lpstr>iv) GradientBoostingRegressor:</vt:lpstr>
      <vt:lpstr>v) DecisionTreeRegressor:</vt:lpstr>
      <vt:lpstr>vi) BaggingRegressor:</vt:lpstr>
      <vt:lpstr>Hyper Parameter Tuning:</vt:lpstr>
      <vt:lpstr> </vt:lpstr>
      <vt:lpstr>Saving the model and predictions using saved model:</vt:lpstr>
      <vt:lpstr>Conclusion:</vt:lpstr>
      <vt:lpstr>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Admin</dc:creator>
  <cp:lastModifiedBy>Admin</cp:lastModifiedBy>
  <cp:revision>15</cp:revision>
  <dcterms:created xsi:type="dcterms:W3CDTF">2022-12-07T17:37:31Z</dcterms:created>
  <dcterms:modified xsi:type="dcterms:W3CDTF">2022-12-08T06:46:00Z</dcterms:modified>
</cp:coreProperties>
</file>