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0B74A8-357D-4C56-8AB9-A21D3B8D1530}"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398471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B74A8-357D-4C56-8AB9-A21D3B8D1530}"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283398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B74A8-357D-4C56-8AB9-A21D3B8D1530}"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60585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B74A8-357D-4C56-8AB9-A21D3B8D1530}"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71076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B74A8-357D-4C56-8AB9-A21D3B8D1530}" type="datetimeFigureOut">
              <a:rPr lang="en-US" smtClean="0"/>
              <a:t>16-Nov-22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351414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0B74A8-357D-4C56-8AB9-A21D3B8D1530}"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410946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0B74A8-357D-4C56-8AB9-A21D3B8D1530}" type="datetimeFigureOut">
              <a:rPr lang="en-US" smtClean="0"/>
              <a:t>16-Nov-22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228521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0B74A8-357D-4C56-8AB9-A21D3B8D1530}" type="datetimeFigureOut">
              <a:rPr lang="en-US" smtClean="0"/>
              <a:t>16-Nov-22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257043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B74A8-357D-4C56-8AB9-A21D3B8D1530}" type="datetimeFigureOut">
              <a:rPr lang="en-US" smtClean="0"/>
              <a:t>16-Nov-22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368073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B74A8-357D-4C56-8AB9-A21D3B8D1530}"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9053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B74A8-357D-4C56-8AB9-A21D3B8D1530}" type="datetimeFigureOut">
              <a:rPr lang="en-US" smtClean="0"/>
              <a:t>16-Nov-22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B37E-6156-4E26-BDE0-6320A96FC877}" type="slidenum">
              <a:rPr lang="en-US" smtClean="0"/>
              <a:t>‹#›</a:t>
            </a:fld>
            <a:endParaRPr lang="en-US"/>
          </a:p>
        </p:txBody>
      </p:sp>
    </p:spTree>
    <p:extLst>
      <p:ext uri="{BB962C8B-B14F-4D97-AF65-F5344CB8AC3E}">
        <p14:creationId xmlns:p14="http://schemas.microsoft.com/office/powerpoint/2010/main" val="354492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B74A8-357D-4C56-8AB9-A21D3B8D1530}" type="datetimeFigureOut">
              <a:rPr lang="en-US" smtClean="0"/>
              <a:t>16-Nov-22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DB37E-6156-4E26-BDE0-6320A96FC877}" type="slidenum">
              <a:rPr lang="en-US" smtClean="0"/>
              <a:t>‹#›</a:t>
            </a:fld>
            <a:endParaRPr lang="en-US"/>
          </a:p>
        </p:txBody>
      </p:sp>
    </p:spTree>
    <p:extLst>
      <p:ext uri="{BB962C8B-B14F-4D97-AF65-F5344CB8AC3E}">
        <p14:creationId xmlns:p14="http://schemas.microsoft.com/office/powerpoint/2010/main" val="1075406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lnSpcReduction="10000"/>
          </a:bodyPr>
          <a:lstStyle/>
          <a:p>
            <a:endParaRPr lang="en-US" b="1" dirty="0" smtClean="0">
              <a:solidFill>
                <a:srgbClr val="FFC000"/>
              </a:solidFill>
              <a:latin typeface="Times New Roman" panose="02020603050405020304" pitchFamily="18" charset="0"/>
              <a:cs typeface="Times New Roman" panose="02020603050405020304" pitchFamily="18" charset="0"/>
            </a:endParaRPr>
          </a:p>
          <a:p>
            <a:r>
              <a:rPr lang="en-US" b="1" dirty="0" smtClean="0">
                <a:solidFill>
                  <a:srgbClr val="FFC000"/>
                </a:solidFill>
                <a:latin typeface="Times New Roman" panose="02020603050405020304" pitchFamily="18" charset="0"/>
                <a:cs typeface="Times New Roman" panose="02020603050405020304" pitchFamily="18" charset="0"/>
              </a:rPr>
              <a:t>Customer Retention Case Study</a:t>
            </a:r>
            <a:br>
              <a:rPr lang="en-US" b="1" dirty="0" smtClean="0">
                <a:solidFill>
                  <a:srgbClr val="FFC000"/>
                </a:solidFill>
                <a:latin typeface="Times New Roman" panose="02020603050405020304" pitchFamily="18" charset="0"/>
                <a:cs typeface="Times New Roman" panose="02020603050405020304" pitchFamily="18" charset="0"/>
              </a:rPr>
            </a:br>
            <a:endParaRPr lang="en-US" b="1" dirty="0" smtClean="0">
              <a:solidFill>
                <a:srgbClr val="FFC000"/>
              </a:solidFill>
              <a:latin typeface="Times New Roman" panose="02020603050405020304" pitchFamily="18" charset="0"/>
              <a:cs typeface="Times New Roman" panose="02020603050405020304" pitchFamily="18" charset="0"/>
            </a:endParaRPr>
          </a:p>
          <a:p>
            <a:r>
              <a:rPr lang="en-US" b="1" dirty="0" smtClean="0">
                <a:solidFill>
                  <a:srgbClr val="FFC000"/>
                </a:solidFill>
                <a:latin typeface="Times New Roman" panose="02020603050405020304" pitchFamily="18" charset="0"/>
                <a:cs typeface="Times New Roman" panose="02020603050405020304" pitchFamily="18" charset="0"/>
              </a:rPr>
              <a:t>Presented by – </a:t>
            </a:r>
            <a:r>
              <a:rPr lang="en-US" b="1" dirty="0" err="1" smtClean="0">
                <a:solidFill>
                  <a:srgbClr val="FFC000"/>
                </a:solidFill>
                <a:latin typeface="Times New Roman" panose="02020603050405020304" pitchFamily="18" charset="0"/>
                <a:cs typeface="Times New Roman" panose="02020603050405020304" pitchFamily="18" charset="0"/>
              </a:rPr>
              <a:t>Safiya</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Firdose</a:t>
            </a:r>
            <a:r>
              <a:rPr lang="en-US" b="1" dirty="0" smtClean="0">
                <a:solidFill>
                  <a:srgbClr val="FFC000"/>
                </a:solidFill>
                <a:latin typeface="Times New Roman" panose="02020603050405020304" pitchFamily="18" charset="0"/>
                <a:cs typeface="Times New Roman" panose="02020603050405020304" pitchFamily="18" charset="0"/>
              </a:rPr>
              <a:t> Khan</a:t>
            </a:r>
            <a:endParaRPr lang="en-US" dirty="0">
              <a:solidFill>
                <a:srgbClr val="FFC000"/>
              </a:solidFill>
            </a:endParaRPr>
          </a:p>
        </p:txBody>
      </p:sp>
      <p:pic>
        <p:nvPicPr>
          <p:cNvPr id="4" name="Content Placeholder 4">
            <a:extLst>
              <a:ext uri="{FF2B5EF4-FFF2-40B4-BE49-F238E27FC236}">
                <a16:creationId xmlns:lc="http://schemas.openxmlformats.org/drawingml/2006/lockedCanvas" xmlns:a16="http://schemas.microsoft.com/office/drawing/2014/main" xmlns="" id="{4D515FB8-62A2-F2AD-6304-08492236056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3915176"/>
          </a:xfrm>
          <a:prstGeom prst="rect">
            <a:avLst/>
          </a:prstGeom>
        </p:spPr>
      </p:pic>
    </p:spTree>
    <p:extLst>
      <p:ext uri="{BB962C8B-B14F-4D97-AF65-F5344CB8AC3E}">
        <p14:creationId xmlns:p14="http://schemas.microsoft.com/office/powerpoint/2010/main" val="3639593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0837" y="507129"/>
            <a:ext cx="11278785" cy="1200329"/>
          </a:xfrm>
          <a:prstGeom prst="rect">
            <a:avLst/>
          </a:prstGeom>
        </p:spPr>
        <p:txBody>
          <a:bodyPr wrap="square">
            <a:spAutoFit/>
          </a:bodyPr>
          <a:lstStyle/>
          <a:p>
            <a:pPr algn="just"/>
            <a:r>
              <a:rPr lang="en-US" sz="2400" b="0" i="0" u="none" strike="noStrike" baseline="0" dirty="0" smtClean="0">
                <a:solidFill>
                  <a:srgbClr val="FFC000"/>
                </a:solidFill>
                <a:latin typeface="Century Gothic" panose="020B0502020202020204" pitchFamily="34" charset="0"/>
              </a:rPr>
              <a:t>Improving customer retention means improving the customer experience. If you make interactions more convenient, personal and rewarding for your customers, they are likely to be more loyal in return. </a:t>
            </a:r>
            <a:endParaRPr lang="en-US" sz="2400" dirty="0">
              <a:solidFill>
                <a:srgbClr val="FFC000"/>
              </a:solidFill>
            </a:endParaRPr>
          </a:p>
        </p:txBody>
      </p:sp>
      <p:pic>
        <p:nvPicPr>
          <p:cNvPr id="8" name="Picture 7"/>
          <p:cNvPicPr>
            <a:picLocks noChangeAspect="1"/>
          </p:cNvPicPr>
          <p:nvPr/>
        </p:nvPicPr>
        <p:blipFill>
          <a:blip r:embed="rId2"/>
          <a:stretch>
            <a:fillRect/>
          </a:stretch>
        </p:blipFill>
        <p:spPr>
          <a:xfrm>
            <a:off x="2434106" y="1707458"/>
            <a:ext cx="6297769" cy="5150542"/>
          </a:xfrm>
          <a:prstGeom prst="rect">
            <a:avLst/>
          </a:prstGeom>
        </p:spPr>
      </p:pic>
    </p:spTree>
    <p:extLst>
      <p:ext uri="{BB962C8B-B14F-4D97-AF65-F5344CB8AC3E}">
        <p14:creationId xmlns:p14="http://schemas.microsoft.com/office/powerpoint/2010/main" val="100123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C000"/>
                </a:solidFill>
                <a:latin typeface="Century Gothic" panose="020B0502020202020204" pitchFamily="34" charset="0"/>
              </a:rPr>
              <a:t>Use Case Diagram </a:t>
            </a:r>
            <a:r>
              <a:rPr lang="en-US" dirty="0"/>
              <a:t>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983087" y="1258955"/>
            <a:ext cx="9427334" cy="5103208"/>
          </a:xfrm>
          <a:prstGeom prst="rect">
            <a:avLst/>
          </a:prstGeom>
        </p:spPr>
      </p:pic>
    </p:spTree>
    <p:extLst>
      <p:ext uri="{BB962C8B-B14F-4D97-AF65-F5344CB8AC3E}">
        <p14:creationId xmlns:p14="http://schemas.microsoft.com/office/powerpoint/2010/main" val="21507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solidFill>
                  <a:srgbClr val="FFC000"/>
                </a:solidFill>
                <a:latin typeface="Century Gothic" panose="020B0502020202020204" pitchFamily="34" charset="0"/>
              </a:rPr>
              <a:t>Objective</a:t>
            </a:r>
            <a:endParaRPr lang="en-US" sz="3600" dirty="0">
              <a:solidFill>
                <a:srgbClr val="FFC000"/>
              </a:solidFill>
              <a:latin typeface="Century Gothic" panose="020B0502020202020204" pitchFamily="34" charset="0"/>
            </a:endParaRPr>
          </a:p>
        </p:txBody>
      </p:sp>
      <p:sp>
        <p:nvSpPr>
          <p:cNvPr id="5" name="Content Placeholder 4"/>
          <p:cNvSpPr>
            <a:spLocks noGrp="1"/>
          </p:cNvSpPr>
          <p:nvPr>
            <p:ph idx="1"/>
          </p:nvPr>
        </p:nvSpPr>
        <p:spPr/>
        <p:txBody>
          <a:bodyPr/>
          <a:lstStyle/>
          <a:p>
            <a:pPr marL="0" indent="0">
              <a:buNone/>
            </a:pPr>
            <a:r>
              <a:rPr lang="en-IN" sz="2400" dirty="0" smtClean="0">
                <a:solidFill>
                  <a:srgbClr val="FFC000"/>
                </a:solidFill>
                <a:latin typeface="Century Gothic" panose="020B0502020202020204" pitchFamily="34" charset="0"/>
              </a:rPr>
              <a:t>* The objective is to apply the analytical skills to provide findings and conclusion that would help to predict customer retention for a E-Retail company using their data on users provided over period of time.</a:t>
            </a:r>
          </a:p>
          <a:p>
            <a:pPr marL="342900" indent="-342900">
              <a:buFont typeface="Wingdings" panose="05000000000000000000" pitchFamily="2" charset="2"/>
              <a:buChar char="Ø"/>
            </a:pPr>
            <a:endParaRPr lang="en-IN" sz="2400" dirty="0" smtClean="0">
              <a:solidFill>
                <a:srgbClr val="FFC000"/>
              </a:solidFill>
              <a:latin typeface="Century Gothic" panose="020B0502020202020204" pitchFamily="34" charset="0"/>
            </a:endParaRPr>
          </a:p>
          <a:p>
            <a:pPr marL="0" indent="0">
              <a:buNone/>
            </a:pPr>
            <a:r>
              <a:rPr lang="en-IN" sz="2400" dirty="0" smtClean="0">
                <a:solidFill>
                  <a:srgbClr val="FFC000"/>
                </a:solidFill>
                <a:latin typeface="Century Gothic" panose="020B0502020202020204" pitchFamily="34" charset="0"/>
              </a:rPr>
              <a:t>* Using the model I was tasked with determining which features were most influential in loss of valuable customer and then making a plan for how the company could use this information to increase customer retention.</a:t>
            </a:r>
          </a:p>
          <a:p>
            <a:endParaRPr lang="en-US" dirty="0"/>
          </a:p>
        </p:txBody>
      </p:sp>
    </p:spTree>
    <p:extLst>
      <p:ext uri="{BB962C8B-B14F-4D97-AF65-F5344CB8AC3E}">
        <p14:creationId xmlns:p14="http://schemas.microsoft.com/office/powerpoint/2010/main" val="361280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C000"/>
                </a:solidFill>
                <a:latin typeface="Century Gothic" panose="020B0502020202020204" pitchFamily="34" charset="0"/>
              </a:rPr>
              <a:t>Details of the Dataset: </a:t>
            </a:r>
            <a:endParaRPr lang="en-US" sz="3600" dirty="0">
              <a:solidFill>
                <a:srgbClr val="FFC000"/>
              </a:solidFill>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20000"/>
          </a:bodyPr>
          <a:lstStyle/>
          <a:p>
            <a:endParaRPr lang="en-US" dirty="0"/>
          </a:p>
          <a:p>
            <a:pPr algn="just"/>
            <a:r>
              <a:rPr lang="en-US" dirty="0">
                <a:solidFill>
                  <a:srgbClr val="FFC000"/>
                </a:solidFill>
                <a:latin typeface="Century Gothic" panose="020B0502020202020204" pitchFamily="34" charset="0"/>
              </a:rPr>
              <a:t>The dataset contains two excel sheets, one is detailed datasheet and the other one is encoded datasheet. I have used detailed datasheet for the </a:t>
            </a:r>
            <a:r>
              <a:rPr lang="en-US" dirty="0" smtClean="0">
                <a:solidFill>
                  <a:srgbClr val="FFC000"/>
                </a:solidFill>
                <a:latin typeface="Century Gothic" panose="020B0502020202020204" pitchFamily="34" charset="0"/>
              </a:rPr>
              <a:t>processing</a:t>
            </a:r>
            <a:r>
              <a:rPr lang="en-US" dirty="0">
                <a:solidFill>
                  <a:srgbClr val="FFC000"/>
                </a:solidFill>
                <a:latin typeface="Century Gothic" panose="020B0502020202020204" pitchFamily="34" charset="0"/>
              </a:rPr>
              <a:t>. </a:t>
            </a:r>
          </a:p>
          <a:p>
            <a:pPr algn="just"/>
            <a:r>
              <a:rPr lang="en-US" dirty="0" smtClean="0">
                <a:solidFill>
                  <a:srgbClr val="FFC000"/>
                </a:solidFill>
                <a:latin typeface="Century Gothic" panose="020B0502020202020204" pitchFamily="34" charset="0"/>
              </a:rPr>
              <a:t>The </a:t>
            </a:r>
            <a:r>
              <a:rPr lang="en-US" dirty="0">
                <a:solidFill>
                  <a:srgbClr val="FFC000"/>
                </a:solidFill>
                <a:latin typeface="Century Gothic" panose="020B0502020202020204" pitchFamily="34" charset="0"/>
              </a:rPr>
              <a:t>dataset consists of 269 rows and 71 columns, which is comprised of categorical columns. All the features contain object data type, except the feature Pin code (integer data type). </a:t>
            </a:r>
          </a:p>
          <a:p>
            <a:pPr algn="just"/>
            <a:r>
              <a:rPr lang="en-US" dirty="0" smtClean="0">
                <a:solidFill>
                  <a:srgbClr val="FFC000"/>
                </a:solidFill>
                <a:latin typeface="Century Gothic" panose="020B0502020202020204" pitchFamily="34" charset="0"/>
              </a:rPr>
              <a:t>Firstly</a:t>
            </a:r>
            <a:r>
              <a:rPr lang="en-US" dirty="0">
                <a:solidFill>
                  <a:srgbClr val="FFC000"/>
                </a:solidFill>
                <a:latin typeface="Century Gothic" panose="020B0502020202020204" pitchFamily="34" charset="0"/>
              </a:rPr>
              <a:t>, I have imported the necessary libraries and dataset. </a:t>
            </a:r>
            <a:endParaRPr lang="en-US" dirty="0" smtClean="0">
              <a:solidFill>
                <a:srgbClr val="FFC000"/>
              </a:solidFill>
              <a:latin typeface="Century Gothic" panose="020B0502020202020204" pitchFamily="34" charset="0"/>
            </a:endParaRPr>
          </a:p>
          <a:p>
            <a:pPr algn="just"/>
            <a:r>
              <a:rPr lang="en-US" dirty="0">
                <a:solidFill>
                  <a:srgbClr val="FFC000"/>
                </a:solidFill>
                <a:latin typeface="Century Gothic" panose="020B0502020202020204" pitchFamily="34" charset="0"/>
              </a:rPr>
              <a:t>I checked the names of the columns and found them to be too lengthy, and hence renamed them. </a:t>
            </a:r>
          </a:p>
          <a:p>
            <a:pPr algn="just"/>
            <a:r>
              <a:rPr lang="en-US" dirty="0">
                <a:solidFill>
                  <a:srgbClr val="FFC000"/>
                </a:solidFill>
                <a:latin typeface="Century Gothic" panose="020B0502020202020204" pitchFamily="34" charset="0"/>
              </a:rPr>
              <a:t>Then, I checked the type of the </a:t>
            </a:r>
            <a:r>
              <a:rPr lang="en-US" dirty="0" err="1">
                <a:solidFill>
                  <a:srgbClr val="FFC000"/>
                </a:solidFill>
                <a:latin typeface="Century Gothic" panose="020B0502020202020204" pitchFamily="34" charset="0"/>
              </a:rPr>
              <a:t>dataframe</a:t>
            </a:r>
            <a:r>
              <a:rPr lang="en-US" dirty="0">
                <a:solidFill>
                  <a:srgbClr val="FFC000"/>
                </a:solidFill>
                <a:latin typeface="Century Gothic" panose="020B0502020202020204" pitchFamily="34" charset="0"/>
              </a:rPr>
              <a:t> and the detailed info about the </a:t>
            </a:r>
            <a:r>
              <a:rPr lang="en-US" dirty="0" err="1">
                <a:solidFill>
                  <a:srgbClr val="FFC000"/>
                </a:solidFill>
                <a:latin typeface="Century Gothic" panose="020B0502020202020204" pitchFamily="34" charset="0"/>
              </a:rPr>
              <a:t>dataframe</a:t>
            </a:r>
            <a:r>
              <a:rPr lang="en-US" dirty="0">
                <a:solidFill>
                  <a:srgbClr val="FFC000"/>
                </a:solidFill>
                <a:latin typeface="Century Gothic" panose="020B0502020202020204" pitchFamily="34" charset="0"/>
              </a:rPr>
              <a:t>. </a:t>
            </a:r>
          </a:p>
          <a:p>
            <a:endParaRPr lang="en-US" sz="3100" dirty="0">
              <a:solidFill>
                <a:srgbClr val="FFC000"/>
              </a:solidFill>
              <a:latin typeface="Century Gothic" panose="020B0502020202020204" pitchFamily="34" charset="0"/>
            </a:endParaRPr>
          </a:p>
        </p:txBody>
      </p:sp>
    </p:spTree>
    <p:extLst>
      <p:ext uri="{BB962C8B-B14F-4D97-AF65-F5344CB8AC3E}">
        <p14:creationId xmlns:p14="http://schemas.microsoft.com/office/powerpoint/2010/main" val="47051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360608" y="473344"/>
            <a:ext cx="10515600" cy="4351338"/>
          </a:xfrm>
        </p:spPr>
        <p:txBody>
          <a:bodyPr>
            <a:normAutofit lnSpcReduction="10000"/>
          </a:bodyPr>
          <a:lstStyle/>
          <a:p>
            <a:pPr marL="0" indent="0" algn="just">
              <a:buNone/>
            </a:pPr>
            <a:r>
              <a:rPr lang="en-US" sz="2400" dirty="0" smtClean="0">
                <a:solidFill>
                  <a:srgbClr val="FFC000"/>
                </a:solidFill>
              </a:rPr>
              <a:t>* </a:t>
            </a:r>
            <a:r>
              <a:rPr lang="en-US" sz="2400" dirty="0" smtClean="0">
                <a:solidFill>
                  <a:srgbClr val="FFC000"/>
                </a:solidFill>
                <a:latin typeface="Century Gothic" panose="020B0502020202020204" pitchFamily="34" charset="0"/>
              </a:rPr>
              <a:t>I also checked the null values present in the dataset and found out that no null values were present in our dataset.</a:t>
            </a:r>
          </a:p>
          <a:p>
            <a:pPr marL="0" indent="0" algn="just">
              <a:buNone/>
            </a:pPr>
            <a:endParaRPr lang="en-US" sz="2400" dirty="0" smtClean="0">
              <a:solidFill>
                <a:srgbClr val="FFC000"/>
              </a:solidFill>
              <a:latin typeface="Century Gothic" panose="020B0502020202020204" pitchFamily="34" charset="0"/>
            </a:endParaRPr>
          </a:p>
          <a:p>
            <a:pPr marL="0" indent="0" algn="just">
              <a:buNone/>
            </a:pPr>
            <a:r>
              <a:rPr lang="en-US" sz="2400" dirty="0" smtClean="0">
                <a:solidFill>
                  <a:srgbClr val="FFC000"/>
                </a:solidFill>
                <a:latin typeface="Century Gothic" panose="020B0502020202020204" pitchFamily="34" charset="0"/>
              </a:rPr>
              <a:t>* I also checked the unique values present in the dataset by using the </a:t>
            </a:r>
            <a:r>
              <a:rPr lang="en-US" sz="2400" dirty="0" err="1" smtClean="0">
                <a:solidFill>
                  <a:srgbClr val="FFC000"/>
                </a:solidFill>
                <a:latin typeface="Century Gothic" panose="020B0502020202020204" pitchFamily="34" charset="0"/>
              </a:rPr>
              <a:t>nunique</a:t>
            </a:r>
            <a:r>
              <a:rPr lang="en-US" sz="2400" dirty="0" smtClean="0">
                <a:solidFill>
                  <a:srgbClr val="FFC000"/>
                </a:solidFill>
                <a:latin typeface="Century Gothic" panose="020B0502020202020204" pitchFamily="34" charset="0"/>
              </a:rPr>
              <a:t> method.</a:t>
            </a:r>
          </a:p>
          <a:p>
            <a:pPr marL="0" indent="0" algn="just">
              <a:buNone/>
            </a:pPr>
            <a:endParaRPr lang="en-US" sz="2400" dirty="0" smtClean="0">
              <a:solidFill>
                <a:srgbClr val="FFC000"/>
              </a:solidFill>
              <a:latin typeface="Century Gothic" panose="020B0502020202020204" pitchFamily="34" charset="0"/>
            </a:endParaRPr>
          </a:p>
          <a:p>
            <a:pPr marL="0" indent="0" algn="just">
              <a:buNone/>
            </a:pPr>
            <a:r>
              <a:rPr lang="en-US" sz="2400" dirty="0" smtClean="0">
                <a:solidFill>
                  <a:srgbClr val="FFC000"/>
                </a:solidFill>
                <a:latin typeface="Century Gothic" panose="020B0502020202020204" pitchFamily="34" charset="0"/>
              </a:rPr>
              <a:t>* Then, I checked the datatypes of the columns, and found out that all the columns are of object datatype, except the column ‘</a:t>
            </a:r>
            <a:r>
              <a:rPr lang="en-US" sz="2400" dirty="0" err="1" smtClean="0">
                <a:solidFill>
                  <a:srgbClr val="FFC000"/>
                </a:solidFill>
                <a:latin typeface="Century Gothic" panose="020B0502020202020204" pitchFamily="34" charset="0"/>
              </a:rPr>
              <a:t>Pin_Code</a:t>
            </a:r>
            <a:r>
              <a:rPr lang="en-US" sz="2400" dirty="0" smtClean="0">
                <a:solidFill>
                  <a:srgbClr val="FFC000"/>
                </a:solidFill>
                <a:latin typeface="Century Gothic" panose="020B0502020202020204" pitchFamily="34" charset="0"/>
              </a:rPr>
              <a:t>’. So, I converted the datatype of column ‘</a:t>
            </a:r>
            <a:r>
              <a:rPr lang="en-US" sz="2400" dirty="0" err="1" smtClean="0">
                <a:solidFill>
                  <a:srgbClr val="FFC000"/>
                </a:solidFill>
                <a:latin typeface="Century Gothic" panose="020B0502020202020204" pitchFamily="34" charset="0"/>
              </a:rPr>
              <a:t>Pin_Code</a:t>
            </a:r>
            <a:r>
              <a:rPr lang="en-US" sz="2400" dirty="0" smtClean="0">
                <a:solidFill>
                  <a:srgbClr val="FFC000"/>
                </a:solidFill>
                <a:latin typeface="Century Gothic" panose="020B0502020202020204" pitchFamily="34" charset="0"/>
              </a:rPr>
              <a:t>’ from integer datatype to object datatype. I used a for loop to take a look at all the unique values present in the categorical columns covering the number of rows in the dataset. </a:t>
            </a:r>
            <a:endParaRPr lang="en-US" sz="2400" dirty="0">
              <a:solidFill>
                <a:srgbClr val="FFC000"/>
              </a:solidFill>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362162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516"/>
            <a:ext cx="10515600" cy="2073498"/>
          </a:xfrm>
        </p:spPr>
        <p:txBody>
          <a:bodyPr>
            <a:normAutofit/>
          </a:bodyPr>
          <a:lstStyle/>
          <a:p>
            <a:r>
              <a:rPr lang="en-US" sz="3600" b="1" dirty="0" smtClean="0">
                <a:solidFill>
                  <a:srgbClr val="FFC000"/>
                </a:solidFill>
                <a:latin typeface="Century Gothic" panose="020B0502020202020204" pitchFamily="34" charset="0"/>
              </a:rPr>
              <a:t>Data Visualization</a:t>
            </a:r>
            <a:r>
              <a:rPr lang="en-US" sz="3600" dirty="0" smtClean="0">
                <a:solidFill>
                  <a:srgbClr val="FFC000"/>
                </a:solidFill>
                <a:latin typeface="Century Gothic" panose="020B0502020202020204" pitchFamily="34" charset="0"/>
              </a:rPr>
              <a:t/>
            </a:r>
            <a:br>
              <a:rPr lang="en-US" sz="3600" dirty="0" smtClean="0">
                <a:solidFill>
                  <a:srgbClr val="FFC000"/>
                </a:solidFill>
                <a:latin typeface="Century Gothic" panose="020B0502020202020204" pitchFamily="34" charset="0"/>
              </a:rPr>
            </a:br>
            <a:r>
              <a:rPr lang="en-US" sz="3600" dirty="0" smtClean="0">
                <a:solidFill>
                  <a:srgbClr val="FFC000"/>
                </a:solidFill>
                <a:latin typeface="Century Gothic" panose="020B0502020202020204" pitchFamily="34" charset="0"/>
              </a:rPr>
              <a:t/>
            </a:r>
            <a:br>
              <a:rPr lang="en-US" sz="3600" dirty="0" smtClean="0">
                <a:solidFill>
                  <a:srgbClr val="FFC000"/>
                </a:solidFill>
                <a:latin typeface="Century Gothic" panose="020B0502020202020204" pitchFamily="34" charset="0"/>
              </a:rPr>
            </a:br>
            <a:r>
              <a:rPr lang="en-US" sz="2800" b="1" dirty="0" smtClean="0">
                <a:solidFill>
                  <a:srgbClr val="FFC000"/>
                </a:solidFill>
                <a:latin typeface="Century Gothic" panose="020B0502020202020204" pitchFamily="34" charset="0"/>
              </a:rPr>
              <a:t>Univariate Analysis:</a:t>
            </a:r>
            <a:r>
              <a:rPr lang="en-US" sz="2800" dirty="0" smtClean="0">
                <a:latin typeface="Century Gothic" panose="020B0502020202020204" pitchFamily="34" charset="0"/>
              </a:rPr>
              <a:t> </a:t>
            </a:r>
            <a:br>
              <a:rPr lang="en-US" sz="2800" dirty="0" smtClean="0">
                <a:latin typeface="Century Gothic" panose="020B0502020202020204" pitchFamily="34" charset="0"/>
              </a:rPr>
            </a:br>
            <a:endParaRPr lang="en-US" sz="2800" dirty="0">
              <a:solidFill>
                <a:srgbClr val="FFC000"/>
              </a:solidFill>
              <a:latin typeface="Century Gothic" panose="020B0502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6" y="1493949"/>
            <a:ext cx="10509159" cy="5364051"/>
          </a:xfrm>
          <a:prstGeom prst="rect">
            <a:avLst/>
          </a:prstGeom>
        </p:spPr>
      </p:pic>
    </p:spTree>
    <p:extLst>
      <p:ext uri="{BB962C8B-B14F-4D97-AF65-F5344CB8AC3E}">
        <p14:creationId xmlns:p14="http://schemas.microsoft.com/office/powerpoint/2010/main" val="263930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21" y="1457339"/>
            <a:ext cx="10148552" cy="1938992"/>
          </a:xfrm>
          <a:prstGeom prst="rect">
            <a:avLst/>
          </a:prstGeom>
        </p:spPr>
        <p:txBody>
          <a:bodyPr wrap="square">
            <a:spAutoFit/>
          </a:bodyPr>
          <a:lstStyle/>
          <a:p>
            <a:pPr algn="just"/>
            <a:r>
              <a:rPr lang="en-US" sz="2400" dirty="0" smtClean="0">
                <a:solidFill>
                  <a:srgbClr val="FFC000"/>
                </a:solidFill>
                <a:latin typeface="Century Gothic" panose="020B0502020202020204" pitchFamily="34" charset="0"/>
              </a:rPr>
              <a:t>*  With the help of count plots, I was able to get the total number of rows covered by each unique categorical value present in all the columns of our dataset.</a:t>
            </a:r>
          </a:p>
          <a:p>
            <a:pPr algn="just"/>
            <a:r>
              <a:rPr lang="en-US" sz="2400" dirty="0" smtClean="0">
                <a:solidFill>
                  <a:srgbClr val="FFC000"/>
                </a:solidFill>
                <a:latin typeface="Century Gothic" panose="020B0502020202020204" pitchFamily="34" charset="0"/>
              </a:rPr>
              <a:t>* I ensured that, along with the total number of rows, the percentage of data coverage is made visible too.</a:t>
            </a:r>
            <a:endParaRPr lang="en-US" sz="2400" dirty="0"/>
          </a:p>
        </p:txBody>
      </p:sp>
    </p:spTree>
    <p:extLst>
      <p:ext uri="{BB962C8B-B14F-4D97-AF65-F5344CB8AC3E}">
        <p14:creationId xmlns:p14="http://schemas.microsoft.com/office/powerpoint/2010/main" val="376290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C000"/>
                </a:solidFill>
                <a:latin typeface="Century Gothic" panose="020B0502020202020204" pitchFamily="34" charset="0"/>
              </a:rPr>
              <a:t>Bivariate Analysis:</a:t>
            </a:r>
            <a:endParaRPr lang="en-US" sz="3600" dirty="0">
              <a:solidFill>
                <a:srgbClr val="FFC000"/>
              </a:solidFill>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18" y="1690688"/>
            <a:ext cx="5387662" cy="3950216"/>
          </a:xfrm>
        </p:spPr>
      </p:pic>
      <p:sp>
        <p:nvSpPr>
          <p:cNvPr id="5" name="Rectangle 4"/>
          <p:cNvSpPr/>
          <p:nvPr/>
        </p:nvSpPr>
        <p:spPr>
          <a:xfrm>
            <a:off x="8789169" y="1690688"/>
            <a:ext cx="248786" cy="369332"/>
          </a:xfrm>
          <a:prstGeom prst="rect">
            <a:avLst/>
          </a:prstGeom>
        </p:spPr>
        <p:txBody>
          <a:bodyPr wrap="none">
            <a:spAutoFit/>
          </a:bodyPr>
          <a:lstStyle/>
          <a:p>
            <a:r>
              <a:rPr lang="en-US" dirty="0" smtClean="0">
                <a:solidFill>
                  <a:srgbClr val="FFC000"/>
                </a:solidFill>
                <a:latin typeface="Century Gothic" panose="020B0502020202020204" pitchFamily="34" charset="0"/>
              </a:rPr>
              <a:t> </a:t>
            </a:r>
            <a:endParaRPr lang="en-US" dirty="0"/>
          </a:p>
        </p:txBody>
      </p:sp>
      <p:sp>
        <p:nvSpPr>
          <p:cNvPr id="6" name="Rectangle 5"/>
          <p:cNvSpPr/>
          <p:nvPr/>
        </p:nvSpPr>
        <p:spPr>
          <a:xfrm>
            <a:off x="6096000" y="2139088"/>
            <a:ext cx="6096000" cy="2031325"/>
          </a:xfrm>
          <a:prstGeom prst="rect">
            <a:avLst/>
          </a:prstGeom>
        </p:spPr>
        <p:txBody>
          <a:bodyPr>
            <a:spAutoFit/>
          </a:bodyPr>
          <a:lstStyle/>
          <a:p>
            <a:r>
              <a:rPr lang="en-US" b="0" i="0" u="none" strike="noStrike" baseline="0" dirty="0" smtClean="0">
                <a:solidFill>
                  <a:srgbClr val="FFC000"/>
                </a:solidFill>
                <a:latin typeface="Century Gothic" panose="020B0502020202020204" pitchFamily="34" charset="0"/>
              </a:rPr>
              <a:t>As we can see, majority of the female customers who shop online are in the age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group of 21-30 years, followed by 31-40 years.</a:t>
            </a:r>
          </a:p>
          <a:p>
            <a:endParaRPr lang="en-US" b="0" i="0" u="none" strike="noStrike" baseline="0" dirty="0" smtClean="0">
              <a:solidFill>
                <a:srgbClr val="FFC000"/>
              </a:solidFill>
              <a:latin typeface="Century Gothic" panose="020B0502020202020204" pitchFamily="34" charset="0"/>
            </a:endParaRPr>
          </a:p>
          <a:p>
            <a:r>
              <a:rPr lang="en-US" b="0" i="0" u="none" strike="noStrike" baseline="0" dirty="0" smtClean="0">
                <a:solidFill>
                  <a:srgbClr val="FFC000"/>
                </a:solidFill>
                <a:latin typeface="Century Gothic" panose="020B0502020202020204" pitchFamily="34" charset="0"/>
              </a:rPr>
              <a:t>As we can see, majority of the male customers who shop online are in the age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group of 31-40 years, followed by 41-50 years.</a:t>
            </a:r>
            <a:endParaRPr lang="en-US" dirty="0">
              <a:solidFill>
                <a:srgbClr val="FFC000"/>
              </a:solidFill>
            </a:endParaRPr>
          </a:p>
        </p:txBody>
      </p:sp>
    </p:spTree>
    <p:extLst>
      <p:ext uri="{BB962C8B-B14F-4D97-AF65-F5344CB8AC3E}">
        <p14:creationId xmlns:p14="http://schemas.microsoft.com/office/powerpoint/2010/main" val="122120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4" y="1333410"/>
            <a:ext cx="6078828" cy="3959360"/>
          </a:xfrm>
          <a:prstGeom prst="rect">
            <a:avLst/>
          </a:prstGeom>
        </p:spPr>
      </p:pic>
      <p:sp>
        <p:nvSpPr>
          <p:cNvPr id="5" name="Rectangle 4"/>
          <p:cNvSpPr/>
          <p:nvPr/>
        </p:nvSpPr>
        <p:spPr>
          <a:xfrm>
            <a:off x="6761409" y="1604930"/>
            <a:ext cx="5125790" cy="3416320"/>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female customers have been shopping online for</a:t>
            </a:r>
          </a:p>
          <a:p>
            <a:pPr algn="just"/>
            <a:r>
              <a:rPr lang="en-US" b="0" i="0" u="none" strike="noStrike" baseline="0" dirty="0" smtClean="0">
                <a:solidFill>
                  <a:srgbClr val="FFC000"/>
                </a:solidFill>
                <a:latin typeface="Century Gothic" panose="020B0502020202020204" pitchFamily="34" charset="0"/>
              </a:rPr>
              <a:t>more than 4 years. Also, a considerable amount of female customers have been</a:t>
            </a:r>
          </a:p>
          <a:p>
            <a:pPr algn="just"/>
            <a:r>
              <a:rPr lang="en-US" b="0" i="0" u="none" strike="noStrike" baseline="0" dirty="0" smtClean="0">
                <a:solidFill>
                  <a:srgbClr val="FFC000"/>
                </a:solidFill>
                <a:latin typeface="Century Gothic" panose="020B0502020202020204" pitchFamily="34" charset="0"/>
              </a:rPr>
              <a:t>shopping online since 2-3 years.</a:t>
            </a:r>
          </a:p>
          <a:p>
            <a:pPr algn="just"/>
            <a:endParaRPr lang="en-US" b="0" i="0" u="none" strike="noStrike" baseline="0" dirty="0" smtClean="0">
              <a:solidFill>
                <a:srgbClr val="FFC000"/>
              </a:solidFill>
              <a:latin typeface="Century Gothic" panose="020B0502020202020204" pitchFamily="34" charset="0"/>
            </a:endParaRPr>
          </a:p>
          <a:p>
            <a:pPr algn="just"/>
            <a:r>
              <a:rPr lang="en-US" b="0" i="0" u="none" strike="noStrike" baseline="0" dirty="0" smtClean="0">
                <a:solidFill>
                  <a:srgbClr val="FFC000"/>
                </a:solidFill>
                <a:latin typeface="Century Gothic" panose="020B0502020202020204" pitchFamily="34" charset="0"/>
              </a:rPr>
              <a:t>As we can see, male customers who have been shopping online for more than 4</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years is considerably low, as compared to female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Thus, we can conclude that, a vast majority of customers who shop online are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female.</a:t>
            </a:r>
            <a:endParaRPr lang="en-US" dirty="0">
              <a:solidFill>
                <a:srgbClr val="FFC000"/>
              </a:solidFill>
            </a:endParaRPr>
          </a:p>
        </p:txBody>
      </p:sp>
    </p:spTree>
    <p:extLst>
      <p:ext uri="{BB962C8B-B14F-4D97-AF65-F5344CB8AC3E}">
        <p14:creationId xmlns:p14="http://schemas.microsoft.com/office/powerpoint/2010/main" val="304945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93" y="1260709"/>
            <a:ext cx="6053070" cy="3950216"/>
          </a:xfrm>
          <a:prstGeom prst="rect">
            <a:avLst/>
          </a:prstGeom>
        </p:spPr>
      </p:pic>
      <p:sp>
        <p:nvSpPr>
          <p:cNvPr id="3" name="Rectangle 2"/>
          <p:cNvSpPr/>
          <p:nvPr/>
        </p:nvSpPr>
        <p:spPr>
          <a:xfrm>
            <a:off x="6606863" y="1601969"/>
            <a:ext cx="5151549" cy="2308324"/>
          </a:xfrm>
          <a:prstGeom prst="rect">
            <a:avLst/>
          </a:prstGeom>
        </p:spPr>
        <p:txBody>
          <a:bodyPr wrap="square">
            <a:spAutoFit/>
          </a:bodyPr>
          <a:lstStyle/>
          <a:p>
            <a:r>
              <a:rPr lang="en-US" b="0" i="0" u="none" strike="noStrike" baseline="0" dirty="0" smtClean="0">
                <a:solidFill>
                  <a:srgbClr val="FFC000"/>
                </a:solidFill>
                <a:latin typeface="Century Gothic" panose="020B0502020202020204" pitchFamily="34" charset="0"/>
              </a:rPr>
              <a:t>As we can see, majority of the customers shop online less than 10 times in a year</a:t>
            </a:r>
          </a:p>
          <a:p>
            <a:r>
              <a:rPr lang="en-US" b="0" i="0" u="none" strike="noStrike" baseline="0" dirty="0" smtClean="0">
                <a:solidFill>
                  <a:srgbClr val="FFC000"/>
                </a:solidFill>
                <a:latin typeface="Century Gothic" panose="020B0502020202020204" pitchFamily="34" charset="0"/>
              </a:rPr>
              <a:t>by using Mobile Internet, followed by customers who shop online 31-40 times in a</a:t>
            </a:r>
          </a:p>
          <a:p>
            <a:r>
              <a:rPr lang="en-US" b="0" i="0" u="none" strike="noStrike" baseline="0" dirty="0" smtClean="0">
                <a:solidFill>
                  <a:srgbClr val="FFC000"/>
                </a:solidFill>
                <a:latin typeface="Century Gothic" panose="020B0502020202020204" pitchFamily="34" charset="0"/>
              </a:rPr>
              <a:t>year.</a:t>
            </a:r>
          </a:p>
          <a:p>
            <a:endParaRPr lang="en-US" b="0" i="0" u="none" strike="noStrike" baseline="0" dirty="0" smtClean="0">
              <a:solidFill>
                <a:srgbClr val="FFC000"/>
              </a:solidFill>
              <a:latin typeface="Century Gothic" panose="020B0502020202020204" pitchFamily="34" charset="0"/>
            </a:endParaRPr>
          </a:p>
          <a:p>
            <a:r>
              <a:rPr lang="en-US" b="0" i="0" u="none" strike="noStrike" baseline="0" dirty="0" smtClean="0">
                <a:solidFill>
                  <a:srgbClr val="FFC000"/>
                </a:solidFill>
                <a:latin typeface="Century Gothic" panose="020B0502020202020204" pitchFamily="34" charset="0"/>
              </a:rPr>
              <a:t>Few customers also shop online less than 10 times in a year by using Wi-Fi.</a:t>
            </a:r>
            <a:endParaRPr lang="en-US" dirty="0">
              <a:solidFill>
                <a:srgbClr val="FFC000"/>
              </a:solidFill>
            </a:endParaRPr>
          </a:p>
        </p:txBody>
      </p:sp>
    </p:spTree>
    <p:extLst>
      <p:ext uri="{BB962C8B-B14F-4D97-AF65-F5344CB8AC3E}">
        <p14:creationId xmlns:p14="http://schemas.microsoft.com/office/powerpoint/2010/main" val="1540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FFC000"/>
                </a:solidFill>
                <a:latin typeface="Century Gothic" panose="020B0502020202020204" pitchFamily="34" charset="0"/>
              </a:rPr>
              <a:t>AGENDA</a:t>
            </a:r>
            <a:endParaRPr lang="en-US" sz="3600" dirty="0">
              <a:solidFill>
                <a:srgbClr val="FFC000"/>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Introduction</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Problem Statement</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Objective</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Exploratory Data Analysis</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Data Visualization</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Findings of Data Analysis</a:t>
            </a:r>
          </a:p>
          <a:p>
            <a:pPr algn="just">
              <a:buFont typeface="Wingdings" panose="05000000000000000000" pitchFamily="2" charset="2"/>
              <a:buChar char="§"/>
            </a:pPr>
            <a:r>
              <a:rPr lang="en-US" dirty="0" smtClean="0">
                <a:solidFill>
                  <a:srgbClr val="FFC000"/>
                </a:solidFill>
                <a:latin typeface="Century Gothic" panose="020B0502020202020204" pitchFamily="34" charset="0"/>
                <a:cs typeface="Times New Roman" panose="02020603050405020304" pitchFamily="18" charset="0"/>
              </a:rPr>
              <a:t>Conclusion</a:t>
            </a:r>
          </a:p>
          <a:p>
            <a:pPr algn="just">
              <a:buFont typeface="Wingdings" panose="05000000000000000000" pitchFamily="2" charset="2"/>
              <a:buChar char="§"/>
            </a:pPr>
            <a:endParaRPr lang="en-US" dirty="0">
              <a:solidFill>
                <a:srgbClr val="FFC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smtClean="0">
              <a:solidFill>
                <a:srgbClr val="FFC000"/>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rgbClr val="FFC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839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3" y="1024123"/>
            <a:ext cx="6297768" cy="4809754"/>
          </a:xfrm>
          <a:prstGeom prst="rect">
            <a:avLst/>
          </a:prstGeom>
        </p:spPr>
      </p:pic>
      <p:sp>
        <p:nvSpPr>
          <p:cNvPr id="3" name="Rectangle 2"/>
          <p:cNvSpPr/>
          <p:nvPr/>
        </p:nvSpPr>
        <p:spPr>
          <a:xfrm>
            <a:off x="7147776" y="3702929"/>
            <a:ext cx="4842456" cy="923330"/>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who shop online less than 10 times in a</a:t>
            </a:r>
          </a:p>
          <a:p>
            <a:pPr algn="just"/>
            <a:r>
              <a:rPr lang="en-US" b="0" i="0" u="none" strike="noStrike" baseline="0" dirty="0" smtClean="0">
                <a:solidFill>
                  <a:srgbClr val="FFC000"/>
                </a:solidFill>
                <a:latin typeface="Century Gothic" panose="020B0502020202020204" pitchFamily="34" charset="0"/>
              </a:rPr>
              <a:t>year are from Delhi.</a:t>
            </a:r>
            <a:endParaRPr lang="en-US" dirty="0">
              <a:solidFill>
                <a:srgbClr val="FFC000"/>
              </a:solidFill>
            </a:endParaRPr>
          </a:p>
        </p:txBody>
      </p:sp>
    </p:spTree>
    <p:extLst>
      <p:ext uri="{BB962C8B-B14F-4D97-AF65-F5344CB8AC3E}">
        <p14:creationId xmlns:p14="http://schemas.microsoft.com/office/powerpoint/2010/main" val="335800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 y="1449320"/>
            <a:ext cx="6027313" cy="3959360"/>
          </a:xfrm>
          <a:prstGeom prst="rect">
            <a:avLst/>
          </a:prstGeom>
        </p:spPr>
      </p:pic>
      <p:sp>
        <p:nvSpPr>
          <p:cNvPr id="3" name="Rectangle 2"/>
          <p:cNvSpPr/>
          <p:nvPr/>
        </p:nvSpPr>
        <p:spPr>
          <a:xfrm>
            <a:off x="7147774" y="1449320"/>
            <a:ext cx="4829578" cy="3170099"/>
          </a:xfrm>
          <a:prstGeom prst="rect">
            <a:avLst/>
          </a:prstGeom>
        </p:spPr>
        <p:txBody>
          <a:bodyPr wrap="square">
            <a:spAutoFit/>
          </a:bodyPr>
          <a:lstStyle/>
          <a:p>
            <a:pPr algn="just"/>
            <a:r>
              <a:rPr lang="en-US" sz="2000" b="0" i="0" u="none" strike="noStrike" baseline="0" dirty="0" smtClean="0">
                <a:solidFill>
                  <a:srgbClr val="FFC000"/>
                </a:solidFill>
                <a:latin typeface="Century Gothic" panose="020B0502020202020204" pitchFamily="34" charset="0"/>
              </a:rPr>
              <a:t>As we can see, majority of the customers whose Screen Size was other than 4.7, 5</a:t>
            </a:r>
            <a:r>
              <a:rPr lang="en-US" sz="2000" b="0" i="0" u="none" strike="noStrike" dirty="0" smtClean="0">
                <a:solidFill>
                  <a:srgbClr val="FFC000"/>
                </a:solidFill>
                <a:latin typeface="Century Gothic" panose="020B0502020202020204" pitchFamily="34" charset="0"/>
              </a:rPr>
              <a:t> </a:t>
            </a:r>
            <a:r>
              <a:rPr lang="en-US" sz="2000" b="0" i="0" u="none" strike="noStrike" baseline="0" dirty="0" smtClean="0">
                <a:solidFill>
                  <a:srgbClr val="FFC000"/>
                </a:solidFill>
                <a:latin typeface="Century Gothic" panose="020B0502020202020204" pitchFamily="34" charset="0"/>
              </a:rPr>
              <a:t>and 5.5 inches used Search Engine to arrive at their favorite online store for the</a:t>
            </a:r>
            <a:r>
              <a:rPr lang="en-US" sz="2000" b="0" i="0" u="none" strike="noStrike" dirty="0" smtClean="0">
                <a:solidFill>
                  <a:srgbClr val="FFC000"/>
                </a:solidFill>
                <a:latin typeface="Century Gothic" panose="020B0502020202020204" pitchFamily="34" charset="0"/>
              </a:rPr>
              <a:t> </a:t>
            </a:r>
            <a:r>
              <a:rPr lang="en-US" sz="2000" b="0" i="0" u="none" strike="noStrike" baseline="0" dirty="0" smtClean="0">
                <a:solidFill>
                  <a:srgbClr val="FFC000"/>
                </a:solidFill>
                <a:latin typeface="Century Gothic" panose="020B0502020202020204" pitchFamily="34" charset="0"/>
              </a:rPr>
              <a:t>first time.</a:t>
            </a:r>
          </a:p>
          <a:p>
            <a:pPr algn="just"/>
            <a:endParaRPr lang="en-US" sz="2000" b="0" i="0" u="none" strike="noStrike" baseline="0" dirty="0" smtClean="0">
              <a:solidFill>
                <a:srgbClr val="FFC000"/>
              </a:solidFill>
              <a:latin typeface="Century Gothic" panose="020B0502020202020204" pitchFamily="34" charset="0"/>
            </a:endParaRPr>
          </a:p>
          <a:p>
            <a:pPr algn="just"/>
            <a:r>
              <a:rPr lang="en-US" sz="2000" b="0" i="0" u="none" strike="noStrike" baseline="0" dirty="0" smtClean="0">
                <a:solidFill>
                  <a:srgbClr val="FFC000"/>
                </a:solidFill>
                <a:latin typeface="Century Gothic" panose="020B0502020202020204" pitchFamily="34" charset="0"/>
              </a:rPr>
              <a:t>Also, the customers whose Screen Size was 5.5 inches also used Search Engine to</a:t>
            </a:r>
            <a:r>
              <a:rPr lang="en-US" sz="2000" b="0" i="0" u="none" strike="noStrike" dirty="0" smtClean="0">
                <a:solidFill>
                  <a:srgbClr val="FFC000"/>
                </a:solidFill>
                <a:latin typeface="Century Gothic" panose="020B0502020202020204" pitchFamily="34" charset="0"/>
              </a:rPr>
              <a:t> </a:t>
            </a:r>
            <a:r>
              <a:rPr lang="en-US" sz="2000" b="0" i="0" u="none" strike="noStrike" baseline="0" dirty="0" smtClean="0">
                <a:solidFill>
                  <a:srgbClr val="FFC000"/>
                </a:solidFill>
                <a:latin typeface="Century Gothic" panose="020B0502020202020204" pitchFamily="34" charset="0"/>
              </a:rPr>
              <a:t>arrive at their favorite online store for the first time.</a:t>
            </a:r>
            <a:endParaRPr lang="en-US" sz="2000" dirty="0">
              <a:solidFill>
                <a:srgbClr val="FFC000"/>
              </a:solidFill>
            </a:endParaRPr>
          </a:p>
        </p:txBody>
      </p:sp>
    </p:spTree>
    <p:extLst>
      <p:ext uri="{BB962C8B-B14F-4D97-AF65-F5344CB8AC3E}">
        <p14:creationId xmlns:p14="http://schemas.microsoft.com/office/powerpoint/2010/main" val="204785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1" y="1449320"/>
            <a:ext cx="6903076" cy="3959360"/>
          </a:xfrm>
          <a:prstGeom prst="rect">
            <a:avLst/>
          </a:prstGeom>
        </p:spPr>
      </p:pic>
      <p:sp>
        <p:nvSpPr>
          <p:cNvPr id="3" name="Rectangle 2"/>
          <p:cNvSpPr/>
          <p:nvPr/>
        </p:nvSpPr>
        <p:spPr>
          <a:xfrm>
            <a:off x="7328077" y="3714310"/>
            <a:ext cx="4468970"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used Smartphones to make an online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purchase less than 10 times in the past 1 year.</a:t>
            </a:r>
            <a:endParaRPr lang="en-US" dirty="0">
              <a:solidFill>
                <a:srgbClr val="FFC000"/>
              </a:solidFill>
            </a:endParaRPr>
          </a:p>
        </p:txBody>
      </p:sp>
    </p:spTree>
    <p:extLst>
      <p:ext uri="{BB962C8B-B14F-4D97-AF65-F5344CB8AC3E}">
        <p14:creationId xmlns:p14="http://schemas.microsoft.com/office/powerpoint/2010/main" val="24254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7" y="1449320"/>
            <a:ext cx="6027312" cy="3959360"/>
          </a:xfrm>
          <a:prstGeom prst="rect">
            <a:avLst/>
          </a:prstGeom>
        </p:spPr>
      </p:pic>
      <p:sp>
        <p:nvSpPr>
          <p:cNvPr id="3" name="Rectangle 2"/>
          <p:cNvSpPr/>
          <p:nvPr/>
        </p:nvSpPr>
        <p:spPr>
          <a:xfrm>
            <a:off x="6645499" y="713121"/>
            <a:ext cx="4984124" cy="4247317"/>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having Windows Operating System in</a:t>
            </a:r>
          </a:p>
          <a:p>
            <a:pPr algn="just"/>
            <a:r>
              <a:rPr lang="en-US" b="0" i="0" u="none" strike="noStrike" baseline="0" dirty="0" smtClean="0">
                <a:solidFill>
                  <a:srgbClr val="FFC000"/>
                </a:solidFill>
                <a:latin typeface="Century Gothic" panose="020B0502020202020204" pitchFamily="34" charset="0"/>
              </a:rPr>
              <a:t>their device used Google chrome to access the ecommerce shopping websites.</a:t>
            </a:r>
          </a:p>
          <a:p>
            <a:pPr algn="just"/>
            <a:endParaRPr lang="en-US" b="0" i="0" u="none" strike="noStrike" baseline="0" dirty="0" smtClean="0">
              <a:solidFill>
                <a:srgbClr val="FFC000"/>
              </a:solidFill>
              <a:latin typeface="Century Gothic" panose="020B0502020202020204" pitchFamily="34" charset="0"/>
            </a:endParaRPr>
          </a:p>
          <a:p>
            <a:pPr algn="just"/>
            <a:r>
              <a:rPr lang="en-US" b="0" i="0" u="none" strike="noStrike" baseline="0" dirty="0" smtClean="0">
                <a:solidFill>
                  <a:srgbClr val="FFC000"/>
                </a:solidFill>
                <a:latin typeface="Century Gothic" panose="020B0502020202020204" pitchFamily="34" charset="0"/>
              </a:rPr>
              <a:t>Also, a considerable amount of customers having android used Google Chrome</a:t>
            </a:r>
          </a:p>
          <a:p>
            <a:pPr algn="just"/>
            <a:r>
              <a:rPr lang="en-US" b="0" i="0" u="none" strike="noStrike" baseline="0" dirty="0" smtClean="0">
                <a:solidFill>
                  <a:srgbClr val="FFC000"/>
                </a:solidFill>
                <a:latin typeface="Century Gothic" panose="020B0502020202020204" pitchFamily="34" charset="0"/>
              </a:rPr>
              <a:t>to access the ecommerce shopping websites.</a:t>
            </a:r>
          </a:p>
          <a:p>
            <a:pPr algn="just"/>
            <a:endParaRPr lang="en-US" b="0" i="0" u="none" strike="noStrike" baseline="0" dirty="0" smtClean="0">
              <a:solidFill>
                <a:srgbClr val="FFC000"/>
              </a:solidFill>
              <a:latin typeface="Century Gothic" panose="020B0502020202020204" pitchFamily="34" charset="0"/>
            </a:endParaRPr>
          </a:p>
          <a:p>
            <a:pPr algn="just"/>
            <a:r>
              <a:rPr lang="en-US" b="0" i="0" u="none" strike="noStrike" baseline="0" dirty="0" smtClean="0">
                <a:solidFill>
                  <a:srgbClr val="FFC000"/>
                </a:solidFill>
                <a:latin typeface="Century Gothic" panose="020B0502020202020204" pitchFamily="34" charset="0"/>
              </a:rPr>
              <a:t>There are also a few customers having IOS/Mac operating system who used</a:t>
            </a:r>
          </a:p>
          <a:p>
            <a:pPr algn="just"/>
            <a:r>
              <a:rPr lang="en-US" b="0" i="0" u="none" strike="noStrike" baseline="0" dirty="0" smtClean="0">
                <a:solidFill>
                  <a:srgbClr val="FFC000"/>
                </a:solidFill>
                <a:latin typeface="Century Gothic" panose="020B0502020202020204" pitchFamily="34" charset="0"/>
              </a:rPr>
              <a:t>Safari, followed by Google Chrome to access the website.</a:t>
            </a:r>
            <a:endParaRPr lang="en-US" dirty="0">
              <a:solidFill>
                <a:srgbClr val="FFC000"/>
              </a:solidFill>
            </a:endParaRPr>
          </a:p>
        </p:txBody>
      </p:sp>
    </p:spTree>
    <p:extLst>
      <p:ext uri="{BB962C8B-B14F-4D97-AF65-F5344CB8AC3E}">
        <p14:creationId xmlns:p14="http://schemas.microsoft.com/office/powerpoint/2010/main" val="32607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8" y="1449320"/>
            <a:ext cx="6078827" cy="3959360"/>
          </a:xfrm>
          <a:prstGeom prst="rect">
            <a:avLst/>
          </a:prstGeom>
        </p:spPr>
      </p:pic>
      <p:sp>
        <p:nvSpPr>
          <p:cNvPr id="3" name="Rectangle 2"/>
          <p:cNvSpPr/>
          <p:nvPr/>
        </p:nvSpPr>
        <p:spPr>
          <a:xfrm>
            <a:off x="6735651" y="3284327"/>
            <a:ext cx="4675030" cy="1754326"/>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sometimes abandoned their shopping</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cart because they found a better alternative offer, followed by customers who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abandoned their shopping cart due to change in price.</a:t>
            </a:r>
            <a:endParaRPr lang="en-US" dirty="0">
              <a:solidFill>
                <a:srgbClr val="FFC000"/>
              </a:solidFill>
            </a:endParaRPr>
          </a:p>
        </p:txBody>
      </p:sp>
    </p:spTree>
    <p:extLst>
      <p:ext uri="{BB962C8B-B14F-4D97-AF65-F5344CB8AC3E}">
        <p14:creationId xmlns:p14="http://schemas.microsoft.com/office/powerpoint/2010/main" val="356552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 y="1138423"/>
            <a:ext cx="6362163" cy="4581153"/>
          </a:xfrm>
          <a:prstGeom prst="rect">
            <a:avLst/>
          </a:prstGeom>
        </p:spPr>
      </p:pic>
      <p:sp>
        <p:nvSpPr>
          <p:cNvPr id="3" name="Rectangle 2"/>
          <p:cNvSpPr/>
          <p:nvPr/>
        </p:nvSpPr>
        <p:spPr>
          <a:xfrm>
            <a:off x="6980348" y="3546885"/>
            <a:ext cx="4623516"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used Search Engine to arrive at their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favorite online store for the first time.</a:t>
            </a:r>
            <a:endParaRPr lang="en-US" dirty="0">
              <a:solidFill>
                <a:srgbClr val="FFC000"/>
              </a:solidFill>
            </a:endParaRPr>
          </a:p>
        </p:txBody>
      </p:sp>
    </p:spTree>
    <p:extLst>
      <p:ext uri="{BB962C8B-B14F-4D97-AF65-F5344CB8AC3E}">
        <p14:creationId xmlns:p14="http://schemas.microsoft.com/office/powerpoint/2010/main" val="2764224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1042411"/>
            <a:ext cx="6349284" cy="4773177"/>
          </a:xfrm>
          <a:prstGeom prst="rect">
            <a:avLst/>
          </a:prstGeom>
        </p:spPr>
      </p:pic>
      <p:sp>
        <p:nvSpPr>
          <p:cNvPr id="3" name="Rectangle 2"/>
          <p:cNvSpPr/>
          <p:nvPr/>
        </p:nvSpPr>
        <p:spPr>
          <a:xfrm>
            <a:off x="6864440" y="3000000"/>
            <a:ext cx="4829577" cy="1477328"/>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who spent more than 15 mins for making</a:t>
            </a:r>
          </a:p>
          <a:p>
            <a:pPr algn="just"/>
            <a:r>
              <a:rPr lang="en-US" b="0" i="0" u="none" strike="noStrike" baseline="0" dirty="0" smtClean="0">
                <a:solidFill>
                  <a:srgbClr val="FFC000"/>
                </a:solidFill>
                <a:latin typeface="Century Gothic" panose="020B0502020202020204" pitchFamily="34" charset="0"/>
              </a:rPr>
              <a:t>a purchase decision, agreed that the content on the website must be easy to</a:t>
            </a:r>
          </a:p>
          <a:p>
            <a:pPr algn="just"/>
            <a:r>
              <a:rPr lang="en-US" b="0" i="0" u="none" strike="noStrike" baseline="0" dirty="0" smtClean="0">
                <a:solidFill>
                  <a:srgbClr val="FFC000"/>
                </a:solidFill>
                <a:latin typeface="Century Gothic" panose="020B0502020202020204" pitchFamily="34" charset="0"/>
              </a:rPr>
              <a:t>read and understand.</a:t>
            </a:r>
            <a:endParaRPr lang="en-US" dirty="0">
              <a:solidFill>
                <a:srgbClr val="FFC000"/>
              </a:solidFill>
            </a:endParaRPr>
          </a:p>
        </p:txBody>
      </p:sp>
    </p:spTree>
    <p:extLst>
      <p:ext uri="{BB962C8B-B14F-4D97-AF65-F5344CB8AC3E}">
        <p14:creationId xmlns:p14="http://schemas.microsoft.com/office/powerpoint/2010/main" val="109970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21" y="751025"/>
            <a:ext cx="6711709" cy="5458979"/>
          </a:xfrm>
          <a:prstGeom prst="rect">
            <a:avLst/>
          </a:prstGeom>
        </p:spPr>
      </p:pic>
      <p:sp>
        <p:nvSpPr>
          <p:cNvPr id="3" name="Rectangle 2"/>
          <p:cNvSpPr/>
          <p:nvPr/>
        </p:nvSpPr>
        <p:spPr>
          <a:xfrm>
            <a:off x="7210930" y="3301041"/>
            <a:ext cx="4748011"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who used Google chrome, made a</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payment for their online purchase by using Credit/Debit cards.</a:t>
            </a:r>
            <a:endParaRPr lang="en-US" dirty="0">
              <a:solidFill>
                <a:srgbClr val="FFC000"/>
              </a:solidFill>
            </a:endParaRPr>
          </a:p>
        </p:txBody>
      </p:sp>
    </p:spTree>
    <p:extLst>
      <p:ext uri="{BB962C8B-B14F-4D97-AF65-F5344CB8AC3E}">
        <p14:creationId xmlns:p14="http://schemas.microsoft.com/office/powerpoint/2010/main" val="2282247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2" y="1449320"/>
            <a:ext cx="6877318" cy="3959360"/>
          </a:xfrm>
          <a:prstGeom prst="rect">
            <a:avLst/>
          </a:prstGeom>
        </p:spPr>
      </p:pic>
      <p:sp>
        <p:nvSpPr>
          <p:cNvPr id="3" name="Rectangle 2"/>
          <p:cNvSpPr/>
          <p:nvPr/>
        </p:nvSpPr>
        <p:spPr>
          <a:xfrm>
            <a:off x="6096000" y="3936419"/>
            <a:ext cx="6096000" cy="923330"/>
          </a:xfrm>
          <a:prstGeom prst="rect">
            <a:avLst/>
          </a:prstGeom>
        </p:spPr>
        <p:txBody>
          <a:bodyPr>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sometimes abandon their shopping cart,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when the mode of payment used is Credit/Debit cards.</a:t>
            </a:r>
            <a:endParaRPr lang="en-US" dirty="0">
              <a:solidFill>
                <a:srgbClr val="FFC000"/>
              </a:solidFill>
            </a:endParaRPr>
          </a:p>
        </p:txBody>
      </p:sp>
    </p:spTree>
    <p:extLst>
      <p:ext uri="{BB962C8B-B14F-4D97-AF65-F5344CB8AC3E}">
        <p14:creationId xmlns:p14="http://schemas.microsoft.com/office/powerpoint/2010/main" val="275677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 y="1449320"/>
            <a:ext cx="6735651" cy="3959360"/>
          </a:xfrm>
          <a:prstGeom prst="rect">
            <a:avLst/>
          </a:prstGeom>
        </p:spPr>
      </p:pic>
      <p:sp>
        <p:nvSpPr>
          <p:cNvPr id="3" name="Rectangle 2"/>
          <p:cNvSpPr/>
          <p:nvPr/>
        </p:nvSpPr>
        <p:spPr>
          <a:xfrm>
            <a:off x="6993228" y="3018645"/>
            <a:ext cx="4997003" cy="2031325"/>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agreed that the information on similar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product to the one highlighted is important for product comparison.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not only want a complete information about the products, but also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want a complete information on listed seller.</a:t>
            </a:r>
            <a:endParaRPr lang="en-US" dirty="0">
              <a:solidFill>
                <a:srgbClr val="FFC000"/>
              </a:solidFill>
            </a:endParaRPr>
          </a:p>
        </p:txBody>
      </p:sp>
    </p:spTree>
    <p:extLst>
      <p:ext uri="{BB962C8B-B14F-4D97-AF65-F5344CB8AC3E}">
        <p14:creationId xmlns:p14="http://schemas.microsoft.com/office/powerpoint/2010/main" val="286733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C000"/>
                </a:solidFill>
                <a:latin typeface="Century Gothic" panose="020B0502020202020204" pitchFamily="34" charset="0"/>
              </a:rPr>
              <a:t>Introduction</a:t>
            </a:r>
            <a:endParaRPr lang="en-US" sz="3600" dirty="0">
              <a:solidFill>
                <a:srgbClr val="FFC000"/>
              </a:solidFill>
              <a:latin typeface="Century Gothic" panose="020B0502020202020204" pitchFamily="34" charset="0"/>
            </a:endParaRPr>
          </a:p>
        </p:txBody>
      </p:sp>
      <p:sp>
        <p:nvSpPr>
          <p:cNvPr id="3" name="Subtitle 2"/>
          <p:cNvSpPr>
            <a:spLocks noGrp="1"/>
          </p:cNvSpPr>
          <p:nvPr>
            <p:ph idx="1"/>
          </p:nvPr>
        </p:nvSpPr>
        <p:spPr>
          <a:xfrm>
            <a:off x="838200" y="1516531"/>
            <a:ext cx="10515600" cy="4433507"/>
          </a:xfrm>
        </p:spPr>
        <p:txBody>
          <a:bodyPr>
            <a:noAutofit/>
          </a:bodyPr>
          <a:lstStyle/>
          <a:p>
            <a:pPr marL="0" indent="0" algn="just">
              <a:buNone/>
            </a:pPr>
            <a:r>
              <a:rPr lang="en-US" sz="2400" b="1" dirty="0">
                <a:solidFill>
                  <a:srgbClr val="FFC000"/>
                </a:solidFill>
                <a:latin typeface="Century Gothic" panose="020B0502020202020204" pitchFamily="34" charset="0"/>
              </a:rPr>
              <a:t>What is Customer Retention? </a:t>
            </a:r>
            <a:endParaRPr lang="en-US" sz="2400" dirty="0">
              <a:solidFill>
                <a:srgbClr val="FFC000"/>
              </a:solidFill>
              <a:latin typeface="Century Gothic" panose="020B0502020202020204" pitchFamily="34" charset="0"/>
            </a:endParaRPr>
          </a:p>
          <a:p>
            <a:pPr marL="0" indent="0" algn="just">
              <a:buNone/>
            </a:pPr>
            <a:r>
              <a:rPr lang="en-US" sz="2400" dirty="0">
                <a:solidFill>
                  <a:srgbClr val="FFC000"/>
                </a:solidFill>
                <a:latin typeface="Century Gothic" panose="020B0502020202020204" pitchFamily="34" charset="0"/>
              </a:rPr>
              <a:t>Customer retention refers to a company’s ability to turn customers into repeat buyers and prevent them from switching to a competitor. It indicates whether your product and the quality of your service please your existing customers. It is also the lifeblood of most subscription-based companies and service providers. </a:t>
            </a:r>
          </a:p>
          <a:p>
            <a:pPr marL="0" indent="0" algn="just">
              <a:buNone/>
            </a:pPr>
            <a:endParaRPr lang="en-US" sz="2400" b="1" dirty="0" smtClean="0">
              <a:solidFill>
                <a:srgbClr val="FFC000"/>
              </a:solidFill>
              <a:latin typeface="Century Gothic" panose="020B0502020202020204" pitchFamily="34" charset="0"/>
            </a:endParaRPr>
          </a:p>
          <a:p>
            <a:pPr marL="0" indent="0" algn="just">
              <a:buNone/>
            </a:pPr>
            <a:endParaRPr lang="en-US" sz="2400" b="1" dirty="0">
              <a:solidFill>
                <a:srgbClr val="FFC000"/>
              </a:solidFill>
              <a:latin typeface="Century Gothic" panose="020B0502020202020204" pitchFamily="34" charset="0"/>
            </a:endParaRPr>
          </a:p>
          <a:p>
            <a:pPr marL="0" indent="0" algn="just">
              <a:buNone/>
            </a:pPr>
            <a:r>
              <a:rPr lang="en-US" sz="2400" b="1" dirty="0" smtClean="0">
                <a:solidFill>
                  <a:srgbClr val="FFC000"/>
                </a:solidFill>
                <a:latin typeface="Century Gothic" panose="020B0502020202020204" pitchFamily="34" charset="0"/>
              </a:rPr>
              <a:t>Customer </a:t>
            </a:r>
            <a:r>
              <a:rPr lang="en-US" sz="2400" b="1" dirty="0">
                <a:solidFill>
                  <a:srgbClr val="FFC000"/>
                </a:solidFill>
                <a:latin typeface="Century Gothic" panose="020B0502020202020204" pitchFamily="34" charset="0"/>
              </a:rPr>
              <a:t>retention strategies </a:t>
            </a:r>
            <a:r>
              <a:rPr lang="en-US" sz="2400" dirty="0">
                <a:solidFill>
                  <a:srgbClr val="FFC000"/>
                </a:solidFill>
                <a:latin typeface="Century Gothic" panose="020B0502020202020204" pitchFamily="34" charset="0"/>
              </a:rPr>
              <a:t>are the processes and initiatives businesses put in place to build customer loyalty and improve customer lifetime value. </a:t>
            </a:r>
          </a:p>
        </p:txBody>
      </p:sp>
    </p:spTree>
    <p:extLst>
      <p:ext uri="{BB962C8B-B14F-4D97-AF65-F5344CB8AC3E}">
        <p14:creationId xmlns:p14="http://schemas.microsoft.com/office/powerpoint/2010/main" val="2020176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1" y="1431032"/>
            <a:ext cx="5743976" cy="3995936"/>
          </a:xfrm>
          <a:prstGeom prst="rect">
            <a:avLst/>
          </a:prstGeom>
        </p:spPr>
      </p:pic>
      <p:sp>
        <p:nvSpPr>
          <p:cNvPr id="3" name="Rectangle 2"/>
          <p:cNvSpPr/>
          <p:nvPr/>
        </p:nvSpPr>
        <p:spPr>
          <a:xfrm>
            <a:off x="6181859" y="3429000"/>
            <a:ext cx="5705340" cy="1754326"/>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agreed that they should be able to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navigate the website easily and all the relevant information on listed products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must be stated clearly. If these</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conditions are met, then the customers are more</a:t>
            </a:r>
          </a:p>
          <a:p>
            <a:pPr algn="just"/>
            <a:r>
              <a:rPr lang="en-US" b="0" i="0" u="none" strike="noStrike" baseline="0" dirty="0" smtClean="0">
                <a:solidFill>
                  <a:srgbClr val="FFC000"/>
                </a:solidFill>
                <a:latin typeface="Century Gothic" panose="020B0502020202020204" pitchFamily="34" charset="0"/>
              </a:rPr>
              <a:t>likely to make an online purchase.</a:t>
            </a:r>
            <a:endParaRPr lang="en-US" dirty="0">
              <a:solidFill>
                <a:srgbClr val="FFC000"/>
              </a:solidFill>
            </a:endParaRPr>
          </a:p>
        </p:txBody>
      </p:sp>
    </p:spTree>
    <p:extLst>
      <p:ext uri="{BB962C8B-B14F-4D97-AF65-F5344CB8AC3E}">
        <p14:creationId xmlns:p14="http://schemas.microsoft.com/office/powerpoint/2010/main" val="2665040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1" y="1346289"/>
            <a:ext cx="6800045" cy="3959360"/>
          </a:xfrm>
          <a:prstGeom prst="rect">
            <a:avLst/>
          </a:prstGeom>
        </p:spPr>
      </p:pic>
      <p:sp>
        <p:nvSpPr>
          <p:cNvPr id="3" name="Rectangle 2"/>
          <p:cNvSpPr/>
          <p:nvPr/>
        </p:nvSpPr>
        <p:spPr>
          <a:xfrm>
            <a:off x="7134896" y="2458310"/>
            <a:ext cx="4871574" cy="2585323"/>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are of the opinion that the loading and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processing speed should be high and also the interface of the website should be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user friendly. If these requirements are satisfied, then the customers are obviously</a:t>
            </a:r>
          </a:p>
          <a:p>
            <a:pPr algn="just"/>
            <a:r>
              <a:rPr lang="en-US" b="0" i="0" u="none" strike="noStrike" baseline="0" dirty="0" smtClean="0">
                <a:solidFill>
                  <a:srgbClr val="FFC000"/>
                </a:solidFill>
                <a:latin typeface="Century Gothic" panose="020B0502020202020204" pitchFamily="34" charset="0"/>
              </a:rPr>
              <a:t>attracted towards the ecommerce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websites, which would results in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betterment of sales.</a:t>
            </a:r>
            <a:endParaRPr lang="en-US" dirty="0">
              <a:solidFill>
                <a:srgbClr val="FFC000"/>
              </a:solidFill>
            </a:endParaRPr>
          </a:p>
        </p:txBody>
      </p:sp>
    </p:spTree>
    <p:extLst>
      <p:ext uri="{BB962C8B-B14F-4D97-AF65-F5344CB8AC3E}">
        <p14:creationId xmlns:p14="http://schemas.microsoft.com/office/powerpoint/2010/main" val="262531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 y="1174999"/>
            <a:ext cx="6246254" cy="4508001"/>
          </a:xfrm>
          <a:prstGeom prst="rect">
            <a:avLst/>
          </a:prstGeom>
        </p:spPr>
      </p:pic>
      <p:sp>
        <p:nvSpPr>
          <p:cNvPr id="5" name="Rectangle 4"/>
          <p:cNvSpPr/>
          <p:nvPr/>
        </p:nvSpPr>
        <p:spPr>
          <a:xfrm>
            <a:off x="7340958" y="2461477"/>
            <a:ext cx="4018208" cy="2308324"/>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are of the opinion that the ecommerce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websites should provide convenient payment methods, and majority of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trust that the online retail store will fulfill its part of the transaction at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stipulated time.</a:t>
            </a:r>
            <a:endParaRPr lang="en-US" dirty="0">
              <a:solidFill>
                <a:srgbClr val="FFC000"/>
              </a:solidFill>
            </a:endParaRPr>
          </a:p>
        </p:txBody>
      </p:sp>
    </p:spTree>
    <p:extLst>
      <p:ext uri="{BB962C8B-B14F-4D97-AF65-F5344CB8AC3E}">
        <p14:creationId xmlns:p14="http://schemas.microsoft.com/office/powerpoint/2010/main" val="1181888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69" y="1513714"/>
            <a:ext cx="6629413" cy="3959360"/>
          </a:xfrm>
          <a:prstGeom prst="rect">
            <a:avLst/>
          </a:prstGeom>
        </p:spPr>
      </p:pic>
      <p:sp>
        <p:nvSpPr>
          <p:cNvPr id="3" name="Rectangle 2"/>
          <p:cNvSpPr/>
          <p:nvPr/>
        </p:nvSpPr>
        <p:spPr>
          <a:xfrm>
            <a:off x="7169782" y="1423562"/>
            <a:ext cx="4765183" cy="369331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desire Empathy from the ecommerce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websites, and they also want that their privacy is guaranteed. Hence,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ecommerce websites should be able to resolve all the queries of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and they have to assure the customers, that their credentials are secured and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confidential. If the ecommerce websites guarantee the privacy of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then the customers feel safe to shop online and are likely to shop more, which will</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enhance the sales.</a:t>
            </a:r>
            <a:endParaRPr lang="en-US" dirty="0">
              <a:solidFill>
                <a:srgbClr val="FFC000"/>
              </a:solidFill>
            </a:endParaRPr>
          </a:p>
        </p:txBody>
      </p:sp>
    </p:spTree>
    <p:extLst>
      <p:ext uri="{BB962C8B-B14F-4D97-AF65-F5344CB8AC3E}">
        <p14:creationId xmlns:p14="http://schemas.microsoft.com/office/powerpoint/2010/main" val="1886038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3" y="1449320"/>
            <a:ext cx="6413678" cy="3959360"/>
          </a:xfrm>
          <a:prstGeom prst="rect">
            <a:avLst/>
          </a:prstGeom>
        </p:spPr>
      </p:pic>
      <p:sp>
        <p:nvSpPr>
          <p:cNvPr id="3" name="Rectangle 2"/>
          <p:cNvSpPr/>
          <p:nvPr/>
        </p:nvSpPr>
        <p:spPr>
          <a:xfrm>
            <a:off x="6851561" y="1305342"/>
            <a:ext cx="4906849" cy="4247317"/>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agree that shopping online gives them</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monetary benefits and discounts. Hence, the ecommerce websites should give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discounts and coupon codes to the customers. Also, majority of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agree that the ecommerce websites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should be responsive to their queries, and</a:t>
            </a:r>
          </a:p>
          <a:p>
            <a:pPr algn="just"/>
            <a:r>
              <a:rPr lang="en-US" b="0" i="0" u="none" strike="noStrike" baseline="0" dirty="0" smtClean="0">
                <a:solidFill>
                  <a:srgbClr val="FFC000"/>
                </a:solidFill>
                <a:latin typeface="Century Gothic" panose="020B0502020202020204" pitchFamily="34" charset="0"/>
              </a:rPr>
              <a:t>they should be available on several communication channels (email, online rep,</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twitter, phone </a:t>
            </a:r>
            <a:r>
              <a:rPr lang="en-US" b="0" i="0" u="none" strike="noStrike" baseline="0" dirty="0" err="1" smtClean="0">
                <a:solidFill>
                  <a:srgbClr val="FFC000"/>
                </a:solidFill>
                <a:latin typeface="Century Gothic" panose="020B0502020202020204" pitchFamily="34" charset="0"/>
              </a:rPr>
              <a:t>etc</a:t>
            </a:r>
            <a:r>
              <a:rPr lang="en-US" b="0" i="0" u="none" strike="noStrike" baseline="0" dirty="0" smtClean="0">
                <a:solidFill>
                  <a:srgbClr val="FFC000"/>
                </a:solidFill>
                <a:latin typeface="Century Gothic" panose="020B0502020202020204" pitchFamily="34" charset="0"/>
              </a:rPr>
              <a:t>). thus, in order to improve the sales, the ecommerce websites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should ask the feedback regarding their services, ratings of the products, reviews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etc.</a:t>
            </a:r>
            <a:endParaRPr lang="en-US" dirty="0">
              <a:solidFill>
                <a:srgbClr val="FFC000"/>
              </a:solidFill>
            </a:endParaRPr>
          </a:p>
        </p:txBody>
      </p:sp>
    </p:spTree>
    <p:extLst>
      <p:ext uri="{BB962C8B-B14F-4D97-AF65-F5344CB8AC3E}">
        <p14:creationId xmlns:p14="http://schemas.microsoft.com/office/powerpoint/2010/main" val="2704935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1449320"/>
            <a:ext cx="6220496" cy="3959360"/>
          </a:xfrm>
          <a:prstGeom prst="rect">
            <a:avLst/>
          </a:prstGeom>
        </p:spPr>
      </p:pic>
      <p:sp>
        <p:nvSpPr>
          <p:cNvPr id="3" name="Rectangle 2"/>
          <p:cNvSpPr/>
          <p:nvPr/>
        </p:nvSpPr>
        <p:spPr>
          <a:xfrm>
            <a:off x="6529589" y="3160312"/>
            <a:ext cx="5434884" cy="1754326"/>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agree that shopping online is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convenient and flexible. If the customers feel that shopping</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online is convenient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and flexible, then it is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obvious that they would enjoy the whole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shopping</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experience.</a:t>
            </a:r>
            <a:endParaRPr lang="en-US" dirty="0">
              <a:solidFill>
                <a:srgbClr val="FFC000"/>
              </a:solidFill>
            </a:endParaRPr>
          </a:p>
        </p:txBody>
      </p:sp>
    </p:spTree>
    <p:extLst>
      <p:ext uri="{BB962C8B-B14F-4D97-AF65-F5344CB8AC3E}">
        <p14:creationId xmlns:p14="http://schemas.microsoft.com/office/powerpoint/2010/main" val="2086432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8" y="1346289"/>
            <a:ext cx="6130344" cy="3959360"/>
          </a:xfrm>
          <a:prstGeom prst="rect">
            <a:avLst/>
          </a:prstGeom>
        </p:spPr>
      </p:pic>
      <p:sp>
        <p:nvSpPr>
          <p:cNvPr id="3" name="Rectangle 2"/>
          <p:cNvSpPr/>
          <p:nvPr/>
        </p:nvSpPr>
        <p:spPr>
          <a:xfrm>
            <a:off x="6490952" y="751344"/>
            <a:ext cx="5512158" cy="5078313"/>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agreed that return and replacement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policy of the ecommerce websites is important for making a purchase decision.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If the products are non-returnable, then the customers feel skeptical about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ordering the products, as they would not be able to return the products, in case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they don't like it. So, in order to improve the sales, the ecommerce websites should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provide easy return and replacement policy. Also, majority of the customers are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of the opinion that they should be able to gain access to loyalty programs. If an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access to loyalty programs is provided, then the customers tend to shop more.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Thus, the ecommerce websites should provide access to loyalty programs, which</a:t>
            </a:r>
            <a:r>
              <a:rPr lang="en-US" b="0" i="0" u="none" strike="noStrike" dirty="0" smtClean="0">
                <a:solidFill>
                  <a:srgbClr val="FFC000"/>
                </a:solidFill>
                <a:latin typeface="Century Gothic" panose="020B0502020202020204" pitchFamily="34" charset="0"/>
              </a:rPr>
              <a:t> </a:t>
            </a:r>
            <a:r>
              <a:rPr lang="en-US" b="0" i="0" u="none" strike="noStrike" baseline="0" dirty="0" err="1" smtClean="0">
                <a:solidFill>
                  <a:srgbClr val="FFC000"/>
                </a:solidFill>
                <a:latin typeface="Century Gothic" panose="020B0502020202020204" pitchFamily="34" charset="0"/>
              </a:rPr>
              <a:t>inturn</a:t>
            </a:r>
            <a:r>
              <a:rPr lang="en-US" b="0" i="0" u="none" strike="noStrike" baseline="0" dirty="0" smtClean="0">
                <a:solidFill>
                  <a:srgbClr val="FFC000"/>
                </a:solidFill>
                <a:latin typeface="Century Gothic" panose="020B0502020202020204" pitchFamily="34" charset="0"/>
              </a:rPr>
              <a:t> would result in improvement of sales.</a:t>
            </a:r>
            <a:endParaRPr lang="en-US" dirty="0">
              <a:solidFill>
                <a:srgbClr val="FFC000"/>
              </a:solidFill>
            </a:endParaRPr>
          </a:p>
        </p:txBody>
      </p:sp>
    </p:spTree>
    <p:extLst>
      <p:ext uri="{BB962C8B-B14F-4D97-AF65-F5344CB8AC3E}">
        <p14:creationId xmlns:p14="http://schemas.microsoft.com/office/powerpoint/2010/main" val="1689627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9" y="1449320"/>
            <a:ext cx="6593984" cy="3959360"/>
          </a:xfrm>
          <a:prstGeom prst="rect">
            <a:avLst/>
          </a:prstGeom>
        </p:spPr>
      </p:pic>
      <p:sp>
        <p:nvSpPr>
          <p:cNvPr id="3" name="Rectangle 2"/>
          <p:cNvSpPr/>
          <p:nvPr/>
        </p:nvSpPr>
        <p:spPr>
          <a:xfrm>
            <a:off x="6954593" y="2136338"/>
            <a:ext cx="5038624" cy="3416320"/>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agreed that displaying quality</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information on the website improves satisfaction of</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If complete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information about the quality of the products is provided, then the customers tend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to feel that the website or application is good to shop from. This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would result in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ending up making purchases on the ecommerce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as they feel</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satisfied while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shopping from a good quality website or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application.</a:t>
            </a:r>
            <a:endParaRPr lang="en-US" dirty="0">
              <a:solidFill>
                <a:srgbClr val="FFC000"/>
              </a:solidFill>
            </a:endParaRPr>
          </a:p>
        </p:txBody>
      </p:sp>
    </p:spTree>
    <p:extLst>
      <p:ext uri="{BB962C8B-B14F-4D97-AF65-F5344CB8AC3E}">
        <p14:creationId xmlns:p14="http://schemas.microsoft.com/office/powerpoint/2010/main" val="111375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1449320"/>
            <a:ext cx="6967471" cy="3959360"/>
          </a:xfrm>
          <a:prstGeom prst="rect">
            <a:avLst/>
          </a:prstGeom>
        </p:spPr>
      </p:pic>
      <p:sp>
        <p:nvSpPr>
          <p:cNvPr id="3" name="Rectangle 2"/>
          <p:cNvSpPr/>
          <p:nvPr/>
        </p:nvSpPr>
        <p:spPr>
          <a:xfrm>
            <a:off x="7237927" y="738672"/>
            <a:ext cx="4752305" cy="4524315"/>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agreed that Net Benefit derived from</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shopping online can lead to users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satisfaction. The customers should feel</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that they</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are getting benefitted by shopping online. Thus, the ecommerce websites should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attract the customers by giving them huge discounts and coupon codes. Also,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note that majority of the customers agree that there should be a trust that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online retail store will fulfill its part of the transaction at the stipulated time. thus,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 ecommerce websites should work with their delivery partners, and make sure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that the orders are delivered on time.</a:t>
            </a:r>
            <a:endParaRPr lang="en-US" dirty="0">
              <a:solidFill>
                <a:srgbClr val="FFC000"/>
              </a:solidFill>
            </a:endParaRPr>
          </a:p>
        </p:txBody>
      </p:sp>
    </p:spTree>
    <p:extLst>
      <p:ext uri="{BB962C8B-B14F-4D97-AF65-F5344CB8AC3E}">
        <p14:creationId xmlns:p14="http://schemas.microsoft.com/office/powerpoint/2010/main" val="275910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5" y="1449320"/>
            <a:ext cx="6671255" cy="4423446"/>
          </a:xfrm>
          <a:prstGeom prst="rect">
            <a:avLst/>
          </a:prstGeom>
        </p:spPr>
      </p:pic>
      <p:sp>
        <p:nvSpPr>
          <p:cNvPr id="3" name="Rectangle 2"/>
          <p:cNvSpPr/>
          <p:nvPr/>
        </p:nvSpPr>
        <p:spPr>
          <a:xfrm>
            <a:off x="7083380" y="1959202"/>
            <a:ext cx="4584879" cy="3139321"/>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the customers agree that the ecommerce websites should offer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them a wide variety of products across several categories, so that the customers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can have many products to choose from. Also, majority of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agree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that there should be provision of complete and relevant product information.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Both these factors can help the ecommerce websites in improving their business.</a:t>
            </a:r>
            <a:endParaRPr lang="en-US" dirty="0">
              <a:solidFill>
                <a:srgbClr val="FFC000"/>
              </a:solidFill>
            </a:endParaRPr>
          </a:p>
        </p:txBody>
      </p:sp>
    </p:spTree>
    <p:extLst>
      <p:ext uri="{BB962C8B-B14F-4D97-AF65-F5344CB8AC3E}">
        <p14:creationId xmlns:p14="http://schemas.microsoft.com/office/powerpoint/2010/main" val="372430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069" y="1228069"/>
            <a:ext cx="10457644" cy="4154984"/>
          </a:xfrm>
          <a:prstGeom prst="rect">
            <a:avLst/>
          </a:prstGeom>
        </p:spPr>
        <p:txBody>
          <a:bodyPr wrap="square">
            <a:spAutoFit/>
          </a:bodyPr>
          <a:lstStyle/>
          <a:p>
            <a:pPr algn="just"/>
            <a:r>
              <a:rPr lang="en-US" sz="2400" dirty="0" smtClean="0">
                <a:solidFill>
                  <a:srgbClr val="FFC000"/>
                </a:solidFill>
                <a:latin typeface="Century Gothic" panose="020B0502020202020204" pitchFamily="34" charset="0"/>
              </a:rPr>
              <a:t>Customer retention is different from customer acquisition or lead generation. It focuses on customers who have already signed up for a service or purchased a product from you. But retaining customers is about more than just transactions—it is about relationships. Research shows that customers view their relationships with brands similarly to their relationships with friends. Customers like brands that are reliable, authentic and aware of what matters to them. Focus on buyer relationships with your existing customers to boost their brand loyalty. These shoppers will continue to choose your brand even when presented with other options. With this loyal base, your brand will be more likely to weather explosive markets. </a:t>
            </a:r>
          </a:p>
        </p:txBody>
      </p:sp>
    </p:spTree>
    <p:extLst>
      <p:ext uri="{BB962C8B-B14F-4D97-AF65-F5344CB8AC3E}">
        <p14:creationId xmlns:p14="http://schemas.microsoft.com/office/powerpoint/2010/main" val="4022886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 y="1487956"/>
            <a:ext cx="6851561" cy="3959360"/>
          </a:xfrm>
          <a:prstGeom prst="rect">
            <a:avLst/>
          </a:prstGeom>
        </p:spPr>
      </p:pic>
      <p:sp>
        <p:nvSpPr>
          <p:cNvPr id="3" name="Rectangle 2"/>
          <p:cNvSpPr/>
          <p:nvPr/>
        </p:nvSpPr>
        <p:spPr>
          <a:xfrm>
            <a:off x="7134896" y="197346"/>
            <a:ext cx="4958366" cy="6463308"/>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 that it should be convenient to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patronize the online retailer, and there should be monetary savings involved.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In this digital and competitive world, everyone wants to save money. thus,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ecommerce companies need to know that the best way to sell online is to make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 consumer feel that he is saving money doing so. And not just feel, online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shopping should result in a lot of saving for the consumer. This saving would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automatically get converted into trust and brand equity for the seller. To do this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 online companies should offer the best deals and bargains to the consumer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through social platforms. If the retailers give some discounted prices then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can make money savings and they tend to purchase in the same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websites regularly. Convenience is the important thing for ecommerce and most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of the customers agreed with it.</a:t>
            </a:r>
            <a:endParaRPr lang="en-US" dirty="0">
              <a:solidFill>
                <a:srgbClr val="FFC000"/>
              </a:solidFill>
            </a:endParaRPr>
          </a:p>
        </p:txBody>
      </p:sp>
    </p:spTree>
    <p:extLst>
      <p:ext uri="{BB962C8B-B14F-4D97-AF65-F5344CB8AC3E}">
        <p14:creationId xmlns:p14="http://schemas.microsoft.com/office/powerpoint/2010/main" val="2130585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1" y="589896"/>
            <a:ext cx="10728101" cy="3439270"/>
          </a:xfrm>
          <a:prstGeom prst="rect">
            <a:avLst/>
          </a:prstGeom>
        </p:spPr>
      </p:pic>
      <p:sp>
        <p:nvSpPr>
          <p:cNvPr id="3" name="Rectangle 2"/>
          <p:cNvSpPr/>
          <p:nvPr/>
        </p:nvSpPr>
        <p:spPr>
          <a:xfrm>
            <a:off x="643944" y="4503090"/>
            <a:ext cx="10212945" cy="646331"/>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 that shopping on their favorite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gives them a sense of adventure, and also enhances their social status.</a:t>
            </a:r>
            <a:endParaRPr lang="en-US" dirty="0">
              <a:solidFill>
                <a:srgbClr val="FFC000"/>
              </a:solidFill>
            </a:endParaRPr>
          </a:p>
        </p:txBody>
      </p:sp>
    </p:spTree>
    <p:extLst>
      <p:ext uri="{BB962C8B-B14F-4D97-AF65-F5344CB8AC3E}">
        <p14:creationId xmlns:p14="http://schemas.microsoft.com/office/powerpoint/2010/main" val="4130906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1329"/>
            <a:ext cx="11513713" cy="4098014"/>
          </a:xfrm>
          <a:prstGeom prst="rect">
            <a:avLst/>
          </a:prstGeom>
        </p:spPr>
      </p:pic>
      <p:sp>
        <p:nvSpPr>
          <p:cNvPr id="4" name="Rectangle 3"/>
          <p:cNvSpPr/>
          <p:nvPr/>
        </p:nvSpPr>
        <p:spPr>
          <a:xfrm>
            <a:off x="540913" y="4918381"/>
            <a:ext cx="10715222" cy="923330"/>
          </a:xfrm>
          <a:prstGeom prst="rect">
            <a:avLst/>
          </a:prstGeom>
        </p:spPr>
        <p:txBody>
          <a:bodyPr wrap="square">
            <a:spAutoFit/>
          </a:bodyPr>
          <a:lstStyle/>
          <a:p>
            <a:endParaRPr lang="en-US" b="0" i="0" u="none" strike="noStrike" baseline="0" dirty="0" smtClean="0">
              <a:solidFill>
                <a:srgbClr val="FFC000"/>
              </a:solidFill>
              <a:latin typeface="Century Gothic" panose="020B0502020202020204" pitchFamily="34" charset="0"/>
            </a:endParaRPr>
          </a:p>
          <a:p>
            <a:r>
              <a:rPr lang="en-US" b="0" i="0" u="none" strike="noStrike" baseline="0" dirty="0" smtClean="0">
                <a:solidFill>
                  <a:srgbClr val="FFC000"/>
                </a:solidFill>
                <a:latin typeface="Century Gothic" panose="020B0502020202020204" pitchFamily="34" charset="0"/>
              </a:rPr>
              <a:t>As we can see, majority of the customers agree that shopping on their favorite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helps them fulfill certain roles, and they feel gratified shopping on their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favorite website.</a:t>
            </a:r>
            <a:endParaRPr lang="en-US" dirty="0">
              <a:solidFill>
                <a:srgbClr val="FFC000"/>
              </a:solidFill>
            </a:endParaRPr>
          </a:p>
        </p:txBody>
      </p:sp>
    </p:spTree>
    <p:extLst>
      <p:ext uri="{BB962C8B-B14F-4D97-AF65-F5344CB8AC3E}">
        <p14:creationId xmlns:p14="http://schemas.microsoft.com/office/powerpoint/2010/main" val="4081887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11" y="463640"/>
            <a:ext cx="9052578" cy="4533364"/>
          </a:xfrm>
          <a:prstGeom prst="rect">
            <a:avLst/>
          </a:prstGeom>
        </p:spPr>
      </p:pic>
      <p:sp>
        <p:nvSpPr>
          <p:cNvPr id="3" name="Rectangle 2"/>
          <p:cNvSpPr/>
          <p:nvPr/>
        </p:nvSpPr>
        <p:spPr>
          <a:xfrm>
            <a:off x="540913" y="4997004"/>
            <a:ext cx="11243256"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agree that quality information on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should be displayed, which in turn results in improvement of satisfaction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of the customers. If the customers are satisfied with the information about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quality of the products, then they tend to feel that they are getting value for</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money spent.</a:t>
            </a:r>
            <a:endParaRPr lang="en-US" dirty="0">
              <a:solidFill>
                <a:srgbClr val="FFC000"/>
              </a:solidFill>
            </a:endParaRPr>
          </a:p>
        </p:txBody>
      </p:sp>
    </p:spTree>
    <p:extLst>
      <p:ext uri="{BB962C8B-B14F-4D97-AF65-F5344CB8AC3E}">
        <p14:creationId xmlns:p14="http://schemas.microsoft.com/office/powerpoint/2010/main" val="3345953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4" y="321971"/>
            <a:ext cx="7714444" cy="6858000"/>
          </a:xfrm>
          <a:prstGeom prst="rect">
            <a:avLst/>
          </a:prstGeom>
        </p:spPr>
      </p:pic>
      <p:sp>
        <p:nvSpPr>
          <p:cNvPr id="3" name="Rectangle 2"/>
          <p:cNvSpPr/>
          <p:nvPr/>
        </p:nvSpPr>
        <p:spPr>
          <a:xfrm>
            <a:off x="4745865" y="3946874"/>
            <a:ext cx="6117465" cy="1477328"/>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majority of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feel that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Flipart.com,</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Paytm.com, Myntra.com and Snapdeal.com have an easy to use website and</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application. Hence, they tend to shop from these ecommerce websites.</a:t>
            </a:r>
            <a:endParaRPr lang="en-US" dirty="0">
              <a:solidFill>
                <a:srgbClr val="FFC000"/>
              </a:solidFill>
            </a:endParaRPr>
          </a:p>
        </p:txBody>
      </p:sp>
    </p:spTree>
    <p:extLst>
      <p:ext uri="{BB962C8B-B14F-4D97-AF65-F5344CB8AC3E}">
        <p14:creationId xmlns:p14="http://schemas.microsoft.com/office/powerpoint/2010/main" val="3172524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74" y="90152"/>
            <a:ext cx="7753546" cy="6858000"/>
          </a:xfrm>
          <a:prstGeom prst="rect">
            <a:avLst/>
          </a:prstGeom>
        </p:spPr>
      </p:pic>
      <p:sp>
        <p:nvSpPr>
          <p:cNvPr id="3" name="Rectangle 2"/>
          <p:cNvSpPr/>
          <p:nvPr/>
        </p:nvSpPr>
        <p:spPr>
          <a:xfrm>
            <a:off x="5188272" y="4570651"/>
            <a:ext cx="6220495"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feel that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Amaon.in and Flipkart.com</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have a visually appealing webpage, and also they have a wide variety of</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products on offer.</a:t>
            </a:r>
            <a:endParaRPr lang="en-US" dirty="0">
              <a:solidFill>
                <a:srgbClr val="FFC000"/>
              </a:solidFill>
            </a:endParaRPr>
          </a:p>
        </p:txBody>
      </p:sp>
    </p:spTree>
    <p:extLst>
      <p:ext uri="{BB962C8B-B14F-4D97-AF65-F5344CB8AC3E}">
        <p14:creationId xmlns:p14="http://schemas.microsoft.com/office/powerpoint/2010/main" val="3085077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04" y="244699"/>
            <a:ext cx="8436989" cy="6858000"/>
          </a:xfrm>
          <a:prstGeom prst="rect">
            <a:avLst/>
          </a:prstGeom>
        </p:spPr>
      </p:pic>
      <p:sp>
        <p:nvSpPr>
          <p:cNvPr id="3" name="Rectangle 2"/>
          <p:cNvSpPr/>
          <p:nvPr/>
        </p:nvSpPr>
        <p:spPr>
          <a:xfrm>
            <a:off x="5151549" y="4445031"/>
            <a:ext cx="6426557"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feel that Amazon.in and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Flipkart.com provide a</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complete information about the listed products, and they also feel that</a:t>
            </a:r>
            <a:r>
              <a:rPr lang="en-US" b="0" i="0" u="none" strike="noStrike" dirty="0" smtClean="0">
                <a:solidFill>
                  <a:srgbClr val="FFC000"/>
                </a:solidFill>
                <a:latin typeface="Century Gothic" panose="020B0502020202020204" pitchFamily="34" charset="0"/>
              </a:rPr>
              <a:t> A</a:t>
            </a:r>
            <a:r>
              <a:rPr lang="en-US" b="0" i="0" u="none" strike="noStrike" baseline="0" dirty="0" smtClean="0">
                <a:solidFill>
                  <a:srgbClr val="FFC000"/>
                </a:solidFill>
                <a:latin typeface="Century Gothic" panose="020B0502020202020204" pitchFamily="34" charset="0"/>
              </a:rPr>
              <a:t>mazon.in and Flipkart.com have the fastest website and application.</a:t>
            </a:r>
            <a:endParaRPr lang="en-US" dirty="0">
              <a:solidFill>
                <a:srgbClr val="FFC000"/>
              </a:solidFill>
            </a:endParaRPr>
          </a:p>
        </p:txBody>
      </p:sp>
    </p:spTree>
    <p:extLst>
      <p:ext uri="{BB962C8B-B14F-4D97-AF65-F5344CB8AC3E}">
        <p14:creationId xmlns:p14="http://schemas.microsoft.com/office/powerpoint/2010/main" val="180075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2" y="386366"/>
            <a:ext cx="9222527" cy="6858000"/>
          </a:xfrm>
          <a:prstGeom prst="rect">
            <a:avLst/>
          </a:prstGeom>
        </p:spPr>
      </p:pic>
      <p:sp>
        <p:nvSpPr>
          <p:cNvPr id="3" name="Rectangle 2"/>
          <p:cNvSpPr/>
          <p:nvPr/>
        </p:nvSpPr>
        <p:spPr>
          <a:xfrm>
            <a:off x="5357611" y="4300196"/>
            <a:ext cx="6478073"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feel that amazon.in has the most reliable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and application. As the customers feel that Amazon.in is reliable, they</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tend to make a quick purchase.</a:t>
            </a:r>
            <a:endParaRPr lang="en-US" dirty="0">
              <a:solidFill>
                <a:srgbClr val="FFC000"/>
              </a:solidFill>
            </a:endParaRPr>
          </a:p>
        </p:txBody>
      </p:sp>
    </p:spTree>
    <p:extLst>
      <p:ext uri="{BB962C8B-B14F-4D97-AF65-F5344CB8AC3E}">
        <p14:creationId xmlns:p14="http://schemas.microsoft.com/office/powerpoint/2010/main" val="74533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68" y="0"/>
            <a:ext cx="7109381" cy="6858000"/>
          </a:xfrm>
          <a:prstGeom prst="rect">
            <a:avLst/>
          </a:prstGeom>
        </p:spPr>
      </p:pic>
      <p:sp>
        <p:nvSpPr>
          <p:cNvPr id="3" name="Rectangle 2"/>
          <p:cNvSpPr/>
          <p:nvPr/>
        </p:nvSpPr>
        <p:spPr>
          <a:xfrm>
            <a:off x="4924142" y="4184286"/>
            <a:ext cx="7014573"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Amazon.in offers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availability of several payment options, due to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which the customers find it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convenient to shop on Amazon.in. Also,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delivers the products very fast.</a:t>
            </a:r>
            <a:endParaRPr lang="en-US" dirty="0">
              <a:solidFill>
                <a:srgbClr val="FFC000"/>
              </a:solidFill>
            </a:endParaRPr>
          </a:p>
        </p:txBody>
      </p:sp>
    </p:spTree>
    <p:extLst>
      <p:ext uri="{BB962C8B-B14F-4D97-AF65-F5344CB8AC3E}">
        <p14:creationId xmlns:p14="http://schemas.microsoft.com/office/powerpoint/2010/main" val="776362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0153"/>
            <a:ext cx="8641724" cy="6858000"/>
          </a:xfrm>
          <a:prstGeom prst="rect">
            <a:avLst/>
          </a:prstGeom>
        </p:spPr>
      </p:pic>
      <p:sp>
        <p:nvSpPr>
          <p:cNvPr id="4" name="Rectangle 3"/>
          <p:cNvSpPr/>
          <p:nvPr/>
        </p:nvSpPr>
        <p:spPr>
          <a:xfrm>
            <a:off x="5795494" y="4667345"/>
            <a:ext cx="6091706" cy="923330"/>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 provides the best privacy of</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information,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and hence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customers trust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a:t>
            </a:r>
            <a:endParaRPr lang="en-US" dirty="0">
              <a:solidFill>
                <a:srgbClr val="FFC000"/>
              </a:solidFill>
            </a:endParaRPr>
          </a:p>
        </p:txBody>
      </p:sp>
    </p:spTree>
    <p:extLst>
      <p:ext uri="{BB962C8B-B14F-4D97-AF65-F5344CB8AC3E}">
        <p14:creationId xmlns:p14="http://schemas.microsoft.com/office/powerpoint/2010/main" val="273753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lstStyle/>
          <a:p>
            <a:r>
              <a:rPr lang="en-US" b="1" dirty="0">
                <a:solidFill>
                  <a:srgbClr val="FFC000"/>
                </a:solidFill>
              </a:rPr>
              <a:t>Why is customer retention important? </a:t>
            </a:r>
            <a:endParaRPr lang="en-US" dirty="0">
              <a:solidFill>
                <a:srgbClr val="FFC000"/>
              </a:solidFill>
            </a:endParaRPr>
          </a:p>
        </p:txBody>
      </p:sp>
      <p:sp>
        <p:nvSpPr>
          <p:cNvPr id="3" name="Content Placeholder 2"/>
          <p:cNvSpPr>
            <a:spLocks noGrp="1"/>
          </p:cNvSpPr>
          <p:nvPr>
            <p:ph idx="4294967295"/>
          </p:nvPr>
        </p:nvSpPr>
        <p:spPr>
          <a:xfrm>
            <a:off x="0" y="1825625"/>
            <a:ext cx="10515600" cy="4351338"/>
          </a:xfrm>
        </p:spPr>
        <p:txBody>
          <a:bodyPr/>
          <a:lstStyle/>
          <a:p>
            <a:r>
              <a:rPr lang="en-US" dirty="0">
                <a:solidFill>
                  <a:srgbClr val="FFC000"/>
                </a:solidFill>
              </a:rPr>
              <a:t>Keeping your current customers happy is generally more cost-effective than acquiring first-time customers. According to the Harvard Business Review, acquiring a new customer can be five to 25 </a:t>
            </a:r>
            <a:r>
              <a:rPr lang="en-US" dirty="0" smtClean="0">
                <a:solidFill>
                  <a:srgbClr val="FFC000"/>
                </a:solidFill>
              </a:rPr>
              <a:t>times </a:t>
            </a:r>
            <a:r>
              <a:rPr lang="en-US" dirty="0">
                <a:solidFill>
                  <a:srgbClr val="FFC000"/>
                </a:solidFill>
              </a:rPr>
              <a:t>more expensive than holding on to an existing one. </a:t>
            </a:r>
            <a:endParaRPr lang="en-US" dirty="0" smtClean="0">
              <a:solidFill>
                <a:srgbClr val="FFC000"/>
              </a:solidFill>
            </a:endParaRPr>
          </a:p>
          <a:p>
            <a:endParaRPr lang="en-US" dirty="0">
              <a:solidFill>
                <a:srgbClr val="FFC000"/>
              </a:solidFill>
            </a:endParaRPr>
          </a:p>
          <a:p>
            <a:r>
              <a:rPr lang="en-US" b="1" dirty="0">
                <a:solidFill>
                  <a:srgbClr val="FFC000"/>
                </a:solidFill>
              </a:rPr>
              <a:t>Acquiring a new customer can be five to 25 times more expensive than holding on to an existing one. </a:t>
            </a:r>
            <a:endParaRPr lang="en-US" dirty="0">
              <a:solidFill>
                <a:srgbClr val="FFC000"/>
              </a:solidFill>
            </a:endParaRPr>
          </a:p>
        </p:txBody>
      </p:sp>
    </p:spTree>
    <p:extLst>
      <p:ext uri="{BB962C8B-B14F-4D97-AF65-F5344CB8AC3E}">
        <p14:creationId xmlns:p14="http://schemas.microsoft.com/office/powerpoint/2010/main" val="2845663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78" y="0"/>
            <a:ext cx="7486453" cy="6858000"/>
          </a:xfrm>
          <a:prstGeom prst="rect">
            <a:avLst/>
          </a:prstGeom>
        </p:spPr>
      </p:pic>
      <p:sp>
        <p:nvSpPr>
          <p:cNvPr id="3" name="Rectangle 2"/>
          <p:cNvSpPr/>
          <p:nvPr/>
        </p:nvSpPr>
        <p:spPr>
          <a:xfrm>
            <a:off x="5215944" y="3791377"/>
            <a:ext cx="6400799" cy="1477328"/>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feel that Amazon.in, Flipkart.com and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Snapdeal.com provide security of customer financial information. Also,</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 Flipkart.com and Snapdeal.com provide online assistance through</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multichannel.</a:t>
            </a:r>
            <a:endParaRPr lang="en-US" dirty="0">
              <a:solidFill>
                <a:srgbClr val="FFC000"/>
              </a:solidFill>
            </a:endParaRPr>
          </a:p>
        </p:txBody>
      </p:sp>
    </p:spTree>
    <p:extLst>
      <p:ext uri="{BB962C8B-B14F-4D97-AF65-F5344CB8AC3E}">
        <p14:creationId xmlns:p14="http://schemas.microsoft.com/office/powerpoint/2010/main" val="4108646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349076"/>
            <a:ext cx="8809150" cy="6391669"/>
          </a:xfrm>
          <a:prstGeom prst="rect">
            <a:avLst/>
          </a:prstGeom>
        </p:spPr>
      </p:pic>
      <p:sp>
        <p:nvSpPr>
          <p:cNvPr id="3" name="Rectangle 2"/>
          <p:cNvSpPr/>
          <p:nvPr/>
        </p:nvSpPr>
        <p:spPr>
          <a:xfrm>
            <a:off x="5739685" y="4026365"/>
            <a:ext cx="6096000" cy="2308324"/>
          </a:xfrm>
          <a:prstGeom prst="rect">
            <a:avLst/>
          </a:prstGeom>
        </p:spPr>
        <p:txBody>
          <a:bodyPr>
            <a:spAutoFit/>
          </a:bodyPr>
          <a:lstStyle/>
          <a:p>
            <a:pPr algn="just"/>
            <a:r>
              <a:rPr lang="en-US" b="0" i="0" u="none" strike="noStrike" baseline="0" dirty="0" smtClean="0">
                <a:solidFill>
                  <a:srgbClr val="FFC000"/>
                </a:solidFill>
                <a:latin typeface="Century Gothic" panose="020B0502020202020204" pitchFamily="34" charset="0"/>
              </a:rPr>
              <a:t>As we can see, during the promotion and sales</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period, the traffic on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ecommerce websites increases tremendously, especially on Amazon.in. Due to</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this, the login time and display time for Amazon.in is higher.</a:t>
            </a:r>
          </a:p>
          <a:p>
            <a:pPr algn="just"/>
            <a:endParaRPr lang="en-US" b="0" i="0" u="none" strike="noStrike" baseline="0" dirty="0" smtClean="0">
              <a:solidFill>
                <a:srgbClr val="FFC000"/>
              </a:solidFill>
              <a:latin typeface="Century Gothic" panose="020B0502020202020204" pitchFamily="34" charset="0"/>
            </a:endParaRPr>
          </a:p>
          <a:p>
            <a:pPr algn="just"/>
            <a:r>
              <a:rPr lang="en-US" b="0" i="0" u="none" strike="noStrike" baseline="0" dirty="0" smtClean="0">
                <a:solidFill>
                  <a:srgbClr val="FFC000"/>
                </a:solidFill>
                <a:latin typeface="Century Gothic" panose="020B0502020202020204" pitchFamily="34" charset="0"/>
              </a:rPr>
              <a:t>On the second position, there is Snapdeal.com with longer login and display time.</a:t>
            </a:r>
            <a:endParaRPr lang="en-US" dirty="0">
              <a:solidFill>
                <a:srgbClr val="FFC000"/>
              </a:solidFill>
            </a:endParaRPr>
          </a:p>
        </p:txBody>
      </p:sp>
    </p:spTree>
    <p:extLst>
      <p:ext uri="{BB962C8B-B14F-4D97-AF65-F5344CB8AC3E}">
        <p14:creationId xmlns:p14="http://schemas.microsoft.com/office/powerpoint/2010/main" val="2497110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23" y="676650"/>
            <a:ext cx="7598535" cy="5504699"/>
          </a:xfrm>
          <a:prstGeom prst="rect">
            <a:avLst/>
          </a:prstGeom>
        </p:spPr>
      </p:pic>
      <p:sp>
        <p:nvSpPr>
          <p:cNvPr id="3" name="Rectangle 2"/>
          <p:cNvSpPr/>
          <p:nvPr/>
        </p:nvSpPr>
        <p:spPr>
          <a:xfrm>
            <a:off x="5628067" y="3816929"/>
            <a:ext cx="6387921" cy="2585323"/>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Myntra.com declares the prices late during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promotion and sales period, due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to which the traffic on the website increases tremendously during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promotion</a:t>
            </a:r>
            <a:r>
              <a:rPr lang="en-US" dirty="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and sales period, which ultimately leads to longer login time.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 same issues are faced while using Paytm.com, although to a lesser extent.</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These factors are a major drawback from the business perspective, and should be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taken care of by the ecommerce websites.</a:t>
            </a:r>
            <a:endParaRPr lang="en-US" dirty="0">
              <a:solidFill>
                <a:srgbClr val="FFC000"/>
              </a:solidFill>
            </a:endParaRPr>
          </a:p>
        </p:txBody>
      </p:sp>
    </p:spTree>
    <p:extLst>
      <p:ext uri="{BB962C8B-B14F-4D97-AF65-F5344CB8AC3E}">
        <p14:creationId xmlns:p14="http://schemas.microsoft.com/office/powerpoint/2010/main" val="694817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7" y="182981"/>
            <a:ext cx="7225048" cy="5568707"/>
          </a:xfrm>
          <a:prstGeom prst="rect">
            <a:avLst/>
          </a:prstGeom>
        </p:spPr>
      </p:pic>
      <p:sp>
        <p:nvSpPr>
          <p:cNvPr id="3" name="Rectangle 2"/>
          <p:cNvSpPr/>
          <p:nvPr/>
        </p:nvSpPr>
        <p:spPr>
          <a:xfrm>
            <a:off x="5318973" y="4332496"/>
            <a:ext cx="6233375" cy="923330"/>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Snapdeal.com has limited payment modes and also delivers the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products late, followed by paytm.com.</a:t>
            </a:r>
            <a:endParaRPr lang="en-US" dirty="0">
              <a:solidFill>
                <a:srgbClr val="FFC000"/>
              </a:solidFill>
            </a:endParaRPr>
          </a:p>
        </p:txBody>
      </p:sp>
    </p:spTree>
    <p:extLst>
      <p:ext uri="{BB962C8B-B14F-4D97-AF65-F5344CB8AC3E}">
        <p14:creationId xmlns:p14="http://schemas.microsoft.com/office/powerpoint/2010/main" val="3565770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9" y="699510"/>
            <a:ext cx="7662930" cy="5458979"/>
          </a:xfrm>
          <a:prstGeom prst="rect">
            <a:avLst/>
          </a:prstGeom>
        </p:spPr>
      </p:pic>
      <p:sp>
        <p:nvSpPr>
          <p:cNvPr id="3" name="Rectangle 2"/>
          <p:cNvSpPr/>
          <p:nvPr/>
        </p:nvSpPr>
        <p:spPr>
          <a:xfrm>
            <a:off x="6181860" y="3836556"/>
            <a:ext cx="5731098" cy="1200329"/>
          </a:xfrm>
          <a:prstGeom prst="rect">
            <a:avLst/>
          </a:prstGeom>
        </p:spPr>
        <p:txBody>
          <a:bodyPr wrap="square">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want a change in website or Application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design, as they are facing frequent page disruption when</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moving from one page</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to another.</a:t>
            </a:r>
            <a:endParaRPr lang="en-US" dirty="0">
              <a:solidFill>
                <a:srgbClr val="FFC000"/>
              </a:solidFill>
            </a:endParaRPr>
          </a:p>
        </p:txBody>
      </p:sp>
    </p:spTree>
    <p:extLst>
      <p:ext uri="{BB962C8B-B14F-4D97-AF65-F5344CB8AC3E}">
        <p14:creationId xmlns:p14="http://schemas.microsoft.com/office/powerpoint/2010/main" val="3064784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81" y="287643"/>
            <a:ext cx="9052578" cy="6153924"/>
          </a:xfrm>
          <a:prstGeom prst="rect">
            <a:avLst/>
          </a:prstGeom>
        </p:spPr>
      </p:pic>
      <p:sp>
        <p:nvSpPr>
          <p:cNvPr id="3" name="Rectangle 2"/>
          <p:cNvSpPr/>
          <p:nvPr/>
        </p:nvSpPr>
        <p:spPr>
          <a:xfrm>
            <a:off x="5546501" y="4773546"/>
            <a:ext cx="6096000" cy="1200329"/>
          </a:xfrm>
          <a:prstGeom prst="rect">
            <a:avLst/>
          </a:prstGeom>
        </p:spPr>
        <p:txBody>
          <a:bodyPr>
            <a:spAutoFit/>
          </a:bodyPr>
          <a:lstStyle/>
          <a:p>
            <a:pPr algn="just"/>
            <a:r>
              <a:rPr lang="en-US" b="0" i="0" u="none" strike="noStrike" baseline="0" dirty="0" smtClean="0">
                <a:solidFill>
                  <a:srgbClr val="FFC000"/>
                </a:solidFill>
                <a:latin typeface="Century Gothic" panose="020B0502020202020204" pitchFamily="34" charset="0"/>
              </a:rPr>
              <a:t>As we can see, majority of the customers find</a:t>
            </a:r>
            <a:r>
              <a:rPr lang="en-US" b="0" i="0" u="none" strike="noStrike"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Amazon.in to be an </a:t>
            </a:r>
            <a:r>
              <a:rPr lang="en-US" b="0" i="0" u="none" strike="noStrike" baseline="0" dirty="0" err="1" smtClean="0">
                <a:solidFill>
                  <a:srgbClr val="FFC000"/>
                </a:solidFill>
                <a:latin typeface="Century Gothic" panose="020B0502020202020204" pitchFamily="34" charset="0"/>
              </a:rPr>
              <a:t>effiicient</a:t>
            </a:r>
            <a:r>
              <a:rPr lang="en-US" dirty="0" smtClean="0">
                <a:solidFill>
                  <a:srgbClr val="FFC000"/>
                </a:solidFill>
                <a:latin typeface="Century Gothic" panose="020B0502020202020204" pitchFamily="34" charset="0"/>
              </a:rPr>
              <a:t> </a:t>
            </a:r>
            <a:r>
              <a:rPr lang="en-US" b="0" i="0" u="none" strike="noStrike" baseline="0" dirty="0" smtClean="0">
                <a:solidFill>
                  <a:srgbClr val="FFC000"/>
                </a:solidFill>
                <a:latin typeface="Century Gothic" panose="020B0502020202020204" pitchFamily="34" charset="0"/>
              </a:rPr>
              <a:t>website for online shopping, and hence would recommend it to their friends.</a:t>
            </a:r>
            <a:endParaRPr lang="en-US" dirty="0">
              <a:solidFill>
                <a:srgbClr val="FFC000"/>
              </a:solidFill>
            </a:endParaRPr>
          </a:p>
        </p:txBody>
      </p:sp>
    </p:spTree>
    <p:extLst>
      <p:ext uri="{BB962C8B-B14F-4D97-AF65-F5344CB8AC3E}">
        <p14:creationId xmlns:p14="http://schemas.microsoft.com/office/powerpoint/2010/main" val="2405926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C000"/>
                </a:solidFill>
                <a:latin typeface="Century Gothic" panose="020B0502020202020204" pitchFamily="34" charset="0"/>
              </a:rPr>
              <a:t>Findings of Data Analysis:</a:t>
            </a:r>
            <a:endParaRPr lang="en-US" sz="3600" dirty="0">
              <a:solidFill>
                <a:srgbClr val="FFC000"/>
              </a:solidFill>
              <a:latin typeface="Century Gothic" panose="020B0502020202020204" pitchFamily="34" charset="0"/>
            </a:endParaRPr>
          </a:p>
        </p:txBody>
      </p:sp>
      <p:sp>
        <p:nvSpPr>
          <p:cNvPr id="3" name="Content Placeholder 2"/>
          <p:cNvSpPr>
            <a:spLocks noGrp="1"/>
          </p:cNvSpPr>
          <p:nvPr>
            <p:ph idx="1"/>
          </p:nvPr>
        </p:nvSpPr>
        <p:spPr>
          <a:xfrm>
            <a:off x="5191260" y="2108960"/>
            <a:ext cx="6695940" cy="4351338"/>
          </a:xfrm>
        </p:spPr>
        <p:txBody>
          <a:bodyPr>
            <a:normAutofit fontScale="70000" lnSpcReduction="20000"/>
          </a:bodyPr>
          <a:lstStyle/>
          <a:p>
            <a:pPr marL="0" indent="0" algn="just">
              <a:buNone/>
            </a:pPr>
            <a:r>
              <a:rPr lang="en-US" sz="3400" b="1" dirty="0" smtClean="0">
                <a:solidFill>
                  <a:srgbClr val="FFC000"/>
                </a:solidFill>
                <a:latin typeface="+mj-lt"/>
              </a:rPr>
              <a:t>1. Amazon.in</a:t>
            </a:r>
          </a:p>
          <a:p>
            <a:pPr marL="0" indent="0" algn="just">
              <a:buNone/>
            </a:pPr>
            <a:r>
              <a:rPr lang="en-US" b="1" i="1" dirty="0">
                <a:solidFill>
                  <a:srgbClr val="FFC000"/>
                </a:solidFill>
                <a:latin typeface="+mj-lt"/>
              </a:rPr>
              <a:t>To be improved:</a:t>
            </a:r>
          </a:p>
          <a:p>
            <a:pPr algn="just"/>
            <a:r>
              <a:rPr lang="en-US" dirty="0" smtClean="0">
                <a:solidFill>
                  <a:srgbClr val="FFC000"/>
                </a:solidFill>
                <a:latin typeface="+mj-lt"/>
              </a:rPr>
              <a:t>During </a:t>
            </a:r>
            <a:r>
              <a:rPr lang="en-US" dirty="0">
                <a:solidFill>
                  <a:srgbClr val="FFC000"/>
                </a:solidFill>
                <a:latin typeface="+mj-lt"/>
              </a:rPr>
              <a:t>promotions, try to give a disturbance free shopping </a:t>
            </a:r>
            <a:r>
              <a:rPr lang="en-US" dirty="0" smtClean="0">
                <a:solidFill>
                  <a:srgbClr val="FFC000"/>
                </a:solidFill>
                <a:latin typeface="+mj-lt"/>
              </a:rPr>
              <a:t>experience to </a:t>
            </a:r>
            <a:r>
              <a:rPr lang="en-US" dirty="0">
                <a:solidFill>
                  <a:srgbClr val="FFC000"/>
                </a:solidFill>
                <a:latin typeface="+mj-lt"/>
              </a:rPr>
              <a:t>customers.</a:t>
            </a:r>
          </a:p>
          <a:p>
            <a:pPr algn="just"/>
            <a:r>
              <a:rPr lang="en-US" dirty="0" smtClean="0">
                <a:solidFill>
                  <a:srgbClr val="FFC000"/>
                </a:solidFill>
                <a:latin typeface="+mj-lt"/>
              </a:rPr>
              <a:t>Give </a:t>
            </a:r>
            <a:r>
              <a:rPr lang="en-US" dirty="0">
                <a:solidFill>
                  <a:srgbClr val="FFC000"/>
                </a:solidFill>
                <a:latin typeface="+mj-lt"/>
              </a:rPr>
              <a:t>more payment options to customers.</a:t>
            </a:r>
          </a:p>
          <a:p>
            <a:pPr algn="just"/>
            <a:r>
              <a:rPr lang="en-US" dirty="0" smtClean="0">
                <a:solidFill>
                  <a:srgbClr val="FFC000"/>
                </a:solidFill>
                <a:latin typeface="+mj-lt"/>
              </a:rPr>
              <a:t>Try </a:t>
            </a:r>
            <a:r>
              <a:rPr lang="en-US" dirty="0">
                <a:solidFill>
                  <a:srgbClr val="FFC000"/>
                </a:solidFill>
                <a:latin typeface="+mj-lt"/>
              </a:rPr>
              <a:t>to give price early during promotion.</a:t>
            </a:r>
          </a:p>
          <a:p>
            <a:pPr algn="just"/>
            <a:r>
              <a:rPr lang="en-US" dirty="0" smtClean="0">
                <a:solidFill>
                  <a:srgbClr val="FFC000"/>
                </a:solidFill>
                <a:latin typeface="+mj-lt"/>
              </a:rPr>
              <a:t>Reduce </a:t>
            </a:r>
            <a:r>
              <a:rPr lang="en-US" dirty="0">
                <a:solidFill>
                  <a:srgbClr val="FFC000"/>
                </a:solidFill>
                <a:latin typeface="+mj-lt"/>
              </a:rPr>
              <a:t>the delivery time of the products.</a:t>
            </a:r>
          </a:p>
          <a:p>
            <a:pPr marL="0" indent="0" algn="just">
              <a:buNone/>
            </a:pPr>
            <a:r>
              <a:rPr lang="en-US" b="1" i="1" dirty="0">
                <a:solidFill>
                  <a:srgbClr val="FFC000"/>
                </a:solidFill>
                <a:latin typeface="+mj-lt"/>
              </a:rPr>
              <a:t>Positive feedback summary:</a:t>
            </a:r>
          </a:p>
          <a:p>
            <a:pPr algn="just"/>
            <a:r>
              <a:rPr lang="en-US" dirty="0" smtClean="0">
                <a:solidFill>
                  <a:srgbClr val="FFC000"/>
                </a:solidFill>
                <a:latin typeface="+mj-lt"/>
              </a:rPr>
              <a:t> </a:t>
            </a:r>
            <a:r>
              <a:rPr lang="en-US" dirty="0">
                <a:solidFill>
                  <a:srgbClr val="FFC000"/>
                </a:solidFill>
                <a:latin typeface="+mj-lt"/>
              </a:rPr>
              <a:t>Convenient to use and also a good website for shopping.</a:t>
            </a:r>
          </a:p>
          <a:p>
            <a:pPr algn="just"/>
            <a:r>
              <a:rPr lang="en-US" dirty="0" smtClean="0">
                <a:solidFill>
                  <a:srgbClr val="FFC000"/>
                </a:solidFill>
                <a:latin typeface="+mj-lt"/>
              </a:rPr>
              <a:t>Fast </a:t>
            </a:r>
            <a:r>
              <a:rPr lang="en-US" dirty="0">
                <a:solidFill>
                  <a:srgbClr val="FFC000"/>
                </a:solidFill>
                <a:latin typeface="+mj-lt"/>
              </a:rPr>
              <a:t>delivery of products.</a:t>
            </a:r>
          </a:p>
          <a:p>
            <a:pPr algn="just"/>
            <a:r>
              <a:rPr lang="en-US" dirty="0" smtClean="0">
                <a:solidFill>
                  <a:srgbClr val="FFC000"/>
                </a:solidFill>
                <a:latin typeface="+mj-lt"/>
              </a:rPr>
              <a:t>Availability </a:t>
            </a:r>
            <a:r>
              <a:rPr lang="en-US" dirty="0">
                <a:solidFill>
                  <a:srgbClr val="FFC000"/>
                </a:solidFill>
                <a:latin typeface="+mj-lt"/>
              </a:rPr>
              <a:t>of complete information of the products.</a:t>
            </a:r>
          </a:p>
          <a:p>
            <a:pPr algn="just"/>
            <a:r>
              <a:rPr lang="en-US" dirty="0" smtClean="0">
                <a:solidFill>
                  <a:srgbClr val="FFC000"/>
                </a:solidFill>
                <a:latin typeface="+mj-lt"/>
              </a:rPr>
              <a:t>Presence </a:t>
            </a:r>
            <a:r>
              <a:rPr lang="en-US" dirty="0">
                <a:solidFill>
                  <a:srgbClr val="FFC000"/>
                </a:solidFill>
                <a:latin typeface="+mj-lt"/>
              </a:rPr>
              <a:t>of online assistance through multi-channels.</a:t>
            </a:r>
          </a:p>
          <a:p>
            <a:pPr algn="just"/>
            <a:r>
              <a:rPr lang="en-US" dirty="0" smtClean="0">
                <a:solidFill>
                  <a:srgbClr val="FFC000"/>
                </a:solidFill>
                <a:latin typeface="+mj-lt"/>
              </a:rPr>
              <a:t>Reliable </a:t>
            </a:r>
            <a:r>
              <a:rPr lang="en-US" dirty="0">
                <a:solidFill>
                  <a:srgbClr val="FFC000"/>
                </a:solidFill>
                <a:latin typeface="+mj-lt"/>
              </a:rPr>
              <a:t>website or app, perceived trustworthiness.</a:t>
            </a:r>
            <a:endParaRPr lang="en-US" b="1" dirty="0">
              <a:solidFill>
                <a:srgbClr val="FFC000"/>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6" y="1690688"/>
            <a:ext cx="4662152" cy="2318576"/>
          </a:xfrm>
          <a:prstGeom prst="rect">
            <a:avLst/>
          </a:prstGeom>
        </p:spPr>
      </p:pic>
    </p:spTree>
    <p:extLst>
      <p:ext uri="{BB962C8B-B14F-4D97-AF65-F5344CB8AC3E}">
        <p14:creationId xmlns:p14="http://schemas.microsoft.com/office/powerpoint/2010/main" val="190583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3521" y="154547"/>
            <a:ext cx="5950040" cy="6001643"/>
          </a:xfrm>
          <a:prstGeom prst="rect">
            <a:avLst/>
          </a:prstGeom>
        </p:spPr>
        <p:txBody>
          <a:bodyPr wrap="square">
            <a:spAutoFit/>
          </a:bodyPr>
          <a:lstStyle/>
          <a:p>
            <a:pPr algn="just"/>
            <a:r>
              <a:rPr lang="en-US" sz="2400" b="1" i="1" u="none" strike="noStrike" baseline="0" dirty="0" smtClean="0">
                <a:solidFill>
                  <a:srgbClr val="FFC000"/>
                </a:solidFill>
                <a:latin typeface="Calibri Light" panose="020F0302020204030204" pitchFamily="34" charset="0"/>
              </a:rPr>
              <a:t>2. Flipkart.com</a:t>
            </a:r>
          </a:p>
          <a:p>
            <a:pPr algn="just"/>
            <a:r>
              <a:rPr lang="en-US" sz="2000" b="1" i="1" u="none" strike="noStrike" baseline="0" dirty="0" smtClean="0">
                <a:solidFill>
                  <a:srgbClr val="FFC000"/>
                </a:solidFill>
                <a:latin typeface="+mj-lt"/>
              </a:rPr>
              <a:t>To be improved:</a:t>
            </a:r>
          </a:p>
          <a:p>
            <a:pPr marL="342900" indent="-342900" algn="just">
              <a:buFont typeface="Arial" panose="020B0604020202020204" pitchFamily="34" charset="0"/>
              <a:buChar char="•"/>
            </a:pPr>
            <a:r>
              <a:rPr lang="en-US" sz="2000" b="0" i="1" u="none" strike="noStrike" baseline="0" dirty="0" smtClean="0">
                <a:solidFill>
                  <a:srgbClr val="FFC000"/>
                </a:solidFill>
                <a:latin typeface="+mj-lt"/>
              </a:rPr>
              <a:t>During promotions, try to give a disturbance free shopping experience</a:t>
            </a:r>
            <a:r>
              <a:rPr lang="en-US" sz="2000" b="0" i="1" u="none" strike="noStrike" dirty="0" smtClean="0">
                <a:solidFill>
                  <a:srgbClr val="FFC000"/>
                </a:solidFill>
                <a:latin typeface="+mj-lt"/>
              </a:rPr>
              <a:t> </a:t>
            </a:r>
            <a:r>
              <a:rPr lang="en-US" sz="2000" b="0" i="1" u="none" strike="noStrike" baseline="0" dirty="0" smtClean="0">
                <a:solidFill>
                  <a:srgbClr val="FFC000"/>
                </a:solidFill>
                <a:latin typeface="+mj-lt"/>
              </a:rPr>
              <a:t>to customers.</a:t>
            </a:r>
          </a:p>
          <a:p>
            <a:pPr marL="342900" indent="-342900" algn="just">
              <a:buFont typeface="Arial" panose="020B0604020202020204" pitchFamily="34" charset="0"/>
              <a:buChar char="•"/>
            </a:pPr>
            <a:r>
              <a:rPr lang="en-US" sz="2000" i="1" dirty="0" smtClean="0">
                <a:solidFill>
                  <a:srgbClr val="FFC000"/>
                </a:solidFill>
                <a:latin typeface="+mj-lt"/>
              </a:rPr>
              <a:t>Give </a:t>
            </a:r>
            <a:r>
              <a:rPr lang="en-US" sz="2000" i="1" dirty="0">
                <a:solidFill>
                  <a:srgbClr val="FFC000"/>
                </a:solidFill>
                <a:latin typeface="+mj-lt"/>
              </a:rPr>
              <a:t>more payment options to </a:t>
            </a:r>
            <a:r>
              <a:rPr lang="en-US" sz="2000" i="1" dirty="0" smtClean="0">
                <a:solidFill>
                  <a:srgbClr val="FFC000"/>
                </a:solidFill>
                <a:latin typeface="+mj-lt"/>
              </a:rPr>
              <a:t>customers.</a:t>
            </a:r>
          </a:p>
          <a:p>
            <a:pPr marL="342900" indent="-342900" algn="just">
              <a:buFont typeface="Arial" panose="020B0604020202020204" pitchFamily="34" charset="0"/>
              <a:buChar char="•"/>
            </a:pPr>
            <a:r>
              <a:rPr lang="en-US" sz="2000" i="1" dirty="0" smtClean="0">
                <a:solidFill>
                  <a:srgbClr val="FFC000"/>
                </a:solidFill>
                <a:latin typeface="+mj-lt"/>
              </a:rPr>
              <a:t>Try </a:t>
            </a:r>
            <a:r>
              <a:rPr lang="en-US" sz="2000" i="1" dirty="0">
                <a:solidFill>
                  <a:srgbClr val="FFC000"/>
                </a:solidFill>
                <a:latin typeface="+mj-lt"/>
              </a:rPr>
              <a:t>to give the price early during </a:t>
            </a:r>
            <a:r>
              <a:rPr lang="en-US" sz="2000" i="1" dirty="0" smtClean="0">
                <a:solidFill>
                  <a:srgbClr val="FFC000"/>
                </a:solidFill>
                <a:latin typeface="+mj-lt"/>
              </a:rPr>
              <a:t>promotion.</a:t>
            </a:r>
          </a:p>
          <a:p>
            <a:pPr marL="342900" indent="-342900" algn="just">
              <a:buFont typeface="Arial" panose="020B0604020202020204" pitchFamily="34" charset="0"/>
              <a:buChar char="•"/>
            </a:pPr>
            <a:r>
              <a:rPr lang="en-US" sz="2000" i="1" dirty="0" smtClean="0">
                <a:solidFill>
                  <a:srgbClr val="FFC000"/>
                </a:solidFill>
                <a:latin typeface="+mj-lt"/>
              </a:rPr>
              <a:t>Reduce </a:t>
            </a:r>
            <a:r>
              <a:rPr lang="en-US" sz="2000" i="1" dirty="0">
                <a:solidFill>
                  <a:srgbClr val="FFC000"/>
                </a:solidFill>
                <a:latin typeface="+mj-lt"/>
              </a:rPr>
              <a:t>the delivery time of the </a:t>
            </a:r>
            <a:r>
              <a:rPr lang="en-US" sz="2000" i="1" dirty="0" smtClean="0">
                <a:solidFill>
                  <a:srgbClr val="FFC000"/>
                </a:solidFill>
                <a:latin typeface="+mj-lt"/>
              </a:rPr>
              <a:t>products.</a:t>
            </a:r>
          </a:p>
          <a:p>
            <a:pPr marL="342900" indent="-342900" algn="just">
              <a:buFont typeface="Arial" panose="020B0604020202020204" pitchFamily="34" charset="0"/>
              <a:buChar char="•"/>
            </a:pPr>
            <a:r>
              <a:rPr lang="en-US" sz="2000" i="1" dirty="0" smtClean="0">
                <a:solidFill>
                  <a:srgbClr val="FFC000"/>
                </a:solidFill>
                <a:latin typeface="+mj-lt"/>
              </a:rPr>
              <a:t>Flipkart and Amazon almost share the same feedbacks with varying percentages </a:t>
            </a:r>
            <a:r>
              <a:rPr lang="en-US" sz="2000" i="1" dirty="0">
                <a:solidFill>
                  <a:srgbClr val="FFC000"/>
                </a:solidFill>
                <a:latin typeface="+mj-lt"/>
              </a:rPr>
              <a:t>as the only difference.</a:t>
            </a:r>
          </a:p>
          <a:p>
            <a:pPr algn="just"/>
            <a:endParaRPr lang="en-US" sz="2000" b="1" i="1" dirty="0" smtClean="0">
              <a:solidFill>
                <a:srgbClr val="FFC000"/>
              </a:solidFill>
              <a:latin typeface="+mj-lt"/>
            </a:endParaRPr>
          </a:p>
          <a:p>
            <a:pPr algn="just"/>
            <a:r>
              <a:rPr lang="en-US" sz="2000" b="1" i="1" dirty="0" smtClean="0">
                <a:solidFill>
                  <a:srgbClr val="FFC000"/>
                </a:solidFill>
                <a:latin typeface="+mj-lt"/>
              </a:rPr>
              <a:t>Positive </a:t>
            </a:r>
            <a:r>
              <a:rPr lang="en-US" sz="2000" b="1" i="1" dirty="0">
                <a:solidFill>
                  <a:srgbClr val="FFC000"/>
                </a:solidFill>
                <a:latin typeface="+mj-lt"/>
              </a:rPr>
              <a:t>feedback </a:t>
            </a:r>
            <a:r>
              <a:rPr lang="en-US" sz="2000" b="1" i="1" dirty="0" smtClean="0">
                <a:solidFill>
                  <a:srgbClr val="FFC000"/>
                </a:solidFill>
                <a:latin typeface="+mj-lt"/>
              </a:rPr>
              <a:t>summary:</a:t>
            </a:r>
          </a:p>
          <a:p>
            <a:pPr marL="285750" indent="-285750" algn="just">
              <a:buFont typeface="Arial" panose="020B0604020202020204" pitchFamily="34" charset="0"/>
              <a:buChar char="•"/>
            </a:pPr>
            <a:r>
              <a:rPr lang="en-US" sz="2000" i="1" dirty="0" smtClean="0">
                <a:solidFill>
                  <a:srgbClr val="FFC000"/>
                </a:solidFill>
                <a:latin typeface="+mj-lt"/>
              </a:rPr>
              <a:t>Convenient </a:t>
            </a:r>
            <a:r>
              <a:rPr lang="en-US" sz="2000" i="1" dirty="0">
                <a:solidFill>
                  <a:srgbClr val="FFC000"/>
                </a:solidFill>
                <a:latin typeface="+mj-lt"/>
              </a:rPr>
              <a:t>to use and also a good website for </a:t>
            </a:r>
            <a:r>
              <a:rPr lang="en-US" sz="2000" i="1" dirty="0" smtClean="0">
                <a:solidFill>
                  <a:srgbClr val="FFC000"/>
                </a:solidFill>
                <a:latin typeface="+mj-lt"/>
              </a:rPr>
              <a:t>shopping.</a:t>
            </a:r>
          </a:p>
          <a:p>
            <a:pPr marL="285750" indent="-285750" algn="just">
              <a:buFont typeface="Arial" panose="020B0604020202020204" pitchFamily="34" charset="0"/>
              <a:buChar char="•"/>
            </a:pPr>
            <a:r>
              <a:rPr lang="en-US" sz="2000" i="1" dirty="0" smtClean="0">
                <a:solidFill>
                  <a:srgbClr val="FFC000"/>
                </a:solidFill>
                <a:latin typeface="+mj-lt"/>
              </a:rPr>
              <a:t>Fast </a:t>
            </a:r>
            <a:r>
              <a:rPr lang="en-US" sz="2000" i="1" dirty="0">
                <a:solidFill>
                  <a:srgbClr val="FFC000"/>
                </a:solidFill>
                <a:latin typeface="+mj-lt"/>
              </a:rPr>
              <a:t>delivery of </a:t>
            </a:r>
            <a:r>
              <a:rPr lang="en-US" sz="2000" i="1" dirty="0" smtClean="0">
                <a:solidFill>
                  <a:srgbClr val="FFC000"/>
                </a:solidFill>
                <a:latin typeface="+mj-lt"/>
              </a:rPr>
              <a:t>products.</a:t>
            </a:r>
          </a:p>
          <a:p>
            <a:pPr marL="285750" indent="-285750" algn="just">
              <a:buFont typeface="Arial" panose="020B0604020202020204" pitchFamily="34" charset="0"/>
              <a:buChar char="•"/>
            </a:pPr>
            <a:r>
              <a:rPr lang="en-US" sz="2000" i="1" dirty="0" smtClean="0">
                <a:solidFill>
                  <a:srgbClr val="FFC000"/>
                </a:solidFill>
                <a:latin typeface="+mj-lt"/>
              </a:rPr>
              <a:t>Availability </a:t>
            </a:r>
            <a:r>
              <a:rPr lang="en-US" sz="2000" i="1" dirty="0">
                <a:solidFill>
                  <a:srgbClr val="FFC000"/>
                </a:solidFill>
                <a:latin typeface="+mj-lt"/>
              </a:rPr>
              <a:t>of complete information of the </a:t>
            </a:r>
            <a:r>
              <a:rPr lang="en-US" sz="2000" i="1" dirty="0" smtClean="0">
                <a:solidFill>
                  <a:srgbClr val="FFC000"/>
                </a:solidFill>
                <a:latin typeface="+mj-lt"/>
              </a:rPr>
              <a:t>products.</a:t>
            </a:r>
          </a:p>
          <a:p>
            <a:pPr marL="285750" indent="-285750" algn="just">
              <a:buFont typeface="Arial" panose="020B0604020202020204" pitchFamily="34" charset="0"/>
              <a:buChar char="•"/>
            </a:pPr>
            <a:r>
              <a:rPr lang="en-US" sz="2000" i="1" dirty="0" smtClean="0">
                <a:solidFill>
                  <a:srgbClr val="FFC000"/>
                </a:solidFill>
                <a:latin typeface="+mj-lt"/>
              </a:rPr>
              <a:t>Presence </a:t>
            </a:r>
            <a:r>
              <a:rPr lang="en-US" sz="2000" i="1" dirty="0">
                <a:solidFill>
                  <a:srgbClr val="FFC000"/>
                </a:solidFill>
                <a:latin typeface="+mj-lt"/>
              </a:rPr>
              <a:t>of online assistance through </a:t>
            </a:r>
            <a:r>
              <a:rPr lang="en-US" sz="2000" i="1" dirty="0" smtClean="0">
                <a:solidFill>
                  <a:srgbClr val="FFC000"/>
                </a:solidFill>
                <a:latin typeface="+mj-lt"/>
              </a:rPr>
              <a:t>multi-channels.</a:t>
            </a:r>
          </a:p>
          <a:p>
            <a:pPr marL="285750" indent="-285750" algn="just">
              <a:buFont typeface="Arial" panose="020B0604020202020204" pitchFamily="34" charset="0"/>
              <a:buChar char="•"/>
            </a:pPr>
            <a:r>
              <a:rPr lang="en-US" sz="2000" i="1" dirty="0" smtClean="0">
                <a:solidFill>
                  <a:srgbClr val="FFC000"/>
                </a:solidFill>
                <a:latin typeface="+mj-lt"/>
              </a:rPr>
              <a:t>Reliable </a:t>
            </a:r>
            <a:r>
              <a:rPr lang="en-US" sz="2000" i="1" dirty="0">
                <a:solidFill>
                  <a:srgbClr val="FFC000"/>
                </a:solidFill>
                <a:latin typeface="+mj-lt"/>
              </a:rPr>
              <a:t>website or app, perceived </a:t>
            </a:r>
            <a:r>
              <a:rPr lang="en-US" sz="2000" i="1" dirty="0" smtClean="0">
                <a:solidFill>
                  <a:srgbClr val="FFC000"/>
                </a:solidFill>
                <a:latin typeface="+mj-lt"/>
              </a:rPr>
              <a:t>trustworthiness.</a:t>
            </a:r>
          </a:p>
          <a:p>
            <a:pPr marL="285750" indent="-285750" algn="just">
              <a:buFont typeface="Arial" panose="020B0604020202020204" pitchFamily="34" charset="0"/>
              <a:buChar char="•"/>
            </a:pPr>
            <a:r>
              <a:rPr lang="en-US" sz="2000" i="1" dirty="0" smtClean="0">
                <a:solidFill>
                  <a:srgbClr val="FFC000"/>
                </a:solidFill>
                <a:latin typeface="+mj-lt"/>
              </a:rPr>
              <a:t>Wild </a:t>
            </a:r>
            <a:r>
              <a:rPr lang="en-US" sz="2000" i="1" dirty="0">
                <a:solidFill>
                  <a:srgbClr val="FFC000"/>
                </a:solidFill>
                <a:latin typeface="+mj-lt"/>
              </a:rPr>
              <a:t>variety of products to offer.</a:t>
            </a:r>
            <a:endParaRPr lang="en-US" sz="2000" dirty="0">
              <a:solidFill>
                <a:srgbClr val="FFC00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2" y="154547"/>
            <a:ext cx="4185633" cy="3284112"/>
          </a:xfrm>
          <a:prstGeom prst="rect">
            <a:avLst/>
          </a:prstGeom>
        </p:spPr>
      </p:pic>
    </p:spTree>
    <p:extLst>
      <p:ext uri="{BB962C8B-B14F-4D97-AF65-F5344CB8AC3E}">
        <p14:creationId xmlns:p14="http://schemas.microsoft.com/office/powerpoint/2010/main" val="485989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8062" y="639880"/>
            <a:ext cx="7096258" cy="4154984"/>
          </a:xfrm>
          <a:prstGeom prst="rect">
            <a:avLst/>
          </a:prstGeom>
        </p:spPr>
        <p:txBody>
          <a:bodyPr wrap="square">
            <a:spAutoFit/>
          </a:bodyPr>
          <a:lstStyle/>
          <a:p>
            <a:pPr algn="just"/>
            <a:r>
              <a:rPr lang="en-US" sz="2400" b="1" i="1" u="none" strike="noStrike" baseline="0" dirty="0" smtClean="0">
                <a:solidFill>
                  <a:srgbClr val="FFC000"/>
                </a:solidFill>
                <a:latin typeface="+mj-lt"/>
              </a:rPr>
              <a:t>3. Myntra.com</a:t>
            </a:r>
          </a:p>
          <a:p>
            <a:pPr algn="just"/>
            <a:r>
              <a:rPr lang="en-US" sz="2000" b="1" i="1" u="none" strike="noStrike" baseline="0" dirty="0" smtClean="0">
                <a:solidFill>
                  <a:srgbClr val="FFC000"/>
                </a:solidFill>
                <a:latin typeface="+mj-lt"/>
              </a:rPr>
              <a:t>To be improved:</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During promotions, try to give a disturbance free shopping experience</a:t>
            </a:r>
            <a:r>
              <a:rPr lang="en-US" sz="2000" b="0" i="1" u="none" strike="noStrike" dirty="0" smtClean="0">
                <a:solidFill>
                  <a:srgbClr val="FFC000"/>
                </a:solidFill>
                <a:latin typeface="+mj-lt"/>
              </a:rPr>
              <a:t> </a:t>
            </a:r>
            <a:r>
              <a:rPr lang="en-US" sz="2000" b="0" i="1" u="none" strike="noStrike" baseline="0" dirty="0" smtClean="0">
                <a:solidFill>
                  <a:srgbClr val="FFC000"/>
                </a:solidFill>
                <a:latin typeface="+mj-lt"/>
              </a:rPr>
              <a:t>to customers.</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Try to give the price early during promotions.</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Reduce the delivery time of the products during promotions.</a:t>
            </a:r>
          </a:p>
          <a:p>
            <a:pPr algn="just"/>
            <a:endParaRPr lang="en-US" sz="2000" b="1" i="1" u="none" strike="noStrike" baseline="0" dirty="0" smtClean="0">
              <a:solidFill>
                <a:srgbClr val="FFC000"/>
              </a:solidFill>
              <a:latin typeface="+mj-lt"/>
            </a:endParaRPr>
          </a:p>
          <a:p>
            <a:pPr algn="just"/>
            <a:r>
              <a:rPr lang="en-US" sz="2000" b="1" i="1" u="none" strike="noStrike" baseline="0" dirty="0" smtClean="0">
                <a:solidFill>
                  <a:srgbClr val="FFC000"/>
                </a:solidFill>
                <a:latin typeface="+mj-lt"/>
              </a:rPr>
              <a:t>Positive </a:t>
            </a:r>
            <a:r>
              <a:rPr lang="en-US" sz="2000" b="1" i="1" dirty="0">
                <a:solidFill>
                  <a:srgbClr val="FFC000"/>
                </a:solidFill>
                <a:latin typeface="+mj-lt"/>
              </a:rPr>
              <a:t>feedback summary:</a:t>
            </a:r>
          </a:p>
          <a:p>
            <a:pPr marL="285750" indent="-285750" algn="just">
              <a:buFont typeface="Arial" panose="020B0604020202020204" pitchFamily="34" charset="0"/>
              <a:buChar char="•"/>
            </a:pPr>
            <a:r>
              <a:rPr lang="en-US" sz="2000" i="1" dirty="0" smtClean="0">
                <a:solidFill>
                  <a:srgbClr val="FFC000"/>
                </a:solidFill>
                <a:latin typeface="+mj-lt"/>
              </a:rPr>
              <a:t>Convenient </a:t>
            </a:r>
            <a:r>
              <a:rPr lang="en-US" sz="2000" i="1" dirty="0">
                <a:solidFill>
                  <a:srgbClr val="FFC000"/>
                </a:solidFill>
                <a:latin typeface="+mj-lt"/>
              </a:rPr>
              <a:t>to use and also a good </a:t>
            </a:r>
            <a:r>
              <a:rPr lang="en-US" sz="2000" i="1" dirty="0" smtClean="0">
                <a:solidFill>
                  <a:srgbClr val="FFC000"/>
                </a:solidFill>
                <a:latin typeface="+mj-lt"/>
              </a:rPr>
              <a:t>website.</a:t>
            </a:r>
          </a:p>
          <a:p>
            <a:pPr marL="285750" indent="-285750" algn="just">
              <a:buFont typeface="Arial" panose="020B0604020202020204" pitchFamily="34" charset="0"/>
              <a:buChar char="•"/>
            </a:pPr>
            <a:r>
              <a:rPr lang="en-US" sz="2000" i="1" dirty="0" smtClean="0">
                <a:solidFill>
                  <a:srgbClr val="FFC000"/>
                </a:solidFill>
                <a:latin typeface="+mj-lt"/>
              </a:rPr>
              <a:t>Availability </a:t>
            </a:r>
            <a:r>
              <a:rPr lang="en-US" sz="2000" i="1" dirty="0">
                <a:solidFill>
                  <a:srgbClr val="FFC000"/>
                </a:solidFill>
                <a:latin typeface="+mj-lt"/>
              </a:rPr>
              <a:t>of several payment </a:t>
            </a:r>
            <a:r>
              <a:rPr lang="en-US" sz="2000" i="1" dirty="0" smtClean="0">
                <a:solidFill>
                  <a:srgbClr val="FFC000"/>
                </a:solidFill>
                <a:latin typeface="+mj-lt"/>
              </a:rPr>
              <a:t>options.</a:t>
            </a:r>
          </a:p>
          <a:p>
            <a:pPr marL="285750" indent="-285750" algn="just">
              <a:buFont typeface="Arial" panose="020B0604020202020204" pitchFamily="34" charset="0"/>
              <a:buChar char="•"/>
            </a:pPr>
            <a:r>
              <a:rPr lang="en-US" sz="2000" i="1" dirty="0" smtClean="0">
                <a:solidFill>
                  <a:srgbClr val="FFC000"/>
                </a:solidFill>
                <a:latin typeface="+mj-lt"/>
              </a:rPr>
              <a:t>Faster </a:t>
            </a:r>
            <a:r>
              <a:rPr lang="en-US" sz="2000" i="1" dirty="0">
                <a:solidFill>
                  <a:srgbClr val="FFC000"/>
                </a:solidFill>
                <a:latin typeface="+mj-lt"/>
              </a:rPr>
              <a:t>products </a:t>
            </a:r>
            <a:r>
              <a:rPr lang="en-US" sz="2000" i="1" dirty="0" smtClean="0">
                <a:solidFill>
                  <a:srgbClr val="FFC000"/>
                </a:solidFill>
                <a:latin typeface="+mj-lt"/>
              </a:rPr>
              <a:t>delivery.</a:t>
            </a:r>
          </a:p>
          <a:p>
            <a:pPr marL="285750" indent="-285750" algn="just">
              <a:buFont typeface="Arial" panose="020B0604020202020204" pitchFamily="34" charset="0"/>
              <a:buChar char="•"/>
            </a:pPr>
            <a:r>
              <a:rPr lang="en-US" sz="2000" i="1" dirty="0" smtClean="0">
                <a:solidFill>
                  <a:srgbClr val="FFC000"/>
                </a:solidFill>
                <a:latin typeface="+mj-lt"/>
              </a:rPr>
              <a:t>Complete </a:t>
            </a:r>
            <a:r>
              <a:rPr lang="en-US" sz="2000" i="1" dirty="0">
                <a:solidFill>
                  <a:srgbClr val="FFC000"/>
                </a:solidFill>
                <a:latin typeface="+mj-lt"/>
              </a:rPr>
              <a:t>information of products </a:t>
            </a:r>
            <a:r>
              <a:rPr lang="en-US" sz="2000" i="1" dirty="0" smtClean="0">
                <a:solidFill>
                  <a:srgbClr val="FFC000"/>
                </a:solidFill>
                <a:latin typeface="+mj-lt"/>
              </a:rPr>
              <a:t>available.</a:t>
            </a:r>
          </a:p>
          <a:p>
            <a:pPr marL="285750" indent="-285750" algn="just">
              <a:buFont typeface="Arial" panose="020B0604020202020204" pitchFamily="34" charset="0"/>
              <a:buChar char="•"/>
            </a:pPr>
            <a:r>
              <a:rPr lang="en-US" sz="2000" i="1" dirty="0" smtClean="0">
                <a:solidFill>
                  <a:srgbClr val="FFC000"/>
                </a:solidFill>
                <a:latin typeface="+mj-lt"/>
              </a:rPr>
              <a:t>Reliable </a:t>
            </a:r>
            <a:r>
              <a:rPr lang="en-US" sz="2000" i="1" dirty="0">
                <a:solidFill>
                  <a:srgbClr val="FFC000"/>
                </a:solidFill>
                <a:latin typeface="+mj-lt"/>
              </a:rPr>
              <a:t>website or app, perceived trustworthiness.</a:t>
            </a:r>
            <a:endParaRPr lang="en-US" sz="2000" dirty="0">
              <a:solidFill>
                <a:srgbClr val="FFC00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7" y="639880"/>
            <a:ext cx="4623516" cy="2419618"/>
          </a:xfrm>
          <a:prstGeom prst="rect">
            <a:avLst/>
          </a:prstGeom>
        </p:spPr>
      </p:pic>
    </p:spTree>
    <p:extLst>
      <p:ext uri="{BB962C8B-B14F-4D97-AF65-F5344CB8AC3E}">
        <p14:creationId xmlns:p14="http://schemas.microsoft.com/office/powerpoint/2010/main" val="253456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6541" y="481958"/>
            <a:ext cx="7959143" cy="4770537"/>
          </a:xfrm>
          <a:prstGeom prst="rect">
            <a:avLst/>
          </a:prstGeom>
        </p:spPr>
        <p:txBody>
          <a:bodyPr wrap="square">
            <a:spAutoFit/>
          </a:bodyPr>
          <a:lstStyle/>
          <a:p>
            <a:pPr algn="just"/>
            <a:r>
              <a:rPr lang="en-US" sz="2400" b="1" i="1" u="none" strike="noStrike" baseline="0" dirty="0" smtClean="0">
                <a:solidFill>
                  <a:srgbClr val="FFC000"/>
                </a:solidFill>
                <a:latin typeface="Calibri Light" panose="020F0302020204030204" pitchFamily="34" charset="0"/>
              </a:rPr>
              <a:t>4. Paytm.com</a:t>
            </a:r>
          </a:p>
          <a:p>
            <a:pPr algn="just"/>
            <a:r>
              <a:rPr lang="en-US" sz="2000" b="1" i="1" u="none" strike="noStrike" baseline="0" dirty="0" smtClean="0">
                <a:solidFill>
                  <a:srgbClr val="FFC000"/>
                </a:solidFill>
                <a:latin typeface="+mj-lt"/>
              </a:rPr>
              <a:t>To be improved:</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Reduce the delivery time of the products during promotions.</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Try to give the price early during promotion.</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During promotions, try to give a disturbance free shopping experience</a:t>
            </a:r>
            <a:r>
              <a:rPr lang="en-US" sz="2000" b="0" i="1" u="none" strike="noStrike" dirty="0" smtClean="0">
                <a:solidFill>
                  <a:srgbClr val="FFC000"/>
                </a:solidFill>
                <a:latin typeface="+mj-lt"/>
              </a:rPr>
              <a:t> </a:t>
            </a:r>
            <a:r>
              <a:rPr lang="en-US" sz="2000" b="0" i="1" u="none" strike="noStrike" baseline="0" dirty="0" smtClean="0">
                <a:solidFill>
                  <a:srgbClr val="FFC000"/>
                </a:solidFill>
                <a:latin typeface="+mj-lt"/>
              </a:rPr>
              <a:t>to customers.</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Late declaration of price and discounts.</a:t>
            </a:r>
          </a:p>
          <a:p>
            <a:pPr marL="285750" indent="-285750" algn="just">
              <a:buFont typeface="Arial" panose="020B0604020202020204" pitchFamily="34" charset="0"/>
              <a:buChar char="•"/>
            </a:pPr>
            <a:r>
              <a:rPr lang="en-US" sz="2000" b="0" i="1" u="none" strike="noStrike" baseline="0" dirty="0" smtClean="0">
                <a:solidFill>
                  <a:srgbClr val="FFC000"/>
                </a:solidFill>
                <a:latin typeface="+mj-lt"/>
              </a:rPr>
              <a:t>Frequent disturbance is occurring while moving from one page to</a:t>
            </a:r>
            <a:r>
              <a:rPr lang="en-US" sz="2000" b="0" i="1" u="none" strike="noStrike" dirty="0" smtClean="0">
                <a:solidFill>
                  <a:srgbClr val="FFC000"/>
                </a:solidFill>
                <a:latin typeface="+mj-lt"/>
              </a:rPr>
              <a:t> </a:t>
            </a:r>
            <a:r>
              <a:rPr lang="en-US" sz="2000" b="0" i="1" u="none" strike="noStrike" baseline="0" dirty="0" smtClean="0">
                <a:solidFill>
                  <a:srgbClr val="FFC000"/>
                </a:solidFill>
                <a:latin typeface="+mj-lt"/>
              </a:rPr>
              <a:t>another.</a:t>
            </a:r>
          </a:p>
          <a:p>
            <a:pPr algn="just"/>
            <a:endParaRPr lang="en-US" sz="2000" dirty="0" smtClean="0">
              <a:solidFill>
                <a:srgbClr val="FFC000"/>
              </a:solidFill>
              <a:latin typeface="+mj-lt"/>
            </a:endParaRPr>
          </a:p>
          <a:p>
            <a:pPr algn="just"/>
            <a:r>
              <a:rPr lang="en-US" sz="2000" b="1" i="1" dirty="0">
                <a:solidFill>
                  <a:srgbClr val="FFC000"/>
                </a:solidFill>
                <a:latin typeface="+mj-lt"/>
              </a:rPr>
              <a:t>Positive feedback </a:t>
            </a:r>
            <a:r>
              <a:rPr lang="en-US" sz="2000" b="1" i="1" dirty="0" smtClean="0">
                <a:solidFill>
                  <a:srgbClr val="FFC000"/>
                </a:solidFill>
                <a:latin typeface="+mj-lt"/>
              </a:rPr>
              <a:t>summary</a:t>
            </a:r>
          </a:p>
          <a:p>
            <a:pPr marL="285750" indent="-285750" algn="just">
              <a:buFont typeface="Arial" panose="020B0604020202020204" pitchFamily="34" charset="0"/>
              <a:buChar char="•"/>
            </a:pPr>
            <a:r>
              <a:rPr lang="en-US" sz="2000" i="1" dirty="0" smtClean="0">
                <a:solidFill>
                  <a:srgbClr val="FFC000"/>
                </a:solidFill>
                <a:latin typeface="+mj-lt"/>
              </a:rPr>
              <a:t>Convenient </a:t>
            </a:r>
            <a:r>
              <a:rPr lang="en-US" sz="2000" i="1" dirty="0">
                <a:solidFill>
                  <a:srgbClr val="FFC000"/>
                </a:solidFill>
                <a:latin typeface="+mj-lt"/>
              </a:rPr>
              <a:t>to use and a good </a:t>
            </a:r>
            <a:r>
              <a:rPr lang="en-US" sz="2000" i="1" dirty="0" smtClean="0">
                <a:solidFill>
                  <a:srgbClr val="FFC000"/>
                </a:solidFill>
                <a:latin typeface="+mj-lt"/>
              </a:rPr>
              <a:t>website.</a:t>
            </a:r>
          </a:p>
          <a:p>
            <a:pPr marL="285750" indent="-285750" algn="just">
              <a:buFont typeface="Arial" panose="020B0604020202020204" pitchFamily="34" charset="0"/>
              <a:buChar char="•"/>
            </a:pPr>
            <a:r>
              <a:rPr lang="en-US" sz="2000" i="1" dirty="0" smtClean="0">
                <a:solidFill>
                  <a:srgbClr val="FFC000"/>
                </a:solidFill>
                <a:latin typeface="+mj-lt"/>
              </a:rPr>
              <a:t>Quickness </a:t>
            </a:r>
            <a:r>
              <a:rPr lang="en-US" sz="2000" i="1" dirty="0">
                <a:solidFill>
                  <a:srgbClr val="FFC000"/>
                </a:solidFill>
                <a:latin typeface="+mj-lt"/>
              </a:rPr>
              <a:t>to complete a </a:t>
            </a:r>
            <a:r>
              <a:rPr lang="en-US" sz="2000" i="1" dirty="0" smtClean="0">
                <a:solidFill>
                  <a:srgbClr val="FFC000"/>
                </a:solidFill>
                <a:latin typeface="+mj-lt"/>
              </a:rPr>
              <a:t>purchase.</a:t>
            </a:r>
          </a:p>
          <a:p>
            <a:pPr marL="285750" indent="-285750" algn="just">
              <a:buFont typeface="Arial" panose="020B0604020202020204" pitchFamily="34" charset="0"/>
              <a:buChar char="•"/>
            </a:pPr>
            <a:r>
              <a:rPr lang="en-US" sz="2000" i="1" dirty="0" smtClean="0">
                <a:solidFill>
                  <a:srgbClr val="FFC000"/>
                </a:solidFill>
                <a:latin typeface="+mj-lt"/>
              </a:rPr>
              <a:t>About </a:t>
            </a:r>
            <a:r>
              <a:rPr lang="en-US" sz="2000" i="1" dirty="0">
                <a:solidFill>
                  <a:srgbClr val="FFC000"/>
                </a:solidFill>
                <a:latin typeface="+mj-lt"/>
              </a:rPr>
              <a:t>64% of the customers feel that either web or app is </a:t>
            </a:r>
            <a:r>
              <a:rPr lang="en-US" sz="2000" i="1" dirty="0" smtClean="0">
                <a:solidFill>
                  <a:srgbClr val="FFC000"/>
                </a:solidFill>
                <a:latin typeface="+mj-lt"/>
              </a:rPr>
              <a:t>reliable.</a:t>
            </a:r>
          </a:p>
          <a:p>
            <a:pPr marL="285750" indent="-285750" algn="just">
              <a:buFont typeface="Arial" panose="020B0604020202020204" pitchFamily="34" charset="0"/>
              <a:buChar char="•"/>
            </a:pPr>
            <a:r>
              <a:rPr lang="en-US" sz="2000" i="1" dirty="0" smtClean="0">
                <a:solidFill>
                  <a:srgbClr val="FFC000"/>
                </a:solidFill>
                <a:latin typeface="+mj-lt"/>
              </a:rPr>
              <a:t>Around </a:t>
            </a:r>
            <a:r>
              <a:rPr lang="en-US" sz="2000" i="1" dirty="0">
                <a:solidFill>
                  <a:srgbClr val="FFC000"/>
                </a:solidFill>
                <a:latin typeface="+mj-lt"/>
              </a:rPr>
              <a:t>20% of the customers believe that </a:t>
            </a:r>
            <a:r>
              <a:rPr lang="en-US" sz="2000" i="1" dirty="0" err="1">
                <a:solidFill>
                  <a:srgbClr val="FFC000"/>
                </a:solidFill>
                <a:latin typeface="+mj-lt"/>
              </a:rPr>
              <a:t>Paytm</a:t>
            </a:r>
            <a:r>
              <a:rPr lang="en-US" sz="2000" i="1" dirty="0">
                <a:solidFill>
                  <a:srgbClr val="FFC000"/>
                </a:solidFill>
                <a:latin typeface="+mj-lt"/>
              </a:rPr>
              <a:t> has a wild variety </a:t>
            </a:r>
            <a:r>
              <a:rPr lang="en-US" sz="2000" i="1" dirty="0" smtClean="0">
                <a:solidFill>
                  <a:srgbClr val="FFC000"/>
                </a:solidFill>
                <a:latin typeface="+mj-lt"/>
              </a:rPr>
              <a:t>of products </a:t>
            </a:r>
            <a:r>
              <a:rPr lang="en-US" sz="2000" i="1" dirty="0">
                <a:solidFill>
                  <a:srgbClr val="FFC000"/>
                </a:solidFill>
                <a:latin typeface="+mj-lt"/>
              </a:rPr>
              <a:t>on offer.</a:t>
            </a:r>
            <a:endParaRPr lang="en-US" sz="2000" dirty="0">
              <a:solidFill>
                <a:srgbClr val="FFC00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9" y="857048"/>
            <a:ext cx="3189667" cy="1228725"/>
          </a:xfrm>
          <a:prstGeom prst="rect">
            <a:avLst/>
          </a:prstGeom>
        </p:spPr>
      </p:pic>
    </p:spTree>
    <p:extLst>
      <p:ext uri="{BB962C8B-B14F-4D97-AF65-F5344CB8AC3E}">
        <p14:creationId xmlns:p14="http://schemas.microsoft.com/office/powerpoint/2010/main" val="34611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977" y="1720840"/>
            <a:ext cx="10264462" cy="3416320"/>
          </a:xfrm>
          <a:prstGeom prst="rect">
            <a:avLst/>
          </a:prstGeom>
        </p:spPr>
        <p:txBody>
          <a:bodyPr wrap="square">
            <a:spAutoFit/>
          </a:bodyPr>
          <a:lstStyle/>
          <a:p>
            <a:pPr algn="just"/>
            <a:r>
              <a:rPr lang="en-US" sz="2400" b="0" i="0" u="none" strike="noStrike" baseline="0" dirty="0" smtClean="0">
                <a:solidFill>
                  <a:srgbClr val="FFC000"/>
                </a:solidFill>
                <a:latin typeface="Century Gothic" panose="020B0502020202020204" pitchFamily="34" charset="0"/>
              </a:rPr>
              <a:t>You do not need to spend big on marketing, advertising or sales outreach. It is easier to turn existing customers into repeating ones, since they already trust your brand from previous purchases. New customers, however, often require more convincing when it comes to that initial sale. Customer loyalty will not just give you repeat business. Loyal customers are more likely to give free recommendations to their colleagues, friends and family. Creating that cycle of retained customers and viral marketing is one way your company can cultivate customer loyalty for long-term success. </a:t>
            </a:r>
            <a:endParaRPr lang="en-US" sz="2400" dirty="0">
              <a:solidFill>
                <a:srgbClr val="FFC000"/>
              </a:solidFill>
            </a:endParaRPr>
          </a:p>
        </p:txBody>
      </p:sp>
    </p:spTree>
    <p:extLst>
      <p:ext uri="{BB962C8B-B14F-4D97-AF65-F5344CB8AC3E}">
        <p14:creationId xmlns:p14="http://schemas.microsoft.com/office/powerpoint/2010/main" val="3894541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0790" y="691188"/>
            <a:ext cx="6877317" cy="4462760"/>
          </a:xfrm>
          <a:prstGeom prst="rect">
            <a:avLst/>
          </a:prstGeom>
        </p:spPr>
        <p:txBody>
          <a:bodyPr wrap="square">
            <a:spAutoFit/>
          </a:bodyPr>
          <a:lstStyle/>
          <a:p>
            <a:pPr algn="just"/>
            <a:r>
              <a:rPr lang="en-US" sz="2400" b="1" i="0" u="none" strike="noStrike" baseline="0" dirty="0" smtClean="0">
                <a:solidFill>
                  <a:srgbClr val="FFC000"/>
                </a:solidFill>
                <a:latin typeface="Calibri Light" panose="020F0302020204030204" pitchFamily="34" charset="0"/>
              </a:rPr>
              <a:t>5. Snapdeal.com</a:t>
            </a:r>
          </a:p>
          <a:p>
            <a:pPr algn="just"/>
            <a:r>
              <a:rPr lang="en-US" sz="2000" b="1" i="1" u="none" strike="noStrike" baseline="0" dirty="0" smtClean="0">
                <a:solidFill>
                  <a:srgbClr val="FFC000"/>
                </a:solidFill>
                <a:latin typeface="Calibri Light" panose="020F0302020204030204" pitchFamily="34" charset="0"/>
              </a:rPr>
              <a:t>To be improved:</a:t>
            </a:r>
          </a:p>
          <a:p>
            <a:pPr marL="342900" indent="-342900" algn="just">
              <a:buFont typeface="Arial" panose="020B0604020202020204" pitchFamily="34" charset="0"/>
              <a:buChar char="•"/>
            </a:pPr>
            <a:r>
              <a:rPr lang="en-US" sz="2000" b="0" i="0" u="none" strike="noStrike" baseline="0" dirty="0" smtClean="0">
                <a:solidFill>
                  <a:srgbClr val="FFC000"/>
                </a:solidFill>
                <a:latin typeface="Calibri Light" panose="020F0302020204030204" pitchFamily="34" charset="0"/>
              </a:rPr>
              <a:t>Reduce the delivery time of the products during promotions.</a:t>
            </a:r>
          </a:p>
          <a:p>
            <a:pPr marL="342900" indent="-342900" algn="just">
              <a:buFont typeface="Arial" panose="020B0604020202020204" pitchFamily="34" charset="0"/>
              <a:buChar char="•"/>
            </a:pPr>
            <a:r>
              <a:rPr lang="en-US" sz="2000" b="0" i="0" u="none" strike="noStrike" baseline="0" dirty="0" smtClean="0">
                <a:solidFill>
                  <a:srgbClr val="FFC000"/>
                </a:solidFill>
                <a:latin typeface="Calibri Light" panose="020F0302020204030204" pitchFamily="34" charset="0"/>
              </a:rPr>
              <a:t>Try to give the price early during promotion.</a:t>
            </a:r>
          </a:p>
          <a:p>
            <a:pPr marL="342900" indent="-342900" algn="just">
              <a:buFont typeface="Arial" panose="020B0604020202020204" pitchFamily="34" charset="0"/>
              <a:buChar char="•"/>
            </a:pPr>
            <a:r>
              <a:rPr lang="en-US" sz="2000" b="0" i="0" u="none" strike="noStrike" baseline="0" dirty="0" smtClean="0">
                <a:solidFill>
                  <a:srgbClr val="FFC000"/>
                </a:solidFill>
                <a:latin typeface="Calibri Light" panose="020F0302020204030204" pitchFamily="34" charset="0"/>
              </a:rPr>
              <a:t>During promotions, try to give a disturbance free shopping experience</a:t>
            </a:r>
            <a:r>
              <a:rPr lang="en-US" sz="2000" b="0" i="0" u="none" strike="noStrike" dirty="0" smtClean="0">
                <a:solidFill>
                  <a:srgbClr val="FFC000"/>
                </a:solidFill>
                <a:latin typeface="Calibri Light" panose="020F0302020204030204" pitchFamily="34" charset="0"/>
              </a:rPr>
              <a:t> </a:t>
            </a:r>
            <a:r>
              <a:rPr lang="en-US" sz="2000" b="0" i="0" u="none" strike="noStrike" baseline="0" dirty="0" smtClean="0">
                <a:solidFill>
                  <a:srgbClr val="FFC000"/>
                </a:solidFill>
                <a:latin typeface="Calibri Light" panose="020F0302020204030204" pitchFamily="34" charset="0"/>
              </a:rPr>
              <a:t>to customers.</a:t>
            </a:r>
          </a:p>
          <a:p>
            <a:pPr marL="342900" indent="-342900" algn="just">
              <a:buFont typeface="Arial" panose="020B0604020202020204" pitchFamily="34" charset="0"/>
              <a:buChar char="•"/>
            </a:pPr>
            <a:r>
              <a:rPr lang="en-US" sz="2000" b="0" i="0" u="none" strike="noStrike" baseline="0" dirty="0" smtClean="0">
                <a:solidFill>
                  <a:srgbClr val="FFC000"/>
                </a:solidFill>
                <a:latin typeface="Calibri Light" panose="020F0302020204030204" pitchFamily="34" charset="0"/>
              </a:rPr>
              <a:t>Late declaration of price and discounts.</a:t>
            </a:r>
          </a:p>
          <a:p>
            <a:pPr marL="342900" indent="-342900" algn="just">
              <a:buFont typeface="Arial" panose="020B0604020202020204" pitchFamily="34" charset="0"/>
              <a:buChar char="•"/>
            </a:pPr>
            <a:r>
              <a:rPr lang="en-US" sz="2000" b="0" i="0" u="none" strike="noStrike" baseline="0" dirty="0" smtClean="0">
                <a:solidFill>
                  <a:srgbClr val="FFC000"/>
                </a:solidFill>
                <a:latin typeface="Calibri Light" panose="020F0302020204030204" pitchFamily="34" charset="0"/>
              </a:rPr>
              <a:t>No one has expressed to recommend </a:t>
            </a:r>
            <a:r>
              <a:rPr lang="en-US" sz="2000" b="0" i="0" u="none" strike="noStrike" baseline="0" dirty="0" err="1" smtClean="0">
                <a:solidFill>
                  <a:srgbClr val="FFC000"/>
                </a:solidFill>
                <a:latin typeface="Calibri Light" panose="020F0302020204030204" pitchFamily="34" charset="0"/>
              </a:rPr>
              <a:t>Snapdeal</a:t>
            </a:r>
            <a:r>
              <a:rPr lang="en-US" sz="2000" b="0" i="0" u="none" strike="noStrike" baseline="0" dirty="0" smtClean="0">
                <a:solidFill>
                  <a:srgbClr val="FFC000"/>
                </a:solidFill>
                <a:latin typeface="Calibri Light" panose="020F0302020204030204" pitchFamily="34" charset="0"/>
              </a:rPr>
              <a:t> to a contact as it has</a:t>
            </a:r>
            <a:r>
              <a:rPr lang="en-US" sz="2000" b="0" i="0" u="none" strike="noStrike" dirty="0" smtClean="0">
                <a:solidFill>
                  <a:srgbClr val="FFC000"/>
                </a:solidFill>
                <a:latin typeface="Calibri Light" panose="020F0302020204030204" pitchFamily="34" charset="0"/>
              </a:rPr>
              <a:t> </a:t>
            </a:r>
            <a:r>
              <a:rPr lang="en-US" sz="2000" b="0" i="0" u="none" strike="noStrike" baseline="0" dirty="0" smtClean="0">
                <a:solidFill>
                  <a:srgbClr val="FFC000"/>
                </a:solidFill>
                <a:latin typeface="Calibri Light" panose="020F0302020204030204" pitchFamily="34" charset="0"/>
              </a:rPr>
              <a:t>the most negative feedbacks among all other websites.</a:t>
            </a:r>
          </a:p>
          <a:p>
            <a:pPr algn="just"/>
            <a:endParaRPr lang="en-US" sz="2000" dirty="0">
              <a:solidFill>
                <a:srgbClr val="FFC000"/>
              </a:solidFill>
              <a:latin typeface="Calibri Light" panose="020F0302020204030204" pitchFamily="34" charset="0"/>
            </a:endParaRPr>
          </a:p>
          <a:p>
            <a:pPr algn="just"/>
            <a:r>
              <a:rPr lang="en-US" sz="2000" b="1" dirty="0">
                <a:solidFill>
                  <a:srgbClr val="FFC000"/>
                </a:solidFill>
                <a:latin typeface="Calibri Light" panose="020F0302020204030204" pitchFamily="34" charset="0"/>
              </a:rPr>
              <a:t>Positive feedback </a:t>
            </a:r>
            <a:r>
              <a:rPr lang="en-US" sz="2000" b="1" dirty="0" smtClean="0">
                <a:solidFill>
                  <a:srgbClr val="FFC000"/>
                </a:solidFill>
                <a:latin typeface="Calibri Light" panose="020F0302020204030204" pitchFamily="34" charset="0"/>
              </a:rPr>
              <a:t>summary:</a:t>
            </a:r>
          </a:p>
          <a:p>
            <a:pPr marL="342900" indent="-342900" algn="just">
              <a:buFont typeface="Arial" panose="020B0604020202020204" pitchFamily="34" charset="0"/>
              <a:buChar char="•"/>
            </a:pPr>
            <a:r>
              <a:rPr lang="en-US" sz="2000" dirty="0" smtClean="0">
                <a:solidFill>
                  <a:srgbClr val="FFC000"/>
                </a:solidFill>
                <a:latin typeface="Calibri Light" panose="020F0302020204030204" pitchFamily="34" charset="0"/>
              </a:rPr>
              <a:t>Convenient </a:t>
            </a:r>
            <a:r>
              <a:rPr lang="en-US" sz="2000" dirty="0">
                <a:solidFill>
                  <a:srgbClr val="FFC000"/>
                </a:solidFill>
                <a:latin typeface="Calibri Light" panose="020F0302020204030204" pitchFamily="34" charset="0"/>
              </a:rPr>
              <a:t>to </a:t>
            </a:r>
            <a:r>
              <a:rPr lang="en-US" sz="2000" dirty="0" smtClean="0">
                <a:solidFill>
                  <a:srgbClr val="FFC000"/>
                </a:solidFill>
                <a:latin typeface="Calibri Light" panose="020F0302020204030204" pitchFamily="34" charset="0"/>
              </a:rPr>
              <a:t>use.</a:t>
            </a:r>
          </a:p>
          <a:p>
            <a:pPr marL="342900" indent="-342900" algn="just">
              <a:buFont typeface="Arial" panose="020B0604020202020204" pitchFamily="34" charset="0"/>
              <a:buChar char="•"/>
            </a:pPr>
            <a:r>
              <a:rPr lang="en-US" sz="2000" dirty="0" smtClean="0">
                <a:solidFill>
                  <a:srgbClr val="FFC000"/>
                </a:solidFill>
                <a:latin typeface="Calibri Light" panose="020F0302020204030204" pitchFamily="34" charset="0"/>
              </a:rPr>
              <a:t>54</a:t>
            </a:r>
            <a:r>
              <a:rPr lang="en-US" sz="2000" dirty="0">
                <a:solidFill>
                  <a:srgbClr val="FFC000"/>
                </a:solidFill>
                <a:latin typeface="Calibri Light" panose="020F0302020204030204" pitchFamily="34" charset="0"/>
              </a:rPr>
              <a:t>% of the customers are happy about the availability of </a:t>
            </a:r>
            <a:r>
              <a:rPr lang="en-US" sz="2000" dirty="0" smtClean="0">
                <a:solidFill>
                  <a:srgbClr val="FFC000"/>
                </a:solidFill>
                <a:latin typeface="Calibri Light" panose="020F0302020204030204" pitchFamily="34" charset="0"/>
              </a:rPr>
              <a:t>financial information </a:t>
            </a:r>
            <a:r>
              <a:rPr lang="en-US" sz="2000" dirty="0">
                <a:solidFill>
                  <a:srgbClr val="FFC000"/>
                </a:solidFill>
                <a:latin typeface="Calibri Light" panose="020F0302020204030204" pitchFamily="34" charset="0"/>
              </a:rPr>
              <a:t>security.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47104"/>
            <a:ext cx="4267200" cy="1066800"/>
          </a:xfrm>
          <a:prstGeom prst="rect">
            <a:avLst/>
          </a:prstGeom>
        </p:spPr>
      </p:pic>
    </p:spTree>
    <p:extLst>
      <p:ext uri="{BB962C8B-B14F-4D97-AF65-F5344CB8AC3E}">
        <p14:creationId xmlns:p14="http://schemas.microsoft.com/office/powerpoint/2010/main" val="1196111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C000"/>
                </a:solidFill>
                <a:latin typeface="Century Gothic" panose="020B0502020202020204" pitchFamily="34" charset="0"/>
              </a:rPr>
              <a:t>Conclusion:</a:t>
            </a:r>
          </a:p>
        </p:txBody>
      </p:sp>
      <p:sp>
        <p:nvSpPr>
          <p:cNvPr id="3" name="Content Placeholder 2"/>
          <p:cNvSpPr>
            <a:spLocks noGrp="1"/>
          </p:cNvSpPr>
          <p:nvPr>
            <p:ph idx="1"/>
          </p:nvPr>
        </p:nvSpPr>
        <p:spPr/>
        <p:txBody>
          <a:bodyPr>
            <a:noAutofit/>
          </a:bodyPr>
          <a:lstStyle/>
          <a:p>
            <a:pPr marL="0" indent="0" algn="just">
              <a:buNone/>
            </a:pPr>
            <a:r>
              <a:rPr lang="en-US" sz="2000" dirty="0">
                <a:solidFill>
                  <a:srgbClr val="FFC000"/>
                </a:solidFill>
                <a:latin typeface="+mj-lt"/>
              </a:rPr>
              <a:t>The results of this study suggest following outputs which might be </a:t>
            </a:r>
            <a:r>
              <a:rPr lang="en-US" sz="2000" dirty="0" smtClean="0">
                <a:solidFill>
                  <a:srgbClr val="FFC000"/>
                </a:solidFill>
                <a:latin typeface="+mj-lt"/>
              </a:rPr>
              <a:t>useful for </a:t>
            </a:r>
            <a:r>
              <a:rPr lang="en-US" sz="2000" dirty="0">
                <a:solidFill>
                  <a:srgbClr val="FFC000"/>
                </a:solidFill>
                <a:latin typeface="+mj-lt"/>
              </a:rPr>
              <a:t>E-commerce websites to extend their business</a:t>
            </a:r>
          </a:p>
          <a:p>
            <a:pPr marL="0" indent="0" algn="just">
              <a:buNone/>
            </a:pPr>
            <a:r>
              <a:rPr lang="en-US" sz="2000" dirty="0">
                <a:solidFill>
                  <a:srgbClr val="FFC000"/>
                </a:solidFill>
                <a:latin typeface="+mj-lt"/>
              </a:rPr>
              <a:t>1. The cost of the product, the reliability of the E-commerce </a:t>
            </a:r>
            <a:r>
              <a:rPr lang="en-US" sz="2000" dirty="0" smtClean="0">
                <a:solidFill>
                  <a:srgbClr val="FFC000"/>
                </a:solidFill>
                <a:latin typeface="+mj-lt"/>
              </a:rPr>
              <a:t>company and </a:t>
            </a:r>
            <a:r>
              <a:rPr lang="en-US" sz="2000" dirty="0">
                <a:solidFill>
                  <a:srgbClr val="FFC000"/>
                </a:solidFill>
                <a:latin typeface="+mj-lt"/>
              </a:rPr>
              <a:t>the return policies all play an equally important role in deciding </a:t>
            </a:r>
            <a:r>
              <a:rPr lang="en-US" sz="2000" dirty="0" smtClean="0">
                <a:solidFill>
                  <a:srgbClr val="FFC000"/>
                </a:solidFill>
                <a:latin typeface="+mj-lt"/>
              </a:rPr>
              <a:t>the buying </a:t>
            </a:r>
            <a:r>
              <a:rPr lang="en-US" sz="2000" dirty="0" err="1">
                <a:solidFill>
                  <a:srgbClr val="FFC000"/>
                </a:solidFill>
                <a:latin typeface="+mj-lt"/>
              </a:rPr>
              <a:t>behaviour</a:t>
            </a:r>
            <a:r>
              <a:rPr lang="en-US" sz="2000" dirty="0">
                <a:solidFill>
                  <a:srgbClr val="FFC000"/>
                </a:solidFill>
                <a:latin typeface="+mj-lt"/>
              </a:rPr>
              <a:t> of online customers. The cost is an important factor </a:t>
            </a:r>
            <a:r>
              <a:rPr lang="en-US" sz="2000" dirty="0" smtClean="0">
                <a:solidFill>
                  <a:srgbClr val="FFC000"/>
                </a:solidFill>
                <a:latin typeface="+mj-lt"/>
              </a:rPr>
              <a:t>as it </a:t>
            </a:r>
            <a:r>
              <a:rPr lang="en-US" sz="2000" dirty="0">
                <a:solidFill>
                  <a:srgbClr val="FFC000"/>
                </a:solidFill>
                <a:latin typeface="+mj-lt"/>
              </a:rPr>
              <a:t>was the basic criteria used by online retailers to attract customers. </a:t>
            </a:r>
            <a:r>
              <a:rPr lang="en-US" sz="2000" dirty="0" smtClean="0">
                <a:solidFill>
                  <a:srgbClr val="FFC000"/>
                </a:solidFill>
                <a:latin typeface="+mj-lt"/>
              </a:rPr>
              <a:t>The reliability </a:t>
            </a:r>
            <a:r>
              <a:rPr lang="en-US" sz="2000" dirty="0">
                <a:solidFill>
                  <a:srgbClr val="FFC000"/>
                </a:solidFill>
                <a:latin typeface="+mj-lt"/>
              </a:rPr>
              <a:t>of the E-commerce company is also important, as it is </a:t>
            </a:r>
            <a:r>
              <a:rPr lang="en-US" sz="2000" dirty="0" smtClean="0">
                <a:solidFill>
                  <a:srgbClr val="FFC000"/>
                </a:solidFill>
                <a:latin typeface="+mj-lt"/>
              </a:rPr>
              <a:t>even required </a:t>
            </a:r>
            <a:r>
              <a:rPr lang="en-US" sz="2000" dirty="0">
                <a:solidFill>
                  <a:srgbClr val="FFC000"/>
                </a:solidFill>
                <a:latin typeface="+mj-lt"/>
              </a:rPr>
              <a:t>in offline retail. It is important because customers are </a:t>
            </a:r>
            <a:r>
              <a:rPr lang="en-US" sz="2000" dirty="0" smtClean="0">
                <a:solidFill>
                  <a:srgbClr val="FFC000"/>
                </a:solidFill>
                <a:latin typeface="+mj-lt"/>
              </a:rPr>
              <a:t>paying online</a:t>
            </a:r>
            <a:r>
              <a:rPr lang="en-US" sz="2000" dirty="0">
                <a:solidFill>
                  <a:srgbClr val="FFC000"/>
                </a:solidFill>
                <a:latin typeface="+mj-lt"/>
              </a:rPr>
              <a:t>, so they need to be sure of security of the online transaction. </a:t>
            </a:r>
            <a:r>
              <a:rPr lang="en-US" sz="2000" dirty="0" smtClean="0">
                <a:solidFill>
                  <a:srgbClr val="FFC000"/>
                </a:solidFill>
                <a:latin typeface="+mj-lt"/>
              </a:rPr>
              <a:t>The return </a:t>
            </a:r>
            <a:r>
              <a:rPr lang="en-US" sz="2000" dirty="0">
                <a:solidFill>
                  <a:srgbClr val="FFC000"/>
                </a:solidFill>
                <a:latin typeface="+mj-lt"/>
              </a:rPr>
              <a:t>policies are </a:t>
            </a:r>
            <a:r>
              <a:rPr lang="en-US" sz="2000" dirty="0" smtClean="0">
                <a:solidFill>
                  <a:srgbClr val="FFC000"/>
                </a:solidFill>
                <a:latin typeface="+mj-lt"/>
              </a:rPr>
              <a:t>important because </a:t>
            </a:r>
            <a:r>
              <a:rPr lang="en-US" sz="2000" dirty="0">
                <a:solidFill>
                  <a:srgbClr val="FFC000"/>
                </a:solidFill>
                <a:latin typeface="+mj-lt"/>
              </a:rPr>
              <a:t>in online retail customer does </a:t>
            </a:r>
            <a:r>
              <a:rPr lang="en-US" sz="2000" dirty="0" smtClean="0">
                <a:solidFill>
                  <a:srgbClr val="FFC000"/>
                </a:solidFill>
                <a:latin typeface="+mj-lt"/>
              </a:rPr>
              <a:t>not get </a:t>
            </a:r>
            <a:r>
              <a:rPr lang="en-US" sz="2000" dirty="0">
                <a:solidFill>
                  <a:srgbClr val="FFC000"/>
                </a:solidFill>
                <a:latin typeface="+mj-lt"/>
              </a:rPr>
              <a:t>to feel the product. Thus, he wants to be sure that it will be possible </a:t>
            </a:r>
            <a:r>
              <a:rPr lang="en-US" sz="2000" dirty="0" smtClean="0">
                <a:solidFill>
                  <a:srgbClr val="FFC000"/>
                </a:solidFill>
                <a:latin typeface="+mj-lt"/>
              </a:rPr>
              <a:t>to return </a:t>
            </a:r>
            <a:r>
              <a:rPr lang="en-US" sz="2000" dirty="0">
                <a:solidFill>
                  <a:srgbClr val="FFC000"/>
                </a:solidFill>
                <a:latin typeface="+mj-lt"/>
              </a:rPr>
              <a:t>the product if he does not like it in real. Whereas, the logistics </a:t>
            </a:r>
            <a:r>
              <a:rPr lang="en-US" sz="2000" dirty="0" smtClean="0">
                <a:solidFill>
                  <a:srgbClr val="FFC000"/>
                </a:solidFill>
                <a:latin typeface="+mj-lt"/>
              </a:rPr>
              <a:t>factor, which </a:t>
            </a:r>
            <a:r>
              <a:rPr lang="en-US" sz="2000" dirty="0">
                <a:solidFill>
                  <a:srgbClr val="FFC000"/>
                </a:solidFill>
                <a:latin typeface="+mj-lt"/>
              </a:rPr>
              <a:t>included Cash on delivery option, One day delivery and the </a:t>
            </a:r>
            <a:r>
              <a:rPr lang="en-US" sz="2000" dirty="0" smtClean="0">
                <a:solidFill>
                  <a:srgbClr val="FFC000"/>
                </a:solidFill>
                <a:latin typeface="+mj-lt"/>
              </a:rPr>
              <a:t>quality of </a:t>
            </a:r>
            <a:r>
              <a:rPr lang="en-US" sz="2000" dirty="0">
                <a:solidFill>
                  <a:srgbClr val="FFC000"/>
                </a:solidFill>
                <a:latin typeface="+mj-lt"/>
              </a:rPr>
              <a:t>packaging plays a secondary role in this process though these </a:t>
            </a:r>
            <a:r>
              <a:rPr lang="en-US" sz="2000" dirty="0" smtClean="0">
                <a:solidFill>
                  <a:srgbClr val="FFC000"/>
                </a:solidFill>
                <a:latin typeface="+mj-lt"/>
              </a:rPr>
              <a:t>are Must-be-quality</a:t>
            </a:r>
            <a:r>
              <a:rPr lang="en-US" sz="2000" dirty="0">
                <a:solidFill>
                  <a:srgbClr val="FFC000"/>
                </a:solidFill>
                <a:latin typeface="+mj-lt"/>
              </a:rPr>
              <a:t>. This is so because these all does not interfere with the </a:t>
            </a:r>
            <a:r>
              <a:rPr lang="en-US" sz="2000" dirty="0" smtClean="0">
                <a:solidFill>
                  <a:srgbClr val="FFC000"/>
                </a:solidFill>
                <a:latin typeface="+mj-lt"/>
              </a:rPr>
              <a:t>real product </a:t>
            </a:r>
            <a:r>
              <a:rPr lang="en-US" sz="2000" dirty="0">
                <a:solidFill>
                  <a:srgbClr val="FFC000"/>
                </a:solidFill>
                <a:latin typeface="+mj-lt"/>
              </a:rPr>
              <a:t>and people believe that this is the basic value that </a:t>
            </a:r>
            <a:r>
              <a:rPr lang="en-US" sz="2000" dirty="0" smtClean="0">
                <a:solidFill>
                  <a:srgbClr val="FFC000"/>
                </a:solidFill>
                <a:latin typeface="+mj-lt"/>
              </a:rPr>
              <a:t>E-commerce websites </a:t>
            </a:r>
            <a:r>
              <a:rPr lang="en-US" sz="2000" dirty="0">
                <a:solidFill>
                  <a:srgbClr val="FFC000"/>
                </a:solidFill>
                <a:latin typeface="+mj-lt"/>
              </a:rPr>
              <a:t>provide.</a:t>
            </a:r>
          </a:p>
        </p:txBody>
      </p:sp>
    </p:spTree>
    <p:extLst>
      <p:ext uri="{BB962C8B-B14F-4D97-AF65-F5344CB8AC3E}">
        <p14:creationId xmlns:p14="http://schemas.microsoft.com/office/powerpoint/2010/main" val="66184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279" y="1012297"/>
            <a:ext cx="10135673" cy="2246769"/>
          </a:xfrm>
          <a:prstGeom prst="rect">
            <a:avLst/>
          </a:prstGeom>
        </p:spPr>
        <p:txBody>
          <a:bodyPr wrap="square">
            <a:spAutoFit/>
          </a:bodyPr>
          <a:lstStyle/>
          <a:p>
            <a:pPr algn="just"/>
            <a:r>
              <a:rPr lang="en-US" sz="2000" b="0" i="0" u="none" strike="noStrike" baseline="0" dirty="0" smtClean="0">
                <a:solidFill>
                  <a:srgbClr val="FFC000"/>
                </a:solidFill>
                <a:latin typeface="+mj-lt"/>
              </a:rPr>
              <a:t>2. All the websites were not equally preferred by online customers.</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Amazon was the most preferred followed by Flipkart. This can be</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explained easily by previous result that we got. These two companies are</a:t>
            </a:r>
          </a:p>
          <a:p>
            <a:pPr algn="just"/>
            <a:r>
              <a:rPr lang="en-US" sz="2000" b="0" i="0" u="none" strike="noStrike" baseline="0" dirty="0" smtClean="0">
                <a:solidFill>
                  <a:srgbClr val="FFC000"/>
                </a:solidFill>
                <a:latin typeface="+mj-lt"/>
              </a:rPr>
              <a:t>most trusted in the industry</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and hence, have a huge reliability. Also, the</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sellers listed on these websites are generally from Tier 1 cities as compared</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to </a:t>
            </a:r>
            <a:r>
              <a:rPr lang="en-US" sz="2000" b="0" i="0" u="none" strike="noStrike" baseline="0" dirty="0" err="1" smtClean="0">
                <a:solidFill>
                  <a:srgbClr val="FFC000"/>
                </a:solidFill>
                <a:latin typeface="+mj-lt"/>
              </a:rPr>
              <a:t>Snapdeal</a:t>
            </a:r>
            <a:r>
              <a:rPr lang="en-US" sz="2000" b="0" i="0" u="none" strike="noStrike" baseline="0" dirty="0" smtClean="0">
                <a:solidFill>
                  <a:srgbClr val="FFC000"/>
                </a:solidFill>
                <a:latin typeface="+mj-lt"/>
              </a:rPr>
              <a:t> and </a:t>
            </a:r>
            <a:r>
              <a:rPr lang="en-US" sz="2000" b="0" i="0" u="none" strike="noStrike" baseline="0" dirty="0" err="1" smtClean="0">
                <a:solidFill>
                  <a:srgbClr val="FFC000"/>
                </a:solidFill>
                <a:latin typeface="+mj-lt"/>
              </a:rPr>
              <a:t>PayTM</a:t>
            </a:r>
            <a:r>
              <a:rPr lang="en-US" sz="2000" b="0" i="0" u="none" strike="noStrike" baseline="0" dirty="0" smtClean="0">
                <a:solidFill>
                  <a:srgbClr val="FFC000"/>
                </a:solidFill>
                <a:latin typeface="+mj-lt"/>
              </a:rPr>
              <a:t> which have more sellers from tier 2 and 3 cities.</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Also, these websites have the most lenient return policies as compared to</a:t>
            </a:r>
            <a:r>
              <a:rPr lang="en-US" sz="2000" b="0" i="0" u="none" strike="noStrike" dirty="0" smtClean="0">
                <a:solidFill>
                  <a:srgbClr val="FFC000"/>
                </a:solidFill>
                <a:latin typeface="+mj-lt"/>
              </a:rPr>
              <a:t> </a:t>
            </a:r>
            <a:r>
              <a:rPr lang="en-US" sz="2000" b="0" i="0" u="none" strike="noStrike" baseline="0" dirty="0" smtClean="0">
                <a:solidFill>
                  <a:srgbClr val="FFC000"/>
                </a:solidFill>
                <a:latin typeface="+mj-lt"/>
              </a:rPr>
              <a:t>others and also the time required to process a return is low for these.</a:t>
            </a:r>
            <a:endParaRPr lang="en-US" sz="2000" dirty="0">
              <a:solidFill>
                <a:srgbClr val="FFC000"/>
              </a:solidFill>
              <a:latin typeface="+mj-lt"/>
            </a:endParaRPr>
          </a:p>
        </p:txBody>
      </p:sp>
    </p:spTree>
    <p:extLst>
      <p:ext uri="{BB962C8B-B14F-4D97-AF65-F5344CB8AC3E}">
        <p14:creationId xmlns:p14="http://schemas.microsoft.com/office/powerpoint/2010/main" val="3323414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78067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C000"/>
                </a:solidFill>
              </a:rPr>
              <a:t>Customer retention benefits </a:t>
            </a:r>
            <a:endParaRPr lang="en-US" sz="3600" dirty="0">
              <a:solidFill>
                <a:srgbClr val="FFC000"/>
              </a:solidFill>
            </a:endParaRPr>
          </a:p>
        </p:txBody>
      </p:sp>
      <p:sp>
        <p:nvSpPr>
          <p:cNvPr id="3" name="Content Placeholder 2"/>
          <p:cNvSpPr>
            <a:spLocks noGrp="1"/>
          </p:cNvSpPr>
          <p:nvPr>
            <p:ph idx="1"/>
          </p:nvPr>
        </p:nvSpPr>
        <p:spPr/>
        <p:txBody>
          <a:bodyPr/>
          <a:lstStyle/>
          <a:p>
            <a:endParaRPr lang="en-US" dirty="0"/>
          </a:p>
          <a:p>
            <a:r>
              <a:rPr lang="en-US" dirty="0">
                <a:solidFill>
                  <a:srgbClr val="FFC000"/>
                </a:solidFill>
              </a:rPr>
              <a:t>Cost savings: Customer retention is generally more cost-effective than acquiring first-time customers </a:t>
            </a:r>
          </a:p>
          <a:p>
            <a:r>
              <a:rPr lang="en-US" dirty="0" smtClean="0">
                <a:solidFill>
                  <a:srgbClr val="FFC000"/>
                </a:solidFill>
              </a:rPr>
              <a:t> </a:t>
            </a:r>
            <a:r>
              <a:rPr lang="en-US" dirty="0">
                <a:solidFill>
                  <a:srgbClr val="FFC000"/>
                </a:solidFill>
              </a:rPr>
              <a:t>Positive word of mouth marketing: Loyal customers are more likely to tell their friends and family about your brand </a:t>
            </a:r>
          </a:p>
          <a:p>
            <a:r>
              <a:rPr lang="en-US" dirty="0" smtClean="0">
                <a:solidFill>
                  <a:srgbClr val="FFC000"/>
                </a:solidFill>
              </a:rPr>
              <a:t> </a:t>
            </a:r>
            <a:r>
              <a:rPr lang="en-US" dirty="0">
                <a:solidFill>
                  <a:srgbClr val="FFC000"/>
                </a:solidFill>
              </a:rPr>
              <a:t>A better bottom line: Increasing retention rates by just 5 percent can increase revenue by 25 percent to 95 percent </a:t>
            </a:r>
          </a:p>
          <a:p>
            <a:endParaRPr lang="en-US" dirty="0"/>
          </a:p>
        </p:txBody>
      </p:sp>
    </p:spTree>
    <p:extLst>
      <p:ext uri="{BB962C8B-B14F-4D97-AF65-F5344CB8AC3E}">
        <p14:creationId xmlns:p14="http://schemas.microsoft.com/office/powerpoint/2010/main" val="25450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FFC000"/>
                </a:solidFill>
              </a:rPr>
              <a:t>How do you measure your customer retention rate? </a:t>
            </a:r>
            <a:endParaRPr lang="en-US" sz="3600" dirty="0">
              <a:solidFill>
                <a:srgbClr val="FFC000"/>
              </a:solidFill>
            </a:endParaRPr>
          </a:p>
        </p:txBody>
      </p:sp>
      <p:sp>
        <p:nvSpPr>
          <p:cNvPr id="5" name="Content Placeholder 4"/>
          <p:cNvSpPr>
            <a:spLocks noGrp="1"/>
          </p:cNvSpPr>
          <p:nvPr>
            <p:ph idx="1"/>
          </p:nvPr>
        </p:nvSpPr>
        <p:spPr/>
        <p:txBody>
          <a:bodyPr>
            <a:normAutofit fontScale="92500" lnSpcReduction="20000"/>
          </a:bodyPr>
          <a:lstStyle/>
          <a:p>
            <a:r>
              <a:rPr lang="en-US" dirty="0">
                <a:solidFill>
                  <a:srgbClr val="FFC000"/>
                </a:solidFill>
              </a:rPr>
              <a:t>The customer retention rate is the percentage of previous customers who remained loyal to your business over a period of time. To calculate it, pick a period of time you want to measure and then identify the following: </a:t>
            </a:r>
          </a:p>
          <a:p>
            <a:r>
              <a:rPr lang="en-US" dirty="0" smtClean="0">
                <a:solidFill>
                  <a:srgbClr val="FFC000"/>
                </a:solidFill>
              </a:rPr>
              <a:t>Number </a:t>
            </a:r>
            <a:r>
              <a:rPr lang="en-US" dirty="0">
                <a:solidFill>
                  <a:srgbClr val="FFC000"/>
                </a:solidFill>
              </a:rPr>
              <a:t>of customers at the start of a given time period (S) </a:t>
            </a:r>
          </a:p>
          <a:p>
            <a:r>
              <a:rPr lang="en-US" dirty="0" smtClean="0">
                <a:solidFill>
                  <a:srgbClr val="FFC000"/>
                </a:solidFill>
              </a:rPr>
              <a:t>Number </a:t>
            </a:r>
            <a:r>
              <a:rPr lang="en-US" dirty="0">
                <a:solidFill>
                  <a:srgbClr val="FFC000"/>
                </a:solidFill>
              </a:rPr>
              <a:t>of customers at the end of that period (E) </a:t>
            </a:r>
          </a:p>
          <a:p>
            <a:r>
              <a:rPr lang="en-US" dirty="0" smtClean="0">
                <a:solidFill>
                  <a:srgbClr val="FFC000"/>
                </a:solidFill>
              </a:rPr>
              <a:t>Number </a:t>
            </a:r>
            <a:r>
              <a:rPr lang="en-US" dirty="0">
                <a:solidFill>
                  <a:srgbClr val="FFC000"/>
                </a:solidFill>
              </a:rPr>
              <a:t>of new customers added over the duration of that period (N) </a:t>
            </a:r>
          </a:p>
          <a:p>
            <a:endParaRPr lang="en-US" dirty="0">
              <a:solidFill>
                <a:srgbClr val="FFC000"/>
              </a:solidFill>
            </a:endParaRPr>
          </a:p>
          <a:p>
            <a:r>
              <a:rPr lang="en-US" dirty="0">
                <a:solidFill>
                  <a:srgbClr val="FFC000"/>
                </a:solidFill>
              </a:rPr>
              <a:t>Then, you can calculate your customer retention rate (X) with the following formula: </a:t>
            </a:r>
          </a:p>
          <a:p>
            <a:pPr marL="0" indent="0">
              <a:buNone/>
            </a:pPr>
            <a:r>
              <a:rPr lang="en-US" b="1" dirty="0" smtClean="0">
                <a:solidFill>
                  <a:srgbClr val="FFC000"/>
                </a:solidFill>
              </a:rPr>
              <a:t>                                               Customer </a:t>
            </a:r>
            <a:r>
              <a:rPr lang="en-US" b="1" dirty="0">
                <a:solidFill>
                  <a:srgbClr val="FFC000"/>
                </a:solidFill>
              </a:rPr>
              <a:t>retention formula </a:t>
            </a:r>
            <a:endParaRPr lang="en-US" dirty="0">
              <a:solidFill>
                <a:srgbClr val="FFC000"/>
              </a:solidFill>
            </a:endParaRPr>
          </a:p>
          <a:p>
            <a:pPr marL="0" indent="0">
              <a:buNone/>
            </a:pPr>
            <a:r>
              <a:rPr lang="pt-BR" b="1" dirty="0" smtClean="0">
                <a:solidFill>
                  <a:srgbClr val="FFC000"/>
                </a:solidFill>
              </a:rPr>
              <a:t>                                                       ((</a:t>
            </a:r>
            <a:r>
              <a:rPr lang="pt-BR" b="1" dirty="0">
                <a:solidFill>
                  <a:srgbClr val="FFC000"/>
                </a:solidFill>
              </a:rPr>
              <a:t>E – N) / S) * 100 = X </a:t>
            </a:r>
            <a:endParaRPr lang="en-US" dirty="0">
              <a:solidFill>
                <a:srgbClr val="FFC000"/>
              </a:solidFill>
            </a:endParaRPr>
          </a:p>
        </p:txBody>
      </p:sp>
    </p:spTree>
    <p:extLst>
      <p:ext uri="{BB962C8B-B14F-4D97-AF65-F5344CB8AC3E}">
        <p14:creationId xmlns:p14="http://schemas.microsoft.com/office/powerpoint/2010/main" val="191378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rgbClr val="FFC000"/>
                </a:solidFill>
              </a:rPr>
              <a:t>6 strategies to improve customer retention </a:t>
            </a:r>
            <a:endParaRPr lang="en-US" sz="3600" dirty="0">
              <a:solidFill>
                <a:srgbClr val="FFC000"/>
              </a:solidFill>
            </a:endParaRPr>
          </a:p>
        </p:txBody>
      </p:sp>
      <p:sp>
        <p:nvSpPr>
          <p:cNvPr id="5" name="Content Placeholder 4"/>
          <p:cNvSpPr>
            <a:spLocks noGrp="1"/>
          </p:cNvSpPr>
          <p:nvPr>
            <p:ph idx="1"/>
          </p:nvPr>
        </p:nvSpPr>
        <p:spPr/>
        <p:txBody>
          <a:bodyPr>
            <a:normAutofit/>
          </a:bodyPr>
          <a:lstStyle/>
          <a:p>
            <a:pPr marL="0" indent="0">
              <a:buNone/>
            </a:pPr>
            <a:r>
              <a:rPr lang="en-US" sz="2400" dirty="0">
                <a:solidFill>
                  <a:srgbClr val="FFC000"/>
                </a:solidFill>
              </a:rPr>
              <a:t>1. Respond to customer support queries quickly </a:t>
            </a:r>
          </a:p>
          <a:p>
            <a:pPr marL="0" indent="0">
              <a:buNone/>
            </a:pPr>
            <a:r>
              <a:rPr lang="en-US" sz="2400" dirty="0">
                <a:solidFill>
                  <a:srgbClr val="FFC000"/>
                </a:solidFill>
              </a:rPr>
              <a:t>2. Use context to deliver </a:t>
            </a:r>
            <a:r>
              <a:rPr lang="en-US" sz="2400" dirty="0" err="1">
                <a:solidFill>
                  <a:srgbClr val="FFC000"/>
                </a:solidFill>
              </a:rPr>
              <a:t>personalised</a:t>
            </a:r>
            <a:r>
              <a:rPr lang="en-US" sz="2400" dirty="0">
                <a:solidFill>
                  <a:srgbClr val="FFC000"/>
                </a:solidFill>
              </a:rPr>
              <a:t> support interactions </a:t>
            </a:r>
          </a:p>
          <a:p>
            <a:pPr marL="0" indent="0">
              <a:buNone/>
            </a:pPr>
            <a:r>
              <a:rPr lang="en-US" sz="2400" dirty="0">
                <a:solidFill>
                  <a:srgbClr val="FFC000"/>
                </a:solidFill>
              </a:rPr>
              <a:t>3. Simplify customer service workflows </a:t>
            </a:r>
          </a:p>
          <a:p>
            <a:pPr marL="0" indent="0">
              <a:buNone/>
            </a:pPr>
            <a:r>
              <a:rPr lang="en-US" sz="2400" dirty="0">
                <a:solidFill>
                  <a:srgbClr val="FFC000"/>
                </a:solidFill>
              </a:rPr>
              <a:t>4. Offer </a:t>
            </a:r>
            <a:r>
              <a:rPr lang="en-US" sz="2400" dirty="0" err="1">
                <a:solidFill>
                  <a:srgbClr val="FFC000"/>
                </a:solidFill>
              </a:rPr>
              <a:t>omnichannel</a:t>
            </a:r>
            <a:r>
              <a:rPr lang="en-US" sz="2400" dirty="0">
                <a:solidFill>
                  <a:srgbClr val="FFC000"/>
                </a:solidFill>
              </a:rPr>
              <a:t> support to reach customers where they are </a:t>
            </a:r>
          </a:p>
          <a:p>
            <a:pPr marL="0" indent="0">
              <a:buNone/>
            </a:pPr>
            <a:r>
              <a:rPr lang="en-US" sz="2400" dirty="0">
                <a:solidFill>
                  <a:srgbClr val="FFC000"/>
                </a:solidFill>
              </a:rPr>
              <a:t>5. Consistently gather customer feedback </a:t>
            </a:r>
          </a:p>
          <a:p>
            <a:pPr marL="0" indent="0">
              <a:buNone/>
            </a:pPr>
            <a:r>
              <a:rPr lang="en-US" sz="2400" dirty="0">
                <a:solidFill>
                  <a:srgbClr val="FFC000"/>
                </a:solidFill>
              </a:rPr>
              <a:t>6. </a:t>
            </a:r>
            <a:r>
              <a:rPr lang="en-US" sz="2400" dirty="0" err="1">
                <a:solidFill>
                  <a:srgbClr val="FFC000"/>
                </a:solidFill>
              </a:rPr>
              <a:t>Incentivise</a:t>
            </a:r>
            <a:r>
              <a:rPr lang="en-US" sz="2400" dirty="0">
                <a:solidFill>
                  <a:srgbClr val="FFC000"/>
                </a:solidFill>
              </a:rPr>
              <a:t> loyalty </a:t>
            </a:r>
          </a:p>
        </p:txBody>
      </p:sp>
    </p:spTree>
    <p:extLst>
      <p:ext uri="{BB962C8B-B14F-4D97-AF65-F5344CB8AC3E}">
        <p14:creationId xmlns:p14="http://schemas.microsoft.com/office/powerpoint/2010/main" val="3033175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3919</Words>
  <Application>Microsoft Office PowerPoint</Application>
  <PresentationFormat>Widescreen</PresentationFormat>
  <Paragraphs>205</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Century Gothic</vt:lpstr>
      <vt:lpstr>Times New Roman</vt:lpstr>
      <vt:lpstr>Wingdings</vt:lpstr>
      <vt:lpstr>Office Theme</vt:lpstr>
      <vt:lpstr>PowerPoint Presentation</vt:lpstr>
      <vt:lpstr>AGENDA</vt:lpstr>
      <vt:lpstr>Introduction</vt:lpstr>
      <vt:lpstr>PowerPoint Presentation</vt:lpstr>
      <vt:lpstr>Why is customer retention important? </vt:lpstr>
      <vt:lpstr>PowerPoint Presentation</vt:lpstr>
      <vt:lpstr>Customer retention benefits </vt:lpstr>
      <vt:lpstr>How do you measure your customer retention rate? </vt:lpstr>
      <vt:lpstr>6 strategies to improve customer retention </vt:lpstr>
      <vt:lpstr>PowerPoint Presentation</vt:lpstr>
      <vt:lpstr>Use Case Diagram   </vt:lpstr>
      <vt:lpstr>Objective</vt:lpstr>
      <vt:lpstr>Details of the Dataset: </vt:lpstr>
      <vt:lpstr>PowerPoint Presentation</vt:lpstr>
      <vt:lpstr>Data Visualization  Univariate Analysis:  </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of Data Analysis:</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2022-11-16T13:19:03Z</dcterms:created>
  <dcterms:modified xsi:type="dcterms:W3CDTF">2022-11-16T17:11:26Z</dcterms:modified>
</cp:coreProperties>
</file>