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7" r:id="rId20"/>
    <p:sldId id="276" r:id="rId21"/>
    <p:sldId id="278" r:id="rId22"/>
    <p:sldId id="279"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9297-61E5-39E6-4131-D4A7CCC70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59EDEB-1DA8-B207-4CFC-CB00C573B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5AB9A-7B53-FB0C-A2B5-600AF29F2806}"/>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5" name="Footer Placeholder 4">
            <a:extLst>
              <a:ext uri="{FF2B5EF4-FFF2-40B4-BE49-F238E27FC236}">
                <a16:creationId xmlns:a16="http://schemas.microsoft.com/office/drawing/2014/main" id="{F333C1FF-301F-CCAF-6CC9-8F88E576F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071D-8A90-1078-3428-324FABF0F718}"/>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12521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06D1-1600-9143-2322-081783BC9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7F2F2F-82F1-87F7-365A-AFC61C370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DE925-E131-E792-4219-6708763BA260}"/>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5" name="Footer Placeholder 4">
            <a:extLst>
              <a:ext uri="{FF2B5EF4-FFF2-40B4-BE49-F238E27FC236}">
                <a16:creationId xmlns:a16="http://schemas.microsoft.com/office/drawing/2014/main" id="{4642E64D-9377-BCA3-7E52-85F4AF84B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2558E-86C6-A6BA-DB15-C92073536F87}"/>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6814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8B3AC-CABD-71CB-45B8-885D952F7C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329684-5758-F33E-0410-D2E0ECA18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ACA03-3E1C-A953-4CCA-3ABEC2E3BAF7}"/>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5" name="Footer Placeholder 4">
            <a:extLst>
              <a:ext uri="{FF2B5EF4-FFF2-40B4-BE49-F238E27FC236}">
                <a16:creationId xmlns:a16="http://schemas.microsoft.com/office/drawing/2014/main" id="{68777B8A-0EBD-9D70-FBE5-FF26766FD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445AD-E43B-0BF7-8014-73EF3841A6A5}"/>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305747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C786-6741-A75A-128B-FE037ADB4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1AB86-B2D8-31FB-E108-5D52281FF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11CB8-DC96-FB59-B2CA-710F021675CF}"/>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5" name="Footer Placeholder 4">
            <a:extLst>
              <a:ext uri="{FF2B5EF4-FFF2-40B4-BE49-F238E27FC236}">
                <a16:creationId xmlns:a16="http://schemas.microsoft.com/office/drawing/2014/main" id="{3D9C8DE1-B158-2A84-19F3-61845BF72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9ED80-D7CF-5657-5C42-031CFE99FA8E}"/>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28190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C3CA-12B6-E9EA-A5EE-352CC79BC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172CD5-8372-9ACA-AAC1-8839B3CC5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966902-60C4-A371-B7FA-87F66CE3FB0D}"/>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5" name="Footer Placeholder 4">
            <a:extLst>
              <a:ext uri="{FF2B5EF4-FFF2-40B4-BE49-F238E27FC236}">
                <a16:creationId xmlns:a16="http://schemas.microsoft.com/office/drawing/2014/main" id="{9D1714CE-575E-B554-DD65-16AB9F60A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0CBAA-43B0-46C5-A44B-246553A6841C}"/>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388912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CC8E-C8DC-519F-A007-34290833C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DF1E0-8AD1-C17B-4C69-FECB2A376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1DF5A1-5E65-6FE7-8C41-465436623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013A1-E316-97A3-9C39-9083F888D30E}"/>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6" name="Footer Placeholder 5">
            <a:extLst>
              <a:ext uri="{FF2B5EF4-FFF2-40B4-BE49-F238E27FC236}">
                <a16:creationId xmlns:a16="http://schemas.microsoft.com/office/drawing/2014/main" id="{CF64B292-6DC0-61BE-D628-CB0A2C421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4E5A7-C5DF-965F-0695-EB75B918842A}"/>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336977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C7F3-2D60-84A5-B1D7-95E775381C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A0E97-A62A-66C3-A4B9-A4B23127C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677296-613A-89C1-594E-725A4FFDC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1A9A2D-FBA1-FA20-9039-F3CE3716B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34AFD-28AE-C634-17F4-0EBB6BEC4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963652-BCF8-F711-D4CE-55F39109328F}"/>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8" name="Footer Placeholder 7">
            <a:extLst>
              <a:ext uri="{FF2B5EF4-FFF2-40B4-BE49-F238E27FC236}">
                <a16:creationId xmlns:a16="http://schemas.microsoft.com/office/drawing/2014/main" id="{9F6EDF41-49C8-8F50-FD47-8F23E03853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CCED42-2734-A34A-C14D-8297DEEAB3A4}"/>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316819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2700-A89A-0259-BAF1-4EB4F94DFE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79BECD-1E2B-9E90-A88E-17AB234B419D}"/>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4" name="Footer Placeholder 3">
            <a:extLst>
              <a:ext uri="{FF2B5EF4-FFF2-40B4-BE49-F238E27FC236}">
                <a16:creationId xmlns:a16="http://schemas.microsoft.com/office/drawing/2014/main" id="{0ADFE4EE-4F36-8D70-895B-D6155626A0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CCD33-0A1B-7918-3F48-FF703D62E228}"/>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50218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85623-AC5B-B82B-9B76-3615EE0BB1AB}"/>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3" name="Footer Placeholder 2">
            <a:extLst>
              <a:ext uri="{FF2B5EF4-FFF2-40B4-BE49-F238E27FC236}">
                <a16:creationId xmlns:a16="http://schemas.microsoft.com/office/drawing/2014/main" id="{6738C25C-4BB1-D34A-DB02-8E2333FCA4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E75782-2FD6-A67E-1445-7EF1B2DC7E9D}"/>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31125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BC91-28B2-76EF-BC05-0EA6CA6DC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6C3F87-8BFF-BD8D-1A95-6640EDC78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23E64-86F8-BCDB-9BC6-D671D8647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79A1F-496A-B223-A2B7-D1BE76456A65}"/>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6" name="Footer Placeholder 5">
            <a:extLst>
              <a:ext uri="{FF2B5EF4-FFF2-40B4-BE49-F238E27FC236}">
                <a16:creationId xmlns:a16="http://schemas.microsoft.com/office/drawing/2014/main" id="{27693376-5780-6F91-90AF-DA67CD7F5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3236E-4F1F-B2D5-3BA4-43305E3DFA1E}"/>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400792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23DA-8B48-53D9-4552-4CDF4FE04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CB8D4-0380-CC73-0DF2-A49F8321B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605C5-83A4-72CF-A25A-675DDF17A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7CC92-0067-9DED-846B-84143AB80320}"/>
              </a:ext>
            </a:extLst>
          </p:cNvPr>
          <p:cNvSpPr>
            <a:spLocks noGrp="1"/>
          </p:cNvSpPr>
          <p:nvPr>
            <p:ph type="dt" sz="half" idx="10"/>
          </p:nvPr>
        </p:nvSpPr>
        <p:spPr/>
        <p:txBody>
          <a:bodyPr/>
          <a:lstStyle/>
          <a:p>
            <a:fld id="{B2D1CD15-C642-4923-ADD7-F9F025732F10}" type="datetimeFigureOut">
              <a:rPr lang="en-US" smtClean="0"/>
              <a:t>2/9/2023</a:t>
            </a:fld>
            <a:endParaRPr lang="en-US"/>
          </a:p>
        </p:txBody>
      </p:sp>
      <p:sp>
        <p:nvSpPr>
          <p:cNvPr id="6" name="Footer Placeholder 5">
            <a:extLst>
              <a:ext uri="{FF2B5EF4-FFF2-40B4-BE49-F238E27FC236}">
                <a16:creationId xmlns:a16="http://schemas.microsoft.com/office/drawing/2014/main" id="{F382EAB4-1D20-9625-9809-6EFA32F2A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BC8CD-C126-00CD-19ED-16030DE894F4}"/>
              </a:ext>
            </a:extLst>
          </p:cNvPr>
          <p:cNvSpPr>
            <a:spLocks noGrp="1"/>
          </p:cNvSpPr>
          <p:nvPr>
            <p:ph type="sldNum" sz="quarter" idx="12"/>
          </p:nvPr>
        </p:nvSpPr>
        <p:spPr/>
        <p:txBody>
          <a:bodyPr/>
          <a:lstStyle/>
          <a:p>
            <a:fld id="{E5FD332C-34B3-4522-9CF8-CAB34C8DB05C}" type="slidenum">
              <a:rPr lang="en-US" smtClean="0"/>
              <a:t>‹#›</a:t>
            </a:fld>
            <a:endParaRPr lang="en-US"/>
          </a:p>
        </p:txBody>
      </p:sp>
    </p:spTree>
    <p:extLst>
      <p:ext uri="{BB962C8B-B14F-4D97-AF65-F5344CB8AC3E}">
        <p14:creationId xmlns:p14="http://schemas.microsoft.com/office/powerpoint/2010/main" val="3248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FB307-CCB4-8DD6-778C-428FEEDE24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951E52-764B-7C45-9A13-F25BF8EB22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6A373-AC7A-9F4A-B204-2CCAD0CAB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1CD15-C642-4923-ADD7-F9F025732F10}" type="datetimeFigureOut">
              <a:rPr lang="en-US" smtClean="0"/>
              <a:t>2/9/2023</a:t>
            </a:fld>
            <a:endParaRPr lang="en-US"/>
          </a:p>
        </p:txBody>
      </p:sp>
      <p:sp>
        <p:nvSpPr>
          <p:cNvPr id="5" name="Footer Placeholder 4">
            <a:extLst>
              <a:ext uri="{FF2B5EF4-FFF2-40B4-BE49-F238E27FC236}">
                <a16:creationId xmlns:a16="http://schemas.microsoft.com/office/drawing/2014/main" id="{F61F267B-24B7-358F-527C-46AC324E5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F0FA3-C0A1-4D53-9F57-165120F63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D332C-34B3-4522-9CF8-CAB34C8DB05C}" type="slidenum">
              <a:rPr lang="en-US" smtClean="0"/>
              <a:t>‹#›</a:t>
            </a:fld>
            <a:endParaRPr lang="en-US"/>
          </a:p>
        </p:txBody>
      </p:sp>
    </p:spTree>
    <p:extLst>
      <p:ext uri="{BB962C8B-B14F-4D97-AF65-F5344CB8AC3E}">
        <p14:creationId xmlns:p14="http://schemas.microsoft.com/office/powerpoint/2010/main" val="195953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AD58-3901-F38B-B74B-D465459890D9}"/>
              </a:ext>
            </a:extLst>
          </p:cNvPr>
          <p:cNvSpPr>
            <a:spLocks noGrp="1"/>
          </p:cNvSpPr>
          <p:nvPr>
            <p:ph type="ctrTitle"/>
          </p:nvPr>
        </p:nvSpPr>
        <p:spPr>
          <a:xfrm>
            <a:off x="1524000" y="575035"/>
            <a:ext cx="9144000" cy="829559"/>
          </a:xfrm>
        </p:spPr>
        <p:txBody>
          <a:bodyPr>
            <a:normAutofit fontScale="90000"/>
          </a:bodyPr>
          <a:lstStyle/>
          <a:p>
            <a:pPr algn="l"/>
            <a:r>
              <a:rPr lang="en-US" dirty="0">
                <a:solidFill>
                  <a:srgbClr val="FF0000"/>
                </a:solidFill>
                <a:latin typeface="Brush Script MT" panose="03060802040406070304" pitchFamily="66" charset="0"/>
              </a:rPr>
              <a:t>Email Spam </a:t>
            </a:r>
            <a:r>
              <a:rPr lang="en-US" sz="6000" dirty="0">
                <a:solidFill>
                  <a:srgbClr val="FF0000"/>
                </a:solidFill>
                <a:latin typeface="Brush Script MT" panose="03060802040406070304" pitchFamily="66" charset="0"/>
              </a:rPr>
              <a:t>Classifier Project</a:t>
            </a:r>
            <a:endParaRPr lang="en-US" dirty="0"/>
          </a:p>
        </p:txBody>
      </p:sp>
      <p:sp>
        <p:nvSpPr>
          <p:cNvPr id="3" name="Subtitle 2">
            <a:extLst>
              <a:ext uri="{FF2B5EF4-FFF2-40B4-BE49-F238E27FC236}">
                <a16:creationId xmlns:a16="http://schemas.microsoft.com/office/drawing/2014/main" id="{505C3D1B-746C-3D2E-8202-96217FF03486}"/>
              </a:ext>
            </a:extLst>
          </p:cNvPr>
          <p:cNvSpPr>
            <a:spLocks noGrp="1"/>
          </p:cNvSpPr>
          <p:nvPr>
            <p:ph type="subTitle" idx="1"/>
          </p:nvPr>
        </p:nvSpPr>
        <p:spPr>
          <a:xfrm>
            <a:off x="188536" y="1404593"/>
            <a:ext cx="11726944" cy="5165889"/>
          </a:xfrm>
        </p:spPr>
        <p:txBody>
          <a:bodyPr>
            <a:normAutofit fontScale="92500" lnSpcReduction="20000"/>
          </a:bodyPr>
          <a:lstStyle/>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endPar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endParaRPr>
          </a:p>
          <a:p>
            <a:endParaRPr lang="en-US" dirty="0">
              <a:solidFill>
                <a:srgbClr val="FF0000"/>
              </a:solidFill>
              <a:latin typeface="Brush Script MT" panose="03060802040406070304" pitchFamily="66" charset="0"/>
            </a:endParaRPr>
          </a:p>
          <a:p>
            <a:r>
              <a:rPr kumimoji="0" lang="en-US" sz="24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rPr>
              <a:t>                                                              </a:t>
            </a:r>
          </a:p>
          <a:p>
            <a:r>
              <a:rPr lang="en-US" dirty="0">
                <a:solidFill>
                  <a:srgbClr val="FF0000"/>
                </a:solidFill>
                <a:latin typeface="Brush Script MT" panose="03060802040406070304" pitchFamily="66" charset="0"/>
              </a:rPr>
              <a:t>                                          </a:t>
            </a:r>
          </a:p>
          <a:p>
            <a:r>
              <a:rPr kumimoji="0" lang="en-US" sz="40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rPr>
              <a:t>                                    Presented By: Safiya Firdose Khan</a:t>
            </a:r>
            <a:endParaRPr kumimoji="0" lang="en-US" sz="4000" b="0" i="0" u="none" strike="noStrike" kern="1200" cap="none" spc="0" normalizeH="0" baseline="0" noProof="0" dirty="0">
              <a:ln>
                <a:noFill/>
              </a:ln>
              <a:solidFill>
                <a:srgbClr val="FF0000"/>
              </a:solidFill>
              <a:effectLst/>
              <a:uLnTx/>
              <a:uFillTx/>
              <a:latin typeface="Calibri" panose="020F0502020204030204"/>
              <a:ea typeface="+mn-ea"/>
              <a:cs typeface="+mn-cs"/>
            </a:endParaRPr>
          </a:p>
          <a:p>
            <a:endParaRPr lang="en-US" dirty="0"/>
          </a:p>
        </p:txBody>
      </p:sp>
      <p:pic>
        <p:nvPicPr>
          <p:cNvPr id="1026" name="Picture 2" descr="Email Spam Filtering: An Implementation with Python and Scikit-learn -  KDnuggets">
            <a:extLst>
              <a:ext uri="{FF2B5EF4-FFF2-40B4-BE49-F238E27FC236}">
                <a16:creationId xmlns:a16="http://schemas.microsoft.com/office/drawing/2014/main" id="{7FC5D938-329A-E1FD-99FF-37C022E7A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743958"/>
            <a:ext cx="5905500" cy="355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37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10BE2-EFC2-AB8B-9EA5-56E75F9C6381}"/>
              </a:ext>
            </a:extLst>
          </p:cNvPr>
          <p:cNvSpPr txBox="1"/>
          <p:nvPr/>
        </p:nvSpPr>
        <p:spPr>
          <a:xfrm>
            <a:off x="716437" y="851497"/>
            <a:ext cx="9607485" cy="461665"/>
          </a:xfrm>
          <a:prstGeom prst="rect">
            <a:avLst/>
          </a:prstGeom>
          <a:noFill/>
        </p:spPr>
        <p:txBody>
          <a:bodyPr wrap="square">
            <a:spAutoFit/>
          </a:bodyPr>
          <a:lstStyle/>
          <a:p>
            <a:pPr marL="342900" indent="-342900" algn="l">
              <a:buFont typeface="Arial" panose="020B0604020202020204" pitchFamily="34" charset="0"/>
              <a:buChar char="•"/>
            </a:pPr>
            <a:r>
              <a:rPr lang="en-IN" sz="2400" dirty="0"/>
              <a:t>Text normalisation: it includes removing punctuation and symbols.</a:t>
            </a:r>
          </a:p>
        </p:txBody>
      </p:sp>
      <p:pic>
        <p:nvPicPr>
          <p:cNvPr id="4" name="Picture 3">
            <a:extLst>
              <a:ext uri="{FF2B5EF4-FFF2-40B4-BE49-F238E27FC236}">
                <a16:creationId xmlns:a16="http://schemas.microsoft.com/office/drawing/2014/main" id="{85A1C485-8C9F-DB29-41FF-DA34EDB0D68A}"/>
              </a:ext>
            </a:extLst>
          </p:cNvPr>
          <p:cNvPicPr>
            <a:picLocks noChangeAspect="1"/>
          </p:cNvPicPr>
          <p:nvPr/>
        </p:nvPicPr>
        <p:blipFill>
          <a:blip r:embed="rId2"/>
          <a:stretch>
            <a:fillRect/>
          </a:stretch>
        </p:blipFill>
        <p:spPr>
          <a:xfrm>
            <a:off x="386499" y="1313162"/>
            <a:ext cx="11089064" cy="5210186"/>
          </a:xfrm>
          <a:prstGeom prst="rect">
            <a:avLst/>
          </a:prstGeom>
        </p:spPr>
      </p:pic>
    </p:spTree>
    <p:extLst>
      <p:ext uri="{BB962C8B-B14F-4D97-AF65-F5344CB8AC3E}">
        <p14:creationId xmlns:p14="http://schemas.microsoft.com/office/powerpoint/2010/main" val="156713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DDE4-F548-5138-7A74-AD593CA55362}"/>
              </a:ext>
            </a:extLst>
          </p:cNvPr>
          <p:cNvSpPr>
            <a:spLocks noGrp="1"/>
          </p:cNvSpPr>
          <p:nvPr>
            <p:ph type="ctrTitle"/>
          </p:nvPr>
        </p:nvSpPr>
        <p:spPr>
          <a:xfrm>
            <a:off x="622169" y="499621"/>
            <a:ext cx="10906812" cy="1376313"/>
          </a:xfrm>
        </p:spPr>
        <p:txBody>
          <a:bodyPr>
            <a:normAutofit fontScale="90000"/>
          </a:bodyPr>
          <a:lstStyle/>
          <a:p>
            <a:pPr marL="342900" indent="-342900" algn="l">
              <a:buFont typeface="Arial" panose="020B0604020202020204" pitchFamily="34" charset="0"/>
              <a:buChar char="•"/>
            </a:pPr>
            <a:r>
              <a:rPr lang="en-IN" sz="2400" dirty="0">
                <a:latin typeface="+mn-lt"/>
              </a:rPr>
              <a:t>Stop word Removal : Stop words are those words that are frequently used in both written and verbal communication and thereby do not have either a positive/negative impact on our statement.</a:t>
            </a:r>
            <a:br>
              <a:rPr lang="en-IN" sz="2400" dirty="0">
                <a:latin typeface="+mn-lt"/>
              </a:rPr>
            </a:br>
            <a:endParaRPr lang="en-US" sz="2400" dirty="0">
              <a:latin typeface="+mn-lt"/>
            </a:endParaRPr>
          </a:p>
        </p:txBody>
      </p:sp>
      <p:pic>
        <p:nvPicPr>
          <p:cNvPr id="4" name="Picture 3">
            <a:extLst>
              <a:ext uri="{FF2B5EF4-FFF2-40B4-BE49-F238E27FC236}">
                <a16:creationId xmlns:a16="http://schemas.microsoft.com/office/drawing/2014/main" id="{2A895136-1F8E-97D2-D513-BC44162A1A6E}"/>
              </a:ext>
            </a:extLst>
          </p:cNvPr>
          <p:cNvPicPr>
            <a:picLocks noChangeAspect="1"/>
          </p:cNvPicPr>
          <p:nvPr/>
        </p:nvPicPr>
        <p:blipFill>
          <a:blip r:embed="rId2"/>
          <a:stretch>
            <a:fillRect/>
          </a:stretch>
        </p:blipFill>
        <p:spPr>
          <a:xfrm>
            <a:off x="663019" y="1696825"/>
            <a:ext cx="10237508" cy="1941921"/>
          </a:xfrm>
          <a:prstGeom prst="rect">
            <a:avLst/>
          </a:prstGeom>
        </p:spPr>
      </p:pic>
      <p:sp>
        <p:nvSpPr>
          <p:cNvPr id="6" name="TextBox 5">
            <a:extLst>
              <a:ext uri="{FF2B5EF4-FFF2-40B4-BE49-F238E27FC236}">
                <a16:creationId xmlns:a16="http://schemas.microsoft.com/office/drawing/2014/main" id="{6A63D0B3-1B4A-A4C5-24F7-0C94B0F5230D}"/>
              </a:ext>
            </a:extLst>
          </p:cNvPr>
          <p:cNvSpPr txBox="1"/>
          <p:nvPr/>
        </p:nvSpPr>
        <p:spPr>
          <a:xfrm>
            <a:off x="829559" y="4053179"/>
            <a:ext cx="10385195" cy="1107996"/>
          </a:xfrm>
          <a:prstGeom prst="rect">
            <a:avLst/>
          </a:prstGeom>
          <a:noFill/>
        </p:spPr>
        <p:txBody>
          <a:bodyPr wrap="square">
            <a:spAutoFit/>
          </a:bodyPr>
          <a:lstStyle/>
          <a:p>
            <a:pPr marL="285750" indent="-285750">
              <a:buFont typeface="Arial" panose="020B0604020202020204" pitchFamily="34" charset="0"/>
              <a:buChar char="•"/>
            </a:pPr>
            <a:r>
              <a:rPr lang="en-IN" sz="2400" dirty="0"/>
              <a:t>Lemmatisation: lemmatisation is the process of grouping together of different inflated form words so they can be analysed as a single item.</a:t>
            </a:r>
          </a:p>
          <a:p>
            <a:pPr marL="285750" indent="-285750">
              <a:buFont typeface="Arial" panose="020B0604020202020204" pitchFamily="34" charset="0"/>
              <a:buChar char="•"/>
            </a:pPr>
            <a:endParaRPr lang="en-IN" sz="1800" dirty="0"/>
          </a:p>
        </p:txBody>
      </p:sp>
      <p:pic>
        <p:nvPicPr>
          <p:cNvPr id="7" name="Picture 6">
            <a:extLst>
              <a:ext uri="{FF2B5EF4-FFF2-40B4-BE49-F238E27FC236}">
                <a16:creationId xmlns:a16="http://schemas.microsoft.com/office/drawing/2014/main" id="{2655C5FC-BE38-423B-2E31-E72F6FC8FD66}"/>
              </a:ext>
            </a:extLst>
          </p:cNvPr>
          <p:cNvPicPr>
            <a:picLocks noChangeAspect="1"/>
          </p:cNvPicPr>
          <p:nvPr/>
        </p:nvPicPr>
        <p:blipFill>
          <a:blip r:embed="rId3"/>
          <a:stretch>
            <a:fillRect/>
          </a:stretch>
        </p:blipFill>
        <p:spPr>
          <a:xfrm>
            <a:off x="443059" y="4982067"/>
            <a:ext cx="10457467" cy="1107996"/>
          </a:xfrm>
          <a:prstGeom prst="rect">
            <a:avLst/>
          </a:prstGeom>
        </p:spPr>
      </p:pic>
    </p:spTree>
    <p:extLst>
      <p:ext uri="{BB962C8B-B14F-4D97-AF65-F5344CB8AC3E}">
        <p14:creationId xmlns:p14="http://schemas.microsoft.com/office/powerpoint/2010/main" val="192242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6335-00D6-FBB1-3A52-E5F67DA8AF17}"/>
              </a:ext>
            </a:extLst>
          </p:cNvPr>
          <p:cNvSpPr>
            <a:spLocks noGrp="1"/>
          </p:cNvSpPr>
          <p:nvPr>
            <p:ph type="ctrTitle"/>
          </p:nvPr>
        </p:nvSpPr>
        <p:spPr>
          <a:xfrm>
            <a:off x="810705" y="584463"/>
            <a:ext cx="10510887" cy="612742"/>
          </a:xfrm>
        </p:spPr>
        <p:txBody>
          <a:bodyPr>
            <a:normAutofit/>
          </a:bodyPr>
          <a:lstStyle/>
          <a:p>
            <a:pPr marL="342900" indent="-342900" algn="l">
              <a:buFont typeface="Arial" panose="020B0604020202020204" pitchFamily="34" charset="0"/>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Tf-Idf</a:t>
            </a:r>
            <a:r>
              <a:rPr lang="en-US" sz="2400" dirty="0">
                <a:effectLst/>
                <a:latin typeface="Calibri" panose="020F0502020204030204" pitchFamily="34" charset="0"/>
                <a:ea typeface="Calibri" panose="020F0502020204030204" pitchFamily="34" charset="0"/>
                <a:cs typeface="Times New Roman" panose="02020603050405020304" pitchFamily="18" charset="0"/>
              </a:rPr>
              <a:t> vectorization:</a:t>
            </a:r>
            <a:endParaRPr lang="en-US" sz="2400" dirty="0"/>
          </a:p>
        </p:txBody>
      </p:sp>
      <p:pic>
        <p:nvPicPr>
          <p:cNvPr id="4" name="Picture 3" descr="TF(Term Frequency)-IDF(Inverse Document Frequency) from scratch in python .  | by Yassine Hamdaoui | Towards Data Science">
            <a:extLst>
              <a:ext uri="{FF2B5EF4-FFF2-40B4-BE49-F238E27FC236}">
                <a16:creationId xmlns:a16="http://schemas.microsoft.com/office/drawing/2014/main" id="{8703AD76-0168-F347-F135-FD9BB303E8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142" y="1423448"/>
            <a:ext cx="8323868" cy="3302540"/>
          </a:xfrm>
          <a:prstGeom prst="rect">
            <a:avLst/>
          </a:prstGeom>
          <a:noFill/>
          <a:ln>
            <a:noFill/>
          </a:ln>
        </p:spPr>
      </p:pic>
      <p:pic>
        <p:nvPicPr>
          <p:cNvPr id="5" name="Picture 4">
            <a:extLst>
              <a:ext uri="{FF2B5EF4-FFF2-40B4-BE49-F238E27FC236}">
                <a16:creationId xmlns:a16="http://schemas.microsoft.com/office/drawing/2014/main" id="{D109FBAB-BDF7-8922-D576-011EF65E77E1}"/>
              </a:ext>
            </a:extLst>
          </p:cNvPr>
          <p:cNvPicPr>
            <a:picLocks noChangeAspect="1"/>
          </p:cNvPicPr>
          <p:nvPr/>
        </p:nvPicPr>
        <p:blipFill>
          <a:blip r:embed="rId3"/>
          <a:stretch>
            <a:fillRect/>
          </a:stretch>
        </p:blipFill>
        <p:spPr>
          <a:xfrm>
            <a:off x="160257" y="5257800"/>
            <a:ext cx="9690753" cy="1149350"/>
          </a:xfrm>
          <a:prstGeom prst="rect">
            <a:avLst/>
          </a:prstGeom>
        </p:spPr>
      </p:pic>
    </p:spTree>
    <p:extLst>
      <p:ext uri="{BB962C8B-B14F-4D97-AF65-F5344CB8AC3E}">
        <p14:creationId xmlns:p14="http://schemas.microsoft.com/office/powerpoint/2010/main" val="196935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58D0-35DB-33FA-06E6-7F160E49833C}"/>
              </a:ext>
            </a:extLst>
          </p:cNvPr>
          <p:cNvSpPr>
            <a:spLocks noGrp="1"/>
          </p:cNvSpPr>
          <p:nvPr>
            <p:ph type="ctrTitle"/>
          </p:nvPr>
        </p:nvSpPr>
        <p:spPr>
          <a:xfrm>
            <a:off x="650449" y="480768"/>
            <a:ext cx="10850252" cy="612742"/>
          </a:xfrm>
        </p:spPr>
        <p:txBody>
          <a:bodyPr>
            <a:normAutofit/>
          </a:bodyPr>
          <a:lstStyle/>
          <a:p>
            <a:pPr algn="l"/>
            <a:r>
              <a:rPr lang="en-IN" sz="3600" dirty="0">
                <a:solidFill>
                  <a:srgbClr val="FF0000"/>
                </a:solidFill>
                <a:latin typeface="Cambria" panose="02040503050406030204" pitchFamily="18" charset="0"/>
                <a:ea typeface="Cambria" panose="02040503050406030204" pitchFamily="18" charset="0"/>
              </a:rPr>
              <a:t>Visualisation:</a:t>
            </a:r>
            <a:endParaRPr lang="en-US" sz="3600" dirty="0"/>
          </a:p>
        </p:txBody>
      </p:sp>
      <p:sp>
        <p:nvSpPr>
          <p:cNvPr id="3" name="Subtitle 2">
            <a:extLst>
              <a:ext uri="{FF2B5EF4-FFF2-40B4-BE49-F238E27FC236}">
                <a16:creationId xmlns:a16="http://schemas.microsoft.com/office/drawing/2014/main" id="{1DE8145A-CEB0-297D-5FEC-2A2BCA23EE4B}"/>
              </a:ext>
            </a:extLst>
          </p:cNvPr>
          <p:cNvSpPr>
            <a:spLocks noGrp="1"/>
          </p:cNvSpPr>
          <p:nvPr>
            <p:ph type="subTitle" idx="1"/>
          </p:nvPr>
        </p:nvSpPr>
        <p:spPr>
          <a:xfrm>
            <a:off x="650449" y="1234911"/>
            <a:ext cx="10850252" cy="5260157"/>
          </a:xfrm>
        </p:spPr>
        <p:txBody>
          <a:bodyPr/>
          <a:lstStyle/>
          <a:p>
            <a:pPr algn="just"/>
            <a:r>
              <a:rPr lang="en-US" b="1" dirty="0">
                <a:effectLst/>
                <a:latin typeface="Calibri" panose="020F0502020204030204" pitchFamily="34" charset="0"/>
                <a:ea typeface="Calibri" panose="020F0502020204030204" pitchFamily="34" charset="0"/>
                <a:cs typeface="Times New Roman" panose="02020603050405020304" pitchFamily="18" charset="0"/>
              </a:rPr>
              <a:t>Word Cloud:</a:t>
            </a:r>
            <a:r>
              <a:rPr lang="en-US" dirty="0">
                <a:effectLst/>
                <a:latin typeface="Calibri" panose="020F0502020204030204" pitchFamily="34" charset="0"/>
                <a:ea typeface="Calibri" panose="020F0502020204030204" pitchFamily="34" charset="0"/>
                <a:cs typeface="Times New Roman" panose="02020603050405020304" pitchFamily="18" charset="0"/>
              </a:rPr>
              <a:t> 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p>
          <a:p>
            <a:endParaRPr lang="en-US" dirty="0"/>
          </a:p>
        </p:txBody>
      </p:sp>
      <p:pic>
        <p:nvPicPr>
          <p:cNvPr id="5" name="Picture 4">
            <a:extLst>
              <a:ext uri="{FF2B5EF4-FFF2-40B4-BE49-F238E27FC236}">
                <a16:creationId xmlns:a16="http://schemas.microsoft.com/office/drawing/2014/main" id="{32CBCEFE-7D3A-B0F4-BB08-30272D8ABDDD}"/>
              </a:ext>
            </a:extLst>
          </p:cNvPr>
          <p:cNvPicPr>
            <a:picLocks noChangeAspect="1"/>
          </p:cNvPicPr>
          <p:nvPr/>
        </p:nvPicPr>
        <p:blipFill>
          <a:blip r:embed="rId2"/>
          <a:stretch>
            <a:fillRect/>
          </a:stretch>
        </p:blipFill>
        <p:spPr>
          <a:xfrm>
            <a:off x="518474" y="2762053"/>
            <a:ext cx="4920792" cy="3615179"/>
          </a:xfrm>
          <a:prstGeom prst="rect">
            <a:avLst/>
          </a:prstGeom>
        </p:spPr>
      </p:pic>
      <p:pic>
        <p:nvPicPr>
          <p:cNvPr id="6" name="Picture 5">
            <a:extLst>
              <a:ext uri="{FF2B5EF4-FFF2-40B4-BE49-F238E27FC236}">
                <a16:creationId xmlns:a16="http://schemas.microsoft.com/office/drawing/2014/main" id="{11903DB9-D088-0B1D-4253-4DC0361E8098}"/>
              </a:ext>
            </a:extLst>
          </p:cNvPr>
          <p:cNvPicPr>
            <a:picLocks noChangeAspect="1"/>
          </p:cNvPicPr>
          <p:nvPr/>
        </p:nvPicPr>
        <p:blipFill>
          <a:blip r:embed="rId3"/>
          <a:stretch>
            <a:fillRect/>
          </a:stretch>
        </p:blipFill>
        <p:spPr>
          <a:xfrm>
            <a:off x="6004874" y="2762053"/>
            <a:ext cx="5536676" cy="3615179"/>
          </a:xfrm>
          <a:prstGeom prst="rect">
            <a:avLst/>
          </a:prstGeom>
        </p:spPr>
      </p:pic>
    </p:spTree>
    <p:extLst>
      <p:ext uri="{BB962C8B-B14F-4D97-AF65-F5344CB8AC3E}">
        <p14:creationId xmlns:p14="http://schemas.microsoft.com/office/powerpoint/2010/main" val="226397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5513-031D-34BC-1983-5794A60FAF14}"/>
              </a:ext>
            </a:extLst>
          </p:cNvPr>
          <p:cNvSpPr>
            <a:spLocks noGrp="1"/>
          </p:cNvSpPr>
          <p:nvPr>
            <p:ph type="ctrTitle"/>
          </p:nvPr>
        </p:nvSpPr>
        <p:spPr>
          <a:xfrm>
            <a:off x="641023" y="358219"/>
            <a:ext cx="10821971" cy="650449"/>
          </a:xfrm>
        </p:spPr>
        <p:txBody>
          <a:bodyPr>
            <a:normAutofit/>
          </a:bodyPr>
          <a:lstStyle/>
          <a:p>
            <a:pPr algn="l"/>
            <a:r>
              <a:rPr lang="en-IN" sz="3600" dirty="0">
                <a:solidFill>
                  <a:srgbClr val="FF0000"/>
                </a:solidFill>
                <a:latin typeface="Cambria" panose="02040503050406030204" pitchFamily="18" charset="0"/>
                <a:ea typeface="Cambria" panose="02040503050406030204" pitchFamily="18" charset="0"/>
              </a:rPr>
              <a:t>Model building:</a:t>
            </a:r>
            <a:endParaRPr lang="en-US" sz="3600" dirty="0"/>
          </a:p>
        </p:txBody>
      </p:sp>
      <p:sp>
        <p:nvSpPr>
          <p:cNvPr id="3" name="Subtitle 2">
            <a:extLst>
              <a:ext uri="{FF2B5EF4-FFF2-40B4-BE49-F238E27FC236}">
                <a16:creationId xmlns:a16="http://schemas.microsoft.com/office/drawing/2014/main" id="{B3E5E3DE-8DC1-30E8-A727-4F898B7913C1}"/>
              </a:ext>
            </a:extLst>
          </p:cNvPr>
          <p:cNvSpPr>
            <a:spLocks noGrp="1"/>
          </p:cNvSpPr>
          <p:nvPr>
            <p:ph type="subTitle" idx="1"/>
          </p:nvPr>
        </p:nvSpPr>
        <p:spPr>
          <a:xfrm>
            <a:off x="641023" y="1008667"/>
            <a:ext cx="10821971" cy="5491113"/>
          </a:xfrm>
        </p:spPr>
        <p:txBody>
          <a:bodyPr/>
          <a:lstStyle/>
          <a:p>
            <a:pPr algn="l"/>
            <a:r>
              <a:rPr lang="en-US" dirty="0">
                <a:solidFill>
                  <a:srgbClr val="002060"/>
                </a:solidFill>
                <a:effectLst/>
                <a:ea typeface="Calibri" panose="020F0502020204030204" pitchFamily="34" charset="0"/>
                <a:cs typeface="Times New Roman" panose="02020603050405020304" pitchFamily="18" charset="0"/>
              </a:rPr>
              <a:t>1) Logistic Regression:</a:t>
            </a:r>
          </a:p>
          <a:p>
            <a:endParaRPr lang="en-US" dirty="0"/>
          </a:p>
        </p:txBody>
      </p:sp>
      <p:pic>
        <p:nvPicPr>
          <p:cNvPr id="4" name="Picture 3">
            <a:extLst>
              <a:ext uri="{FF2B5EF4-FFF2-40B4-BE49-F238E27FC236}">
                <a16:creationId xmlns:a16="http://schemas.microsoft.com/office/drawing/2014/main" id="{952A2CE0-2A0F-0F2D-3560-72AFD653D15D}"/>
              </a:ext>
            </a:extLst>
          </p:cNvPr>
          <p:cNvPicPr>
            <a:picLocks noChangeAspect="1"/>
          </p:cNvPicPr>
          <p:nvPr/>
        </p:nvPicPr>
        <p:blipFill>
          <a:blip r:embed="rId2"/>
          <a:stretch>
            <a:fillRect/>
          </a:stretch>
        </p:blipFill>
        <p:spPr>
          <a:xfrm>
            <a:off x="641023" y="1500585"/>
            <a:ext cx="10733988" cy="1920711"/>
          </a:xfrm>
          <a:prstGeom prst="rect">
            <a:avLst/>
          </a:prstGeom>
        </p:spPr>
      </p:pic>
      <p:sp>
        <p:nvSpPr>
          <p:cNvPr id="6" name="TextBox 5">
            <a:extLst>
              <a:ext uri="{FF2B5EF4-FFF2-40B4-BE49-F238E27FC236}">
                <a16:creationId xmlns:a16="http://schemas.microsoft.com/office/drawing/2014/main" id="{45053FD5-6954-93F2-CFF8-9B3948B3F191}"/>
              </a:ext>
            </a:extLst>
          </p:cNvPr>
          <p:cNvSpPr txBox="1"/>
          <p:nvPr/>
        </p:nvSpPr>
        <p:spPr>
          <a:xfrm>
            <a:off x="729005" y="3754223"/>
            <a:ext cx="10733987" cy="461665"/>
          </a:xfrm>
          <a:prstGeom prst="rect">
            <a:avLst/>
          </a:prstGeom>
          <a:noFill/>
        </p:spPr>
        <p:txBody>
          <a:bodyPr wrap="square">
            <a:spAutoFit/>
          </a:bodyPr>
          <a:lstStyle/>
          <a:p>
            <a:pPr algn="l"/>
            <a:r>
              <a:rPr lang="en-US" sz="2400" kern="1800" dirty="0">
                <a:solidFill>
                  <a:srgbClr val="002060"/>
                </a:solidFill>
                <a:effectLst/>
                <a:ea typeface="Times New Roman" panose="02020603050405020304" pitchFamily="18" charset="0"/>
                <a:cs typeface="Times New Roman" panose="02020603050405020304" pitchFamily="18" charset="0"/>
              </a:rPr>
              <a:t>2) Decision Tree Classifier:</a:t>
            </a:r>
          </a:p>
        </p:txBody>
      </p:sp>
      <p:pic>
        <p:nvPicPr>
          <p:cNvPr id="7" name="Picture 6">
            <a:extLst>
              <a:ext uri="{FF2B5EF4-FFF2-40B4-BE49-F238E27FC236}">
                <a16:creationId xmlns:a16="http://schemas.microsoft.com/office/drawing/2014/main" id="{D9F13FCF-6A5B-BC45-9372-188F871C78E8}"/>
              </a:ext>
            </a:extLst>
          </p:cNvPr>
          <p:cNvPicPr>
            <a:picLocks noChangeAspect="1"/>
          </p:cNvPicPr>
          <p:nvPr/>
        </p:nvPicPr>
        <p:blipFill>
          <a:blip r:embed="rId3"/>
          <a:stretch>
            <a:fillRect/>
          </a:stretch>
        </p:blipFill>
        <p:spPr>
          <a:xfrm>
            <a:off x="772995" y="4298623"/>
            <a:ext cx="10646006" cy="2281286"/>
          </a:xfrm>
          <a:prstGeom prst="rect">
            <a:avLst/>
          </a:prstGeom>
        </p:spPr>
      </p:pic>
    </p:spTree>
    <p:extLst>
      <p:ext uri="{BB962C8B-B14F-4D97-AF65-F5344CB8AC3E}">
        <p14:creationId xmlns:p14="http://schemas.microsoft.com/office/powerpoint/2010/main" val="363082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42F7-D198-F566-1C1C-20E7A57D5717}"/>
              </a:ext>
            </a:extLst>
          </p:cNvPr>
          <p:cNvSpPr>
            <a:spLocks noGrp="1"/>
          </p:cNvSpPr>
          <p:nvPr>
            <p:ph type="ctrTitle"/>
          </p:nvPr>
        </p:nvSpPr>
        <p:spPr>
          <a:xfrm>
            <a:off x="688158" y="575035"/>
            <a:ext cx="10708848" cy="772997"/>
          </a:xfrm>
        </p:spPr>
        <p:txBody>
          <a:bodyPr>
            <a:normAutofit/>
          </a:bodyPr>
          <a:lstStyle/>
          <a:p>
            <a:pPr algn="l"/>
            <a:r>
              <a:rPr lang="en-US" sz="2400" kern="1800" dirty="0">
                <a:solidFill>
                  <a:srgbClr val="002060"/>
                </a:solidFill>
                <a:effectLst/>
                <a:latin typeface="+mn-lt"/>
                <a:ea typeface="Times New Roman" panose="02020603050405020304" pitchFamily="18" charset="0"/>
                <a:cs typeface="Times New Roman" panose="02020603050405020304" pitchFamily="18" charset="0"/>
              </a:rPr>
              <a:t>3) Linear Support Vector Machine Classifier:</a:t>
            </a:r>
            <a:br>
              <a:rPr lang="en-US" sz="2400" dirty="0">
                <a:effectLst/>
                <a:latin typeface="+mn-lt"/>
                <a:ea typeface="Calibri" panose="020F0502020204030204" pitchFamily="34" charset="0"/>
                <a:cs typeface="Times New Roman" panose="02020603050405020304" pitchFamily="18" charset="0"/>
              </a:rPr>
            </a:br>
            <a:endParaRPr lang="en-US" sz="2400" dirty="0">
              <a:latin typeface="+mn-lt"/>
            </a:endParaRPr>
          </a:p>
        </p:txBody>
      </p:sp>
      <p:pic>
        <p:nvPicPr>
          <p:cNvPr id="4" name="Picture 3">
            <a:extLst>
              <a:ext uri="{FF2B5EF4-FFF2-40B4-BE49-F238E27FC236}">
                <a16:creationId xmlns:a16="http://schemas.microsoft.com/office/drawing/2014/main" id="{EBE30BB6-8AA4-3B61-E5C2-9AEDF3C8F98F}"/>
              </a:ext>
            </a:extLst>
          </p:cNvPr>
          <p:cNvPicPr>
            <a:picLocks noChangeAspect="1"/>
          </p:cNvPicPr>
          <p:nvPr/>
        </p:nvPicPr>
        <p:blipFill>
          <a:blip r:embed="rId2"/>
          <a:stretch>
            <a:fillRect/>
          </a:stretch>
        </p:blipFill>
        <p:spPr>
          <a:xfrm>
            <a:off x="794994" y="1071670"/>
            <a:ext cx="10602012" cy="2067456"/>
          </a:xfrm>
          <a:prstGeom prst="rect">
            <a:avLst/>
          </a:prstGeom>
        </p:spPr>
      </p:pic>
      <p:sp>
        <p:nvSpPr>
          <p:cNvPr id="6" name="TextBox 5">
            <a:extLst>
              <a:ext uri="{FF2B5EF4-FFF2-40B4-BE49-F238E27FC236}">
                <a16:creationId xmlns:a16="http://schemas.microsoft.com/office/drawing/2014/main" id="{E789B000-8E9E-0D5E-963D-98378B32C89D}"/>
              </a:ext>
            </a:extLst>
          </p:cNvPr>
          <p:cNvSpPr txBox="1"/>
          <p:nvPr/>
        </p:nvSpPr>
        <p:spPr>
          <a:xfrm>
            <a:off x="794994" y="3400761"/>
            <a:ext cx="10602012" cy="470000"/>
          </a:xfrm>
          <a:prstGeom prst="rect">
            <a:avLst/>
          </a:prstGeom>
          <a:noFill/>
        </p:spPr>
        <p:txBody>
          <a:bodyPr wrap="square">
            <a:spAutoFit/>
          </a:bodyPr>
          <a:lstStyle/>
          <a:p>
            <a:pPr>
              <a:lnSpc>
                <a:spcPct val="107000"/>
              </a:lnSpc>
              <a:spcBef>
                <a:spcPts val="645"/>
              </a:spcBef>
            </a:pPr>
            <a:r>
              <a:rPr lang="en-US" sz="2400" kern="1800" dirty="0">
                <a:solidFill>
                  <a:srgbClr val="002060"/>
                </a:solidFill>
                <a:effectLst/>
                <a:ea typeface="Times New Roman" panose="02020603050405020304" pitchFamily="18" charset="0"/>
                <a:cs typeface="Times New Roman" panose="02020603050405020304" pitchFamily="18" charset="0"/>
              </a:rPr>
              <a:t>4) Ada Boost Classifier:</a:t>
            </a:r>
            <a:endParaRPr lang="en-US" sz="2400" dirty="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7542E82-93D0-10F8-3B13-BD4D7F2E6AD1}"/>
              </a:ext>
            </a:extLst>
          </p:cNvPr>
          <p:cNvPicPr>
            <a:picLocks noChangeAspect="1"/>
          </p:cNvPicPr>
          <p:nvPr/>
        </p:nvPicPr>
        <p:blipFill>
          <a:blip r:embed="rId3"/>
          <a:stretch>
            <a:fillRect/>
          </a:stretch>
        </p:blipFill>
        <p:spPr>
          <a:xfrm>
            <a:off x="1187777" y="4062952"/>
            <a:ext cx="10209229" cy="2337847"/>
          </a:xfrm>
          <a:prstGeom prst="rect">
            <a:avLst/>
          </a:prstGeom>
        </p:spPr>
      </p:pic>
    </p:spTree>
    <p:extLst>
      <p:ext uri="{BB962C8B-B14F-4D97-AF65-F5344CB8AC3E}">
        <p14:creationId xmlns:p14="http://schemas.microsoft.com/office/powerpoint/2010/main" val="338047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8A57-9476-B8C3-D284-27447A6096EC}"/>
              </a:ext>
            </a:extLst>
          </p:cNvPr>
          <p:cNvSpPr>
            <a:spLocks noGrp="1"/>
          </p:cNvSpPr>
          <p:nvPr>
            <p:ph type="ctrTitle"/>
          </p:nvPr>
        </p:nvSpPr>
        <p:spPr>
          <a:xfrm>
            <a:off x="650449" y="452487"/>
            <a:ext cx="10812545" cy="716437"/>
          </a:xfrm>
        </p:spPr>
        <p:txBody>
          <a:bodyPr>
            <a:normAutofit fontScale="90000"/>
          </a:bodyPr>
          <a:lstStyle/>
          <a:p>
            <a:pPr algn="l"/>
            <a:r>
              <a:rPr lang="en-US" sz="2400" kern="1800" dirty="0">
                <a:solidFill>
                  <a:srgbClr val="002060"/>
                </a:solidFill>
                <a:effectLst/>
                <a:latin typeface="+mn-lt"/>
                <a:ea typeface="Cambria" panose="02040503050406030204" pitchFamily="18" charset="0"/>
                <a:cs typeface="Times New Roman" panose="02020603050405020304" pitchFamily="18" charset="0"/>
              </a:rPr>
              <a:t>5) K-Neighbors Classifier:</a:t>
            </a:r>
            <a:br>
              <a:rPr lang="en-US" sz="2400" kern="1800" dirty="0">
                <a:solidFill>
                  <a:srgbClr val="002060"/>
                </a:solidFill>
                <a:effectLst/>
                <a:latin typeface="+mn-lt"/>
                <a:ea typeface="Cambria" panose="02040503050406030204" pitchFamily="18" charset="0"/>
                <a:cs typeface="Times New Roman" panose="02020603050405020304" pitchFamily="18" charset="0"/>
              </a:rPr>
            </a:br>
            <a:endParaRPr lang="en-US" sz="2400" dirty="0">
              <a:latin typeface="+mn-lt"/>
              <a:ea typeface="Cambria" panose="02040503050406030204" pitchFamily="18" charset="0"/>
            </a:endParaRPr>
          </a:p>
        </p:txBody>
      </p:sp>
      <p:pic>
        <p:nvPicPr>
          <p:cNvPr id="4" name="Picture 3">
            <a:extLst>
              <a:ext uri="{FF2B5EF4-FFF2-40B4-BE49-F238E27FC236}">
                <a16:creationId xmlns:a16="http://schemas.microsoft.com/office/drawing/2014/main" id="{87095318-080F-B094-1942-BB7E89B17094}"/>
              </a:ext>
            </a:extLst>
          </p:cNvPr>
          <p:cNvPicPr>
            <a:picLocks noChangeAspect="1"/>
          </p:cNvPicPr>
          <p:nvPr/>
        </p:nvPicPr>
        <p:blipFill>
          <a:blip r:embed="rId2"/>
          <a:stretch>
            <a:fillRect/>
          </a:stretch>
        </p:blipFill>
        <p:spPr>
          <a:xfrm>
            <a:off x="729004" y="895545"/>
            <a:ext cx="10812545" cy="2148840"/>
          </a:xfrm>
          <a:prstGeom prst="rect">
            <a:avLst/>
          </a:prstGeom>
        </p:spPr>
      </p:pic>
      <p:sp>
        <p:nvSpPr>
          <p:cNvPr id="6" name="TextBox 5">
            <a:extLst>
              <a:ext uri="{FF2B5EF4-FFF2-40B4-BE49-F238E27FC236}">
                <a16:creationId xmlns:a16="http://schemas.microsoft.com/office/drawing/2014/main" id="{E579D3D1-EAC3-2B43-4947-AEFF7DC78A5A}"/>
              </a:ext>
            </a:extLst>
          </p:cNvPr>
          <p:cNvSpPr txBox="1"/>
          <p:nvPr/>
        </p:nvSpPr>
        <p:spPr>
          <a:xfrm>
            <a:off x="729003" y="3487443"/>
            <a:ext cx="10812545" cy="470000"/>
          </a:xfrm>
          <a:prstGeom prst="rect">
            <a:avLst/>
          </a:prstGeom>
          <a:noFill/>
        </p:spPr>
        <p:txBody>
          <a:bodyPr wrap="square">
            <a:spAutoFit/>
          </a:bodyPr>
          <a:lstStyle/>
          <a:p>
            <a:pPr>
              <a:lnSpc>
                <a:spcPct val="107000"/>
              </a:lnSpc>
              <a:spcBef>
                <a:spcPts val="645"/>
              </a:spcBef>
            </a:pPr>
            <a:r>
              <a:rPr lang="en-US" sz="2400" kern="1800" dirty="0">
                <a:solidFill>
                  <a:srgbClr val="002060"/>
                </a:solidFill>
                <a:effectLst/>
                <a:ea typeface="Times New Roman" panose="02020603050405020304" pitchFamily="18" charset="0"/>
                <a:cs typeface="Times New Roman" panose="02020603050405020304" pitchFamily="18" charset="0"/>
              </a:rPr>
              <a:t>6) Multinomial Naive Bayes Classifier:</a:t>
            </a:r>
          </a:p>
        </p:txBody>
      </p:sp>
      <p:pic>
        <p:nvPicPr>
          <p:cNvPr id="7" name="Picture 6">
            <a:extLst>
              <a:ext uri="{FF2B5EF4-FFF2-40B4-BE49-F238E27FC236}">
                <a16:creationId xmlns:a16="http://schemas.microsoft.com/office/drawing/2014/main" id="{213686A0-5BB5-063C-231D-BAB04A506943}"/>
              </a:ext>
            </a:extLst>
          </p:cNvPr>
          <p:cNvPicPr>
            <a:picLocks noChangeAspect="1"/>
          </p:cNvPicPr>
          <p:nvPr/>
        </p:nvPicPr>
        <p:blipFill>
          <a:blip r:embed="rId3"/>
          <a:stretch>
            <a:fillRect/>
          </a:stretch>
        </p:blipFill>
        <p:spPr>
          <a:xfrm>
            <a:off x="729002" y="4030433"/>
            <a:ext cx="10812545" cy="2148839"/>
          </a:xfrm>
          <a:prstGeom prst="rect">
            <a:avLst/>
          </a:prstGeom>
        </p:spPr>
      </p:pic>
    </p:spTree>
    <p:extLst>
      <p:ext uri="{BB962C8B-B14F-4D97-AF65-F5344CB8AC3E}">
        <p14:creationId xmlns:p14="http://schemas.microsoft.com/office/powerpoint/2010/main" val="234762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3B9-7A8E-5E81-352A-8F759E5376D1}"/>
              </a:ext>
            </a:extLst>
          </p:cNvPr>
          <p:cNvSpPr>
            <a:spLocks noGrp="1"/>
          </p:cNvSpPr>
          <p:nvPr>
            <p:ph type="ctrTitle"/>
          </p:nvPr>
        </p:nvSpPr>
        <p:spPr>
          <a:xfrm>
            <a:off x="716437" y="641024"/>
            <a:ext cx="10718276" cy="678730"/>
          </a:xfrm>
        </p:spPr>
        <p:txBody>
          <a:bodyPr>
            <a:normAutofit fontScale="90000"/>
          </a:bodyPr>
          <a:lstStyle/>
          <a:p>
            <a:pPr algn="l"/>
            <a:r>
              <a:rPr lang="en-US" sz="2400" kern="1800" dirty="0">
                <a:solidFill>
                  <a:srgbClr val="002060"/>
                </a:solidFill>
                <a:effectLst/>
                <a:latin typeface="+mn-lt"/>
                <a:ea typeface="Times New Roman" panose="02020603050405020304" pitchFamily="18" charset="0"/>
                <a:cs typeface="Times New Roman" panose="02020603050405020304" pitchFamily="18" charset="0"/>
              </a:rPr>
              <a:t>Comparison of different models:</a:t>
            </a:r>
            <a:br>
              <a:rPr lang="en-US" sz="2400" kern="1800" dirty="0">
                <a:solidFill>
                  <a:srgbClr val="002060"/>
                </a:solidFill>
                <a:effectLst/>
                <a:latin typeface="+mn-lt"/>
                <a:ea typeface="Times New Roman" panose="02020603050405020304" pitchFamily="18" charset="0"/>
                <a:cs typeface="Times New Roman" panose="02020603050405020304" pitchFamily="18" charset="0"/>
              </a:rPr>
            </a:br>
            <a:endParaRPr lang="en-US" sz="2400" dirty="0">
              <a:latin typeface="+mn-lt"/>
            </a:endParaRPr>
          </a:p>
        </p:txBody>
      </p:sp>
      <p:pic>
        <p:nvPicPr>
          <p:cNvPr id="4" name="Picture 3">
            <a:extLst>
              <a:ext uri="{FF2B5EF4-FFF2-40B4-BE49-F238E27FC236}">
                <a16:creationId xmlns:a16="http://schemas.microsoft.com/office/drawing/2014/main" id="{BC3F2E72-3995-C2C8-0A46-ABE3C9C31BCB}"/>
              </a:ext>
            </a:extLst>
          </p:cNvPr>
          <p:cNvPicPr>
            <a:picLocks noChangeAspect="1"/>
          </p:cNvPicPr>
          <p:nvPr/>
        </p:nvPicPr>
        <p:blipFill>
          <a:blip r:embed="rId2"/>
          <a:stretch>
            <a:fillRect/>
          </a:stretch>
        </p:blipFill>
        <p:spPr>
          <a:xfrm>
            <a:off x="757287" y="1233316"/>
            <a:ext cx="10718276" cy="4067559"/>
          </a:xfrm>
          <a:prstGeom prst="rect">
            <a:avLst/>
          </a:prstGeom>
        </p:spPr>
      </p:pic>
      <p:sp>
        <p:nvSpPr>
          <p:cNvPr id="6" name="TextBox 5">
            <a:extLst>
              <a:ext uri="{FF2B5EF4-FFF2-40B4-BE49-F238E27FC236}">
                <a16:creationId xmlns:a16="http://schemas.microsoft.com/office/drawing/2014/main" id="{6F018570-DA3D-B95F-64D3-7A1793648448}"/>
              </a:ext>
            </a:extLst>
          </p:cNvPr>
          <p:cNvSpPr txBox="1"/>
          <p:nvPr/>
        </p:nvSpPr>
        <p:spPr>
          <a:xfrm>
            <a:off x="1655190" y="5436908"/>
            <a:ext cx="9820373" cy="375552"/>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As we can see, </a:t>
            </a:r>
            <a:r>
              <a:rPr lang="en-US" sz="1800" b="1" kern="1800" dirty="0">
                <a:effectLst/>
                <a:latin typeface="Calibri" panose="020F0502020204030204" pitchFamily="34" charset="0"/>
                <a:ea typeface="Times New Roman" panose="02020603050405020304" pitchFamily="18" charset="0"/>
                <a:cs typeface="Calibri" panose="020F0502020204030204" pitchFamily="34" charset="0"/>
              </a:rPr>
              <a:t>Linear Support Vector Machine Classifier</a:t>
            </a:r>
            <a:r>
              <a:rPr lang="en-US" sz="1800" dirty="0">
                <a:effectLst/>
                <a:latin typeface="Calibri" panose="020F0502020204030204" pitchFamily="34" charset="0"/>
                <a:ea typeface="Calibri" panose="020F0502020204030204" pitchFamily="34" charset="0"/>
                <a:cs typeface="Calibri" panose="020F0502020204030204" pitchFamily="34" charset="0"/>
              </a:rPr>
              <a:t> is the best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4955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F4A4-08AC-1E4C-675D-33B560A8A305}"/>
              </a:ext>
            </a:extLst>
          </p:cNvPr>
          <p:cNvSpPr>
            <a:spLocks noGrp="1"/>
          </p:cNvSpPr>
          <p:nvPr>
            <p:ph type="ctrTitle"/>
          </p:nvPr>
        </p:nvSpPr>
        <p:spPr>
          <a:xfrm>
            <a:off x="689728" y="980387"/>
            <a:ext cx="10812544" cy="565608"/>
          </a:xfrm>
        </p:spPr>
        <p:txBody>
          <a:bodyPr>
            <a:normAutofit fontScale="90000"/>
          </a:bodyPr>
          <a:lstStyle/>
          <a:p>
            <a:pPr algn="l"/>
            <a:r>
              <a:rPr lang="en-US" sz="3600" dirty="0">
                <a:solidFill>
                  <a:srgbClr val="FF0000"/>
                </a:solidFill>
                <a:latin typeface="Cambria" panose="02040503050406030204" pitchFamily="18" charset="0"/>
                <a:ea typeface="Cambria" panose="02040503050406030204" pitchFamily="18" charset="0"/>
              </a:rPr>
              <a:t>Metrics:</a:t>
            </a:r>
            <a:endParaRPr lang="en-US" sz="36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A1BF1F8A-3E73-E815-FCE9-C6BBA41D9811}"/>
              </a:ext>
            </a:extLst>
          </p:cNvPr>
          <p:cNvSpPr>
            <a:spLocks noGrp="1"/>
          </p:cNvSpPr>
          <p:nvPr>
            <p:ph type="subTitle" idx="1"/>
          </p:nvPr>
        </p:nvSpPr>
        <p:spPr>
          <a:xfrm>
            <a:off x="584462" y="1720391"/>
            <a:ext cx="10812544" cy="5175315"/>
          </a:xfrm>
        </p:spPr>
        <p:txBody>
          <a:bodyPr/>
          <a:lstStyle/>
          <a:p>
            <a:pPr marL="457063" indent="-457063" algn="l">
              <a:buAutoNum type="arabicPeriod"/>
            </a:pPr>
            <a:r>
              <a:rPr lang="en-IN" dirty="0"/>
              <a:t>Accuracy score</a:t>
            </a:r>
          </a:p>
          <a:p>
            <a:pPr marL="457063" indent="-457063" algn="l">
              <a:buAutoNum type="arabicPeriod"/>
            </a:pPr>
            <a:r>
              <a:rPr lang="en-IN" dirty="0"/>
              <a:t>Confusion matrix</a:t>
            </a:r>
          </a:p>
          <a:p>
            <a:pPr marL="457063" indent="-457063" algn="l">
              <a:buAutoNum type="arabicPeriod"/>
            </a:pPr>
            <a:r>
              <a:rPr lang="en-IN" dirty="0"/>
              <a:t>Recall</a:t>
            </a:r>
          </a:p>
          <a:p>
            <a:pPr marL="457063" indent="-457063" algn="l">
              <a:buAutoNum type="arabicPeriod"/>
            </a:pPr>
            <a:r>
              <a:rPr lang="en-IN" dirty="0"/>
              <a:t>Precision</a:t>
            </a:r>
          </a:p>
          <a:p>
            <a:pPr marL="457063" indent="-457063" algn="l">
              <a:buAutoNum type="arabicPeriod"/>
            </a:pPr>
            <a:r>
              <a:rPr lang="en-IN" dirty="0" err="1"/>
              <a:t>Logloss</a:t>
            </a:r>
            <a:endParaRPr lang="en-IN" dirty="0"/>
          </a:p>
          <a:p>
            <a:pPr marL="457063" indent="-457063" algn="l">
              <a:buAutoNum type="arabicPeriod"/>
            </a:pPr>
            <a:r>
              <a:rPr lang="en-IN" dirty="0" err="1"/>
              <a:t>Auc</a:t>
            </a:r>
            <a:r>
              <a:rPr lang="en-IN" dirty="0"/>
              <a:t> roc curve              </a:t>
            </a:r>
          </a:p>
          <a:p>
            <a:endParaRPr lang="en-US" dirty="0"/>
          </a:p>
        </p:txBody>
      </p:sp>
    </p:spTree>
    <p:extLst>
      <p:ext uri="{BB962C8B-B14F-4D97-AF65-F5344CB8AC3E}">
        <p14:creationId xmlns:p14="http://schemas.microsoft.com/office/powerpoint/2010/main" val="1992531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C6F8-E3A5-76AB-9CE5-622E6898D58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D9A8FA4-EBC6-A3B9-72D8-C8A5B7766B1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6DE84FE-177A-26BC-ACE7-FF41640D294A}"/>
              </a:ext>
            </a:extLst>
          </p:cNvPr>
          <p:cNvPicPr>
            <a:picLocks noChangeAspect="1"/>
          </p:cNvPicPr>
          <p:nvPr/>
        </p:nvPicPr>
        <p:blipFill>
          <a:blip r:embed="rId2"/>
          <a:stretch>
            <a:fillRect/>
          </a:stretch>
        </p:blipFill>
        <p:spPr>
          <a:xfrm>
            <a:off x="641023" y="1122363"/>
            <a:ext cx="10812544" cy="5316143"/>
          </a:xfrm>
          <a:prstGeom prst="rect">
            <a:avLst/>
          </a:prstGeom>
        </p:spPr>
      </p:pic>
    </p:spTree>
    <p:extLst>
      <p:ext uri="{BB962C8B-B14F-4D97-AF65-F5344CB8AC3E}">
        <p14:creationId xmlns:p14="http://schemas.microsoft.com/office/powerpoint/2010/main" val="385054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2095-8000-42B6-BFD1-4177A6C8737A}"/>
              </a:ext>
            </a:extLst>
          </p:cNvPr>
          <p:cNvSpPr>
            <a:spLocks noGrp="1"/>
          </p:cNvSpPr>
          <p:nvPr>
            <p:ph type="ctrTitle"/>
          </p:nvPr>
        </p:nvSpPr>
        <p:spPr>
          <a:xfrm>
            <a:off x="1524000" y="763571"/>
            <a:ext cx="9144000" cy="707010"/>
          </a:xfrm>
        </p:spPr>
        <p:txBody>
          <a:bodyPr>
            <a:normAutofit/>
          </a:bodyPr>
          <a:lstStyle/>
          <a:p>
            <a:pPr algn="l"/>
            <a:r>
              <a:rPr lang="en-US" sz="3600" dirty="0">
                <a:solidFill>
                  <a:srgbClr val="FF0000"/>
                </a:solidFill>
                <a:latin typeface="Cambria" panose="02040503050406030204" pitchFamily="18" charset="0"/>
                <a:ea typeface="Cambria" panose="02040503050406030204" pitchFamily="18" charset="0"/>
              </a:rPr>
              <a:t>Agenda:</a:t>
            </a:r>
            <a:endParaRPr lang="en-US" sz="3600" dirty="0"/>
          </a:p>
        </p:txBody>
      </p:sp>
      <p:sp>
        <p:nvSpPr>
          <p:cNvPr id="3" name="Subtitle 2">
            <a:extLst>
              <a:ext uri="{FF2B5EF4-FFF2-40B4-BE49-F238E27FC236}">
                <a16:creationId xmlns:a16="http://schemas.microsoft.com/office/drawing/2014/main" id="{DB09AE9A-AA02-D1AD-3332-2CA07F217DB0}"/>
              </a:ext>
            </a:extLst>
          </p:cNvPr>
          <p:cNvSpPr>
            <a:spLocks noGrp="1"/>
          </p:cNvSpPr>
          <p:nvPr>
            <p:ph type="subTitle" idx="1"/>
          </p:nvPr>
        </p:nvSpPr>
        <p:spPr>
          <a:xfrm>
            <a:off x="1524000" y="1847654"/>
            <a:ext cx="9144000" cy="3410146"/>
          </a:xfrm>
        </p:spPr>
        <p:txBody>
          <a:bodyPr/>
          <a:lstStyle/>
          <a:p>
            <a:pPr marL="342900" indent="-342900" algn="l">
              <a:buFont typeface="Arial" panose="020B0604020202020204" pitchFamily="34" charset="0"/>
              <a:buChar char="•"/>
            </a:pPr>
            <a:r>
              <a:rPr lang="en-US" dirty="0"/>
              <a:t>Introduction</a:t>
            </a:r>
          </a:p>
          <a:p>
            <a:pPr marL="342900" indent="-342900" algn="l">
              <a:buFont typeface="Arial" panose="020B0604020202020204" pitchFamily="34" charset="0"/>
              <a:buChar char="•"/>
            </a:pPr>
            <a:r>
              <a:rPr lang="en-US" dirty="0"/>
              <a:t>Problem Statement</a:t>
            </a:r>
          </a:p>
          <a:p>
            <a:pPr marL="342900" indent="-342900" algn="l">
              <a:buFont typeface="Arial" panose="020B0604020202020204" pitchFamily="34" charset="0"/>
              <a:buChar char="•"/>
            </a:pPr>
            <a:r>
              <a:rPr lang="en-US" dirty="0"/>
              <a:t>Objective</a:t>
            </a:r>
          </a:p>
          <a:p>
            <a:pPr marL="342900" indent="-342900" algn="l">
              <a:buFont typeface="Arial" panose="020B0604020202020204" pitchFamily="34" charset="0"/>
              <a:buChar char="•"/>
            </a:pPr>
            <a:r>
              <a:rPr lang="en-US" dirty="0"/>
              <a:t>Exploratory Data Analysis (EDA)</a:t>
            </a:r>
          </a:p>
          <a:p>
            <a:pPr marL="342900" indent="-342900" algn="l">
              <a:buFont typeface="Arial" panose="020B0604020202020204" pitchFamily="34" charset="0"/>
              <a:buChar char="•"/>
            </a:pPr>
            <a:r>
              <a:rPr lang="en-US" dirty="0"/>
              <a:t>Visualization</a:t>
            </a:r>
          </a:p>
          <a:p>
            <a:pPr marL="342900" indent="-342900" algn="l">
              <a:buFont typeface="Arial" panose="020B0604020202020204" pitchFamily="34" charset="0"/>
              <a:buChar char="•"/>
            </a:pPr>
            <a:r>
              <a:rPr lang="en-US" dirty="0"/>
              <a:t>Inference</a:t>
            </a:r>
          </a:p>
          <a:p>
            <a:pPr marL="342900" indent="-342900" algn="l">
              <a:buFont typeface="Arial" panose="020B0604020202020204" pitchFamily="34" charset="0"/>
              <a:buChar char="•"/>
            </a:pPr>
            <a:r>
              <a:rPr lang="en-US" dirty="0"/>
              <a:t>Future Work</a:t>
            </a:r>
          </a:p>
          <a:p>
            <a:endParaRPr lang="en-US" dirty="0"/>
          </a:p>
        </p:txBody>
      </p:sp>
    </p:spTree>
    <p:extLst>
      <p:ext uri="{BB962C8B-B14F-4D97-AF65-F5344CB8AC3E}">
        <p14:creationId xmlns:p14="http://schemas.microsoft.com/office/powerpoint/2010/main" val="35709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575DF-D40C-C7DE-31B4-D85547E491A0}"/>
              </a:ext>
            </a:extLst>
          </p:cNvPr>
          <p:cNvPicPr>
            <a:picLocks noChangeAspect="1"/>
          </p:cNvPicPr>
          <p:nvPr/>
        </p:nvPicPr>
        <p:blipFill>
          <a:blip r:embed="rId2"/>
          <a:stretch>
            <a:fillRect/>
          </a:stretch>
        </p:blipFill>
        <p:spPr>
          <a:xfrm>
            <a:off x="707010" y="963294"/>
            <a:ext cx="10784264" cy="5409225"/>
          </a:xfrm>
          <a:prstGeom prst="rect">
            <a:avLst/>
          </a:prstGeom>
        </p:spPr>
      </p:pic>
    </p:spTree>
    <p:extLst>
      <p:ext uri="{BB962C8B-B14F-4D97-AF65-F5344CB8AC3E}">
        <p14:creationId xmlns:p14="http://schemas.microsoft.com/office/powerpoint/2010/main" val="102858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CF8C-6074-5FBB-1428-986DBCAFA07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81560EB-4854-A082-FC69-533B3CBCBD15}"/>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FF88D76E-0CD5-E920-4BAF-07267EBFFC23}"/>
              </a:ext>
            </a:extLst>
          </p:cNvPr>
          <p:cNvPicPr>
            <a:picLocks noChangeAspect="1"/>
          </p:cNvPicPr>
          <p:nvPr/>
        </p:nvPicPr>
        <p:blipFill>
          <a:blip r:embed="rId2"/>
          <a:stretch>
            <a:fillRect/>
          </a:stretch>
        </p:blipFill>
        <p:spPr>
          <a:xfrm>
            <a:off x="631596" y="1122363"/>
            <a:ext cx="11142482" cy="5287864"/>
          </a:xfrm>
          <a:prstGeom prst="rect">
            <a:avLst/>
          </a:prstGeom>
        </p:spPr>
      </p:pic>
    </p:spTree>
    <p:extLst>
      <p:ext uri="{BB962C8B-B14F-4D97-AF65-F5344CB8AC3E}">
        <p14:creationId xmlns:p14="http://schemas.microsoft.com/office/powerpoint/2010/main" val="280090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9565-98A6-DF2E-B783-80FEADC44708}"/>
              </a:ext>
            </a:extLst>
          </p:cNvPr>
          <p:cNvSpPr>
            <a:spLocks noGrp="1"/>
          </p:cNvSpPr>
          <p:nvPr>
            <p:ph type="ctrTitle"/>
          </p:nvPr>
        </p:nvSpPr>
        <p:spPr>
          <a:xfrm>
            <a:off x="718008" y="904974"/>
            <a:ext cx="10755983" cy="631596"/>
          </a:xfrm>
        </p:spPr>
        <p:txBody>
          <a:bodyPr>
            <a:normAutofit/>
          </a:bodyPr>
          <a:lstStyle/>
          <a:p>
            <a:pPr algn="l"/>
            <a:r>
              <a:rPr lang="en-US" sz="3600" dirty="0">
                <a:solidFill>
                  <a:srgbClr val="FF0000"/>
                </a:solidFill>
                <a:latin typeface="Cambria" panose="02040503050406030204" pitchFamily="18" charset="0"/>
                <a:ea typeface="Cambria" panose="02040503050406030204" pitchFamily="18" charset="0"/>
              </a:rPr>
              <a:t>Conclusion:</a:t>
            </a:r>
            <a:endParaRPr lang="en-US" sz="3600" dirty="0"/>
          </a:p>
        </p:txBody>
      </p:sp>
      <p:sp>
        <p:nvSpPr>
          <p:cNvPr id="3" name="Subtitle 2">
            <a:extLst>
              <a:ext uri="{FF2B5EF4-FFF2-40B4-BE49-F238E27FC236}">
                <a16:creationId xmlns:a16="http://schemas.microsoft.com/office/drawing/2014/main" id="{0515E3D8-9FD3-BC4E-E64D-400F84C5FF1F}"/>
              </a:ext>
            </a:extLst>
          </p:cNvPr>
          <p:cNvSpPr>
            <a:spLocks noGrp="1"/>
          </p:cNvSpPr>
          <p:nvPr>
            <p:ph type="subTitle" idx="1"/>
          </p:nvPr>
        </p:nvSpPr>
        <p:spPr>
          <a:xfrm>
            <a:off x="782425" y="1932495"/>
            <a:ext cx="10661715" cy="4331615"/>
          </a:xfrm>
        </p:spPr>
        <p:txBody>
          <a:bodyPr/>
          <a:lstStyle/>
          <a:p>
            <a:pPr algn="just"/>
            <a:r>
              <a:rPr lang="en-US" dirty="0">
                <a:solidFill>
                  <a:srgbClr val="2E2E2E"/>
                </a:solidFill>
                <a:effectLst/>
                <a:ea typeface="Calibri" panose="020F0502020204030204" pitchFamily="34" charset="0"/>
                <a:cs typeface="Times New Roman" panose="02020603050405020304" pitchFamily="18" charset="0"/>
              </a:rPr>
              <a:t>Machine learning algorithms can be extensively applied in the field of spam filtering. Substantial work have been done to improve the effectiveness of spam filters for classifying emails as either ham (valid messages) or spam (unwanted messages) by means of ML classifiers. They have the ability to recognize distinctive characteristics of the contents of emails.</a:t>
            </a:r>
            <a:endParaRPr lang="en-US"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9771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ank you - Studywise International">
            <a:extLst>
              <a:ext uri="{FF2B5EF4-FFF2-40B4-BE49-F238E27FC236}">
                <a16:creationId xmlns:a16="http://schemas.microsoft.com/office/drawing/2014/main" id="{4249541C-FFF2-DA3F-FED9-BD3A13F63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01" y="480767"/>
            <a:ext cx="11095348" cy="587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16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9CB-4D22-0E4D-DD31-B2CE2009CEFF}"/>
              </a:ext>
            </a:extLst>
          </p:cNvPr>
          <p:cNvSpPr>
            <a:spLocks noGrp="1"/>
          </p:cNvSpPr>
          <p:nvPr>
            <p:ph type="ctrTitle"/>
          </p:nvPr>
        </p:nvSpPr>
        <p:spPr>
          <a:xfrm>
            <a:off x="867266" y="1122364"/>
            <a:ext cx="10454326" cy="621596"/>
          </a:xfrm>
        </p:spPr>
        <p:txBody>
          <a:bodyPr>
            <a:normAutofit/>
          </a:bodyPr>
          <a:lstStyle/>
          <a:p>
            <a:pPr algn="l"/>
            <a:r>
              <a:rPr lang="en-US" sz="3600" dirty="0">
                <a:solidFill>
                  <a:srgbClr val="FF0000"/>
                </a:solidFill>
                <a:latin typeface="Cambria" panose="02040503050406030204" pitchFamily="18" charset="0"/>
                <a:ea typeface="Cambria" panose="02040503050406030204" pitchFamily="18" charset="0"/>
              </a:rPr>
              <a:t>Acknowledgement:</a:t>
            </a:r>
            <a:endParaRPr lang="en-US" sz="3600" dirty="0"/>
          </a:p>
        </p:txBody>
      </p:sp>
      <p:sp>
        <p:nvSpPr>
          <p:cNvPr id="3" name="Subtitle 2">
            <a:extLst>
              <a:ext uri="{FF2B5EF4-FFF2-40B4-BE49-F238E27FC236}">
                <a16:creationId xmlns:a16="http://schemas.microsoft.com/office/drawing/2014/main" id="{8131F1BC-157F-A454-E448-838DABC82778}"/>
              </a:ext>
            </a:extLst>
          </p:cNvPr>
          <p:cNvSpPr>
            <a:spLocks noGrp="1"/>
          </p:cNvSpPr>
          <p:nvPr>
            <p:ph type="subTitle" idx="1"/>
          </p:nvPr>
        </p:nvSpPr>
        <p:spPr>
          <a:xfrm>
            <a:off x="867267" y="2036190"/>
            <a:ext cx="10576873" cy="3221610"/>
          </a:xfrm>
        </p:spPr>
        <p:txBody>
          <a:bodyPr>
            <a:normAutofit fontScale="92500" lnSpcReduction="10000"/>
          </a:bodyPr>
          <a:lstStyle/>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 would like to express my sincere thanks of gratitude to my mentors from Data Trained academy and Flip Robo Technologies,</a:t>
            </a: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Bangalore for letting me work on this project. Their suggestions and directions have helped me in the completion of this project successfully. All the required information &amp; the dataset are provided by Flip Robo Technologies.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Finally, I would like to thank my family and friends who have helped me with their valuable suggestions and guidance and have been very helpful in various stages of project completion.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9775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52ED-92DD-F96E-7F7D-6ADD73693D98}"/>
              </a:ext>
            </a:extLst>
          </p:cNvPr>
          <p:cNvSpPr>
            <a:spLocks noGrp="1"/>
          </p:cNvSpPr>
          <p:nvPr>
            <p:ph type="ctrTitle"/>
          </p:nvPr>
        </p:nvSpPr>
        <p:spPr>
          <a:xfrm>
            <a:off x="798135" y="1046948"/>
            <a:ext cx="10683711" cy="734717"/>
          </a:xfrm>
        </p:spPr>
        <p:txBody>
          <a:bodyPr>
            <a:normAutofit/>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Overview:</a:t>
            </a:r>
            <a:endParaRPr lang="en-US" sz="3600" dirty="0"/>
          </a:p>
        </p:txBody>
      </p:sp>
      <p:sp>
        <p:nvSpPr>
          <p:cNvPr id="3" name="Subtitle 2">
            <a:extLst>
              <a:ext uri="{FF2B5EF4-FFF2-40B4-BE49-F238E27FC236}">
                <a16:creationId xmlns:a16="http://schemas.microsoft.com/office/drawing/2014/main" id="{6003C597-1389-CF61-382B-525F8F9DB559}"/>
              </a:ext>
            </a:extLst>
          </p:cNvPr>
          <p:cNvSpPr>
            <a:spLocks noGrp="1"/>
          </p:cNvSpPr>
          <p:nvPr>
            <p:ph type="subTitle" idx="1"/>
          </p:nvPr>
        </p:nvSpPr>
        <p:spPr>
          <a:xfrm>
            <a:off x="798135" y="2007909"/>
            <a:ext cx="10683711" cy="3249891"/>
          </a:xfrm>
        </p:spPr>
        <p:txBody>
          <a:bodyPr/>
          <a:lstStyle/>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b="0" i="0" u="none" strike="noStrike" kern="1200" cap="none" spc="0" normalizeH="0" baseline="0" noProof="0" dirty="0">
                <a:ln>
                  <a:noFill/>
                </a:ln>
                <a:solidFill>
                  <a:srgbClr val="2C3C43"/>
                </a:solidFill>
                <a:effectLst/>
                <a:uLnTx/>
                <a:uFillTx/>
                <a:latin typeface="Calibri" panose="020F0502020204030204" pitchFamily="34" charset="0"/>
                <a:ea typeface="+mn-ea"/>
                <a:cs typeface="Calibri" panose="020F0502020204030204" pitchFamily="34" charset="0"/>
              </a:rPr>
              <a:t>In this particular presentation we will be looking on:</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How to analyze the dataset of Email Spam Classifier.</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What are the EDA steps in cleaning the dataset.</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Overall analysis on the problem.</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Model building from the cleaned dataset.</a:t>
            </a:r>
          </a:p>
          <a:p>
            <a:pPr marL="342900" marR="0" lvl="0" indent="-342900" algn="l" defTabSz="457200" rtl="0" eaLnBrk="1" fontAlgn="auto" latinLnBrk="0" hangingPunct="1">
              <a:lnSpc>
                <a:spcPct val="100000"/>
              </a:lnSpc>
              <a:spcBef>
                <a:spcPts val="1000"/>
              </a:spcBef>
              <a:spcAft>
                <a:spcPts val="0"/>
              </a:spcAft>
              <a:buClr>
                <a:srgbClr val="5FCBEF"/>
              </a:buClr>
              <a:buSzPct val="80000"/>
              <a:buFont typeface="Arial" panose="020B0604020202020204" pitchFamily="34" charset="0"/>
              <a:buChar char="•"/>
              <a:tabLst/>
              <a:defRPr/>
            </a:pPr>
            <a:r>
              <a:rPr lang="en-US" dirty="0"/>
              <a:t>Predictions for test dataset from saved model.</a:t>
            </a:r>
          </a:p>
          <a:p>
            <a:endParaRPr lang="en-US" dirty="0"/>
          </a:p>
        </p:txBody>
      </p:sp>
    </p:spTree>
    <p:extLst>
      <p:ext uri="{BB962C8B-B14F-4D97-AF65-F5344CB8AC3E}">
        <p14:creationId xmlns:p14="http://schemas.microsoft.com/office/powerpoint/2010/main" val="172054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683C-7EBC-BCC0-5E3E-0EF682D7AA06}"/>
              </a:ext>
            </a:extLst>
          </p:cNvPr>
          <p:cNvSpPr>
            <a:spLocks noGrp="1"/>
          </p:cNvSpPr>
          <p:nvPr>
            <p:ph type="ctrTitle"/>
          </p:nvPr>
        </p:nvSpPr>
        <p:spPr>
          <a:xfrm>
            <a:off x="669303" y="942681"/>
            <a:ext cx="10831398" cy="657520"/>
          </a:xfrm>
        </p:spPr>
        <p:txBody>
          <a:bodyPr>
            <a:normAutofit/>
          </a:bodyPr>
          <a:lstStyle/>
          <a:p>
            <a:pPr algn="l"/>
            <a:r>
              <a:rPr kumimoji="0" lang="en-IN" sz="3600" b="0" i="0"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mj-cs"/>
              </a:rPr>
              <a:t>Introduction:</a:t>
            </a:r>
            <a:endParaRPr lang="en-US" sz="3600" dirty="0"/>
          </a:p>
        </p:txBody>
      </p:sp>
      <p:sp>
        <p:nvSpPr>
          <p:cNvPr id="3" name="Subtitle 2">
            <a:extLst>
              <a:ext uri="{FF2B5EF4-FFF2-40B4-BE49-F238E27FC236}">
                <a16:creationId xmlns:a16="http://schemas.microsoft.com/office/drawing/2014/main" id="{683FB839-3B3D-9F5B-90CB-FE76BD2533EA}"/>
              </a:ext>
            </a:extLst>
          </p:cNvPr>
          <p:cNvSpPr>
            <a:spLocks noGrp="1"/>
          </p:cNvSpPr>
          <p:nvPr>
            <p:ph type="subTitle" idx="1"/>
          </p:nvPr>
        </p:nvSpPr>
        <p:spPr>
          <a:xfrm>
            <a:off x="669303" y="1781667"/>
            <a:ext cx="10831398" cy="4656840"/>
          </a:xfrm>
        </p:spPr>
        <p:txBody>
          <a:bodyPr>
            <a:normAutofit/>
          </a:bodyPr>
          <a:lstStyle/>
          <a:p>
            <a:pPr algn="just">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Today, spam has become a big internet issue and in recent times, it has been proven through statistics that spam has accounted more than 60% of all SMS movement. Furthermore, phishing spam messages has been causing problem for the security of end users, since they attempt to persuade them to surrender personal information such as passwords and bank account numbers, using parody messages which replicates the appearance of original message from trustworthy organizations. Data science can thus play a key role in this domain by protecting the users from such fraud SMS using various natural language processing techniques.</a:t>
            </a:r>
            <a:endParaRPr lang="en-US" dirty="0"/>
          </a:p>
        </p:txBody>
      </p:sp>
    </p:spTree>
    <p:extLst>
      <p:ext uri="{BB962C8B-B14F-4D97-AF65-F5344CB8AC3E}">
        <p14:creationId xmlns:p14="http://schemas.microsoft.com/office/powerpoint/2010/main" val="291291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3E48-893D-BA1F-8BFE-41A7319EB3BE}"/>
              </a:ext>
            </a:extLst>
          </p:cNvPr>
          <p:cNvSpPr>
            <a:spLocks noGrp="1"/>
          </p:cNvSpPr>
          <p:nvPr>
            <p:ph type="ctrTitle"/>
          </p:nvPr>
        </p:nvSpPr>
        <p:spPr>
          <a:xfrm>
            <a:off x="688157" y="838987"/>
            <a:ext cx="10850251" cy="631594"/>
          </a:xfrm>
        </p:spPr>
        <p:txBody>
          <a:bodyPr>
            <a:normAutofit/>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Objective:</a:t>
            </a:r>
            <a:endParaRPr lang="en-US" sz="3600" dirty="0"/>
          </a:p>
        </p:txBody>
      </p:sp>
      <p:sp>
        <p:nvSpPr>
          <p:cNvPr id="3" name="Subtitle 2">
            <a:extLst>
              <a:ext uri="{FF2B5EF4-FFF2-40B4-BE49-F238E27FC236}">
                <a16:creationId xmlns:a16="http://schemas.microsoft.com/office/drawing/2014/main" id="{D721BD5F-0BC7-7C53-0569-B87FFE646DC9}"/>
              </a:ext>
            </a:extLst>
          </p:cNvPr>
          <p:cNvSpPr>
            <a:spLocks noGrp="1"/>
          </p:cNvSpPr>
          <p:nvPr>
            <p:ph type="subTitle" idx="1"/>
          </p:nvPr>
        </p:nvSpPr>
        <p:spPr>
          <a:xfrm>
            <a:off x="688157" y="1621409"/>
            <a:ext cx="10850251" cy="4694549"/>
          </a:xfrm>
        </p:spPr>
        <p:txBody>
          <a:bodyPr/>
          <a:lstStyle/>
          <a:p>
            <a:pPr algn="l"/>
            <a:r>
              <a:rPr lang="en-US" dirty="0"/>
              <a:t>The objective of identification of Spam emails are:</a:t>
            </a:r>
          </a:p>
          <a:p>
            <a:pPr marL="342900" indent="-342900" algn="l">
              <a:buFont typeface="Arial" panose="020B0604020202020204" pitchFamily="34" charset="0"/>
              <a:buChar char="•"/>
            </a:pPr>
            <a:r>
              <a:rPr lang="en-US" dirty="0"/>
              <a:t>To give knowledge to the user about the fake e-mails and relevant e-mails.</a:t>
            </a:r>
          </a:p>
          <a:p>
            <a:pPr marL="342900" indent="-342900" algn="l">
              <a:buFont typeface="Arial" panose="020B0604020202020204" pitchFamily="34" charset="0"/>
              <a:buChar char="•"/>
            </a:pPr>
            <a:r>
              <a:rPr lang="en-US" dirty="0"/>
              <a:t>To classify whether an email is spam or not.</a:t>
            </a:r>
          </a:p>
          <a:p>
            <a:endParaRPr lang="en-US" dirty="0"/>
          </a:p>
        </p:txBody>
      </p:sp>
    </p:spTree>
    <p:extLst>
      <p:ext uri="{BB962C8B-B14F-4D97-AF65-F5344CB8AC3E}">
        <p14:creationId xmlns:p14="http://schemas.microsoft.com/office/powerpoint/2010/main" val="58612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1254-1DD1-B643-643C-5C4A19D841A2}"/>
              </a:ext>
            </a:extLst>
          </p:cNvPr>
          <p:cNvSpPr>
            <a:spLocks noGrp="1"/>
          </p:cNvSpPr>
          <p:nvPr>
            <p:ph type="ctrTitle"/>
          </p:nvPr>
        </p:nvSpPr>
        <p:spPr>
          <a:xfrm>
            <a:off x="622169" y="857839"/>
            <a:ext cx="10840825" cy="735289"/>
          </a:xfrm>
        </p:spPr>
        <p:txBody>
          <a:bodyPr>
            <a:normAutofit/>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Scope of this Project:</a:t>
            </a:r>
            <a:endParaRPr lang="en-US" sz="3600" dirty="0"/>
          </a:p>
        </p:txBody>
      </p:sp>
      <p:sp>
        <p:nvSpPr>
          <p:cNvPr id="3" name="Subtitle 2">
            <a:extLst>
              <a:ext uri="{FF2B5EF4-FFF2-40B4-BE49-F238E27FC236}">
                <a16:creationId xmlns:a16="http://schemas.microsoft.com/office/drawing/2014/main" id="{BA802251-C72E-9C4E-6115-9E059BD30430}"/>
              </a:ext>
            </a:extLst>
          </p:cNvPr>
          <p:cNvSpPr>
            <a:spLocks noGrp="1"/>
          </p:cNvSpPr>
          <p:nvPr>
            <p:ph type="subTitle" idx="1"/>
          </p:nvPr>
        </p:nvSpPr>
        <p:spPr>
          <a:xfrm>
            <a:off x="622169" y="1951348"/>
            <a:ext cx="10840825" cy="4411744"/>
          </a:xfrm>
        </p:spPr>
        <p:txBody>
          <a:bodyPr/>
          <a:lstStyle/>
          <a:p>
            <a:pPr marL="342900" indent="-342900" algn="l">
              <a:buFont typeface="Arial" panose="020B0604020202020204" pitchFamily="34" charset="0"/>
              <a:buChar char="•"/>
            </a:pPr>
            <a:r>
              <a:rPr lang="en-US" dirty="0"/>
              <a:t>It provides sensitivity to the client and adapts well to the future spam techniques.</a:t>
            </a:r>
          </a:p>
          <a:p>
            <a:pPr marL="342900" indent="-342900" algn="l">
              <a:buFont typeface="Arial" panose="020B0604020202020204" pitchFamily="34" charset="0"/>
              <a:buChar char="•"/>
            </a:pPr>
            <a:r>
              <a:rPr lang="en-US" dirty="0"/>
              <a:t>It considers a complete message instead of single words with </a:t>
            </a:r>
            <a:r>
              <a:rPr lang="en-US" dirty="0" err="1"/>
              <a:t>resoect</a:t>
            </a:r>
            <a:r>
              <a:rPr lang="en-US" dirty="0"/>
              <a:t> to its organization.</a:t>
            </a:r>
          </a:p>
          <a:p>
            <a:pPr marL="342900" indent="-342900" algn="l">
              <a:buFont typeface="Arial" panose="020B0604020202020204" pitchFamily="34" charset="0"/>
              <a:buChar char="•"/>
            </a:pPr>
            <a:r>
              <a:rPr lang="en-US" dirty="0"/>
              <a:t>It increases Security and Control.</a:t>
            </a:r>
          </a:p>
          <a:p>
            <a:pPr marL="342900" indent="-342900" algn="l">
              <a:buFont typeface="Arial" panose="020B0604020202020204" pitchFamily="34" charset="0"/>
              <a:buChar char="•"/>
            </a:pPr>
            <a:r>
              <a:rPr lang="en-US" dirty="0"/>
              <a:t>It reduces IT Administration Costs.</a:t>
            </a:r>
          </a:p>
          <a:p>
            <a:pPr marL="342900" indent="-342900" algn="l">
              <a:buFont typeface="Arial" panose="020B0604020202020204" pitchFamily="34" charset="0"/>
              <a:buChar char="•"/>
            </a:pPr>
            <a:r>
              <a:rPr lang="en-US" dirty="0"/>
              <a:t>It also reduces Network Resource Costs.</a:t>
            </a:r>
          </a:p>
        </p:txBody>
      </p:sp>
    </p:spTree>
    <p:extLst>
      <p:ext uri="{BB962C8B-B14F-4D97-AF65-F5344CB8AC3E}">
        <p14:creationId xmlns:p14="http://schemas.microsoft.com/office/powerpoint/2010/main" val="292181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8383-CFCE-D7B9-1DA5-C4076E6A942E}"/>
              </a:ext>
            </a:extLst>
          </p:cNvPr>
          <p:cNvSpPr>
            <a:spLocks noGrp="1"/>
          </p:cNvSpPr>
          <p:nvPr>
            <p:ph type="ctrTitle"/>
          </p:nvPr>
        </p:nvSpPr>
        <p:spPr>
          <a:xfrm>
            <a:off x="659876" y="829559"/>
            <a:ext cx="10850252" cy="603315"/>
          </a:xfrm>
        </p:spPr>
        <p:txBody>
          <a:bodyPr>
            <a:normAutofit/>
          </a:bodyPr>
          <a:lstStyle/>
          <a:p>
            <a:pPr algn="l"/>
            <a:r>
              <a:rPr lang="en-IN" sz="3600" dirty="0">
                <a:solidFill>
                  <a:srgbClr val="FF0000"/>
                </a:solidFill>
                <a:latin typeface="Cambria" panose="02040503050406030204" pitchFamily="18" charset="0"/>
                <a:ea typeface="Cambria" panose="02040503050406030204" pitchFamily="18" charset="0"/>
              </a:rPr>
              <a:t>Dataset description:</a:t>
            </a:r>
            <a:endParaRPr lang="en-US" sz="3600" dirty="0"/>
          </a:p>
        </p:txBody>
      </p:sp>
      <p:sp>
        <p:nvSpPr>
          <p:cNvPr id="3" name="Subtitle 2">
            <a:extLst>
              <a:ext uri="{FF2B5EF4-FFF2-40B4-BE49-F238E27FC236}">
                <a16:creationId xmlns:a16="http://schemas.microsoft.com/office/drawing/2014/main" id="{A89756A9-8923-B856-9DD6-8724EB8EEA03}"/>
              </a:ext>
            </a:extLst>
          </p:cNvPr>
          <p:cNvSpPr>
            <a:spLocks noGrp="1"/>
          </p:cNvSpPr>
          <p:nvPr>
            <p:ph type="subTitle" idx="1"/>
          </p:nvPr>
        </p:nvSpPr>
        <p:spPr>
          <a:xfrm>
            <a:off x="659876" y="1800519"/>
            <a:ext cx="10850252" cy="4515439"/>
          </a:xfrm>
        </p:spPr>
        <p:txBody>
          <a:bodyPr/>
          <a:lstStyle/>
          <a:p>
            <a:pPr algn="just">
              <a:lnSpc>
                <a:spcPct val="100000"/>
              </a:lnSpc>
            </a:pPr>
            <a:r>
              <a:rPr lang="en-US" dirty="0">
                <a:effectLst/>
                <a:latin typeface="Calibri" panose="020F0502020204030204" pitchFamily="34" charset="0"/>
                <a:ea typeface="Calibri" panose="020F0502020204030204" pitchFamily="34" charset="0"/>
                <a:cs typeface="Times New Roman" panose="02020603050405020304" pitchFamily="18" charset="0"/>
              </a:rPr>
              <a:t>The dataset consists of 5572 rows and 2 columns. Primarily, it has 5 columns, where 3 columns, i.e., “Unnamed: 2”, “Unnamed: 3” and “Unnamed:4” are unnecessary. After deleting these 3 columns, the dataset consists of 2 columns, i.e., “v1” and “v2”. I have renamed the column “v1” as “label”, and the column “v2” as “message”. Later the dataset is divided into two parts, training and testing. After determine the proper model, the model is applied to predict the target variable for the test dataset.</a:t>
            </a:r>
          </a:p>
          <a:p>
            <a:endParaRPr lang="en-US" dirty="0"/>
          </a:p>
        </p:txBody>
      </p:sp>
    </p:spTree>
    <p:extLst>
      <p:ext uri="{BB962C8B-B14F-4D97-AF65-F5344CB8AC3E}">
        <p14:creationId xmlns:p14="http://schemas.microsoft.com/office/powerpoint/2010/main" val="230895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B7F2-988D-3386-E249-9C43EB80770A}"/>
              </a:ext>
            </a:extLst>
          </p:cNvPr>
          <p:cNvSpPr>
            <a:spLocks noGrp="1"/>
          </p:cNvSpPr>
          <p:nvPr>
            <p:ph type="ctrTitle"/>
          </p:nvPr>
        </p:nvSpPr>
        <p:spPr>
          <a:xfrm>
            <a:off x="659875" y="772999"/>
            <a:ext cx="10887959" cy="716436"/>
          </a:xfrm>
        </p:spPr>
        <p:txBody>
          <a:bodyPr>
            <a:normAutofit/>
          </a:bodyPr>
          <a:lstStyle/>
          <a:p>
            <a:pPr algn="l"/>
            <a:r>
              <a:rPr lang="en-IN" sz="3600" dirty="0">
                <a:solidFill>
                  <a:srgbClr val="FF0000"/>
                </a:solidFill>
                <a:latin typeface="Cambria" panose="02040503050406030204" pitchFamily="18" charset="0"/>
                <a:ea typeface="Cambria" panose="02040503050406030204" pitchFamily="18" charset="0"/>
              </a:rPr>
              <a:t>Data pre-processing:</a:t>
            </a:r>
            <a:endParaRPr lang="en-US" sz="3600" dirty="0"/>
          </a:p>
        </p:txBody>
      </p:sp>
      <p:sp>
        <p:nvSpPr>
          <p:cNvPr id="3" name="Subtitle 2">
            <a:extLst>
              <a:ext uri="{FF2B5EF4-FFF2-40B4-BE49-F238E27FC236}">
                <a16:creationId xmlns:a16="http://schemas.microsoft.com/office/drawing/2014/main" id="{B59F69BE-78F5-71C1-98FE-81B3D338D0FA}"/>
              </a:ext>
            </a:extLst>
          </p:cNvPr>
          <p:cNvSpPr>
            <a:spLocks noGrp="1"/>
          </p:cNvSpPr>
          <p:nvPr>
            <p:ph type="subTitle" idx="1"/>
          </p:nvPr>
        </p:nvSpPr>
        <p:spPr>
          <a:xfrm>
            <a:off x="659875" y="1706252"/>
            <a:ext cx="10887959" cy="4628560"/>
          </a:xfrm>
        </p:spPr>
        <p:txBody>
          <a:bodyPr/>
          <a:lstStyle/>
          <a:p>
            <a:pPr marL="342900" indent="-342900" algn="l">
              <a:buFont typeface="Arial" panose="020B0604020202020204" pitchFamily="34" charset="0"/>
              <a:buChar char="•"/>
            </a:pPr>
            <a:r>
              <a:rPr lang="en-US" dirty="0">
                <a:effectLst/>
                <a:latin typeface="Calibri" panose="020F0502020204030204" pitchFamily="34" charset="0"/>
                <a:ea typeface="Calibri" panose="020F0502020204030204" pitchFamily="34" charset="0"/>
              </a:rPr>
              <a:t>Encoding:</a:t>
            </a:r>
            <a:endParaRPr lang="en-IN" dirty="0"/>
          </a:p>
          <a:p>
            <a:pPr marL="342900" indent="-342900" algn="l">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944153A5-B984-ABAF-4B27-34789F910B5C}"/>
              </a:ext>
            </a:extLst>
          </p:cNvPr>
          <p:cNvPicPr>
            <a:picLocks noChangeAspect="1"/>
          </p:cNvPicPr>
          <p:nvPr/>
        </p:nvPicPr>
        <p:blipFill>
          <a:blip r:embed="rId2"/>
          <a:stretch>
            <a:fillRect/>
          </a:stretch>
        </p:blipFill>
        <p:spPr>
          <a:xfrm>
            <a:off x="748645" y="2200932"/>
            <a:ext cx="5943600" cy="957913"/>
          </a:xfrm>
          <a:prstGeom prst="rect">
            <a:avLst/>
          </a:prstGeom>
        </p:spPr>
      </p:pic>
      <p:sp>
        <p:nvSpPr>
          <p:cNvPr id="6" name="TextBox 5">
            <a:extLst>
              <a:ext uri="{FF2B5EF4-FFF2-40B4-BE49-F238E27FC236}">
                <a16:creationId xmlns:a16="http://schemas.microsoft.com/office/drawing/2014/main" id="{8895D65D-3931-AC14-2F3F-2F534FCE6CC2}"/>
              </a:ext>
            </a:extLst>
          </p:cNvPr>
          <p:cNvSpPr txBox="1"/>
          <p:nvPr/>
        </p:nvSpPr>
        <p:spPr>
          <a:xfrm>
            <a:off x="748646" y="3246690"/>
            <a:ext cx="8392998" cy="830997"/>
          </a:xfrm>
          <a:prstGeom prst="rect">
            <a:avLst/>
          </a:prstGeom>
          <a:noFill/>
        </p:spPr>
        <p:txBody>
          <a:bodyPr wrap="square">
            <a:spAutoFit/>
          </a:bodyPr>
          <a:lstStyle/>
          <a:p>
            <a:pPr marL="342900" indent="-342900">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Converting upper case to lower case:</a:t>
            </a:r>
            <a:endParaRPr lang="en-US" sz="2400" dirty="0"/>
          </a:p>
        </p:txBody>
      </p:sp>
      <p:pic>
        <p:nvPicPr>
          <p:cNvPr id="7" name="Picture 6">
            <a:extLst>
              <a:ext uri="{FF2B5EF4-FFF2-40B4-BE49-F238E27FC236}">
                <a16:creationId xmlns:a16="http://schemas.microsoft.com/office/drawing/2014/main" id="{8943649E-D388-226B-BC8A-732DD3DD6DF0}"/>
              </a:ext>
            </a:extLst>
          </p:cNvPr>
          <p:cNvPicPr>
            <a:picLocks noChangeAspect="1"/>
          </p:cNvPicPr>
          <p:nvPr/>
        </p:nvPicPr>
        <p:blipFill>
          <a:blip r:embed="rId3"/>
          <a:stretch>
            <a:fillRect/>
          </a:stretch>
        </p:blipFill>
        <p:spPr>
          <a:xfrm>
            <a:off x="169682" y="4294505"/>
            <a:ext cx="8894308" cy="830997"/>
          </a:xfrm>
          <a:prstGeom prst="rect">
            <a:avLst/>
          </a:prstGeom>
        </p:spPr>
      </p:pic>
    </p:spTree>
    <p:extLst>
      <p:ext uri="{BB962C8B-B14F-4D97-AF65-F5344CB8AC3E}">
        <p14:creationId xmlns:p14="http://schemas.microsoft.com/office/powerpoint/2010/main" val="37551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780</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Brush Script MT</vt:lpstr>
      <vt:lpstr>Calibri</vt:lpstr>
      <vt:lpstr>Calibri Light</vt:lpstr>
      <vt:lpstr>Cambria</vt:lpstr>
      <vt:lpstr>Wingdings 3</vt:lpstr>
      <vt:lpstr>Office Theme</vt:lpstr>
      <vt:lpstr>Email Spam Classifier Project</vt:lpstr>
      <vt:lpstr>Agenda:</vt:lpstr>
      <vt:lpstr>Acknowledgement:</vt:lpstr>
      <vt:lpstr>Overview:</vt:lpstr>
      <vt:lpstr>Introduction:</vt:lpstr>
      <vt:lpstr>Objective:</vt:lpstr>
      <vt:lpstr>Scope of this Project:</vt:lpstr>
      <vt:lpstr>Dataset description:</vt:lpstr>
      <vt:lpstr>Data pre-processing:</vt:lpstr>
      <vt:lpstr>PowerPoint Presentation</vt:lpstr>
      <vt:lpstr>Stop word Removal : Stop words are those words that are frequently used in both written and verbal communication and thereby do not have either a positive/negative impact on our statement. </vt:lpstr>
      <vt:lpstr>Tf-Idf vectorization:</vt:lpstr>
      <vt:lpstr>Visualisation:</vt:lpstr>
      <vt:lpstr>Model building:</vt:lpstr>
      <vt:lpstr>3) Linear Support Vector Machine Classifier: </vt:lpstr>
      <vt:lpstr>5) K-Neighbors Classifier: </vt:lpstr>
      <vt:lpstr>Comparison of different models: </vt:lpstr>
      <vt:lpstr>Metrics: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 Project</dc:title>
  <dc:creator>Safiya Firdose Khan</dc:creator>
  <cp:lastModifiedBy>Safiya Firdose Khan</cp:lastModifiedBy>
  <cp:revision>1</cp:revision>
  <dcterms:created xsi:type="dcterms:W3CDTF">2023-02-09T16:25:39Z</dcterms:created>
  <dcterms:modified xsi:type="dcterms:W3CDTF">2023-02-09T17:06:36Z</dcterms:modified>
</cp:coreProperties>
</file>