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4" r:id="rId79"/>
    <p:sldId id="335" r:id="rId80"/>
    <p:sldId id="336" r:id="rId81"/>
    <p:sldId id="337" r:id="rId82"/>
    <p:sldId id="338"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9BA9-30CE-7457-51D0-26095A8EC4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508591-525E-2011-BE72-BE7B45E94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0606E3-CDF8-B5AF-B6CE-95AFEFAFEA84}"/>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5" name="Footer Placeholder 4">
            <a:extLst>
              <a:ext uri="{FF2B5EF4-FFF2-40B4-BE49-F238E27FC236}">
                <a16:creationId xmlns:a16="http://schemas.microsoft.com/office/drawing/2014/main" id="{5B2C8462-D16F-45C9-2C20-843190F33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971C6-662C-AC5A-806F-DAE3E0ED7AA3}"/>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269080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37C2-F6B4-6216-2D86-42C0B4D7BA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5DF0E0-C93C-04FE-6D9D-022F21E3E6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55D56-A197-2088-C9DF-F06E35849D16}"/>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5" name="Footer Placeholder 4">
            <a:extLst>
              <a:ext uri="{FF2B5EF4-FFF2-40B4-BE49-F238E27FC236}">
                <a16:creationId xmlns:a16="http://schemas.microsoft.com/office/drawing/2014/main" id="{27B01D01-9D3E-2760-EC85-E8B69E8B2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FEDEA-2E21-7F95-7993-9A57A58F061A}"/>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119759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D14245-F383-E40D-7280-2CD04548C9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43000B-4602-94F7-8D57-EFB85D8A1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AFEF9-9B77-7F9C-B9FA-7BF02496C92B}"/>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5" name="Footer Placeholder 4">
            <a:extLst>
              <a:ext uri="{FF2B5EF4-FFF2-40B4-BE49-F238E27FC236}">
                <a16:creationId xmlns:a16="http://schemas.microsoft.com/office/drawing/2014/main" id="{9981A410-A944-DAAA-4171-1E92298EA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1AE04-5DF8-6CEC-CC56-20B9F13E545F}"/>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146642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14F5-5775-D386-755C-D44C630B8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CB01C-B8B5-504F-7EDE-D290A65D5D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D8032-7590-5F29-11CA-B49B0AF172F5}"/>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5" name="Footer Placeholder 4">
            <a:extLst>
              <a:ext uri="{FF2B5EF4-FFF2-40B4-BE49-F238E27FC236}">
                <a16:creationId xmlns:a16="http://schemas.microsoft.com/office/drawing/2014/main" id="{88CEB948-2CD9-EDE8-CC63-3959A641F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7E1E9-E95F-A006-B165-55D626DC59FC}"/>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272005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FB09-49E4-B79F-F9BF-7BB420BA06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F909CC-3152-E970-5FA9-569F5C758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A86190-3508-1075-179F-8BD05A4828D5}"/>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5" name="Footer Placeholder 4">
            <a:extLst>
              <a:ext uri="{FF2B5EF4-FFF2-40B4-BE49-F238E27FC236}">
                <a16:creationId xmlns:a16="http://schemas.microsoft.com/office/drawing/2014/main" id="{1E226BA8-9F7D-722C-B038-2C03DF4A7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8A4C8-BCC6-2177-4476-23688A86411E}"/>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316548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B43A-4B29-63F2-1E3E-B7FD885AC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99CEC8-C936-7A79-BFCE-FC564D0ED0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919951-85EF-76D7-C0B1-E4F8B8B9B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4C4482-C0DA-19CA-ADDE-CAA699E7C39E}"/>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6" name="Footer Placeholder 5">
            <a:extLst>
              <a:ext uri="{FF2B5EF4-FFF2-40B4-BE49-F238E27FC236}">
                <a16:creationId xmlns:a16="http://schemas.microsoft.com/office/drawing/2014/main" id="{BECEE5A3-EEBB-F3F3-BC5C-D7ACDC0BE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2D71F-19CB-2F2C-3CFA-A83203D03694}"/>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249833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5BE4-829A-E64C-3697-3CBAC4A2F8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FF0F3F-DFC5-E9AF-B9B6-F16215414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E492FC-C966-6709-B653-95B7760A46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FA6E3-3BAA-82AF-FD3A-F61D2B17C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32923-9C93-61E7-8CB1-9A6AD912F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1AE222-56A2-7A4E-FFBE-129A7EBBD269}"/>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8" name="Footer Placeholder 7">
            <a:extLst>
              <a:ext uri="{FF2B5EF4-FFF2-40B4-BE49-F238E27FC236}">
                <a16:creationId xmlns:a16="http://schemas.microsoft.com/office/drawing/2014/main" id="{039BD3AA-D5B2-C863-C108-88FBC39112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B76E1-9737-2506-E7F8-3B69734F7DC8}"/>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363282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E137-0196-34A4-3A6A-C397D41643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15FAEA-82F2-460C-5F0E-4A482298C51B}"/>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4" name="Footer Placeholder 3">
            <a:extLst>
              <a:ext uri="{FF2B5EF4-FFF2-40B4-BE49-F238E27FC236}">
                <a16:creationId xmlns:a16="http://schemas.microsoft.com/office/drawing/2014/main" id="{95EB54DA-9C1E-1E5F-F248-AF0EBAE35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2B8517-21CE-AAC7-64B4-B59A9E40A24E}"/>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336570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F345CA-1F26-4618-1E9F-71846DC3F09F}"/>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3" name="Footer Placeholder 2">
            <a:extLst>
              <a:ext uri="{FF2B5EF4-FFF2-40B4-BE49-F238E27FC236}">
                <a16:creationId xmlns:a16="http://schemas.microsoft.com/office/drawing/2014/main" id="{F7440873-7AE9-C222-6D8F-BE7925AD67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819748-D3BE-6EDE-EE19-15AB59CE8161}"/>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213107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D53A-E715-F8B9-03C3-3DD90D7A0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38BCAB-9F1A-2445-FE8B-4D7D8CA76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F36CC6-B6EB-702A-0970-4A32DB774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95BA3-98F6-B998-6818-A190C43F9162}"/>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6" name="Footer Placeholder 5">
            <a:extLst>
              <a:ext uri="{FF2B5EF4-FFF2-40B4-BE49-F238E27FC236}">
                <a16:creationId xmlns:a16="http://schemas.microsoft.com/office/drawing/2014/main" id="{BD4B37F8-AC64-0816-3D30-7F2DC54B6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B6124-1E92-221B-84C0-7A0059F722BF}"/>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241375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06DF-A0A6-82FA-5481-3F4C3160E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8A0A7-B078-13A2-7293-AE3D9435E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A118EE-DAAB-445F-4486-85185A93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F342C0-AACB-D46C-1F6B-69C5ECC10F4F}"/>
              </a:ext>
            </a:extLst>
          </p:cNvPr>
          <p:cNvSpPr>
            <a:spLocks noGrp="1"/>
          </p:cNvSpPr>
          <p:nvPr>
            <p:ph type="dt" sz="half" idx="10"/>
          </p:nvPr>
        </p:nvSpPr>
        <p:spPr/>
        <p:txBody>
          <a:bodyPr/>
          <a:lstStyle/>
          <a:p>
            <a:fld id="{2B559AC9-2D9B-400C-97BB-C2A4B1843A1F}" type="datetimeFigureOut">
              <a:rPr lang="en-US" smtClean="0"/>
              <a:t>2/23/2023</a:t>
            </a:fld>
            <a:endParaRPr lang="en-US"/>
          </a:p>
        </p:txBody>
      </p:sp>
      <p:sp>
        <p:nvSpPr>
          <p:cNvPr id="6" name="Footer Placeholder 5">
            <a:extLst>
              <a:ext uri="{FF2B5EF4-FFF2-40B4-BE49-F238E27FC236}">
                <a16:creationId xmlns:a16="http://schemas.microsoft.com/office/drawing/2014/main" id="{483555C6-AADD-6B6A-135C-362590931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3978EA-DDFD-C81E-2DD9-D9FE37971C6A}"/>
              </a:ext>
            </a:extLst>
          </p:cNvPr>
          <p:cNvSpPr>
            <a:spLocks noGrp="1"/>
          </p:cNvSpPr>
          <p:nvPr>
            <p:ph type="sldNum" sz="quarter" idx="12"/>
          </p:nvPr>
        </p:nvSpPr>
        <p:spPr/>
        <p:txBody>
          <a:bodyPr/>
          <a:lstStyle/>
          <a:p>
            <a:fld id="{C8946E52-D78D-467C-B3C4-DA3CF6FAEB54}" type="slidenum">
              <a:rPr lang="en-US" smtClean="0"/>
              <a:t>‹#›</a:t>
            </a:fld>
            <a:endParaRPr lang="en-US"/>
          </a:p>
        </p:txBody>
      </p:sp>
    </p:spTree>
    <p:extLst>
      <p:ext uri="{BB962C8B-B14F-4D97-AF65-F5344CB8AC3E}">
        <p14:creationId xmlns:p14="http://schemas.microsoft.com/office/powerpoint/2010/main" val="198995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F4F3B-11F8-8F34-3E49-5A4FD2826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4E561-5BD4-746B-D1F1-EB1FA55EC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70C96-BA0C-B32C-2E33-8142338C5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59AC9-2D9B-400C-97BB-C2A4B1843A1F}" type="datetimeFigureOut">
              <a:rPr lang="en-US" smtClean="0"/>
              <a:t>2/23/2023</a:t>
            </a:fld>
            <a:endParaRPr lang="en-US"/>
          </a:p>
        </p:txBody>
      </p:sp>
      <p:sp>
        <p:nvSpPr>
          <p:cNvPr id="5" name="Footer Placeholder 4">
            <a:extLst>
              <a:ext uri="{FF2B5EF4-FFF2-40B4-BE49-F238E27FC236}">
                <a16:creationId xmlns:a16="http://schemas.microsoft.com/office/drawing/2014/main" id="{8B3A86EB-701B-ED32-0F40-A03C110F16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769039-2E9A-CB66-312C-275081FFE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46E52-D78D-467C-B3C4-DA3CF6FAEB54}" type="slidenum">
              <a:rPr lang="en-US" smtClean="0"/>
              <a:t>‹#›</a:t>
            </a:fld>
            <a:endParaRPr lang="en-US"/>
          </a:p>
        </p:txBody>
      </p:sp>
    </p:spTree>
    <p:extLst>
      <p:ext uri="{BB962C8B-B14F-4D97-AF65-F5344CB8AC3E}">
        <p14:creationId xmlns:p14="http://schemas.microsoft.com/office/powerpoint/2010/main" val="112249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95DD-7C00-84CD-4D6F-66E849ABA776}"/>
              </a:ext>
            </a:extLst>
          </p:cNvPr>
          <p:cNvSpPr>
            <a:spLocks noGrp="1"/>
          </p:cNvSpPr>
          <p:nvPr>
            <p:ph type="ctrTitle"/>
          </p:nvPr>
        </p:nvSpPr>
        <p:spPr>
          <a:xfrm>
            <a:off x="518474" y="367645"/>
            <a:ext cx="11151910" cy="1074656"/>
          </a:xfrm>
        </p:spPr>
        <p:txBody>
          <a:bodyPr/>
          <a:lstStyle/>
          <a:p>
            <a:r>
              <a:rPr lang="en-US" sz="6000" dirty="0">
                <a:solidFill>
                  <a:srgbClr val="7030A0"/>
                </a:solidFill>
                <a:latin typeface="Brush Script MT" panose="03060802040406070304" pitchFamily="66" charset="0"/>
              </a:rPr>
              <a:t>Micro Credit Defaulter Project</a:t>
            </a:r>
            <a:endParaRPr lang="en-US" dirty="0">
              <a:solidFill>
                <a:srgbClr val="7030A0"/>
              </a:solidFill>
            </a:endParaRPr>
          </a:p>
        </p:txBody>
      </p:sp>
      <p:pic>
        <p:nvPicPr>
          <p:cNvPr id="4" name="Picture 3">
            <a:extLst>
              <a:ext uri="{FF2B5EF4-FFF2-40B4-BE49-F238E27FC236}">
                <a16:creationId xmlns:a16="http://schemas.microsoft.com/office/drawing/2014/main" id="{E59E675D-1CBB-4ADE-9E63-D8437A4505BB}"/>
              </a:ext>
            </a:extLst>
          </p:cNvPr>
          <p:cNvPicPr>
            <a:picLocks noChangeAspect="1"/>
          </p:cNvPicPr>
          <p:nvPr/>
        </p:nvPicPr>
        <p:blipFill rotWithShape="1">
          <a:blip r:embed="rId2"/>
          <a:srcRect b="14210"/>
          <a:stretch/>
        </p:blipFill>
        <p:spPr>
          <a:xfrm>
            <a:off x="1699846" y="1517714"/>
            <a:ext cx="8792308" cy="4581427"/>
          </a:xfrm>
          <a:prstGeom prst="rect">
            <a:avLst/>
          </a:prstGeom>
        </p:spPr>
      </p:pic>
      <p:sp>
        <p:nvSpPr>
          <p:cNvPr id="3" name="Subtitle 2">
            <a:extLst>
              <a:ext uri="{FF2B5EF4-FFF2-40B4-BE49-F238E27FC236}">
                <a16:creationId xmlns:a16="http://schemas.microsoft.com/office/drawing/2014/main" id="{8BA96737-2EF5-A304-241C-D02B74DC68B7}"/>
              </a:ext>
            </a:extLst>
          </p:cNvPr>
          <p:cNvSpPr>
            <a:spLocks noGrp="1"/>
          </p:cNvSpPr>
          <p:nvPr>
            <p:ph type="subTitle" idx="1"/>
          </p:nvPr>
        </p:nvSpPr>
        <p:spPr>
          <a:xfrm>
            <a:off x="518474" y="1517713"/>
            <a:ext cx="11151910" cy="5175317"/>
          </a:xfrm>
        </p:spPr>
        <p:txBody>
          <a:bodyPr/>
          <a:lstStyle/>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pPr algn="r"/>
            <a:r>
              <a:rPr kumimoji="0" lang="en-US" sz="3600" b="0" i="0" u="none" strike="noStrike" kern="1200" cap="none" spc="0" normalizeH="0" baseline="0" noProof="0" dirty="0">
                <a:ln>
                  <a:noFill/>
                </a:ln>
                <a:solidFill>
                  <a:srgbClr val="7030A0"/>
                </a:solidFill>
                <a:effectLst/>
                <a:uLnTx/>
                <a:uFillTx/>
                <a:latin typeface="Brush Script MT" panose="03060802040406070304" pitchFamily="66" charset="0"/>
                <a:ea typeface="+mn-ea"/>
                <a:cs typeface="+mn-cs"/>
              </a:rPr>
              <a:t>Presented By: Safiya Firdose Khan</a:t>
            </a:r>
            <a:endParaRPr lang="en-US" sz="3600" dirty="0">
              <a:solidFill>
                <a:srgbClr val="7030A0"/>
              </a:solidFill>
            </a:endParaRPr>
          </a:p>
        </p:txBody>
      </p:sp>
    </p:spTree>
    <p:extLst>
      <p:ext uri="{BB962C8B-B14F-4D97-AF65-F5344CB8AC3E}">
        <p14:creationId xmlns:p14="http://schemas.microsoft.com/office/powerpoint/2010/main" val="167607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0C73-7778-0BB7-F292-579A197D9709}"/>
              </a:ext>
            </a:extLst>
          </p:cNvPr>
          <p:cNvSpPr>
            <a:spLocks noGrp="1"/>
          </p:cNvSpPr>
          <p:nvPr>
            <p:ph type="title"/>
          </p:nvPr>
        </p:nvSpPr>
        <p:spPr>
          <a:xfrm>
            <a:off x="838200" y="320511"/>
            <a:ext cx="10515600" cy="1370178"/>
          </a:xfrm>
        </p:spPr>
        <p:txBody>
          <a:bodyPr>
            <a:normAutofit fontScale="90000"/>
          </a:bodyPr>
          <a:lstStyle/>
          <a:p>
            <a:pPr algn="ctr">
              <a:lnSpc>
                <a:spcPct val="150000"/>
              </a:lnSpc>
            </a:pPr>
            <a:r>
              <a:rPr lang="en-US" sz="4000" dirty="0">
                <a:solidFill>
                  <a:srgbClr val="7030A0"/>
                </a:solidFill>
                <a:latin typeface="Cambria" panose="02040503050406030204" pitchFamily="18" charset="0"/>
                <a:ea typeface="Cambria" panose="02040503050406030204" pitchFamily="18" charset="0"/>
              </a:rPr>
              <a:t>Visualizations:</a:t>
            </a:r>
            <a:br>
              <a:rPr lang="en-US" sz="3200" dirty="0">
                <a:solidFill>
                  <a:srgbClr val="7030A0"/>
                </a:solidFill>
                <a:latin typeface="Cambria" panose="02040503050406030204" pitchFamily="18" charset="0"/>
                <a:ea typeface="Cambria" panose="02040503050406030204" pitchFamily="18" charset="0"/>
              </a:rPr>
            </a:br>
            <a:r>
              <a:rPr lang="en-US" sz="3100" dirty="0">
                <a:solidFill>
                  <a:srgbClr val="7030A0"/>
                </a:solidFill>
                <a:latin typeface="Cambria" panose="02040503050406030204" pitchFamily="18" charset="0"/>
                <a:ea typeface="Cambria" panose="02040503050406030204" pitchFamily="18" charset="0"/>
              </a:rPr>
              <a:t>Univariate analysis:</a:t>
            </a:r>
            <a:br>
              <a:rPr lang="en-US" sz="3100" dirty="0">
                <a:solidFill>
                  <a:srgbClr val="7030A0"/>
                </a:solidFill>
                <a:latin typeface="Cambria" panose="02040503050406030204" pitchFamily="18" charset="0"/>
                <a:ea typeface="Cambria" panose="02040503050406030204" pitchFamily="18" charset="0"/>
              </a:rPr>
            </a:br>
            <a:br>
              <a:rPr lang="en-US" sz="2400" dirty="0">
                <a:solidFill>
                  <a:srgbClr val="7030A0"/>
                </a:solidFill>
                <a:latin typeface="Cambria" panose="02040503050406030204" pitchFamily="18" charset="0"/>
                <a:ea typeface="Cambria" panose="02040503050406030204" pitchFamily="18" charset="0"/>
              </a:rPr>
            </a:br>
            <a:endParaRPr lang="en-US" sz="2200" dirty="0">
              <a:solidFill>
                <a:srgbClr val="7030A0"/>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B8D8AA4-71EA-2406-6D58-BE7DAA1807FD}"/>
              </a:ext>
            </a:extLst>
          </p:cNvPr>
          <p:cNvSpPr>
            <a:spLocks noGrp="1"/>
          </p:cNvSpPr>
          <p:nvPr>
            <p:ph idx="1"/>
          </p:nvPr>
        </p:nvSpPr>
        <p:spPr>
          <a:xfrm>
            <a:off x="838200" y="1366887"/>
            <a:ext cx="10515600" cy="5170602"/>
          </a:xfrm>
        </p:spPr>
        <p:txBody>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Count plot of label: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majority of the customers are non-defaulters.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BFED8651-E558-1E12-E48B-E66C1FC3C6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70389"/>
            <a:ext cx="4506798" cy="3620724"/>
          </a:xfrm>
          <a:prstGeom prst="rect">
            <a:avLst/>
          </a:prstGeom>
          <a:noFill/>
          <a:ln>
            <a:noFill/>
          </a:ln>
        </p:spPr>
      </p:pic>
    </p:spTree>
    <p:extLst>
      <p:ext uri="{BB962C8B-B14F-4D97-AF65-F5344CB8AC3E}">
        <p14:creationId xmlns:p14="http://schemas.microsoft.com/office/powerpoint/2010/main" val="161785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508D-F206-8503-3562-15355C5B10CB}"/>
              </a:ext>
            </a:extLst>
          </p:cNvPr>
          <p:cNvSpPr>
            <a:spLocks noGrp="1"/>
          </p:cNvSpPr>
          <p:nvPr>
            <p:ph type="title"/>
          </p:nvPr>
        </p:nvSpPr>
        <p:spPr>
          <a:xfrm>
            <a:off x="838200" y="848411"/>
            <a:ext cx="10515600" cy="1084083"/>
          </a:xfrm>
        </p:spPr>
        <p:txBody>
          <a:bodyPr>
            <a:norm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Count plot of Month:</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6" name="Content Placeholder 5">
            <a:extLst>
              <a:ext uri="{FF2B5EF4-FFF2-40B4-BE49-F238E27FC236}">
                <a16:creationId xmlns:a16="http://schemas.microsoft.com/office/drawing/2014/main" id="{6076D4A5-1C7C-CE1B-D614-6F660ED36D94}"/>
              </a:ext>
            </a:extLst>
          </p:cNvPr>
          <p:cNvSpPr>
            <a:spLocks noGrp="1"/>
          </p:cNvSpPr>
          <p:nvPr>
            <p:ph idx="1"/>
          </p:nvPr>
        </p:nvSpPr>
        <p:spPr>
          <a:xfrm>
            <a:off x="838200" y="1825624"/>
            <a:ext cx="10515600" cy="4763711"/>
          </a:xfrm>
        </p:spPr>
        <p:txBody>
          <a:bodyPr>
            <a:normAutofit lnSpcReduction="10000"/>
          </a:bodyPr>
          <a:lstStyle/>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majority of the customers (85765) have taken credit in the 7th month.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CC264364-5717-4FE0-C206-AEA2DCCBD4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2428"/>
            <a:ext cx="5943600" cy="4366260"/>
          </a:xfrm>
          <a:prstGeom prst="rect">
            <a:avLst/>
          </a:prstGeom>
          <a:noFill/>
          <a:ln>
            <a:noFill/>
          </a:ln>
        </p:spPr>
      </p:pic>
    </p:spTree>
    <p:extLst>
      <p:ext uri="{BB962C8B-B14F-4D97-AF65-F5344CB8AC3E}">
        <p14:creationId xmlns:p14="http://schemas.microsoft.com/office/powerpoint/2010/main" val="3108681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68B9-2EF0-1726-3EF5-0ED222483CA3}"/>
              </a:ext>
            </a:extLst>
          </p:cNvPr>
          <p:cNvSpPr>
            <a:spLocks noGrp="1"/>
          </p:cNvSpPr>
          <p:nvPr>
            <p:ph type="ctrTitle"/>
          </p:nvPr>
        </p:nvSpPr>
        <p:spPr>
          <a:xfrm>
            <a:off x="970961" y="1122364"/>
            <a:ext cx="9992412" cy="781850"/>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Count plot of day:</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A323A858-B2DE-53E1-7989-930812A45B81}"/>
              </a:ext>
            </a:extLst>
          </p:cNvPr>
          <p:cNvSpPr>
            <a:spLocks noGrp="1"/>
          </p:cNvSpPr>
          <p:nvPr>
            <p:ph type="subTitle" idx="1"/>
          </p:nvPr>
        </p:nvSpPr>
        <p:spPr>
          <a:xfrm>
            <a:off x="970961" y="1677971"/>
            <a:ext cx="9992412" cy="4911365"/>
          </a:xfrm>
        </p:spPr>
        <p:txBody>
          <a:bodyPr>
            <a:normAutofit/>
          </a:bodyPr>
          <a:lstStyle/>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majority of the customers (8092) have taken credit on the 11th day of the month.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908F8C5-5F51-7E7F-4E3D-ADDBF23A82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0961" y="1783152"/>
            <a:ext cx="5943600" cy="4253230"/>
          </a:xfrm>
          <a:prstGeom prst="rect">
            <a:avLst/>
          </a:prstGeom>
          <a:noFill/>
          <a:ln>
            <a:noFill/>
          </a:ln>
        </p:spPr>
      </p:pic>
    </p:spTree>
    <p:extLst>
      <p:ext uri="{BB962C8B-B14F-4D97-AF65-F5344CB8AC3E}">
        <p14:creationId xmlns:p14="http://schemas.microsoft.com/office/powerpoint/2010/main" val="307972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1948-6483-5C85-2C7E-795CD2276C61}"/>
              </a:ext>
            </a:extLst>
          </p:cNvPr>
          <p:cNvSpPr>
            <a:spLocks noGrp="1"/>
          </p:cNvSpPr>
          <p:nvPr>
            <p:ph type="ctrTitle"/>
          </p:nvPr>
        </p:nvSpPr>
        <p:spPr>
          <a:xfrm>
            <a:off x="1093509" y="1122363"/>
            <a:ext cx="10020693" cy="772425"/>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a:t>
            </a:r>
            <a:r>
              <a:rPr lang="en-US" sz="2400" dirty="0" err="1">
                <a:effectLst/>
                <a:latin typeface="Calibri" panose="020F0502020204030204" pitchFamily="34" charset="0"/>
                <a:ea typeface="Calibri" panose="020F0502020204030204" pitchFamily="34" charset="0"/>
                <a:cs typeface="Calibri" panose="020F0502020204030204" pitchFamily="34" charset="0"/>
              </a:rPr>
              <a:t>aon</a:t>
            </a:r>
            <a:r>
              <a:rPr lang="en-US" sz="2400" dirty="0">
                <a:effectLst/>
                <a:latin typeface="Calibri" panose="020F0502020204030204" pitchFamily="34" charset="0"/>
                <a:ea typeface="Calibri" panose="020F0502020204030204" pitchFamily="34" charset="0"/>
                <a:cs typeface="Calibri" panose="020F0502020204030204" pitchFamily="34" charset="0"/>
              </a:rPr>
              <a: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E93851BC-2B45-B826-83C3-63E196EC5605}"/>
              </a:ext>
            </a:extLst>
          </p:cNvPr>
          <p:cNvSpPr>
            <a:spLocks noGrp="1"/>
          </p:cNvSpPr>
          <p:nvPr>
            <p:ph type="subTitle" idx="1"/>
          </p:nvPr>
        </p:nvSpPr>
        <p:spPr>
          <a:xfrm>
            <a:off x="1093509" y="1894788"/>
            <a:ext cx="10020693" cy="4647414"/>
          </a:xfrm>
        </p:spPr>
        <p:txBody>
          <a:bodyPr>
            <a:normAutofit fontScale="85000" lnSpcReduction="20000"/>
          </a:bodyPr>
          <a:lstStyle/>
          <a:p>
            <a:pPr marL="0" marR="0" algn="just">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age on cellular network in days of maximum customers is 95 days.</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43D4D72-0BF6-0F23-BBD9-495E0DDFC4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3509" y="1791957"/>
            <a:ext cx="4777740" cy="3764280"/>
          </a:xfrm>
          <a:prstGeom prst="rect">
            <a:avLst/>
          </a:prstGeom>
          <a:noFill/>
          <a:ln>
            <a:noFill/>
          </a:ln>
        </p:spPr>
      </p:pic>
    </p:spTree>
    <p:extLst>
      <p:ext uri="{BB962C8B-B14F-4D97-AF65-F5344CB8AC3E}">
        <p14:creationId xmlns:p14="http://schemas.microsoft.com/office/powerpoint/2010/main" val="385227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8F53-5C26-7250-0A6D-23D935E2FD8F}"/>
              </a:ext>
            </a:extLst>
          </p:cNvPr>
          <p:cNvSpPr>
            <a:spLocks noGrp="1"/>
          </p:cNvSpPr>
          <p:nvPr>
            <p:ph type="ctrTitle"/>
          </p:nvPr>
        </p:nvSpPr>
        <p:spPr>
          <a:xfrm>
            <a:off x="1112362" y="962107"/>
            <a:ext cx="9555637" cy="1102363"/>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daily_decr30: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3AE9A188-3F7E-0811-2788-89C880CBFCDB}"/>
              </a:ext>
            </a:extLst>
          </p:cNvPr>
          <p:cNvSpPr>
            <a:spLocks noGrp="1"/>
          </p:cNvSpPr>
          <p:nvPr>
            <p:ph type="subTitle" idx="1"/>
          </p:nvPr>
        </p:nvSpPr>
        <p:spPr>
          <a:xfrm>
            <a:off x="1112363" y="2064470"/>
            <a:ext cx="9555637" cy="4543720"/>
          </a:xfrm>
        </p:spPr>
        <p:txBody>
          <a:bodyPr>
            <a:normAutofit lnSpcReduction="10000"/>
          </a:bodyPr>
          <a:lstStyle/>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daily amount spent from main account, averaged over last 30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083DFEC-EAE1-1924-C34E-940ACF2BB1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2060" y="1899461"/>
            <a:ext cx="4853940" cy="3756660"/>
          </a:xfrm>
          <a:prstGeom prst="rect">
            <a:avLst/>
          </a:prstGeom>
          <a:noFill/>
          <a:ln>
            <a:noFill/>
          </a:ln>
        </p:spPr>
      </p:pic>
    </p:spTree>
    <p:extLst>
      <p:ext uri="{BB962C8B-B14F-4D97-AF65-F5344CB8AC3E}">
        <p14:creationId xmlns:p14="http://schemas.microsoft.com/office/powerpoint/2010/main" val="412165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C459-AEA6-8CF4-5BB3-3453483EA71B}"/>
              </a:ext>
            </a:extLst>
          </p:cNvPr>
          <p:cNvSpPr>
            <a:spLocks noGrp="1"/>
          </p:cNvSpPr>
          <p:nvPr>
            <p:ph type="ctrTitle"/>
          </p:nvPr>
        </p:nvSpPr>
        <p:spPr>
          <a:xfrm>
            <a:off x="1084082" y="1122363"/>
            <a:ext cx="9583918" cy="960961"/>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daily_decr90: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93F39BFB-066C-7F8D-6A2A-281642BA1DF4}"/>
              </a:ext>
            </a:extLst>
          </p:cNvPr>
          <p:cNvSpPr>
            <a:spLocks noGrp="1"/>
          </p:cNvSpPr>
          <p:nvPr>
            <p:ph type="subTitle" idx="1"/>
          </p:nvPr>
        </p:nvSpPr>
        <p:spPr>
          <a:xfrm>
            <a:off x="1084082" y="1979629"/>
            <a:ext cx="9583918" cy="4562573"/>
          </a:xfrm>
        </p:spPr>
        <p:txBody>
          <a:bodyPr>
            <a:normAutofit/>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daily amount spent from main account, averaged over last 90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DB18D5B-9A76-0687-FCC5-5CAF45B5BF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5860" y="1979629"/>
            <a:ext cx="4930140" cy="3726180"/>
          </a:xfrm>
          <a:prstGeom prst="rect">
            <a:avLst/>
          </a:prstGeom>
          <a:noFill/>
          <a:ln>
            <a:noFill/>
          </a:ln>
        </p:spPr>
      </p:pic>
    </p:spTree>
    <p:extLst>
      <p:ext uri="{BB962C8B-B14F-4D97-AF65-F5344CB8AC3E}">
        <p14:creationId xmlns:p14="http://schemas.microsoft.com/office/powerpoint/2010/main" val="3314217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6F15-F8D8-04D0-4E1C-573CA71A180F}"/>
              </a:ext>
            </a:extLst>
          </p:cNvPr>
          <p:cNvSpPr>
            <a:spLocks noGrp="1"/>
          </p:cNvSpPr>
          <p:nvPr>
            <p:ph type="ctrTitle"/>
          </p:nvPr>
        </p:nvSpPr>
        <p:spPr>
          <a:xfrm>
            <a:off x="999241" y="1122363"/>
            <a:ext cx="9668759" cy="828985"/>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rental30: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3FF55A40-135D-53C2-CC6D-9060304CE527}"/>
              </a:ext>
            </a:extLst>
          </p:cNvPr>
          <p:cNvSpPr>
            <a:spLocks noGrp="1"/>
          </p:cNvSpPr>
          <p:nvPr>
            <p:ph type="subTitle" idx="1"/>
          </p:nvPr>
        </p:nvSpPr>
        <p:spPr>
          <a:xfrm>
            <a:off x="999241" y="1772239"/>
            <a:ext cx="9668759" cy="4845377"/>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average main account balance over last 30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4B77C5B-5093-7B07-0F67-37946166A8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9241" y="1951348"/>
            <a:ext cx="4968240" cy="3710940"/>
          </a:xfrm>
          <a:prstGeom prst="rect">
            <a:avLst/>
          </a:prstGeom>
          <a:noFill/>
          <a:ln>
            <a:noFill/>
          </a:ln>
        </p:spPr>
      </p:pic>
    </p:spTree>
    <p:extLst>
      <p:ext uri="{BB962C8B-B14F-4D97-AF65-F5344CB8AC3E}">
        <p14:creationId xmlns:p14="http://schemas.microsoft.com/office/powerpoint/2010/main" val="224132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4AE0-4116-1C10-4AC2-C5086DD43D40}"/>
              </a:ext>
            </a:extLst>
          </p:cNvPr>
          <p:cNvSpPr>
            <a:spLocks noGrp="1"/>
          </p:cNvSpPr>
          <p:nvPr>
            <p:ph type="ctrTitle"/>
          </p:nvPr>
        </p:nvSpPr>
        <p:spPr>
          <a:xfrm>
            <a:off x="970961" y="1122363"/>
            <a:ext cx="9697039" cy="885546"/>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rental90: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0AB3483E-4DA6-6661-EEC1-5BDFF61EDCAB}"/>
              </a:ext>
            </a:extLst>
          </p:cNvPr>
          <p:cNvSpPr>
            <a:spLocks noGrp="1"/>
          </p:cNvSpPr>
          <p:nvPr>
            <p:ph type="subTitle" idx="1"/>
          </p:nvPr>
        </p:nvSpPr>
        <p:spPr>
          <a:xfrm>
            <a:off x="970961" y="1838227"/>
            <a:ext cx="9697039" cy="4751109"/>
          </a:xfrm>
        </p:spPr>
        <p:txBody>
          <a:bodyPr>
            <a:normAutofit lnSpcReduction="10000"/>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average main account balance over last 90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764397B-E5FE-242F-243D-6033AEB3D4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6820" y="1838227"/>
            <a:ext cx="4869180" cy="3741420"/>
          </a:xfrm>
          <a:prstGeom prst="rect">
            <a:avLst/>
          </a:prstGeom>
          <a:noFill/>
          <a:ln>
            <a:noFill/>
          </a:ln>
        </p:spPr>
      </p:pic>
    </p:spTree>
    <p:extLst>
      <p:ext uri="{BB962C8B-B14F-4D97-AF65-F5344CB8AC3E}">
        <p14:creationId xmlns:p14="http://schemas.microsoft.com/office/powerpoint/2010/main" val="191249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7CCB-3E22-0034-B817-BB63712BBB37}"/>
              </a:ext>
            </a:extLst>
          </p:cNvPr>
          <p:cNvSpPr>
            <a:spLocks noGrp="1"/>
          </p:cNvSpPr>
          <p:nvPr>
            <p:ph type="ctrTitle"/>
          </p:nvPr>
        </p:nvSpPr>
        <p:spPr>
          <a:xfrm>
            <a:off x="1008668" y="1122363"/>
            <a:ext cx="9659332" cy="932680"/>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a:t>
            </a:r>
            <a:r>
              <a:rPr lang="en-US" sz="2400" dirty="0" err="1">
                <a:effectLst/>
                <a:latin typeface="Calibri" panose="020F0502020204030204" pitchFamily="34" charset="0"/>
                <a:ea typeface="Calibri" panose="020F0502020204030204" pitchFamily="34" charset="0"/>
                <a:cs typeface="Calibri" panose="020F0502020204030204" pitchFamily="34" charset="0"/>
              </a:rPr>
              <a:t>last_rech_date_ma</a:t>
            </a:r>
            <a:r>
              <a:rPr lang="en-US" sz="2400" dirty="0">
                <a:effectLst/>
                <a:latin typeface="Calibri" panose="020F0502020204030204" pitchFamily="34" charset="0"/>
                <a:ea typeface="Calibri" panose="020F0502020204030204" pitchFamily="34" charset="0"/>
                <a:cs typeface="Calibri" panose="020F0502020204030204" pitchFamily="34" charset="0"/>
              </a:rPr>
              <a: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DE8498EA-0196-0CBA-8941-6EAED57A137D}"/>
              </a:ext>
            </a:extLst>
          </p:cNvPr>
          <p:cNvSpPr>
            <a:spLocks noGrp="1"/>
          </p:cNvSpPr>
          <p:nvPr>
            <p:ph type="subTitle" idx="1"/>
          </p:nvPr>
        </p:nvSpPr>
        <p:spPr>
          <a:xfrm>
            <a:off x="1008668" y="1951347"/>
            <a:ext cx="10312924" cy="4675695"/>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number of days till last recharge of main account for majority of the customers is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9B08BC4-9D2D-072D-587A-1AAD907EF1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51347"/>
            <a:ext cx="5105400" cy="3771900"/>
          </a:xfrm>
          <a:prstGeom prst="rect">
            <a:avLst/>
          </a:prstGeom>
          <a:noFill/>
          <a:ln>
            <a:noFill/>
          </a:ln>
        </p:spPr>
      </p:pic>
    </p:spTree>
    <p:extLst>
      <p:ext uri="{BB962C8B-B14F-4D97-AF65-F5344CB8AC3E}">
        <p14:creationId xmlns:p14="http://schemas.microsoft.com/office/powerpoint/2010/main" val="1454005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477D-2585-FE0F-1C20-8EC38A1E82A8}"/>
              </a:ext>
            </a:extLst>
          </p:cNvPr>
          <p:cNvSpPr>
            <a:spLocks noGrp="1"/>
          </p:cNvSpPr>
          <p:nvPr>
            <p:ph type="ctrTitle"/>
          </p:nvPr>
        </p:nvSpPr>
        <p:spPr>
          <a:xfrm>
            <a:off x="980388" y="1122363"/>
            <a:ext cx="9687612" cy="753571"/>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a:t>
            </a:r>
            <a:r>
              <a:rPr lang="en-US" sz="2400" dirty="0" err="1">
                <a:effectLst/>
                <a:latin typeface="Calibri" panose="020F0502020204030204" pitchFamily="34" charset="0"/>
                <a:ea typeface="Calibri" panose="020F0502020204030204" pitchFamily="34" charset="0"/>
                <a:cs typeface="Calibri" panose="020F0502020204030204" pitchFamily="34" charset="0"/>
              </a:rPr>
              <a:t>last_rech_amt_ma</a:t>
            </a:r>
            <a:r>
              <a:rPr lang="en-US" sz="2400" dirty="0">
                <a:effectLst/>
                <a:latin typeface="Calibri" panose="020F0502020204030204" pitchFamily="34" charset="0"/>
                <a:ea typeface="Calibri" panose="020F0502020204030204" pitchFamily="34" charset="0"/>
                <a:cs typeface="Calibri" panose="020F0502020204030204" pitchFamily="34" charset="0"/>
              </a:rPr>
              <a: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C122A68B-4EDD-67C3-6D82-2EACEA2187D6}"/>
              </a:ext>
            </a:extLst>
          </p:cNvPr>
          <p:cNvSpPr>
            <a:spLocks noGrp="1"/>
          </p:cNvSpPr>
          <p:nvPr>
            <p:ph type="subTitle" idx="1"/>
          </p:nvPr>
        </p:nvSpPr>
        <p:spPr>
          <a:xfrm>
            <a:off x="980388" y="1941923"/>
            <a:ext cx="9687612" cy="4619134"/>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amount of last recharge of main account for majority of the customers is 1539.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408A59C-E689-661E-6BD4-7F73483AD6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0388" y="1875934"/>
            <a:ext cx="4907280" cy="3718560"/>
          </a:xfrm>
          <a:prstGeom prst="rect">
            <a:avLst/>
          </a:prstGeom>
          <a:noFill/>
          <a:ln>
            <a:noFill/>
          </a:ln>
        </p:spPr>
      </p:pic>
    </p:spTree>
    <p:extLst>
      <p:ext uri="{BB962C8B-B14F-4D97-AF65-F5344CB8AC3E}">
        <p14:creationId xmlns:p14="http://schemas.microsoft.com/office/powerpoint/2010/main" val="360236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11D1-F003-E2AE-E521-7C92A88065EE}"/>
              </a:ext>
            </a:extLst>
          </p:cNvPr>
          <p:cNvSpPr>
            <a:spLocks noGrp="1"/>
          </p:cNvSpPr>
          <p:nvPr>
            <p:ph type="ctrTitle"/>
          </p:nvPr>
        </p:nvSpPr>
        <p:spPr>
          <a:xfrm>
            <a:off x="1524000" y="678731"/>
            <a:ext cx="9144000" cy="772997"/>
          </a:xfrm>
        </p:spPr>
        <p:txBody>
          <a:bodyPr>
            <a:normAutofit/>
          </a:bodyPr>
          <a:lstStyle/>
          <a:p>
            <a:pPr algn="l"/>
            <a:r>
              <a:rPr lang="en-US" sz="3600" dirty="0">
                <a:solidFill>
                  <a:srgbClr val="7030A0"/>
                </a:solidFill>
                <a:latin typeface="Cambria" panose="02040503050406030204" pitchFamily="18" charset="0"/>
                <a:ea typeface="Cambria" panose="02040503050406030204" pitchFamily="18" charset="0"/>
              </a:rPr>
              <a:t>Agenda:</a:t>
            </a:r>
            <a:endParaRPr lang="en-US" sz="3600" dirty="0">
              <a:solidFill>
                <a:srgbClr val="7030A0"/>
              </a:solidFill>
            </a:endParaRPr>
          </a:p>
        </p:txBody>
      </p:sp>
      <p:sp>
        <p:nvSpPr>
          <p:cNvPr id="3" name="Subtitle 2">
            <a:extLst>
              <a:ext uri="{FF2B5EF4-FFF2-40B4-BE49-F238E27FC236}">
                <a16:creationId xmlns:a16="http://schemas.microsoft.com/office/drawing/2014/main" id="{28766CCF-76F5-8B10-528D-1FEFE4209839}"/>
              </a:ext>
            </a:extLst>
          </p:cNvPr>
          <p:cNvSpPr>
            <a:spLocks noGrp="1"/>
          </p:cNvSpPr>
          <p:nvPr>
            <p:ph type="subTitle" idx="1"/>
          </p:nvPr>
        </p:nvSpPr>
        <p:spPr>
          <a:xfrm>
            <a:off x="1524000" y="1621410"/>
            <a:ext cx="9144000" cy="3636390"/>
          </a:xfrm>
        </p:spPr>
        <p:txBody>
          <a:bodyPr/>
          <a:lstStyle/>
          <a:p>
            <a:pPr marL="342900" indent="-342900" algn="l">
              <a:buFont typeface="Arial" panose="020B0604020202020204" pitchFamily="34" charset="0"/>
              <a:buChar char="•"/>
            </a:pPr>
            <a:r>
              <a:rPr lang="en-US" dirty="0"/>
              <a:t>Introduction</a:t>
            </a:r>
          </a:p>
          <a:p>
            <a:pPr marL="342900" indent="-342900" algn="l">
              <a:buFont typeface="Arial" panose="020B0604020202020204" pitchFamily="34" charset="0"/>
              <a:buChar char="•"/>
            </a:pPr>
            <a:r>
              <a:rPr lang="en-US" dirty="0"/>
              <a:t>Problem Statement</a:t>
            </a:r>
          </a:p>
          <a:p>
            <a:pPr marL="342900" indent="-342900" algn="l">
              <a:buFont typeface="Arial" panose="020B0604020202020204" pitchFamily="34" charset="0"/>
              <a:buChar char="•"/>
            </a:pPr>
            <a:r>
              <a:rPr lang="en-US" dirty="0"/>
              <a:t>Objective</a:t>
            </a:r>
          </a:p>
          <a:p>
            <a:pPr marL="342900" indent="-342900" algn="l">
              <a:buFont typeface="Arial" panose="020B0604020202020204" pitchFamily="34" charset="0"/>
              <a:buChar char="•"/>
            </a:pPr>
            <a:r>
              <a:rPr lang="en-US" dirty="0"/>
              <a:t>Exploratory Data Analysis (EDA)</a:t>
            </a:r>
          </a:p>
          <a:p>
            <a:pPr marL="342900" indent="-342900" algn="l">
              <a:buFont typeface="Arial" panose="020B0604020202020204" pitchFamily="34" charset="0"/>
              <a:buChar char="•"/>
            </a:pPr>
            <a:r>
              <a:rPr lang="en-US" dirty="0"/>
              <a:t>Visualization</a:t>
            </a:r>
          </a:p>
          <a:p>
            <a:pPr marL="342900" indent="-342900" algn="l">
              <a:buFont typeface="Arial" panose="020B0604020202020204" pitchFamily="34" charset="0"/>
              <a:buChar char="•"/>
            </a:pPr>
            <a:r>
              <a:rPr lang="en-US" dirty="0"/>
              <a:t>Inference</a:t>
            </a:r>
          </a:p>
          <a:p>
            <a:pPr marL="342900" indent="-342900" algn="l">
              <a:buFont typeface="Arial" panose="020B0604020202020204" pitchFamily="34" charset="0"/>
              <a:buChar char="•"/>
            </a:pPr>
            <a:r>
              <a:rPr lang="en-US" dirty="0"/>
              <a:t>Future Work</a:t>
            </a:r>
          </a:p>
          <a:p>
            <a:endParaRPr lang="en-US" dirty="0"/>
          </a:p>
        </p:txBody>
      </p:sp>
    </p:spTree>
    <p:extLst>
      <p:ext uri="{BB962C8B-B14F-4D97-AF65-F5344CB8AC3E}">
        <p14:creationId xmlns:p14="http://schemas.microsoft.com/office/powerpoint/2010/main" val="3947555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D8BA-BC32-44D1-61D0-20D28DBED2E9}"/>
              </a:ext>
            </a:extLst>
          </p:cNvPr>
          <p:cNvSpPr>
            <a:spLocks noGrp="1"/>
          </p:cNvSpPr>
          <p:nvPr>
            <p:ph type="ctrTitle"/>
          </p:nvPr>
        </p:nvSpPr>
        <p:spPr>
          <a:xfrm>
            <a:off x="1008668" y="1122363"/>
            <a:ext cx="9659332" cy="828985"/>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cnt_ma_rech30: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8554CE94-DC25-B3D2-FB88-4C5BD70DFE0E}"/>
              </a:ext>
            </a:extLst>
          </p:cNvPr>
          <p:cNvSpPr>
            <a:spLocks noGrp="1"/>
          </p:cNvSpPr>
          <p:nvPr>
            <p:ph type="subTitle" idx="1"/>
          </p:nvPr>
        </p:nvSpPr>
        <p:spPr>
          <a:xfrm>
            <a:off x="1008667" y="2045617"/>
            <a:ext cx="10746557" cy="4458878"/>
          </a:xfrm>
        </p:spPr>
        <p:txBody>
          <a:bodyPr>
            <a:normAutofit fontScale="85000" lnSpcReduction="20000"/>
          </a:bodyPr>
          <a:lstStyle/>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r>
              <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number of times main account got recharged in last 30 days for majority of the customers is 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100" dirty="0">
                <a:effectLst/>
                <a:latin typeface="Calibri" panose="020F0502020204030204" pitchFamily="34" charset="0"/>
                <a:ea typeface="Calibri" panose="020F0502020204030204" pitchFamily="34" charset="0"/>
                <a:cs typeface="Calibri" panose="020F0502020204030204" pitchFamily="34" charset="0"/>
              </a:rPr>
              <a:t>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B8CF5A5-4E14-D3AD-C4EA-1B9E105B70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8667" y="1725969"/>
            <a:ext cx="4869180" cy="3764280"/>
          </a:xfrm>
          <a:prstGeom prst="rect">
            <a:avLst/>
          </a:prstGeom>
          <a:noFill/>
          <a:ln>
            <a:noFill/>
          </a:ln>
        </p:spPr>
      </p:pic>
    </p:spTree>
    <p:extLst>
      <p:ext uri="{BB962C8B-B14F-4D97-AF65-F5344CB8AC3E}">
        <p14:creationId xmlns:p14="http://schemas.microsoft.com/office/powerpoint/2010/main" val="3016351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0D0B-ECB6-42A1-12FE-350541D0A915}"/>
              </a:ext>
            </a:extLst>
          </p:cNvPr>
          <p:cNvSpPr>
            <a:spLocks noGrp="1"/>
          </p:cNvSpPr>
          <p:nvPr>
            <p:ph type="ctrTitle"/>
          </p:nvPr>
        </p:nvSpPr>
        <p:spPr>
          <a:xfrm>
            <a:off x="999241" y="1122363"/>
            <a:ext cx="9668759" cy="998668"/>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fr_ma_rech30: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C417A301-6A87-74A5-60FB-D50737028181}"/>
              </a:ext>
            </a:extLst>
          </p:cNvPr>
          <p:cNvSpPr>
            <a:spLocks noGrp="1"/>
          </p:cNvSpPr>
          <p:nvPr>
            <p:ph type="subTitle" idx="1"/>
          </p:nvPr>
        </p:nvSpPr>
        <p:spPr>
          <a:xfrm>
            <a:off x="999241" y="2026763"/>
            <a:ext cx="10492033" cy="4468305"/>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frequency of main account recharged in last 30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0AA2662-7B89-F6E2-DAC6-CE73F5AD5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9241" y="1899462"/>
            <a:ext cx="4792980" cy="3756660"/>
          </a:xfrm>
          <a:prstGeom prst="rect">
            <a:avLst/>
          </a:prstGeom>
          <a:noFill/>
          <a:ln>
            <a:noFill/>
          </a:ln>
        </p:spPr>
      </p:pic>
    </p:spTree>
    <p:extLst>
      <p:ext uri="{BB962C8B-B14F-4D97-AF65-F5344CB8AC3E}">
        <p14:creationId xmlns:p14="http://schemas.microsoft.com/office/powerpoint/2010/main" val="3076958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D03D-7226-997B-88FC-1EBAAFDE85EB}"/>
              </a:ext>
            </a:extLst>
          </p:cNvPr>
          <p:cNvSpPr>
            <a:spLocks noGrp="1"/>
          </p:cNvSpPr>
          <p:nvPr>
            <p:ph type="ctrTitle"/>
          </p:nvPr>
        </p:nvSpPr>
        <p:spPr>
          <a:xfrm>
            <a:off x="970961" y="1122363"/>
            <a:ext cx="9697039" cy="989241"/>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sumamnt_ma_rech30: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58960CC6-23FE-8193-4EFC-D7B4DEACBAB4}"/>
              </a:ext>
            </a:extLst>
          </p:cNvPr>
          <p:cNvSpPr>
            <a:spLocks noGrp="1"/>
          </p:cNvSpPr>
          <p:nvPr>
            <p:ph type="subTitle" idx="1"/>
          </p:nvPr>
        </p:nvSpPr>
        <p:spPr>
          <a:xfrm>
            <a:off x="970961" y="2007909"/>
            <a:ext cx="10689996" cy="4506013"/>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total amount of recharge in main account over last 30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9BD934F-B92F-6EA7-BC73-2355FA1CD4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0961" y="1940877"/>
            <a:ext cx="4884420" cy="3794760"/>
          </a:xfrm>
          <a:prstGeom prst="rect">
            <a:avLst/>
          </a:prstGeom>
          <a:noFill/>
          <a:ln>
            <a:noFill/>
          </a:ln>
        </p:spPr>
      </p:pic>
    </p:spTree>
    <p:extLst>
      <p:ext uri="{BB962C8B-B14F-4D97-AF65-F5344CB8AC3E}">
        <p14:creationId xmlns:p14="http://schemas.microsoft.com/office/powerpoint/2010/main" val="390237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3BF3-770F-F858-A91E-6B54C14F78FE}"/>
              </a:ext>
            </a:extLst>
          </p:cNvPr>
          <p:cNvSpPr>
            <a:spLocks noGrp="1"/>
          </p:cNvSpPr>
          <p:nvPr>
            <p:ph type="ctrTitle"/>
          </p:nvPr>
        </p:nvSpPr>
        <p:spPr>
          <a:xfrm>
            <a:off x="961534" y="1122363"/>
            <a:ext cx="9706466" cy="762055"/>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medianamnt_ma_rech30: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04290350-3CCD-A285-4F20-5596B0FF432E}"/>
              </a:ext>
            </a:extLst>
          </p:cNvPr>
          <p:cNvSpPr>
            <a:spLocks noGrp="1"/>
          </p:cNvSpPr>
          <p:nvPr>
            <p:ph type="subTitle" idx="1"/>
          </p:nvPr>
        </p:nvSpPr>
        <p:spPr>
          <a:xfrm>
            <a:off x="961534" y="2168165"/>
            <a:ext cx="10689996" cy="4487159"/>
          </a:xfrm>
        </p:spPr>
        <p:txBody>
          <a:bodyPr>
            <a:normAutofit fontScale="62500" lnSpcReduction="20000"/>
          </a:bodyPr>
          <a:lstStyle/>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r>
              <a:rPr lang="en-US" sz="2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median of amount of recharges done in main account over last 30 days at user level for majority of the customers is 1539.</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8D1ED96-1D0B-D77D-F25A-EE4418EE1A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4167" y="1705309"/>
            <a:ext cx="4800600" cy="3749040"/>
          </a:xfrm>
          <a:prstGeom prst="rect">
            <a:avLst/>
          </a:prstGeom>
          <a:noFill/>
          <a:ln>
            <a:noFill/>
          </a:ln>
        </p:spPr>
      </p:pic>
    </p:spTree>
    <p:extLst>
      <p:ext uri="{BB962C8B-B14F-4D97-AF65-F5344CB8AC3E}">
        <p14:creationId xmlns:p14="http://schemas.microsoft.com/office/powerpoint/2010/main" val="2937444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9E91-CAE0-B2CB-20E3-590B777B7B0E}"/>
              </a:ext>
            </a:extLst>
          </p:cNvPr>
          <p:cNvSpPr>
            <a:spLocks noGrp="1"/>
          </p:cNvSpPr>
          <p:nvPr>
            <p:ph type="title"/>
          </p:nvPr>
        </p:nvSpPr>
        <p:spPr>
          <a:xfrm>
            <a:off x="838200" y="1121790"/>
            <a:ext cx="10515600" cy="625459"/>
          </a:xfrm>
        </p:spPr>
        <p:txBody>
          <a:bodyPr>
            <a:no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Violin plot of medianmarechprebal30: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A96ECB6E-D5FF-EB66-E850-1EFD1FC7046E}"/>
              </a:ext>
            </a:extLst>
          </p:cNvPr>
          <p:cNvSpPr>
            <a:spLocks noGrp="1"/>
          </p:cNvSpPr>
          <p:nvPr>
            <p:ph idx="1"/>
          </p:nvPr>
        </p:nvSpPr>
        <p:spPr>
          <a:xfrm>
            <a:off x="838200" y="1825624"/>
            <a:ext cx="10515600" cy="4791991"/>
          </a:xfrm>
        </p:spPr>
        <p:txBody>
          <a:bodyPr/>
          <a:lstStyle/>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median of main account balance just before recharge in last 30 days at user level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828310D-DB6A-C48B-C213-E84AF6FF9D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6687" y="1747249"/>
            <a:ext cx="4831080" cy="3787140"/>
          </a:xfrm>
          <a:prstGeom prst="rect">
            <a:avLst/>
          </a:prstGeom>
          <a:noFill/>
          <a:ln>
            <a:noFill/>
          </a:ln>
        </p:spPr>
      </p:pic>
    </p:spTree>
    <p:extLst>
      <p:ext uri="{BB962C8B-B14F-4D97-AF65-F5344CB8AC3E}">
        <p14:creationId xmlns:p14="http://schemas.microsoft.com/office/powerpoint/2010/main" val="763327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23B9-B7DA-A678-EE15-9FF3BEC90492}"/>
              </a:ext>
            </a:extLst>
          </p:cNvPr>
          <p:cNvSpPr>
            <a:spLocks noGrp="1"/>
          </p:cNvSpPr>
          <p:nvPr>
            <p:ph type="ctrTitle"/>
          </p:nvPr>
        </p:nvSpPr>
        <p:spPr>
          <a:xfrm>
            <a:off x="980388" y="1122363"/>
            <a:ext cx="9687612" cy="970388"/>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cnt_ma_rech90: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C7FCDC0C-CC46-FA9D-5A2F-BA1E14659407}"/>
              </a:ext>
            </a:extLst>
          </p:cNvPr>
          <p:cNvSpPr>
            <a:spLocks noGrp="1"/>
          </p:cNvSpPr>
          <p:nvPr>
            <p:ph type="subTitle" idx="1"/>
          </p:nvPr>
        </p:nvSpPr>
        <p:spPr>
          <a:xfrm>
            <a:off x="980388" y="2026763"/>
            <a:ext cx="10388338" cy="4524866"/>
          </a:xfrm>
        </p:spPr>
        <p:txBody>
          <a:bodyPr>
            <a:normAutofit lnSpcReduction="10000"/>
          </a:bodyPr>
          <a:lstStyle/>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number of times main account got recharged in last 90 days for majority of the customers is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96DDD80-EFA3-8883-15BB-0BF2643356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0388" y="2001837"/>
            <a:ext cx="4777740" cy="3733800"/>
          </a:xfrm>
          <a:prstGeom prst="rect">
            <a:avLst/>
          </a:prstGeom>
          <a:noFill/>
          <a:ln>
            <a:noFill/>
          </a:ln>
        </p:spPr>
      </p:pic>
    </p:spTree>
    <p:extLst>
      <p:ext uri="{BB962C8B-B14F-4D97-AF65-F5344CB8AC3E}">
        <p14:creationId xmlns:p14="http://schemas.microsoft.com/office/powerpoint/2010/main" val="1585617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BDE5-F621-5CA8-61C7-AB222D1BF948}"/>
              </a:ext>
            </a:extLst>
          </p:cNvPr>
          <p:cNvSpPr>
            <a:spLocks noGrp="1"/>
          </p:cNvSpPr>
          <p:nvPr>
            <p:ph type="ctrTitle"/>
          </p:nvPr>
        </p:nvSpPr>
        <p:spPr>
          <a:xfrm>
            <a:off x="999241" y="1122363"/>
            <a:ext cx="9668759" cy="1187204"/>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fr_ma_rech90: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F45D83A9-269C-A0FE-1A5F-9EFC31341BC0}"/>
              </a:ext>
            </a:extLst>
          </p:cNvPr>
          <p:cNvSpPr>
            <a:spLocks noGrp="1"/>
          </p:cNvSpPr>
          <p:nvPr>
            <p:ph type="subTitle" idx="1"/>
          </p:nvPr>
        </p:nvSpPr>
        <p:spPr>
          <a:xfrm>
            <a:off x="999241" y="2243579"/>
            <a:ext cx="10482606" cy="4308050"/>
          </a:xfrm>
        </p:spPr>
        <p:txBody>
          <a:bodyPr/>
          <a:lstStyle/>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frequency of main account recharged in last 90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34D3836-587A-8213-8DAF-8A12988217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9241" y="2093811"/>
            <a:ext cx="4716780" cy="3726180"/>
          </a:xfrm>
          <a:prstGeom prst="rect">
            <a:avLst/>
          </a:prstGeom>
          <a:noFill/>
          <a:ln>
            <a:noFill/>
          </a:ln>
        </p:spPr>
      </p:pic>
    </p:spTree>
    <p:extLst>
      <p:ext uri="{BB962C8B-B14F-4D97-AF65-F5344CB8AC3E}">
        <p14:creationId xmlns:p14="http://schemas.microsoft.com/office/powerpoint/2010/main" val="590534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D4B2-473B-2140-5C04-609A05928C31}"/>
              </a:ext>
            </a:extLst>
          </p:cNvPr>
          <p:cNvSpPr>
            <a:spLocks noGrp="1"/>
          </p:cNvSpPr>
          <p:nvPr>
            <p:ph type="ctrTitle"/>
          </p:nvPr>
        </p:nvSpPr>
        <p:spPr>
          <a:xfrm>
            <a:off x="970961" y="1122364"/>
            <a:ext cx="9697039" cy="1206058"/>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sumamnt_ma_rech90: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556DB574-028B-C64E-6E21-BBAF5B3D07D9}"/>
              </a:ext>
            </a:extLst>
          </p:cNvPr>
          <p:cNvSpPr>
            <a:spLocks noGrp="1"/>
          </p:cNvSpPr>
          <p:nvPr>
            <p:ph type="subTitle" idx="1"/>
          </p:nvPr>
        </p:nvSpPr>
        <p:spPr>
          <a:xfrm>
            <a:off x="970961" y="2205872"/>
            <a:ext cx="10250078" cy="4308050"/>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total amount of recharge in main account over last 90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F5815A1-AEED-DF4C-0C59-8CAC56AA4C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0961" y="2114275"/>
            <a:ext cx="4876800" cy="3779520"/>
          </a:xfrm>
          <a:prstGeom prst="rect">
            <a:avLst/>
          </a:prstGeom>
          <a:noFill/>
          <a:ln>
            <a:noFill/>
          </a:ln>
        </p:spPr>
      </p:pic>
    </p:spTree>
    <p:extLst>
      <p:ext uri="{BB962C8B-B14F-4D97-AF65-F5344CB8AC3E}">
        <p14:creationId xmlns:p14="http://schemas.microsoft.com/office/powerpoint/2010/main" val="174951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C84B-99B5-FF25-6C2A-A49E1464A2E8}"/>
              </a:ext>
            </a:extLst>
          </p:cNvPr>
          <p:cNvSpPr>
            <a:spLocks noGrp="1"/>
          </p:cNvSpPr>
          <p:nvPr>
            <p:ph type="ctrTitle"/>
          </p:nvPr>
        </p:nvSpPr>
        <p:spPr>
          <a:xfrm>
            <a:off x="989814" y="1122363"/>
            <a:ext cx="9678186" cy="772425"/>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medianamnt_ma_rech90: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86A6B68E-52E9-11A5-17A4-C5A4100E0863}"/>
              </a:ext>
            </a:extLst>
          </p:cNvPr>
          <p:cNvSpPr>
            <a:spLocks noGrp="1"/>
          </p:cNvSpPr>
          <p:nvPr>
            <p:ph type="subTitle" idx="1"/>
          </p:nvPr>
        </p:nvSpPr>
        <p:spPr>
          <a:xfrm>
            <a:off x="989814" y="2356701"/>
            <a:ext cx="10727704" cy="4157221"/>
          </a:xfrm>
        </p:spPr>
        <p:txBody>
          <a:bodyPr>
            <a:normAutofit fontScale="55000" lnSpcReduction="20000"/>
          </a:bodyPr>
          <a:lstStyle/>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r>
              <a:rPr lang="en-US" sz="3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median of amount of recharges done in main account over last 90 days at user level for majority of the customers is 1539.</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Calibri" panose="020F0502020204030204" pitchFamily="34" charset="0"/>
              </a:rPr>
              <a:t> </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D100642-4DF3-65DD-88C8-648C4C71ED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814" y="1550670"/>
            <a:ext cx="4823460" cy="3756660"/>
          </a:xfrm>
          <a:prstGeom prst="rect">
            <a:avLst/>
          </a:prstGeom>
          <a:noFill/>
          <a:ln>
            <a:noFill/>
          </a:ln>
        </p:spPr>
      </p:pic>
    </p:spTree>
    <p:extLst>
      <p:ext uri="{BB962C8B-B14F-4D97-AF65-F5344CB8AC3E}">
        <p14:creationId xmlns:p14="http://schemas.microsoft.com/office/powerpoint/2010/main" val="3815620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31E1-EDD2-52DE-EBFA-EE4250AE902D}"/>
              </a:ext>
            </a:extLst>
          </p:cNvPr>
          <p:cNvSpPr>
            <a:spLocks noGrp="1"/>
          </p:cNvSpPr>
          <p:nvPr>
            <p:ph type="ctrTitle"/>
          </p:nvPr>
        </p:nvSpPr>
        <p:spPr>
          <a:xfrm>
            <a:off x="705678" y="1122363"/>
            <a:ext cx="9962322" cy="836073"/>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medianmarechprebal90: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0199FA78-9197-FBD9-EA36-EDB8813EC1F5}"/>
              </a:ext>
            </a:extLst>
          </p:cNvPr>
          <p:cNvSpPr>
            <a:spLocks noGrp="1"/>
          </p:cNvSpPr>
          <p:nvPr>
            <p:ph type="subTitle" idx="1"/>
          </p:nvPr>
        </p:nvSpPr>
        <p:spPr>
          <a:xfrm>
            <a:off x="705678" y="2236304"/>
            <a:ext cx="10780644" cy="4273826"/>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median of main account balance just before recharge in last 90 days at user level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2037491-8993-A459-E0D2-F54CB17533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419" y="1700018"/>
            <a:ext cx="4884420" cy="3787140"/>
          </a:xfrm>
          <a:prstGeom prst="rect">
            <a:avLst/>
          </a:prstGeom>
          <a:noFill/>
          <a:ln>
            <a:noFill/>
          </a:ln>
        </p:spPr>
      </p:pic>
    </p:spTree>
    <p:extLst>
      <p:ext uri="{BB962C8B-B14F-4D97-AF65-F5344CB8AC3E}">
        <p14:creationId xmlns:p14="http://schemas.microsoft.com/office/powerpoint/2010/main" val="287973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4B0A-5AF9-2FDF-75B6-986C73386AAF}"/>
              </a:ext>
            </a:extLst>
          </p:cNvPr>
          <p:cNvSpPr>
            <a:spLocks noGrp="1"/>
          </p:cNvSpPr>
          <p:nvPr>
            <p:ph type="ctrTitle"/>
          </p:nvPr>
        </p:nvSpPr>
        <p:spPr>
          <a:xfrm>
            <a:off x="1524000" y="763570"/>
            <a:ext cx="9144000" cy="735291"/>
          </a:xfrm>
        </p:spPr>
        <p:txBody>
          <a:bodyPr>
            <a:normAutofit/>
          </a:bodyPr>
          <a:lstStyle/>
          <a:p>
            <a:pPr algn="l"/>
            <a:r>
              <a:rPr lang="en-US" sz="3600" dirty="0">
                <a:solidFill>
                  <a:srgbClr val="7030A0"/>
                </a:solidFill>
                <a:latin typeface="Cambria" panose="02040503050406030204" pitchFamily="18" charset="0"/>
                <a:ea typeface="Cambria" panose="02040503050406030204" pitchFamily="18" charset="0"/>
              </a:rPr>
              <a:t>Acknowledgement:</a:t>
            </a:r>
            <a:endParaRPr lang="en-US" sz="3600" dirty="0">
              <a:solidFill>
                <a:srgbClr val="7030A0"/>
              </a:solidFill>
            </a:endParaRPr>
          </a:p>
        </p:txBody>
      </p:sp>
      <p:sp>
        <p:nvSpPr>
          <p:cNvPr id="3" name="Subtitle 2">
            <a:extLst>
              <a:ext uri="{FF2B5EF4-FFF2-40B4-BE49-F238E27FC236}">
                <a16:creationId xmlns:a16="http://schemas.microsoft.com/office/drawing/2014/main" id="{72D59A24-43B1-FD6C-7C06-A25762A23A26}"/>
              </a:ext>
            </a:extLst>
          </p:cNvPr>
          <p:cNvSpPr>
            <a:spLocks noGrp="1"/>
          </p:cNvSpPr>
          <p:nvPr>
            <p:ph type="subTitle" idx="1"/>
          </p:nvPr>
        </p:nvSpPr>
        <p:spPr>
          <a:xfrm>
            <a:off x="1524000" y="1734532"/>
            <a:ext cx="9144000" cy="4713402"/>
          </a:xfrm>
        </p:spPr>
        <p:txBody>
          <a:bodyPr/>
          <a:lstStyle/>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 would like to express my sincere thanks of gratitude to my mentors from Data Trained academy and Flip Robo Technologies,</a:t>
            </a:r>
          </a:p>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Bangalore for letting me work on this project. Their suggestions and directions have helped me in the completion of this project successfully. All the required information &amp; the dataset are provided by Flip Robo Technologies.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Finally, I would like to thank my family and friends who have helped me with their valuable suggestions and guidance and have been very helpful in various stages of project completion.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76157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6200-AA78-A784-DE2A-4043B689D28F}"/>
              </a:ext>
            </a:extLst>
          </p:cNvPr>
          <p:cNvSpPr>
            <a:spLocks noGrp="1"/>
          </p:cNvSpPr>
          <p:nvPr>
            <p:ph type="ctrTitle"/>
          </p:nvPr>
        </p:nvSpPr>
        <p:spPr>
          <a:xfrm>
            <a:off x="725557" y="1122363"/>
            <a:ext cx="10485782" cy="875402"/>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cnt_loans30: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AE792114-CA36-0530-177B-BD1F24431F26}"/>
              </a:ext>
            </a:extLst>
          </p:cNvPr>
          <p:cNvSpPr>
            <a:spLocks noGrp="1"/>
          </p:cNvSpPr>
          <p:nvPr>
            <p:ph type="subTitle" idx="1"/>
          </p:nvPr>
        </p:nvSpPr>
        <p:spPr>
          <a:xfrm>
            <a:off x="803413" y="1858618"/>
            <a:ext cx="10585173" cy="4701209"/>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number of loans taken by user in last 30 days for majority of the customers is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165B403-F6B5-8042-C609-55D5F65FB1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0661" y="1858618"/>
            <a:ext cx="4838700" cy="3771900"/>
          </a:xfrm>
          <a:prstGeom prst="rect">
            <a:avLst/>
          </a:prstGeom>
          <a:noFill/>
          <a:ln>
            <a:noFill/>
          </a:ln>
        </p:spPr>
      </p:pic>
    </p:spTree>
    <p:extLst>
      <p:ext uri="{BB962C8B-B14F-4D97-AF65-F5344CB8AC3E}">
        <p14:creationId xmlns:p14="http://schemas.microsoft.com/office/powerpoint/2010/main" val="368862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6CA0-D780-4753-05BC-B1C05F9167AD}"/>
              </a:ext>
            </a:extLst>
          </p:cNvPr>
          <p:cNvSpPr>
            <a:spLocks noGrp="1"/>
          </p:cNvSpPr>
          <p:nvPr>
            <p:ph type="ctrTitle"/>
          </p:nvPr>
        </p:nvSpPr>
        <p:spPr>
          <a:xfrm>
            <a:off x="745435" y="1122364"/>
            <a:ext cx="9922565" cy="992518"/>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amnt_loans30: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77FD7380-16E4-3A7A-6744-DE035A2CE57D}"/>
              </a:ext>
            </a:extLst>
          </p:cNvPr>
          <p:cNvSpPr>
            <a:spLocks noGrp="1"/>
          </p:cNvSpPr>
          <p:nvPr>
            <p:ph type="subTitle" idx="1"/>
          </p:nvPr>
        </p:nvSpPr>
        <p:spPr>
          <a:xfrm>
            <a:off x="745435" y="2425148"/>
            <a:ext cx="10701130" cy="3995530"/>
          </a:xfrm>
        </p:spPr>
        <p:txBody>
          <a:bodyPr>
            <a:normAutofit lnSpcReduction="10000"/>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total amount of loans taken by user in last 30 days for majority of the customers is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935D925-79C6-255B-0B73-C3AE8A703B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435" y="1994216"/>
            <a:ext cx="4815840" cy="3741420"/>
          </a:xfrm>
          <a:prstGeom prst="rect">
            <a:avLst/>
          </a:prstGeom>
          <a:noFill/>
          <a:ln>
            <a:noFill/>
          </a:ln>
        </p:spPr>
      </p:pic>
    </p:spTree>
    <p:extLst>
      <p:ext uri="{BB962C8B-B14F-4D97-AF65-F5344CB8AC3E}">
        <p14:creationId xmlns:p14="http://schemas.microsoft.com/office/powerpoint/2010/main" val="1460253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DD99-2769-8D84-0687-90C95510A5F4}"/>
              </a:ext>
            </a:extLst>
          </p:cNvPr>
          <p:cNvSpPr>
            <a:spLocks noGrp="1"/>
          </p:cNvSpPr>
          <p:nvPr>
            <p:ph type="title"/>
          </p:nvPr>
        </p:nvSpPr>
        <p:spPr>
          <a:xfrm>
            <a:off x="838200" y="964096"/>
            <a:ext cx="10515600" cy="726592"/>
          </a:xfrm>
        </p:spPr>
        <p:txBody>
          <a:bodyPr>
            <a:normAutofit fontScale="90000"/>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Violin plot of maxamnt_loans30: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D0151E4A-B07C-AA93-44A4-C832AEE11133}"/>
              </a:ext>
            </a:extLst>
          </p:cNvPr>
          <p:cNvSpPr>
            <a:spLocks noGrp="1"/>
          </p:cNvSpPr>
          <p:nvPr>
            <p:ph idx="1"/>
          </p:nvPr>
        </p:nvSpPr>
        <p:spPr>
          <a:xfrm>
            <a:off x="838200" y="1825624"/>
            <a:ext cx="10515600" cy="4694445"/>
          </a:xfrm>
        </p:spPr>
        <p:txBody>
          <a:bodyPr>
            <a:normAutofit fontScale="55000" lnSpcReduction="20000"/>
          </a:bodyPr>
          <a:lstStyle/>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29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2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en-US" sz="3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maximum amount of loan taken by the user in last 30 days for majority of the customers is 6.</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3300" dirty="0">
                <a:effectLst/>
                <a:latin typeface="Calibri" panose="020F0502020204030204" pitchFamily="34" charset="0"/>
                <a:ea typeface="Calibri" panose="020F0502020204030204" pitchFamily="34" charset="0"/>
                <a:cs typeface="Calibri" panose="020F0502020204030204" pitchFamily="34" charset="0"/>
              </a:rPr>
              <a:t> </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79B2BD0-4FCA-E571-4E62-630B89A4C7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693920" cy="3771900"/>
          </a:xfrm>
          <a:prstGeom prst="rect">
            <a:avLst/>
          </a:prstGeom>
          <a:noFill/>
          <a:ln>
            <a:noFill/>
          </a:ln>
        </p:spPr>
      </p:pic>
    </p:spTree>
    <p:extLst>
      <p:ext uri="{BB962C8B-B14F-4D97-AF65-F5344CB8AC3E}">
        <p14:creationId xmlns:p14="http://schemas.microsoft.com/office/powerpoint/2010/main" val="1601153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B9D4-4E32-6EC1-AB10-BC59A7D0F36C}"/>
              </a:ext>
            </a:extLst>
          </p:cNvPr>
          <p:cNvSpPr>
            <a:spLocks noGrp="1"/>
          </p:cNvSpPr>
          <p:nvPr>
            <p:ph type="ctrTitle"/>
          </p:nvPr>
        </p:nvSpPr>
        <p:spPr>
          <a:xfrm>
            <a:off x="843169" y="1361661"/>
            <a:ext cx="10505661" cy="685800"/>
          </a:xfrm>
        </p:spPr>
        <p:txBody>
          <a:bodyPr>
            <a:no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cnt_loans90: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2B393238-06A5-DE32-CD50-9B4EE8AE4076}"/>
              </a:ext>
            </a:extLst>
          </p:cNvPr>
          <p:cNvSpPr>
            <a:spLocks noGrp="1"/>
          </p:cNvSpPr>
          <p:nvPr>
            <p:ph type="subTitle" idx="1"/>
          </p:nvPr>
        </p:nvSpPr>
        <p:spPr>
          <a:xfrm>
            <a:off x="843169" y="2047461"/>
            <a:ext cx="10407927" cy="4383156"/>
          </a:xfrm>
        </p:spPr>
        <p:txBody>
          <a:bodyPr>
            <a:normAutofit lnSpcReduction="10000"/>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number of loans taken by user in last 90 days for majority of the customers is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8B00AC3-63BF-1862-873E-14AD6A5CD4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0904" y="1827474"/>
            <a:ext cx="4777740" cy="3779520"/>
          </a:xfrm>
          <a:prstGeom prst="rect">
            <a:avLst/>
          </a:prstGeom>
          <a:noFill/>
          <a:ln>
            <a:noFill/>
          </a:ln>
        </p:spPr>
      </p:pic>
    </p:spTree>
    <p:extLst>
      <p:ext uri="{BB962C8B-B14F-4D97-AF65-F5344CB8AC3E}">
        <p14:creationId xmlns:p14="http://schemas.microsoft.com/office/powerpoint/2010/main" val="3056647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D9B4-0C5F-792B-01DB-1847CC95C595}"/>
              </a:ext>
            </a:extLst>
          </p:cNvPr>
          <p:cNvSpPr>
            <a:spLocks noGrp="1"/>
          </p:cNvSpPr>
          <p:nvPr>
            <p:ph type="ctrTitle"/>
          </p:nvPr>
        </p:nvSpPr>
        <p:spPr>
          <a:xfrm>
            <a:off x="745435" y="1122363"/>
            <a:ext cx="10555356" cy="1193454"/>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amnt_loans90: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F77BF902-A51A-E8E0-67D9-BA4A6E0C555A}"/>
              </a:ext>
            </a:extLst>
          </p:cNvPr>
          <p:cNvSpPr>
            <a:spLocks noGrp="1"/>
          </p:cNvSpPr>
          <p:nvPr>
            <p:ph type="subTitle" idx="1"/>
          </p:nvPr>
        </p:nvSpPr>
        <p:spPr>
          <a:xfrm>
            <a:off x="891209" y="2186609"/>
            <a:ext cx="10555356" cy="4313582"/>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total amount of loans taken by user in last 90 days for majority of the customers is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A86002F-8CF0-FB1E-9E25-06B9D011E4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435" y="2014827"/>
            <a:ext cx="4823460" cy="3802380"/>
          </a:xfrm>
          <a:prstGeom prst="rect">
            <a:avLst/>
          </a:prstGeom>
          <a:noFill/>
          <a:ln>
            <a:noFill/>
          </a:ln>
        </p:spPr>
      </p:pic>
    </p:spTree>
    <p:extLst>
      <p:ext uri="{BB962C8B-B14F-4D97-AF65-F5344CB8AC3E}">
        <p14:creationId xmlns:p14="http://schemas.microsoft.com/office/powerpoint/2010/main" val="26902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8B59-C728-C7B9-4498-880FCD35FC22}"/>
              </a:ext>
            </a:extLst>
          </p:cNvPr>
          <p:cNvSpPr>
            <a:spLocks noGrp="1"/>
          </p:cNvSpPr>
          <p:nvPr>
            <p:ph type="title"/>
          </p:nvPr>
        </p:nvSpPr>
        <p:spPr>
          <a:xfrm>
            <a:off x="838200" y="1113183"/>
            <a:ext cx="10515600" cy="577505"/>
          </a:xfrm>
        </p:spPr>
        <p:txBody>
          <a:bodyPr>
            <a:no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Violin plot of</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rPr>
              <a:t>maxamnt_loans90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BFCA25C-51FA-65E8-C4DD-2C0E93C8CBB3}"/>
              </a:ext>
            </a:extLst>
          </p:cNvPr>
          <p:cNvSpPr>
            <a:spLocks noGrp="1"/>
          </p:cNvSpPr>
          <p:nvPr>
            <p:ph idx="1"/>
          </p:nvPr>
        </p:nvSpPr>
        <p:spPr>
          <a:xfrm>
            <a:off x="838200" y="1825624"/>
            <a:ext cx="10515600" cy="4694445"/>
          </a:xfrm>
        </p:spPr>
        <p:txBody>
          <a:bodyPr>
            <a:normAutofit lnSpcReduction="10000"/>
          </a:bodyPr>
          <a:lstStyle/>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maximum amount of loan taken by the user in last 90 days for majority of the customers is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069614C-BCC7-6836-5631-A8156A44EC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754880" cy="3764280"/>
          </a:xfrm>
          <a:prstGeom prst="rect">
            <a:avLst/>
          </a:prstGeom>
          <a:noFill/>
          <a:ln>
            <a:noFill/>
          </a:ln>
        </p:spPr>
      </p:pic>
    </p:spTree>
    <p:extLst>
      <p:ext uri="{BB962C8B-B14F-4D97-AF65-F5344CB8AC3E}">
        <p14:creationId xmlns:p14="http://schemas.microsoft.com/office/powerpoint/2010/main" val="2048933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9FC6-C60E-D258-27B5-C6FED7B166C2}"/>
              </a:ext>
            </a:extLst>
          </p:cNvPr>
          <p:cNvSpPr>
            <a:spLocks noGrp="1"/>
          </p:cNvSpPr>
          <p:nvPr>
            <p:ph type="ctrTitle"/>
          </p:nvPr>
        </p:nvSpPr>
        <p:spPr>
          <a:xfrm>
            <a:off x="884583" y="1122363"/>
            <a:ext cx="9783417" cy="974794"/>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Violin plot of payback30: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A2FA6D04-07ED-F09D-B4F8-83C4249D70EB}"/>
              </a:ext>
            </a:extLst>
          </p:cNvPr>
          <p:cNvSpPr>
            <a:spLocks noGrp="1"/>
          </p:cNvSpPr>
          <p:nvPr>
            <p:ph type="subTitle" idx="1"/>
          </p:nvPr>
        </p:nvSpPr>
        <p:spPr>
          <a:xfrm>
            <a:off x="884583" y="1948070"/>
            <a:ext cx="10422834" cy="4651513"/>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average payback time in days over last 30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116D583-4E46-38FA-1234-3DA4845F1F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7131" y="1948070"/>
            <a:ext cx="4709160" cy="3733800"/>
          </a:xfrm>
          <a:prstGeom prst="rect">
            <a:avLst/>
          </a:prstGeom>
          <a:noFill/>
          <a:ln>
            <a:noFill/>
          </a:ln>
        </p:spPr>
      </p:pic>
    </p:spTree>
    <p:extLst>
      <p:ext uri="{BB962C8B-B14F-4D97-AF65-F5344CB8AC3E}">
        <p14:creationId xmlns:p14="http://schemas.microsoft.com/office/powerpoint/2010/main" val="2853413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BDCE-FB07-57E3-272E-532B989A9EDC}"/>
              </a:ext>
            </a:extLst>
          </p:cNvPr>
          <p:cNvSpPr>
            <a:spLocks noGrp="1"/>
          </p:cNvSpPr>
          <p:nvPr>
            <p:ph type="title"/>
          </p:nvPr>
        </p:nvSpPr>
        <p:spPr>
          <a:xfrm>
            <a:off x="838200" y="1337572"/>
            <a:ext cx="10515600" cy="739706"/>
          </a:xfrm>
        </p:spPr>
        <p:txBody>
          <a:bodyPr>
            <a:no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Violin plot of payback90: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9A6E8BF7-32A9-997D-8BA3-F4F3CADAB2F8}"/>
              </a:ext>
            </a:extLst>
          </p:cNvPr>
          <p:cNvSpPr>
            <a:spLocks noGrp="1"/>
          </p:cNvSpPr>
          <p:nvPr>
            <p:ph idx="1"/>
          </p:nvPr>
        </p:nvSpPr>
        <p:spPr>
          <a:xfrm>
            <a:off x="838200" y="1825625"/>
            <a:ext cx="10515600" cy="4764018"/>
          </a:xfrm>
        </p:spPr>
        <p:txBody>
          <a:bodyPr>
            <a:normAutofit lnSpcReduction="10000"/>
          </a:bodyPr>
          <a:lstStyle/>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average payback time in days over last 90 days for majority of the customers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F8B50D0-B86C-524F-83CE-2BE891E6C5F6}"/>
              </a:ext>
            </a:extLst>
          </p:cNvPr>
          <p:cNvPicPr>
            <a:picLocks noChangeAspect="1"/>
          </p:cNvPicPr>
          <p:nvPr/>
        </p:nvPicPr>
        <p:blipFill>
          <a:blip r:embed="rId2"/>
          <a:stretch>
            <a:fillRect/>
          </a:stretch>
        </p:blipFill>
        <p:spPr>
          <a:xfrm>
            <a:off x="1061664" y="1920571"/>
            <a:ext cx="4701540" cy="3672840"/>
          </a:xfrm>
          <a:prstGeom prst="rect">
            <a:avLst/>
          </a:prstGeom>
        </p:spPr>
      </p:pic>
    </p:spTree>
    <p:extLst>
      <p:ext uri="{BB962C8B-B14F-4D97-AF65-F5344CB8AC3E}">
        <p14:creationId xmlns:p14="http://schemas.microsoft.com/office/powerpoint/2010/main" val="1320018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FBEC-E082-9E6C-123E-BB06922301B5}"/>
              </a:ext>
            </a:extLst>
          </p:cNvPr>
          <p:cNvSpPr>
            <a:spLocks noGrp="1"/>
          </p:cNvSpPr>
          <p:nvPr>
            <p:ph type="ctrTitle"/>
          </p:nvPr>
        </p:nvSpPr>
        <p:spPr>
          <a:xfrm>
            <a:off x="1524000" y="576471"/>
            <a:ext cx="9144000" cy="1655762"/>
          </a:xfrm>
        </p:spPr>
        <p:txBody>
          <a:bodyPr>
            <a:normAutofit/>
          </a:bodyPr>
          <a:lstStyle/>
          <a:p>
            <a:r>
              <a:rPr lang="en-US" sz="2800" dirty="0">
                <a:solidFill>
                  <a:srgbClr val="7030A0"/>
                </a:solidFill>
                <a:latin typeface="Cambria" panose="02040503050406030204" pitchFamily="18" charset="0"/>
                <a:ea typeface="Cambria" panose="02040503050406030204" pitchFamily="18" charset="0"/>
              </a:rPr>
              <a:t>Bivariate analysis:</a:t>
            </a:r>
            <a:br>
              <a:rPr lang="en-US" sz="2800" dirty="0">
                <a:solidFill>
                  <a:srgbClr val="7030A0"/>
                </a:solidFill>
                <a:latin typeface="Cambria" panose="02040503050406030204" pitchFamily="18" charset="0"/>
                <a:ea typeface="Cambria" panose="02040503050406030204" pitchFamily="18" charset="0"/>
              </a:rPr>
            </a:br>
            <a:br>
              <a:rPr lang="en-US" sz="2800" dirty="0">
                <a:solidFill>
                  <a:srgbClr val="7030A0"/>
                </a:solidFill>
                <a:latin typeface="Cambria" panose="02040503050406030204" pitchFamily="18" charset="0"/>
                <a:ea typeface="Cambria" panose="02040503050406030204" pitchFamily="18" charset="0"/>
              </a:rPr>
            </a:br>
            <a:br>
              <a:rPr lang="en-US" sz="2800" dirty="0">
                <a:solidFill>
                  <a:srgbClr val="7030A0"/>
                </a:solidFill>
                <a:latin typeface="Cambria" panose="02040503050406030204" pitchFamily="18" charset="0"/>
                <a:ea typeface="Cambria" panose="02040503050406030204" pitchFamily="18" charset="0"/>
              </a:rPr>
            </a:br>
            <a:endParaRPr lang="en-US" sz="2800" dirty="0"/>
          </a:p>
        </p:txBody>
      </p:sp>
      <p:sp>
        <p:nvSpPr>
          <p:cNvPr id="3" name="Subtitle 2">
            <a:extLst>
              <a:ext uri="{FF2B5EF4-FFF2-40B4-BE49-F238E27FC236}">
                <a16:creationId xmlns:a16="http://schemas.microsoft.com/office/drawing/2014/main" id="{1AD5D43A-F3E6-F40A-4D19-3D8E7AE1E403}"/>
              </a:ext>
            </a:extLst>
          </p:cNvPr>
          <p:cNvSpPr>
            <a:spLocks noGrp="1"/>
          </p:cNvSpPr>
          <p:nvPr>
            <p:ph type="subTitle" idx="1"/>
          </p:nvPr>
        </p:nvSpPr>
        <p:spPr>
          <a:xfrm>
            <a:off x="834887" y="1302025"/>
            <a:ext cx="10614991" cy="5208105"/>
          </a:xfrm>
        </p:spPr>
        <p:txBody>
          <a:bodyPr/>
          <a:lstStyle/>
          <a:p>
            <a:pPr algn="l"/>
            <a:r>
              <a:rPr lang="en-US" dirty="0">
                <a:effectLst/>
                <a:latin typeface="Calibri" panose="020F0502020204030204" pitchFamily="34" charset="0"/>
                <a:ea typeface="Calibri" panose="020F0502020204030204" pitchFamily="34" charset="0"/>
                <a:cs typeface="Calibri" panose="020F0502020204030204" pitchFamily="34" charset="0"/>
              </a:rPr>
              <a:t>Factor plot of label vs </a:t>
            </a:r>
            <a:r>
              <a:rPr lang="en-US" dirty="0" err="1">
                <a:effectLst/>
                <a:latin typeface="Calibri" panose="020F0502020204030204" pitchFamily="34" charset="0"/>
                <a:ea typeface="Calibri" panose="020F0502020204030204" pitchFamily="34" charset="0"/>
                <a:cs typeface="Calibri" panose="020F0502020204030204" pitchFamily="34" charset="0"/>
              </a:rPr>
              <a:t>aon</a:t>
            </a:r>
            <a:r>
              <a:rPr lang="en-US" dirty="0">
                <a:effectLst/>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age on cellular network increases, the chances of default increases.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9D30D37-E1AC-B63A-10BF-F10ABC0F9B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122" y="1768667"/>
            <a:ext cx="4678680" cy="4055663"/>
          </a:xfrm>
          <a:prstGeom prst="rect">
            <a:avLst/>
          </a:prstGeom>
          <a:noFill/>
          <a:ln>
            <a:noFill/>
          </a:ln>
        </p:spPr>
      </p:pic>
    </p:spTree>
    <p:extLst>
      <p:ext uri="{BB962C8B-B14F-4D97-AF65-F5344CB8AC3E}">
        <p14:creationId xmlns:p14="http://schemas.microsoft.com/office/powerpoint/2010/main" val="2322729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C20D-9AE2-AF77-B18A-7D8C1A632DEC}"/>
              </a:ext>
            </a:extLst>
          </p:cNvPr>
          <p:cNvSpPr>
            <a:spLocks noGrp="1"/>
          </p:cNvSpPr>
          <p:nvPr>
            <p:ph type="title"/>
          </p:nvPr>
        </p:nvSpPr>
        <p:spPr>
          <a:xfrm>
            <a:off x="838200" y="993913"/>
            <a:ext cx="10515600" cy="696775"/>
          </a:xfrm>
        </p:spPr>
        <p:txBody>
          <a:bodyPr>
            <a:no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daily_decr30: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C14F5900-9F4B-3583-E1B2-7E60DF5BAAAE}"/>
              </a:ext>
            </a:extLst>
          </p:cNvPr>
          <p:cNvSpPr>
            <a:spLocks noGrp="1"/>
          </p:cNvSpPr>
          <p:nvPr>
            <p:ph idx="1"/>
          </p:nvPr>
        </p:nvSpPr>
        <p:spPr>
          <a:xfrm>
            <a:off x="838200" y="1825625"/>
            <a:ext cx="10515600" cy="4744140"/>
          </a:xfrm>
        </p:spPr>
        <p:txBody>
          <a:bodyPr>
            <a:normAutofit fontScale="92500" lnSpcReduction="20000"/>
          </a:bodyPr>
          <a:lstStyle/>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daily amount spent from main account, averaged over last 30 days increases, the chances of default decreases.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5FEC028-7BC7-FC74-91FC-BF198FFD2B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635" y="1513978"/>
            <a:ext cx="4922520" cy="3830044"/>
          </a:xfrm>
          <a:prstGeom prst="rect">
            <a:avLst/>
          </a:prstGeom>
          <a:noFill/>
          <a:ln>
            <a:noFill/>
          </a:ln>
        </p:spPr>
      </p:pic>
    </p:spTree>
    <p:extLst>
      <p:ext uri="{BB962C8B-B14F-4D97-AF65-F5344CB8AC3E}">
        <p14:creationId xmlns:p14="http://schemas.microsoft.com/office/powerpoint/2010/main" val="77121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480D-C8FA-4242-8077-0B0CFCAD1CDD}"/>
              </a:ext>
            </a:extLst>
          </p:cNvPr>
          <p:cNvSpPr>
            <a:spLocks noGrp="1"/>
          </p:cNvSpPr>
          <p:nvPr>
            <p:ph type="title"/>
          </p:nvPr>
        </p:nvSpPr>
        <p:spPr>
          <a:xfrm>
            <a:off x="838200" y="365126"/>
            <a:ext cx="10515600" cy="700104"/>
          </a:xfrm>
        </p:spPr>
        <p:txBody>
          <a:bodyPr>
            <a:normAutofit/>
          </a:bodyPr>
          <a:lstStyle/>
          <a:p>
            <a:r>
              <a:rPr kumimoji="0" lang="en-IN" sz="3600" b="0" i="0" u="none" strike="noStrike" kern="1200" cap="none" spc="0" normalizeH="0" baseline="0" noProof="0" dirty="0">
                <a:ln>
                  <a:noFill/>
                </a:ln>
                <a:solidFill>
                  <a:srgbClr val="7030A0"/>
                </a:solidFill>
                <a:effectLst/>
                <a:uLnTx/>
                <a:uFillTx/>
                <a:latin typeface="Cambria"/>
                <a:ea typeface="+mj-ea"/>
                <a:cs typeface="+mj-cs"/>
              </a:rPr>
              <a:t>Overview:</a:t>
            </a:r>
            <a:endParaRPr lang="en-US" sz="3600" dirty="0">
              <a:solidFill>
                <a:srgbClr val="7030A0"/>
              </a:solidFill>
            </a:endParaRPr>
          </a:p>
        </p:txBody>
      </p:sp>
      <p:sp>
        <p:nvSpPr>
          <p:cNvPr id="3" name="Content Placeholder 2">
            <a:extLst>
              <a:ext uri="{FF2B5EF4-FFF2-40B4-BE49-F238E27FC236}">
                <a16:creationId xmlns:a16="http://schemas.microsoft.com/office/drawing/2014/main" id="{C8510AD0-2994-F0CF-6CEC-29BE43AF2C86}"/>
              </a:ext>
            </a:extLst>
          </p:cNvPr>
          <p:cNvSpPr>
            <a:spLocks noGrp="1"/>
          </p:cNvSpPr>
          <p:nvPr>
            <p:ph idx="1"/>
          </p:nvPr>
        </p:nvSpPr>
        <p:spPr>
          <a:xfrm>
            <a:off x="838200" y="1197204"/>
            <a:ext cx="10515600" cy="4979759"/>
          </a:xfrm>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b="0" i="0" u="none" strike="noStrike" kern="1200" cap="none" spc="0" normalizeH="0" baseline="0" noProof="0" dirty="0">
                <a:ln>
                  <a:noFill/>
                </a:ln>
                <a:solidFill>
                  <a:srgbClr val="2C3C43"/>
                </a:solidFill>
                <a:effectLst/>
                <a:uLnTx/>
                <a:uFillTx/>
                <a:latin typeface="Calibri" panose="020F0502020204030204" pitchFamily="34" charset="0"/>
                <a:ea typeface="+mn-ea"/>
                <a:cs typeface="Calibri" panose="020F0502020204030204" pitchFamily="34" charset="0"/>
              </a:rPr>
              <a:t>In this particular presentation we will be looking on:</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How to analyze the dataset of Micro Credit Defaulter Project Classifier.</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What are the EDA steps in cleaning the dataset.</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Overall analysis on the problem.</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Model building from the cleaned dataset.</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Predictions for test dataset from saved model.</a:t>
            </a:r>
          </a:p>
          <a:p>
            <a:endParaRPr lang="en-US" dirty="0"/>
          </a:p>
        </p:txBody>
      </p:sp>
    </p:spTree>
    <p:extLst>
      <p:ext uri="{BB962C8B-B14F-4D97-AF65-F5344CB8AC3E}">
        <p14:creationId xmlns:p14="http://schemas.microsoft.com/office/powerpoint/2010/main" val="930002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F870-F7D0-0BE0-3A1D-558136590AC3}"/>
              </a:ext>
            </a:extLst>
          </p:cNvPr>
          <p:cNvSpPr>
            <a:spLocks noGrp="1"/>
          </p:cNvSpPr>
          <p:nvPr>
            <p:ph type="ctrTitle"/>
          </p:nvPr>
        </p:nvSpPr>
        <p:spPr>
          <a:xfrm>
            <a:off x="854765" y="1212573"/>
            <a:ext cx="9813235" cy="824949"/>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daily_decr90: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4372E1AD-3FD5-CD73-822A-B7BFF87C36AB}"/>
              </a:ext>
            </a:extLst>
          </p:cNvPr>
          <p:cNvSpPr>
            <a:spLocks noGrp="1"/>
          </p:cNvSpPr>
          <p:nvPr>
            <p:ph type="subTitle" idx="1"/>
          </p:nvPr>
        </p:nvSpPr>
        <p:spPr>
          <a:xfrm>
            <a:off x="854765" y="2037522"/>
            <a:ext cx="10482470" cy="4452730"/>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daily amount spent from main account, averaged over last 90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54A9BE4-7F56-8785-1DB7-C8E5930BEB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4765" y="1826813"/>
            <a:ext cx="4625340" cy="3818614"/>
          </a:xfrm>
          <a:prstGeom prst="rect">
            <a:avLst/>
          </a:prstGeom>
          <a:noFill/>
          <a:ln>
            <a:noFill/>
          </a:ln>
        </p:spPr>
      </p:pic>
    </p:spTree>
    <p:extLst>
      <p:ext uri="{BB962C8B-B14F-4D97-AF65-F5344CB8AC3E}">
        <p14:creationId xmlns:p14="http://schemas.microsoft.com/office/powerpoint/2010/main" val="2858079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FBBC-535E-77B0-2F7A-D0DF61229C53}"/>
              </a:ext>
            </a:extLst>
          </p:cNvPr>
          <p:cNvSpPr>
            <a:spLocks noGrp="1"/>
          </p:cNvSpPr>
          <p:nvPr>
            <p:ph type="title"/>
          </p:nvPr>
        </p:nvSpPr>
        <p:spPr>
          <a:xfrm>
            <a:off x="838200" y="954157"/>
            <a:ext cx="10515600" cy="736531"/>
          </a:xfrm>
        </p:spPr>
        <p:txBody>
          <a:bodyPr>
            <a:normAutofit fontScale="90000"/>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rental30: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F0934A3-AAB7-F2C6-5B17-F9AE20ADA5AB}"/>
              </a:ext>
            </a:extLst>
          </p:cNvPr>
          <p:cNvSpPr>
            <a:spLocks noGrp="1"/>
          </p:cNvSpPr>
          <p:nvPr>
            <p:ph idx="1"/>
          </p:nvPr>
        </p:nvSpPr>
        <p:spPr>
          <a:xfrm>
            <a:off x="838200" y="1690688"/>
            <a:ext cx="10515600" cy="4820478"/>
          </a:xfrm>
        </p:spPr>
        <p:txBody>
          <a:bodyPr/>
          <a:lstStyle/>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average main account balance over last 30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88D87BB-9456-0CA2-0099-7964097A62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3991" y="1640992"/>
            <a:ext cx="4777740" cy="4032637"/>
          </a:xfrm>
          <a:prstGeom prst="rect">
            <a:avLst/>
          </a:prstGeom>
          <a:noFill/>
          <a:ln>
            <a:noFill/>
          </a:ln>
        </p:spPr>
      </p:pic>
    </p:spTree>
    <p:extLst>
      <p:ext uri="{BB962C8B-B14F-4D97-AF65-F5344CB8AC3E}">
        <p14:creationId xmlns:p14="http://schemas.microsoft.com/office/powerpoint/2010/main" val="2127578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0699-8996-FA56-4C27-9F83166EF890}"/>
              </a:ext>
            </a:extLst>
          </p:cNvPr>
          <p:cNvSpPr>
            <a:spLocks noGrp="1"/>
          </p:cNvSpPr>
          <p:nvPr>
            <p:ph type="ctrTitle"/>
          </p:nvPr>
        </p:nvSpPr>
        <p:spPr>
          <a:xfrm>
            <a:off x="805070" y="1122363"/>
            <a:ext cx="10465904" cy="845585"/>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rental90: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EE17EC11-2AC8-3EA0-D5C7-AFC547E9D0E2}"/>
              </a:ext>
            </a:extLst>
          </p:cNvPr>
          <p:cNvSpPr>
            <a:spLocks noGrp="1"/>
          </p:cNvSpPr>
          <p:nvPr>
            <p:ph type="subTitle" idx="1"/>
          </p:nvPr>
        </p:nvSpPr>
        <p:spPr>
          <a:xfrm>
            <a:off x="921026" y="1898373"/>
            <a:ext cx="10349948" cy="4691269"/>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Average main account balance over last 90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DE097E8-E508-88DC-647E-AEB21FECEB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1026" y="1967948"/>
            <a:ext cx="4594860" cy="3621322"/>
          </a:xfrm>
          <a:prstGeom prst="rect">
            <a:avLst/>
          </a:prstGeom>
          <a:noFill/>
          <a:ln>
            <a:noFill/>
          </a:ln>
        </p:spPr>
      </p:pic>
    </p:spTree>
    <p:extLst>
      <p:ext uri="{BB962C8B-B14F-4D97-AF65-F5344CB8AC3E}">
        <p14:creationId xmlns:p14="http://schemas.microsoft.com/office/powerpoint/2010/main" val="1470566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4554-8B0D-1430-C28E-F78948D384EB}"/>
              </a:ext>
            </a:extLst>
          </p:cNvPr>
          <p:cNvSpPr>
            <a:spLocks noGrp="1"/>
          </p:cNvSpPr>
          <p:nvPr>
            <p:ph type="ctrTitle"/>
          </p:nvPr>
        </p:nvSpPr>
        <p:spPr>
          <a:xfrm>
            <a:off x="785191" y="1122363"/>
            <a:ext cx="9882809" cy="1034428"/>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a:t>
            </a:r>
            <a:r>
              <a:rPr lang="en-US" sz="2400" dirty="0" err="1">
                <a:effectLst/>
                <a:latin typeface="Calibri" panose="020F0502020204030204" pitchFamily="34" charset="0"/>
                <a:ea typeface="Calibri" panose="020F0502020204030204" pitchFamily="34" charset="0"/>
                <a:cs typeface="Calibri" panose="020F0502020204030204" pitchFamily="34" charset="0"/>
              </a:rPr>
              <a:t>last_rech_date_ma</a:t>
            </a:r>
            <a:r>
              <a:rPr lang="en-US" sz="2400" dirty="0">
                <a:effectLst/>
                <a:latin typeface="Calibri" panose="020F0502020204030204" pitchFamily="34" charset="0"/>
                <a:ea typeface="Calibri" panose="020F0502020204030204" pitchFamily="34" charset="0"/>
                <a:cs typeface="Calibri" panose="020F0502020204030204" pitchFamily="34" charset="0"/>
              </a:rPr>
              <a: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97F59E7B-65C6-0013-172C-21D66BF1F868}"/>
              </a:ext>
            </a:extLst>
          </p:cNvPr>
          <p:cNvSpPr>
            <a:spLocks noGrp="1"/>
          </p:cNvSpPr>
          <p:nvPr>
            <p:ph type="subTitle" idx="1"/>
          </p:nvPr>
        </p:nvSpPr>
        <p:spPr>
          <a:xfrm>
            <a:off x="785191" y="2077278"/>
            <a:ext cx="10621618" cy="4412974"/>
          </a:xfrm>
        </p:spPr>
        <p:txBody>
          <a:bodyPr>
            <a:normAutofit lnSpcReduction="10000"/>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number of days till last recharge of main account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2A40B5F-BCB1-03F8-192D-7919850A9E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6015" y="2087217"/>
            <a:ext cx="4640580" cy="3511992"/>
          </a:xfrm>
          <a:prstGeom prst="rect">
            <a:avLst/>
          </a:prstGeom>
          <a:noFill/>
          <a:ln>
            <a:noFill/>
          </a:ln>
        </p:spPr>
      </p:pic>
    </p:spTree>
    <p:extLst>
      <p:ext uri="{BB962C8B-B14F-4D97-AF65-F5344CB8AC3E}">
        <p14:creationId xmlns:p14="http://schemas.microsoft.com/office/powerpoint/2010/main" val="266179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341E-55B4-9F7F-C20D-BE9B4FFABB91}"/>
              </a:ext>
            </a:extLst>
          </p:cNvPr>
          <p:cNvSpPr>
            <a:spLocks noGrp="1"/>
          </p:cNvSpPr>
          <p:nvPr>
            <p:ph type="ctrTitle"/>
          </p:nvPr>
        </p:nvSpPr>
        <p:spPr>
          <a:xfrm>
            <a:off x="815009" y="1122363"/>
            <a:ext cx="9852991" cy="1014550"/>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a:t>
            </a:r>
            <a:r>
              <a:rPr lang="en-US" sz="2400" dirty="0" err="1">
                <a:effectLst/>
                <a:latin typeface="Calibri" panose="020F0502020204030204" pitchFamily="34" charset="0"/>
                <a:ea typeface="Calibri" panose="020F0502020204030204" pitchFamily="34" charset="0"/>
                <a:cs typeface="Calibri" panose="020F0502020204030204" pitchFamily="34" charset="0"/>
              </a:rPr>
              <a:t>last_rech_amt_ma</a:t>
            </a:r>
            <a:r>
              <a:rPr lang="en-US" sz="2400" dirty="0">
                <a:effectLst/>
                <a:latin typeface="Calibri" panose="020F0502020204030204" pitchFamily="34" charset="0"/>
                <a:ea typeface="Calibri" panose="020F0502020204030204" pitchFamily="34" charset="0"/>
                <a:cs typeface="Calibri" panose="020F0502020204030204" pitchFamily="34" charset="0"/>
              </a:rPr>
              <a: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7AC9DFAD-B219-2290-C9C5-3E245FD4F8E6}"/>
              </a:ext>
            </a:extLst>
          </p:cNvPr>
          <p:cNvSpPr>
            <a:spLocks noGrp="1"/>
          </p:cNvSpPr>
          <p:nvPr>
            <p:ph type="subTitle" idx="1"/>
          </p:nvPr>
        </p:nvSpPr>
        <p:spPr>
          <a:xfrm>
            <a:off x="815009" y="1928191"/>
            <a:ext cx="10561982" cy="4651513"/>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amount of last recharge of main account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6FB53F3-A1CC-986D-114B-993959BB99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3842" y="2136512"/>
            <a:ext cx="4721584" cy="3707697"/>
          </a:xfrm>
          <a:prstGeom prst="rect">
            <a:avLst/>
          </a:prstGeom>
          <a:noFill/>
          <a:ln>
            <a:noFill/>
          </a:ln>
        </p:spPr>
      </p:pic>
    </p:spTree>
    <p:extLst>
      <p:ext uri="{BB962C8B-B14F-4D97-AF65-F5344CB8AC3E}">
        <p14:creationId xmlns:p14="http://schemas.microsoft.com/office/powerpoint/2010/main" val="1161168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D6D4-0056-18B8-BAD6-9C0597BAAE88}"/>
              </a:ext>
            </a:extLst>
          </p:cNvPr>
          <p:cNvSpPr>
            <a:spLocks noGrp="1"/>
          </p:cNvSpPr>
          <p:nvPr>
            <p:ph type="ctrTitle"/>
          </p:nvPr>
        </p:nvSpPr>
        <p:spPr>
          <a:xfrm>
            <a:off x="1063487" y="1122363"/>
            <a:ext cx="9604513" cy="1094063"/>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cnt_ma_rech30: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33A408C0-7FDE-13CE-AD30-BC6C0E42E029}"/>
              </a:ext>
            </a:extLst>
          </p:cNvPr>
          <p:cNvSpPr>
            <a:spLocks noGrp="1"/>
          </p:cNvSpPr>
          <p:nvPr>
            <p:ph type="subTitle" idx="1"/>
          </p:nvPr>
        </p:nvSpPr>
        <p:spPr>
          <a:xfrm>
            <a:off x="1063487" y="2077279"/>
            <a:ext cx="10065026" cy="4502426"/>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number of times main account got recharged in last 30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2CD2528-586F-8F77-94E2-273522A6A0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3486" y="2077279"/>
            <a:ext cx="4899991" cy="3496751"/>
          </a:xfrm>
          <a:prstGeom prst="rect">
            <a:avLst/>
          </a:prstGeom>
          <a:noFill/>
          <a:ln>
            <a:noFill/>
          </a:ln>
        </p:spPr>
      </p:pic>
    </p:spTree>
    <p:extLst>
      <p:ext uri="{BB962C8B-B14F-4D97-AF65-F5344CB8AC3E}">
        <p14:creationId xmlns:p14="http://schemas.microsoft.com/office/powerpoint/2010/main" val="970038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C100-8E7A-11D2-EB5E-BF4BC442368D}"/>
              </a:ext>
            </a:extLst>
          </p:cNvPr>
          <p:cNvSpPr>
            <a:spLocks noGrp="1"/>
          </p:cNvSpPr>
          <p:nvPr>
            <p:ph type="ctrTitle"/>
          </p:nvPr>
        </p:nvSpPr>
        <p:spPr>
          <a:xfrm>
            <a:off x="815009" y="1122363"/>
            <a:ext cx="9852991" cy="1233211"/>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fr_ma_rech30: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53DEA184-43A7-C7AF-DBD9-0AB010818A67}"/>
              </a:ext>
            </a:extLst>
          </p:cNvPr>
          <p:cNvSpPr>
            <a:spLocks noGrp="1"/>
          </p:cNvSpPr>
          <p:nvPr>
            <p:ph type="subTitle" idx="1"/>
          </p:nvPr>
        </p:nvSpPr>
        <p:spPr>
          <a:xfrm>
            <a:off x="815009" y="2146851"/>
            <a:ext cx="10561982" cy="4472609"/>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frequency of main account recharged in last 30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E09B31D-548D-8247-1346-5AA2EF09D2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0093" y="2276060"/>
            <a:ext cx="5361498" cy="3776869"/>
          </a:xfrm>
          <a:prstGeom prst="rect">
            <a:avLst/>
          </a:prstGeom>
          <a:noFill/>
          <a:ln>
            <a:noFill/>
          </a:ln>
        </p:spPr>
      </p:pic>
    </p:spTree>
    <p:extLst>
      <p:ext uri="{BB962C8B-B14F-4D97-AF65-F5344CB8AC3E}">
        <p14:creationId xmlns:p14="http://schemas.microsoft.com/office/powerpoint/2010/main" val="3812477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DE1A-FDC4-1427-945F-EC1EC8FA80D8}"/>
              </a:ext>
            </a:extLst>
          </p:cNvPr>
          <p:cNvSpPr>
            <a:spLocks noGrp="1"/>
          </p:cNvSpPr>
          <p:nvPr>
            <p:ph type="ctrTitle"/>
          </p:nvPr>
        </p:nvSpPr>
        <p:spPr>
          <a:xfrm>
            <a:off x="725557" y="1122363"/>
            <a:ext cx="9942443" cy="1104002"/>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sumamnt_ma_rech30: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8AB3E5E1-7F7B-F69C-D6E9-C2F1238809BA}"/>
              </a:ext>
            </a:extLst>
          </p:cNvPr>
          <p:cNvSpPr>
            <a:spLocks noGrp="1"/>
          </p:cNvSpPr>
          <p:nvPr>
            <p:ph type="subTitle" idx="1"/>
          </p:nvPr>
        </p:nvSpPr>
        <p:spPr>
          <a:xfrm>
            <a:off x="725557" y="2037521"/>
            <a:ext cx="10740886" cy="4512365"/>
          </a:xfrm>
        </p:spPr>
        <p:txBody>
          <a:bodyPr/>
          <a:lstStyle/>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total amount of recharge in main account over last 30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D9F048A-2E6E-0104-FF85-10180AB4E2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3311" y="2226365"/>
            <a:ext cx="5864750" cy="3727174"/>
          </a:xfrm>
          <a:prstGeom prst="rect">
            <a:avLst/>
          </a:prstGeom>
          <a:noFill/>
          <a:ln>
            <a:noFill/>
          </a:ln>
        </p:spPr>
      </p:pic>
    </p:spTree>
    <p:extLst>
      <p:ext uri="{BB962C8B-B14F-4D97-AF65-F5344CB8AC3E}">
        <p14:creationId xmlns:p14="http://schemas.microsoft.com/office/powerpoint/2010/main" val="1635612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67B4-3743-74CF-02AA-6931D2D58602}"/>
              </a:ext>
            </a:extLst>
          </p:cNvPr>
          <p:cNvSpPr>
            <a:spLocks noGrp="1"/>
          </p:cNvSpPr>
          <p:nvPr>
            <p:ph type="ctrTitle"/>
          </p:nvPr>
        </p:nvSpPr>
        <p:spPr>
          <a:xfrm>
            <a:off x="715617" y="1122363"/>
            <a:ext cx="9952383" cy="1143759"/>
          </a:xfrm>
        </p:spPr>
        <p:txBody>
          <a:bodyPr>
            <a:normAutofit/>
          </a:bodyPr>
          <a:lstStyle/>
          <a:p>
            <a:pPr algn="l"/>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Factor plot of label vs medianamnt_ma_rech30: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EAF8EB77-D0F6-4471-85D9-1E25F8108F4B}"/>
              </a:ext>
            </a:extLst>
          </p:cNvPr>
          <p:cNvSpPr>
            <a:spLocks noGrp="1"/>
          </p:cNvSpPr>
          <p:nvPr>
            <p:ph type="subTitle" idx="1"/>
          </p:nvPr>
        </p:nvSpPr>
        <p:spPr>
          <a:xfrm>
            <a:off x="715617" y="2107095"/>
            <a:ext cx="10760766" cy="4333461"/>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median of amount of recharges done in main account over last 30 days at user level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2C2C6F4-C45C-E6E4-DF47-D5324CC859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300" y="2266122"/>
            <a:ext cx="5219700" cy="3455505"/>
          </a:xfrm>
          <a:prstGeom prst="rect">
            <a:avLst/>
          </a:prstGeom>
          <a:noFill/>
          <a:ln>
            <a:noFill/>
          </a:ln>
        </p:spPr>
      </p:pic>
    </p:spTree>
    <p:extLst>
      <p:ext uri="{BB962C8B-B14F-4D97-AF65-F5344CB8AC3E}">
        <p14:creationId xmlns:p14="http://schemas.microsoft.com/office/powerpoint/2010/main" val="4196631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91E4-69A4-DCA1-2BAF-C1871D6B18CE}"/>
              </a:ext>
            </a:extLst>
          </p:cNvPr>
          <p:cNvSpPr>
            <a:spLocks noGrp="1"/>
          </p:cNvSpPr>
          <p:nvPr>
            <p:ph type="ctrTitle"/>
          </p:nvPr>
        </p:nvSpPr>
        <p:spPr>
          <a:xfrm>
            <a:off x="775252" y="1122363"/>
            <a:ext cx="9892748" cy="1193454"/>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medianmarechprebal30: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5A25E09E-B46F-7D0C-11BF-50E7F3ADBBE0}"/>
              </a:ext>
            </a:extLst>
          </p:cNvPr>
          <p:cNvSpPr>
            <a:spLocks noGrp="1"/>
          </p:cNvSpPr>
          <p:nvPr>
            <p:ph type="subTitle" idx="1"/>
          </p:nvPr>
        </p:nvSpPr>
        <p:spPr>
          <a:xfrm>
            <a:off x="775251" y="2077278"/>
            <a:ext cx="10734261" cy="4403035"/>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median of main account balance just before recharge in last 30 days at user level increases, the chances of default increases.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99EF952-6AAE-1D4F-AD07-641C86D223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8942" y="2238885"/>
            <a:ext cx="5203135" cy="3496752"/>
          </a:xfrm>
          <a:prstGeom prst="rect">
            <a:avLst/>
          </a:prstGeom>
          <a:noFill/>
          <a:ln>
            <a:noFill/>
          </a:ln>
        </p:spPr>
      </p:pic>
    </p:spTree>
    <p:extLst>
      <p:ext uri="{BB962C8B-B14F-4D97-AF65-F5344CB8AC3E}">
        <p14:creationId xmlns:p14="http://schemas.microsoft.com/office/powerpoint/2010/main" val="226014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A3A9-7799-2CB0-1D16-F59450D2BD0A}"/>
              </a:ext>
            </a:extLst>
          </p:cNvPr>
          <p:cNvSpPr>
            <a:spLocks noGrp="1"/>
          </p:cNvSpPr>
          <p:nvPr>
            <p:ph type="ctrTitle"/>
          </p:nvPr>
        </p:nvSpPr>
        <p:spPr>
          <a:xfrm>
            <a:off x="829559" y="697585"/>
            <a:ext cx="10586301" cy="1385740"/>
          </a:xfrm>
        </p:spPr>
        <p:txBody>
          <a:bodyPr>
            <a:normAutofit fontScale="90000"/>
          </a:bodyPr>
          <a:lstStyle/>
          <a:p>
            <a:pPr algn="l">
              <a:lnSpc>
                <a:spcPct val="150000"/>
              </a:lnSpc>
            </a:pPr>
            <a:r>
              <a:rPr kumimoji="0" lang="en-IN" sz="3600" b="0" i="0" u="none" strike="noStrike" kern="1200" cap="none" spc="0" normalizeH="0" baseline="0" noProof="0" dirty="0">
                <a:ln>
                  <a:noFill/>
                </a:ln>
                <a:solidFill>
                  <a:srgbClr val="7030A0"/>
                </a:solidFill>
                <a:effectLst/>
                <a:uLnTx/>
                <a:uFillTx/>
                <a:latin typeface="Cambria" panose="02040503050406030204" pitchFamily="18" charset="0"/>
                <a:ea typeface="Cambria" panose="02040503050406030204" pitchFamily="18" charset="0"/>
                <a:cs typeface="+mj-cs"/>
              </a:rPr>
              <a:t>Introduction:</a:t>
            </a:r>
            <a:br>
              <a:rPr kumimoji="0" lang="en-IN" sz="3600" b="0" i="0" u="none" strike="noStrike" kern="1200" cap="none" spc="0" normalizeH="0" baseline="0" noProof="0" dirty="0">
                <a:ln>
                  <a:noFill/>
                </a:ln>
                <a:solidFill>
                  <a:srgbClr val="7030A0"/>
                </a:solidFill>
                <a:effectLst/>
                <a:uLnTx/>
                <a:uFillTx/>
                <a:latin typeface="Cambria" panose="02040503050406030204" pitchFamily="18" charset="0"/>
                <a:ea typeface="Cambria" panose="02040503050406030204" pitchFamily="18" charset="0"/>
                <a:cs typeface="+mj-cs"/>
              </a:rPr>
            </a:br>
            <a:r>
              <a:rPr lang="en-US" sz="2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Business Problem Framing:</a:t>
            </a:r>
            <a:endParaRPr lang="en-US" sz="2800" dirty="0">
              <a:solidFill>
                <a:srgbClr val="7030A0"/>
              </a:solidFill>
            </a:endParaRPr>
          </a:p>
        </p:txBody>
      </p:sp>
      <p:sp>
        <p:nvSpPr>
          <p:cNvPr id="3" name="Subtitle 2">
            <a:extLst>
              <a:ext uri="{FF2B5EF4-FFF2-40B4-BE49-F238E27FC236}">
                <a16:creationId xmlns:a16="http://schemas.microsoft.com/office/drawing/2014/main" id="{03BCB723-A9D6-B526-1A7C-E1A97D9337C4}"/>
              </a:ext>
            </a:extLst>
          </p:cNvPr>
          <p:cNvSpPr>
            <a:spLocks noGrp="1"/>
          </p:cNvSpPr>
          <p:nvPr>
            <p:ph type="subTitle" idx="1"/>
          </p:nvPr>
        </p:nvSpPr>
        <p:spPr>
          <a:xfrm>
            <a:off x="829559" y="2309567"/>
            <a:ext cx="10586301" cy="4251489"/>
          </a:xfrm>
        </p:spPr>
        <p:txBody>
          <a:bodyPr>
            <a:normAutofit/>
          </a:bodyPr>
          <a:lstStyle/>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a:t>
            </a:r>
          </a:p>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effects a person’s life and lack of communication can cause lot of uncertain problems, thus, focusing on providing their services and products to low-income families and poor customers that can help them in the need of hour.</a:t>
            </a:r>
          </a:p>
          <a:p>
            <a:endParaRPr lang="en-US" dirty="0"/>
          </a:p>
        </p:txBody>
      </p:sp>
    </p:spTree>
    <p:extLst>
      <p:ext uri="{BB962C8B-B14F-4D97-AF65-F5344CB8AC3E}">
        <p14:creationId xmlns:p14="http://schemas.microsoft.com/office/powerpoint/2010/main" val="3515545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9E85-2B04-E86F-7D8F-689A3C8154CC}"/>
              </a:ext>
            </a:extLst>
          </p:cNvPr>
          <p:cNvSpPr>
            <a:spLocks noGrp="1"/>
          </p:cNvSpPr>
          <p:nvPr>
            <p:ph type="ctrTitle"/>
          </p:nvPr>
        </p:nvSpPr>
        <p:spPr>
          <a:xfrm>
            <a:off x="904461" y="1122363"/>
            <a:ext cx="9763539" cy="1113941"/>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cnt_ma_rech90: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C038CA79-97E9-C934-8458-F919566C4D2B}"/>
              </a:ext>
            </a:extLst>
          </p:cNvPr>
          <p:cNvSpPr>
            <a:spLocks noGrp="1"/>
          </p:cNvSpPr>
          <p:nvPr>
            <p:ph type="subTitle" idx="1"/>
          </p:nvPr>
        </p:nvSpPr>
        <p:spPr>
          <a:xfrm>
            <a:off x="904461" y="2067339"/>
            <a:ext cx="10535478" cy="4562061"/>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number of times main account got recharged in last 90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A33A8F2-3451-599B-1D2E-8B5F78E2D0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8839" y="1909307"/>
            <a:ext cx="4549140" cy="4251960"/>
          </a:xfrm>
          <a:prstGeom prst="rect">
            <a:avLst/>
          </a:prstGeom>
          <a:noFill/>
          <a:ln>
            <a:noFill/>
          </a:ln>
        </p:spPr>
      </p:pic>
    </p:spTree>
    <p:extLst>
      <p:ext uri="{BB962C8B-B14F-4D97-AF65-F5344CB8AC3E}">
        <p14:creationId xmlns:p14="http://schemas.microsoft.com/office/powerpoint/2010/main" val="1974863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F15E-4FF0-8407-79C3-826C8A1FFB90}"/>
              </a:ext>
            </a:extLst>
          </p:cNvPr>
          <p:cNvSpPr>
            <a:spLocks noGrp="1"/>
          </p:cNvSpPr>
          <p:nvPr>
            <p:ph type="ctrTitle"/>
          </p:nvPr>
        </p:nvSpPr>
        <p:spPr>
          <a:xfrm>
            <a:off x="785191" y="1122363"/>
            <a:ext cx="9882809" cy="964854"/>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fr_ma_rech90: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D89B3D8B-1C26-D0E3-B102-C8CFFF15E0C0}"/>
              </a:ext>
            </a:extLst>
          </p:cNvPr>
          <p:cNvSpPr>
            <a:spLocks noGrp="1"/>
          </p:cNvSpPr>
          <p:nvPr>
            <p:ph type="subTitle" idx="1"/>
          </p:nvPr>
        </p:nvSpPr>
        <p:spPr>
          <a:xfrm>
            <a:off x="785191" y="1938130"/>
            <a:ext cx="10621618" cy="4601818"/>
          </a:xfrm>
        </p:spPr>
        <p:txBody>
          <a:bodyPr>
            <a:normAutofit lnSpcReduction="10000"/>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frequency of main account recharged in last 90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285C784-B2A3-F2E5-AB50-61A6E7D0F3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4208" y="1938129"/>
            <a:ext cx="5231792" cy="3797507"/>
          </a:xfrm>
          <a:prstGeom prst="rect">
            <a:avLst/>
          </a:prstGeom>
          <a:noFill/>
          <a:ln>
            <a:noFill/>
          </a:ln>
        </p:spPr>
      </p:pic>
    </p:spTree>
    <p:extLst>
      <p:ext uri="{BB962C8B-B14F-4D97-AF65-F5344CB8AC3E}">
        <p14:creationId xmlns:p14="http://schemas.microsoft.com/office/powerpoint/2010/main" val="1130345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1A0A-2F81-B699-6279-1EC9FF6F9101}"/>
              </a:ext>
            </a:extLst>
          </p:cNvPr>
          <p:cNvSpPr>
            <a:spLocks noGrp="1"/>
          </p:cNvSpPr>
          <p:nvPr>
            <p:ph type="ctrTitle"/>
          </p:nvPr>
        </p:nvSpPr>
        <p:spPr>
          <a:xfrm>
            <a:off x="815009" y="1122363"/>
            <a:ext cx="9852991" cy="954915"/>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sumamnt_ma_rech90: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0DB4A153-C370-C6C2-AE2C-CD03F8EED05E}"/>
              </a:ext>
            </a:extLst>
          </p:cNvPr>
          <p:cNvSpPr>
            <a:spLocks noGrp="1"/>
          </p:cNvSpPr>
          <p:nvPr>
            <p:ph type="subTitle" idx="1"/>
          </p:nvPr>
        </p:nvSpPr>
        <p:spPr>
          <a:xfrm>
            <a:off x="815009" y="1967947"/>
            <a:ext cx="10561982" cy="4601817"/>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total amount of recharge in main account over last 90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10D2FEB-66CC-39DF-C2BF-23404C9E12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9294" y="1798982"/>
            <a:ext cx="4472940" cy="4137330"/>
          </a:xfrm>
          <a:prstGeom prst="rect">
            <a:avLst/>
          </a:prstGeom>
          <a:noFill/>
          <a:ln>
            <a:noFill/>
          </a:ln>
        </p:spPr>
      </p:pic>
    </p:spTree>
    <p:extLst>
      <p:ext uri="{BB962C8B-B14F-4D97-AF65-F5344CB8AC3E}">
        <p14:creationId xmlns:p14="http://schemas.microsoft.com/office/powerpoint/2010/main" val="342286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1CC5-A983-413F-3C3B-8DF2367CABCC}"/>
              </a:ext>
            </a:extLst>
          </p:cNvPr>
          <p:cNvSpPr>
            <a:spLocks noGrp="1"/>
          </p:cNvSpPr>
          <p:nvPr>
            <p:ph type="ctrTitle"/>
          </p:nvPr>
        </p:nvSpPr>
        <p:spPr>
          <a:xfrm>
            <a:off x="775252" y="1122363"/>
            <a:ext cx="9892748" cy="994672"/>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medianamnt_ma_rech90: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04B17268-39C1-7AB0-9F89-B3734A517FAB}"/>
              </a:ext>
            </a:extLst>
          </p:cNvPr>
          <p:cNvSpPr>
            <a:spLocks noGrp="1"/>
          </p:cNvSpPr>
          <p:nvPr>
            <p:ph type="subTitle" idx="1"/>
          </p:nvPr>
        </p:nvSpPr>
        <p:spPr>
          <a:xfrm>
            <a:off x="775252" y="2117035"/>
            <a:ext cx="10641496" cy="4323522"/>
          </a:xfrm>
        </p:spPr>
        <p:txBody>
          <a:bodyPr>
            <a:normAutofit fontScale="55000" lnSpcReduction="20000"/>
          </a:bodyPr>
          <a:lstStyle/>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2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r>
              <a:rPr lang="en-US" sz="3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median of amount of recharges done in main account over last 90 days at user level increases, the chances of default decreases.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5EE4751-E5E5-73A9-394F-2B6B8F545C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8304" y="1918252"/>
            <a:ext cx="5247695" cy="3407892"/>
          </a:xfrm>
          <a:prstGeom prst="rect">
            <a:avLst/>
          </a:prstGeom>
          <a:noFill/>
          <a:ln>
            <a:noFill/>
          </a:ln>
        </p:spPr>
      </p:pic>
    </p:spTree>
    <p:extLst>
      <p:ext uri="{BB962C8B-B14F-4D97-AF65-F5344CB8AC3E}">
        <p14:creationId xmlns:p14="http://schemas.microsoft.com/office/powerpoint/2010/main" val="2383301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CC4B-E7CC-A7D2-D29A-5E63A5F006D9}"/>
              </a:ext>
            </a:extLst>
          </p:cNvPr>
          <p:cNvSpPr>
            <a:spLocks noGrp="1"/>
          </p:cNvSpPr>
          <p:nvPr>
            <p:ph type="ctrTitle"/>
          </p:nvPr>
        </p:nvSpPr>
        <p:spPr>
          <a:xfrm>
            <a:off x="989815" y="1122363"/>
            <a:ext cx="9678186" cy="1094063"/>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medianmarechprebal90: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E449FCBC-E605-A8D6-A299-900F189335C0}"/>
              </a:ext>
            </a:extLst>
          </p:cNvPr>
          <p:cNvSpPr>
            <a:spLocks noGrp="1"/>
          </p:cNvSpPr>
          <p:nvPr>
            <p:ph type="subTitle" idx="1"/>
          </p:nvPr>
        </p:nvSpPr>
        <p:spPr>
          <a:xfrm>
            <a:off x="989813" y="2045615"/>
            <a:ext cx="10212371" cy="4619135"/>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median of main account balance just before recharge in last 90 days at user level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A9632EC-F442-9F5B-4169-1AB9B912D5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3088" y="2045615"/>
            <a:ext cx="4655820" cy="3690022"/>
          </a:xfrm>
          <a:prstGeom prst="rect">
            <a:avLst/>
          </a:prstGeom>
          <a:noFill/>
          <a:ln>
            <a:noFill/>
          </a:ln>
        </p:spPr>
      </p:pic>
    </p:spTree>
    <p:extLst>
      <p:ext uri="{BB962C8B-B14F-4D97-AF65-F5344CB8AC3E}">
        <p14:creationId xmlns:p14="http://schemas.microsoft.com/office/powerpoint/2010/main" val="2256296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8574-91BD-0FB3-5A29-97FB5FEA136A}"/>
              </a:ext>
            </a:extLst>
          </p:cNvPr>
          <p:cNvSpPr>
            <a:spLocks noGrp="1"/>
          </p:cNvSpPr>
          <p:nvPr>
            <p:ph type="ctrTitle"/>
          </p:nvPr>
        </p:nvSpPr>
        <p:spPr>
          <a:xfrm>
            <a:off x="923827" y="1122363"/>
            <a:ext cx="9744173" cy="894973"/>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cnt_loans30: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87CBB979-2F64-E483-0CC7-88141FD579F8}"/>
              </a:ext>
            </a:extLst>
          </p:cNvPr>
          <p:cNvSpPr>
            <a:spLocks noGrp="1"/>
          </p:cNvSpPr>
          <p:nvPr>
            <p:ph type="subTitle" idx="1"/>
          </p:nvPr>
        </p:nvSpPr>
        <p:spPr>
          <a:xfrm>
            <a:off x="923827" y="1800519"/>
            <a:ext cx="10344346" cy="4779390"/>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number of loans taken by user in last 30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4B976CE-3BF5-AFF6-86CA-4E2521EE7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406" y="1950696"/>
            <a:ext cx="5240125" cy="3784941"/>
          </a:xfrm>
          <a:prstGeom prst="rect">
            <a:avLst/>
          </a:prstGeom>
          <a:noFill/>
          <a:ln>
            <a:noFill/>
          </a:ln>
        </p:spPr>
      </p:pic>
    </p:spTree>
    <p:extLst>
      <p:ext uri="{BB962C8B-B14F-4D97-AF65-F5344CB8AC3E}">
        <p14:creationId xmlns:p14="http://schemas.microsoft.com/office/powerpoint/2010/main" val="2642872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10C7-550B-02D2-AE1A-477B74DA4D77}"/>
              </a:ext>
            </a:extLst>
          </p:cNvPr>
          <p:cNvSpPr>
            <a:spLocks noGrp="1"/>
          </p:cNvSpPr>
          <p:nvPr>
            <p:ph type="ctrTitle"/>
          </p:nvPr>
        </p:nvSpPr>
        <p:spPr>
          <a:xfrm>
            <a:off x="876693" y="1122363"/>
            <a:ext cx="9791307" cy="923253"/>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amnt_loans30: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400DF8AD-8167-3B97-D76D-3BAD184166D9}"/>
              </a:ext>
            </a:extLst>
          </p:cNvPr>
          <p:cNvSpPr>
            <a:spLocks noGrp="1"/>
          </p:cNvSpPr>
          <p:nvPr>
            <p:ph type="subTitle" idx="1"/>
          </p:nvPr>
        </p:nvSpPr>
        <p:spPr>
          <a:xfrm>
            <a:off x="876693" y="1828799"/>
            <a:ext cx="10438614" cy="4703975"/>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total amount of loans taken by user in last 30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48F8C44-48DF-F2D0-A115-79EA6DF83D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3186" y="1715403"/>
            <a:ext cx="4709160" cy="4129216"/>
          </a:xfrm>
          <a:prstGeom prst="rect">
            <a:avLst/>
          </a:prstGeom>
          <a:noFill/>
          <a:ln>
            <a:noFill/>
          </a:ln>
        </p:spPr>
      </p:pic>
    </p:spTree>
    <p:extLst>
      <p:ext uri="{BB962C8B-B14F-4D97-AF65-F5344CB8AC3E}">
        <p14:creationId xmlns:p14="http://schemas.microsoft.com/office/powerpoint/2010/main" val="1881061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071D-EDFF-DC46-577C-D4ED36B9A2E6}"/>
              </a:ext>
            </a:extLst>
          </p:cNvPr>
          <p:cNvSpPr>
            <a:spLocks noGrp="1"/>
          </p:cNvSpPr>
          <p:nvPr>
            <p:ph type="ctrTitle"/>
          </p:nvPr>
        </p:nvSpPr>
        <p:spPr>
          <a:xfrm>
            <a:off x="933254" y="1122363"/>
            <a:ext cx="9734746" cy="857266"/>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maxamnt_loans30: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E9C2DDDA-A237-9D24-5ECC-F2D26325A8D6}"/>
              </a:ext>
            </a:extLst>
          </p:cNvPr>
          <p:cNvSpPr>
            <a:spLocks noGrp="1"/>
          </p:cNvSpPr>
          <p:nvPr>
            <p:ph type="subTitle" idx="1"/>
          </p:nvPr>
        </p:nvSpPr>
        <p:spPr>
          <a:xfrm>
            <a:off x="933254" y="1838227"/>
            <a:ext cx="10325492" cy="4732255"/>
          </a:xfrm>
        </p:spPr>
        <p:txBody>
          <a:bodyPr>
            <a:normAutofit fontScale="92500" lnSpcReduction="10000"/>
          </a:bodyPr>
          <a:lstStyle/>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r>
              <a:rPr lang="en-US"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maximum amount of loan taken by the user in last 30 days increases, the chances of default decreases slightly.</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F619867-9ECA-6762-9591-A65CD975C9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7186" y="1734532"/>
            <a:ext cx="5197625" cy="3525625"/>
          </a:xfrm>
          <a:prstGeom prst="rect">
            <a:avLst/>
          </a:prstGeom>
          <a:noFill/>
          <a:ln>
            <a:noFill/>
          </a:ln>
        </p:spPr>
      </p:pic>
    </p:spTree>
    <p:extLst>
      <p:ext uri="{BB962C8B-B14F-4D97-AF65-F5344CB8AC3E}">
        <p14:creationId xmlns:p14="http://schemas.microsoft.com/office/powerpoint/2010/main" val="1925324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164E-AF52-4F30-DBE0-E877426C1B2A}"/>
              </a:ext>
            </a:extLst>
          </p:cNvPr>
          <p:cNvSpPr>
            <a:spLocks noGrp="1"/>
          </p:cNvSpPr>
          <p:nvPr>
            <p:ph type="ctrTitle"/>
          </p:nvPr>
        </p:nvSpPr>
        <p:spPr>
          <a:xfrm>
            <a:off x="820132" y="1122363"/>
            <a:ext cx="9847868" cy="923253"/>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cnt_loans90: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AEA472E6-3FF8-C6A9-EA83-FC05C97A62C1}"/>
              </a:ext>
            </a:extLst>
          </p:cNvPr>
          <p:cNvSpPr>
            <a:spLocks noGrp="1"/>
          </p:cNvSpPr>
          <p:nvPr>
            <p:ph type="subTitle" idx="1"/>
          </p:nvPr>
        </p:nvSpPr>
        <p:spPr>
          <a:xfrm>
            <a:off x="820132" y="1875934"/>
            <a:ext cx="10551735" cy="4694548"/>
          </a:xfrm>
        </p:spPr>
        <p:txBody>
          <a:bodyPr>
            <a:normAutofit lnSpcReduction="10000"/>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number of loans taken by user in last 90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D01D8A5-B8FA-F9AD-9F8E-C7D2EF2828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0643" y="1704367"/>
            <a:ext cx="4572000" cy="4297680"/>
          </a:xfrm>
          <a:prstGeom prst="rect">
            <a:avLst/>
          </a:prstGeom>
          <a:noFill/>
          <a:ln>
            <a:noFill/>
          </a:ln>
        </p:spPr>
      </p:pic>
    </p:spTree>
    <p:extLst>
      <p:ext uri="{BB962C8B-B14F-4D97-AF65-F5344CB8AC3E}">
        <p14:creationId xmlns:p14="http://schemas.microsoft.com/office/powerpoint/2010/main" val="898774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B688-6C89-4C44-65C2-64DB8A94303E}"/>
              </a:ext>
            </a:extLst>
          </p:cNvPr>
          <p:cNvSpPr>
            <a:spLocks noGrp="1"/>
          </p:cNvSpPr>
          <p:nvPr>
            <p:ph type="ctrTitle"/>
          </p:nvPr>
        </p:nvSpPr>
        <p:spPr>
          <a:xfrm>
            <a:off x="914399" y="1122363"/>
            <a:ext cx="10256363" cy="1017522"/>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amnt_loans90: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C4EC1B12-F582-763F-B150-152D53612CAA}"/>
              </a:ext>
            </a:extLst>
          </p:cNvPr>
          <p:cNvSpPr>
            <a:spLocks noGrp="1"/>
          </p:cNvSpPr>
          <p:nvPr>
            <p:ph type="subTitle" idx="1"/>
          </p:nvPr>
        </p:nvSpPr>
        <p:spPr>
          <a:xfrm>
            <a:off x="1021237" y="1913641"/>
            <a:ext cx="10256363" cy="4675695"/>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total amount of loans taken by user in last 90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FB299F9-70D6-738E-5C33-05AB0C2538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6374" y="1913641"/>
            <a:ext cx="5241303" cy="3978112"/>
          </a:xfrm>
          <a:prstGeom prst="rect">
            <a:avLst/>
          </a:prstGeom>
          <a:noFill/>
          <a:ln>
            <a:noFill/>
          </a:ln>
        </p:spPr>
      </p:pic>
    </p:spTree>
    <p:extLst>
      <p:ext uri="{BB962C8B-B14F-4D97-AF65-F5344CB8AC3E}">
        <p14:creationId xmlns:p14="http://schemas.microsoft.com/office/powerpoint/2010/main" val="113255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8AA8-EA81-2769-479F-4DA961436C6E}"/>
              </a:ext>
            </a:extLst>
          </p:cNvPr>
          <p:cNvSpPr>
            <a:spLocks noGrp="1"/>
          </p:cNvSpPr>
          <p:nvPr>
            <p:ph type="ctrTitle"/>
          </p:nvPr>
        </p:nvSpPr>
        <p:spPr>
          <a:xfrm>
            <a:off x="942679" y="989814"/>
            <a:ext cx="10492033" cy="1065228"/>
          </a:xfrm>
        </p:spPr>
        <p:txBody>
          <a:bodyPr>
            <a:noAutofit/>
          </a:bodyPr>
          <a:lstStyle/>
          <a:p>
            <a:pPr algn="l"/>
            <a:r>
              <a:rPr lang="en-US" sz="2800" dirty="0">
                <a:solidFill>
                  <a:srgbClr val="7030A0"/>
                </a:solidFill>
                <a:effectLst/>
                <a:latin typeface="+mn-lt"/>
                <a:ea typeface="Calibri" panose="020F0502020204030204" pitchFamily="34" charset="0"/>
                <a:cs typeface="Times New Roman" panose="02020603050405020304" pitchFamily="18" charset="0"/>
              </a:rPr>
              <a:t>Conceptual Background of the Domain Problem:</a:t>
            </a:r>
            <a:br>
              <a:rPr lang="en-US" sz="2800" dirty="0">
                <a:solidFill>
                  <a:srgbClr val="7030A0"/>
                </a:solidFill>
                <a:effectLst/>
                <a:latin typeface="+mn-lt"/>
                <a:ea typeface="Calibri" panose="020F0502020204030204" pitchFamily="34" charset="0"/>
                <a:cs typeface="Times New Roman" panose="02020603050405020304" pitchFamily="18" charset="0"/>
              </a:rPr>
            </a:br>
            <a:endParaRPr lang="en-US" sz="2800" dirty="0">
              <a:solidFill>
                <a:srgbClr val="7030A0"/>
              </a:solidFill>
              <a:latin typeface="+mn-lt"/>
            </a:endParaRPr>
          </a:p>
        </p:txBody>
      </p:sp>
      <p:sp>
        <p:nvSpPr>
          <p:cNvPr id="3" name="Subtitle 2">
            <a:extLst>
              <a:ext uri="{FF2B5EF4-FFF2-40B4-BE49-F238E27FC236}">
                <a16:creationId xmlns:a16="http://schemas.microsoft.com/office/drawing/2014/main" id="{B21AFBA2-BDBB-5B7F-FBDE-B764D943B6D2}"/>
              </a:ext>
            </a:extLst>
          </p:cNvPr>
          <p:cNvSpPr>
            <a:spLocks noGrp="1"/>
          </p:cNvSpPr>
          <p:nvPr>
            <p:ph type="subTitle" idx="1"/>
          </p:nvPr>
        </p:nvSpPr>
        <p:spPr>
          <a:xfrm>
            <a:off x="942679" y="2055042"/>
            <a:ext cx="10492033" cy="4364611"/>
          </a:xfrm>
        </p:spPr>
        <p:txBody>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dirty="0"/>
          </a:p>
        </p:txBody>
      </p:sp>
    </p:spTree>
    <p:extLst>
      <p:ext uri="{BB962C8B-B14F-4D97-AF65-F5344CB8AC3E}">
        <p14:creationId xmlns:p14="http://schemas.microsoft.com/office/powerpoint/2010/main" val="32612983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32A5-53E7-9039-A937-21C3D1331499}"/>
              </a:ext>
            </a:extLst>
          </p:cNvPr>
          <p:cNvSpPr>
            <a:spLocks noGrp="1"/>
          </p:cNvSpPr>
          <p:nvPr>
            <p:ph type="ctrTitle"/>
          </p:nvPr>
        </p:nvSpPr>
        <p:spPr>
          <a:xfrm>
            <a:off x="970961" y="1122363"/>
            <a:ext cx="9697039" cy="885546"/>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maxamnt_loans90: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70DC72BD-6ACC-74B7-78EF-B90226D2F89E}"/>
              </a:ext>
            </a:extLst>
          </p:cNvPr>
          <p:cNvSpPr>
            <a:spLocks noGrp="1"/>
          </p:cNvSpPr>
          <p:nvPr>
            <p:ph type="subTitle" idx="1"/>
          </p:nvPr>
        </p:nvSpPr>
        <p:spPr>
          <a:xfrm>
            <a:off x="970961" y="1828800"/>
            <a:ext cx="10250078" cy="4760536"/>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maximum amount of loan taken by the user in last 90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A214AF2-4991-4E16-5B90-EECDEABB2F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6979" y="1828800"/>
            <a:ext cx="5180382" cy="3939579"/>
          </a:xfrm>
          <a:prstGeom prst="rect">
            <a:avLst/>
          </a:prstGeom>
          <a:noFill/>
          <a:ln>
            <a:noFill/>
          </a:ln>
        </p:spPr>
      </p:pic>
    </p:spTree>
    <p:extLst>
      <p:ext uri="{BB962C8B-B14F-4D97-AF65-F5344CB8AC3E}">
        <p14:creationId xmlns:p14="http://schemas.microsoft.com/office/powerpoint/2010/main" val="2940270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7FFB-A73B-7923-B440-8F97C56369E9}"/>
              </a:ext>
            </a:extLst>
          </p:cNvPr>
          <p:cNvSpPr>
            <a:spLocks noGrp="1"/>
          </p:cNvSpPr>
          <p:nvPr>
            <p:ph type="ctrTitle"/>
          </p:nvPr>
        </p:nvSpPr>
        <p:spPr>
          <a:xfrm>
            <a:off x="886120" y="1122363"/>
            <a:ext cx="9781880" cy="998668"/>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Factor plot of label vs payback30: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BC0922D8-A6FC-44DF-2185-F40847A4FD9D}"/>
              </a:ext>
            </a:extLst>
          </p:cNvPr>
          <p:cNvSpPr>
            <a:spLocks noGrp="1"/>
          </p:cNvSpPr>
          <p:nvPr>
            <p:ph type="subTitle" idx="1"/>
          </p:nvPr>
        </p:nvSpPr>
        <p:spPr>
          <a:xfrm>
            <a:off x="886120" y="1970202"/>
            <a:ext cx="10419760" cy="4572000"/>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average payback time in days over last 30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365FF2A-26E2-C35A-23C0-BB3D15954C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946" y="1851582"/>
            <a:ext cx="4663440" cy="4267200"/>
          </a:xfrm>
          <a:prstGeom prst="rect">
            <a:avLst/>
          </a:prstGeom>
          <a:noFill/>
          <a:ln>
            <a:noFill/>
          </a:ln>
        </p:spPr>
      </p:pic>
    </p:spTree>
    <p:extLst>
      <p:ext uri="{BB962C8B-B14F-4D97-AF65-F5344CB8AC3E}">
        <p14:creationId xmlns:p14="http://schemas.microsoft.com/office/powerpoint/2010/main" val="41453213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D502-E20A-92DD-485B-6A2D32F831DA}"/>
              </a:ext>
            </a:extLst>
          </p:cNvPr>
          <p:cNvSpPr>
            <a:spLocks noGrp="1"/>
          </p:cNvSpPr>
          <p:nvPr>
            <p:ph type="ctrTitle"/>
          </p:nvPr>
        </p:nvSpPr>
        <p:spPr>
          <a:xfrm>
            <a:off x="867266" y="1122363"/>
            <a:ext cx="9800734" cy="838412"/>
          </a:xfrm>
        </p:spPr>
        <p:txBody>
          <a:bodyPr>
            <a:normAutofit/>
          </a:bodyPr>
          <a:lstStyle/>
          <a:p>
            <a:pPr algn="l"/>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Factor plot of label vs payback90:</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087BF9F8-57D2-CB42-80DC-E7E4E6EAED9E}"/>
              </a:ext>
            </a:extLst>
          </p:cNvPr>
          <p:cNvSpPr>
            <a:spLocks noGrp="1"/>
          </p:cNvSpPr>
          <p:nvPr>
            <p:ph type="subTitle" idx="1"/>
          </p:nvPr>
        </p:nvSpPr>
        <p:spPr>
          <a:xfrm>
            <a:off x="867266" y="1847653"/>
            <a:ext cx="10457468" cy="4732255"/>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average payback time in days over last 90 days increases, the chances of default decreases.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7C671CA-1938-1402-E237-EF42F9B37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9179" y="1708372"/>
            <a:ext cx="5605571" cy="4251960"/>
          </a:xfrm>
          <a:prstGeom prst="rect">
            <a:avLst/>
          </a:prstGeom>
          <a:noFill/>
          <a:ln>
            <a:noFill/>
          </a:ln>
        </p:spPr>
      </p:pic>
    </p:spTree>
    <p:extLst>
      <p:ext uri="{BB962C8B-B14F-4D97-AF65-F5344CB8AC3E}">
        <p14:creationId xmlns:p14="http://schemas.microsoft.com/office/powerpoint/2010/main" val="3112015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12BD-64BB-9BF4-6610-AA57049CAF34}"/>
              </a:ext>
            </a:extLst>
          </p:cNvPr>
          <p:cNvSpPr>
            <a:spLocks noGrp="1"/>
          </p:cNvSpPr>
          <p:nvPr>
            <p:ph type="ctrTitle"/>
          </p:nvPr>
        </p:nvSpPr>
        <p:spPr>
          <a:xfrm>
            <a:off x="914400" y="1122363"/>
            <a:ext cx="9753600" cy="894973"/>
          </a:xfrm>
        </p:spPr>
        <p:txBody>
          <a:bodyPr>
            <a:normAutofit/>
          </a:bodyPr>
          <a:lstStyle/>
          <a:p>
            <a:pPr algn="l"/>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 plot of label vs Day:</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A0D5E81D-AB7A-5136-86B8-62679EAC6D7D}"/>
              </a:ext>
            </a:extLst>
          </p:cNvPr>
          <p:cNvSpPr>
            <a:spLocks noGrp="1"/>
          </p:cNvSpPr>
          <p:nvPr>
            <p:ph type="subTitle" idx="1"/>
          </p:nvPr>
        </p:nvSpPr>
        <p:spPr>
          <a:xfrm>
            <a:off x="914400" y="1772239"/>
            <a:ext cx="10363200" cy="4864231"/>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no significant observation is found from the above plot.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14A6439-D149-A13B-E03D-1A9BEBFC7C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875" y="1772240"/>
            <a:ext cx="8206819" cy="4260916"/>
          </a:xfrm>
          <a:prstGeom prst="rect">
            <a:avLst/>
          </a:prstGeom>
          <a:noFill/>
          <a:ln>
            <a:noFill/>
          </a:ln>
        </p:spPr>
      </p:pic>
    </p:spTree>
    <p:extLst>
      <p:ext uri="{BB962C8B-B14F-4D97-AF65-F5344CB8AC3E}">
        <p14:creationId xmlns:p14="http://schemas.microsoft.com/office/powerpoint/2010/main" val="40892481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0A45-2803-591C-DF22-30BE1F993AF8}"/>
              </a:ext>
            </a:extLst>
          </p:cNvPr>
          <p:cNvSpPr>
            <a:spLocks noGrp="1"/>
          </p:cNvSpPr>
          <p:nvPr>
            <p:ph type="ctrTitle"/>
          </p:nvPr>
        </p:nvSpPr>
        <p:spPr>
          <a:xfrm>
            <a:off x="904973" y="1122363"/>
            <a:ext cx="10256363" cy="1074082"/>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Count plot of label vs Month:</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9AE29871-FC68-3A40-3077-4804B75AB9D0}"/>
              </a:ext>
            </a:extLst>
          </p:cNvPr>
          <p:cNvSpPr>
            <a:spLocks noGrp="1"/>
          </p:cNvSpPr>
          <p:nvPr>
            <p:ph type="subTitle" idx="1"/>
          </p:nvPr>
        </p:nvSpPr>
        <p:spPr>
          <a:xfrm>
            <a:off x="1030664" y="1951347"/>
            <a:ext cx="10130672" cy="4628561"/>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the chances of default decreases, if the loan is taken in the 7th month. Also, there are defaulters in the 8th month.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EBF2FC1-4B7E-CC21-6F2B-E63C752CCC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0664" y="1951348"/>
            <a:ext cx="6708742" cy="3657600"/>
          </a:xfrm>
          <a:prstGeom prst="rect">
            <a:avLst/>
          </a:prstGeom>
          <a:noFill/>
          <a:ln>
            <a:noFill/>
          </a:ln>
        </p:spPr>
      </p:pic>
    </p:spTree>
    <p:extLst>
      <p:ext uri="{BB962C8B-B14F-4D97-AF65-F5344CB8AC3E}">
        <p14:creationId xmlns:p14="http://schemas.microsoft.com/office/powerpoint/2010/main" val="1515197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5509-BFFE-FC84-818F-C1B5BCA01784}"/>
              </a:ext>
            </a:extLst>
          </p:cNvPr>
          <p:cNvSpPr>
            <a:spLocks noGrp="1"/>
          </p:cNvSpPr>
          <p:nvPr>
            <p:ph type="title"/>
          </p:nvPr>
        </p:nvSpPr>
        <p:spPr>
          <a:xfrm>
            <a:off x="838200" y="365125"/>
            <a:ext cx="10515600" cy="1460500"/>
          </a:xfrm>
        </p:spPr>
        <p:txBody>
          <a:bodyPr>
            <a:normAutofit fontScale="90000"/>
          </a:bodyPr>
          <a:lstStyle/>
          <a:p>
            <a:pPr algn="ctr"/>
            <a:r>
              <a:rPr lang="en-US" sz="3100" dirty="0">
                <a:solidFill>
                  <a:srgbClr val="7030A0"/>
                </a:solidFill>
                <a:latin typeface="Cambria" panose="02040503050406030204" pitchFamily="18" charset="0"/>
                <a:ea typeface="Cambria" panose="02040503050406030204" pitchFamily="18" charset="0"/>
              </a:rPr>
              <a:t>Multivariate analysis:</a:t>
            </a:r>
            <a:br>
              <a:rPr lang="en-US" sz="3100" dirty="0">
                <a:solidFill>
                  <a:srgbClr val="7030A0"/>
                </a:solidFill>
                <a:latin typeface="Cambria" panose="02040503050406030204" pitchFamily="18" charset="0"/>
                <a:ea typeface="Cambria" panose="02040503050406030204" pitchFamily="18" charset="0"/>
              </a:rPr>
            </a:br>
            <a:br>
              <a:rPr lang="en-US" sz="4400" dirty="0">
                <a:solidFill>
                  <a:srgbClr val="7030A0"/>
                </a:solidFill>
                <a:latin typeface="Cambria" panose="02040503050406030204" pitchFamily="18" charset="0"/>
                <a:ea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2FFA172C-E1FD-77F9-73F0-593788965378}"/>
              </a:ext>
            </a:extLst>
          </p:cNvPr>
          <p:cNvSpPr>
            <a:spLocks noGrp="1"/>
          </p:cNvSpPr>
          <p:nvPr>
            <p:ph idx="1"/>
          </p:nvPr>
        </p:nvSpPr>
        <p:spPr>
          <a:xfrm>
            <a:off x="838200" y="1225485"/>
            <a:ext cx="10515600" cy="5267390"/>
          </a:xfrm>
        </p:spPr>
        <p:txBody>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Checking 'Month' and 'cnt_ma_rech90' with respect to 'label’: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'cnt_ma_rech90' increases in the 8th month, the number of non-defaulters also increases.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BC30B7FE-FD33-D7ED-4D27-ADED657D41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718" y="1813559"/>
            <a:ext cx="9436230" cy="3818955"/>
          </a:xfrm>
          <a:prstGeom prst="rect">
            <a:avLst/>
          </a:prstGeom>
          <a:noFill/>
          <a:ln>
            <a:noFill/>
          </a:ln>
        </p:spPr>
      </p:pic>
    </p:spTree>
    <p:extLst>
      <p:ext uri="{BB962C8B-B14F-4D97-AF65-F5344CB8AC3E}">
        <p14:creationId xmlns:p14="http://schemas.microsoft.com/office/powerpoint/2010/main" val="11679817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6D2E-6BA3-764E-45B1-B11ECFDC5D91}"/>
              </a:ext>
            </a:extLst>
          </p:cNvPr>
          <p:cNvSpPr>
            <a:spLocks noGrp="1"/>
          </p:cNvSpPr>
          <p:nvPr>
            <p:ph type="ctrTitle"/>
          </p:nvPr>
        </p:nvSpPr>
        <p:spPr>
          <a:xfrm>
            <a:off x="952107" y="1122363"/>
            <a:ext cx="10287786" cy="1234338"/>
          </a:xfrm>
        </p:spPr>
        <p:txBody>
          <a:bodyPr>
            <a:normAutofit/>
          </a:bodyPr>
          <a:lstStyle/>
          <a:p>
            <a:pPr algn="l"/>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Scatter plot between 'cnt_ma_rech_30' and 'cnt_ma_rech90' with respect to 'label':</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BD39836B-BD37-0006-744B-B1A19E22ECBD}"/>
              </a:ext>
            </a:extLst>
          </p:cNvPr>
          <p:cNvSpPr>
            <a:spLocks noGrp="1"/>
          </p:cNvSpPr>
          <p:nvPr>
            <p:ph type="subTitle" idx="1"/>
          </p:nvPr>
        </p:nvSpPr>
        <p:spPr>
          <a:xfrm>
            <a:off x="952107" y="2196445"/>
            <a:ext cx="10287786" cy="4383464"/>
          </a:xfrm>
        </p:spPr>
        <p:txBody>
          <a:bodyPr>
            <a:normAutofit lnSpcReduction="10000"/>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'cnt_ma_rech30' and 'cnt_ma_rech90' are increasing the number of non-defaulters are also increasing.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2A2AA8A-C1B2-0E5F-25BC-F20AB7A85C84}"/>
              </a:ext>
            </a:extLst>
          </p:cNvPr>
          <p:cNvPicPr>
            <a:picLocks noChangeAspect="1"/>
          </p:cNvPicPr>
          <p:nvPr/>
        </p:nvPicPr>
        <p:blipFill>
          <a:blip r:embed="rId2"/>
          <a:stretch>
            <a:fillRect/>
          </a:stretch>
        </p:blipFill>
        <p:spPr>
          <a:xfrm>
            <a:off x="1335031" y="2196444"/>
            <a:ext cx="5433413" cy="3539193"/>
          </a:xfrm>
          <a:prstGeom prst="rect">
            <a:avLst/>
          </a:prstGeom>
        </p:spPr>
      </p:pic>
    </p:spTree>
    <p:extLst>
      <p:ext uri="{BB962C8B-B14F-4D97-AF65-F5344CB8AC3E}">
        <p14:creationId xmlns:p14="http://schemas.microsoft.com/office/powerpoint/2010/main" val="38976894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F987-93F7-6749-BBD7-48053EF020CA}"/>
              </a:ext>
            </a:extLst>
          </p:cNvPr>
          <p:cNvSpPr>
            <a:spLocks noGrp="1"/>
          </p:cNvSpPr>
          <p:nvPr>
            <p:ph type="ctrTitle"/>
          </p:nvPr>
        </p:nvSpPr>
        <p:spPr>
          <a:xfrm>
            <a:off x="923827" y="1122364"/>
            <a:ext cx="9744173" cy="998668"/>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Scatter plot between 'cnt_loans30' and 'cnt_amnt30' with respect to label:</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8C4B15F0-BC34-4FC6-E6F5-894A6E1A9DBD}"/>
              </a:ext>
            </a:extLst>
          </p:cNvPr>
          <p:cNvSpPr>
            <a:spLocks noGrp="1"/>
          </p:cNvSpPr>
          <p:nvPr>
            <p:ph type="subTitle" idx="1"/>
          </p:nvPr>
        </p:nvSpPr>
        <p:spPr>
          <a:xfrm>
            <a:off x="923827" y="2121032"/>
            <a:ext cx="10344346" cy="4440024"/>
          </a:xfrm>
        </p:spPr>
        <p:txBody>
          <a:bodyPr>
            <a:normAutofit lnSpcReduction="10000"/>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'cnt_loans30' and 'cnt_amnt30' are increasing the number of non-defaulters are also increasing.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0D624CB-97E0-6644-C964-352FDD4140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4880" y="1923068"/>
            <a:ext cx="5569042" cy="3812568"/>
          </a:xfrm>
          <a:prstGeom prst="rect">
            <a:avLst/>
          </a:prstGeom>
          <a:noFill/>
          <a:ln>
            <a:noFill/>
          </a:ln>
        </p:spPr>
      </p:pic>
    </p:spTree>
    <p:extLst>
      <p:ext uri="{BB962C8B-B14F-4D97-AF65-F5344CB8AC3E}">
        <p14:creationId xmlns:p14="http://schemas.microsoft.com/office/powerpoint/2010/main" val="34714241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3DFD-A1AC-8BBF-E062-FDC6E5360D70}"/>
              </a:ext>
            </a:extLst>
          </p:cNvPr>
          <p:cNvSpPr>
            <a:spLocks noGrp="1"/>
          </p:cNvSpPr>
          <p:nvPr>
            <p:ph type="ctrTitle"/>
          </p:nvPr>
        </p:nvSpPr>
        <p:spPr>
          <a:xfrm>
            <a:off x="933254" y="1122363"/>
            <a:ext cx="10397764" cy="1187204"/>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Scatter plot between 'sumamnt_ma_rech90' and 'amnt_loans90' with respect to 'label':</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B77D7356-8CFB-2611-F9A6-EEF9609DBD34}"/>
              </a:ext>
            </a:extLst>
          </p:cNvPr>
          <p:cNvSpPr>
            <a:spLocks noGrp="1"/>
          </p:cNvSpPr>
          <p:nvPr>
            <p:ph type="subTitle" idx="1"/>
          </p:nvPr>
        </p:nvSpPr>
        <p:spPr>
          <a:xfrm>
            <a:off x="933253" y="2102177"/>
            <a:ext cx="10397765" cy="4458879"/>
          </a:xfrm>
        </p:spPr>
        <p:txBody>
          <a:bodyPr/>
          <a:lstStyle/>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'sumamnt_rech90' and 'amnt_loans30' are increasing, the number of non-defaulters are also increasing.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04E64A6-3F31-5515-1B56-A4A34D046B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9114" y="2102177"/>
            <a:ext cx="5466527" cy="3902698"/>
          </a:xfrm>
          <a:prstGeom prst="rect">
            <a:avLst/>
          </a:prstGeom>
          <a:noFill/>
          <a:ln>
            <a:noFill/>
          </a:ln>
        </p:spPr>
      </p:pic>
    </p:spTree>
    <p:extLst>
      <p:ext uri="{BB962C8B-B14F-4D97-AF65-F5344CB8AC3E}">
        <p14:creationId xmlns:p14="http://schemas.microsoft.com/office/powerpoint/2010/main" val="34429075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A031-5EAF-37BA-4794-054EA39B9E88}"/>
              </a:ext>
            </a:extLst>
          </p:cNvPr>
          <p:cNvSpPr>
            <a:spLocks noGrp="1"/>
          </p:cNvSpPr>
          <p:nvPr>
            <p:ph type="ctrTitle"/>
          </p:nvPr>
        </p:nvSpPr>
        <p:spPr>
          <a:xfrm>
            <a:off x="820131" y="716438"/>
            <a:ext cx="10444899" cy="744718"/>
          </a:xfrm>
        </p:spPr>
        <p:txBody>
          <a:bodyPr>
            <a:normAutofit/>
          </a:bodyPr>
          <a:lstStyle/>
          <a:p>
            <a:r>
              <a:rPr lang="en-IN" sz="3600" dirty="0">
                <a:solidFill>
                  <a:srgbClr val="7030A0"/>
                </a:solidFill>
                <a:latin typeface="Cambria" panose="02040503050406030204" pitchFamily="18" charset="0"/>
                <a:ea typeface="Cambria" panose="02040503050406030204" pitchFamily="18" charset="0"/>
              </a:rPr>
              <a:t>Model building:</a:t>
            </a:r>
            <a:endParaRPr lang="en-US" sz="3600" dirty="0">
              <a:solidFill>
                <a:srgbClr val="7030A0"/>
              </a:solidFill>
            </a:endParaRPr>
          </a:p>
        </p:txBody>
      </p:sp>
      <p:sp>
        <p:nvSpPr>
          <p:cNvPr id="3" name="Subtitle 2">
            <a:extLst>
              <a:ext uri="{FF2B5EF4-FFF2-40B4-BE49-F238E27FC236}">
                <a16:creationId xmlns:a16="http://schemas.microsoft.com/office/drawing/2014/main" id="{9454E962-7C72-5647-D1DE-1A05272290B1}"/>
              </a:ext>
            </a:extLst>
          </p:cNvPr>
          <p:cNvSpPr>
            <a:spLocks noGrp="1"/>
          </p:cNvSpPr>
          <p:nvPr>
            <p:ph type="subTitle" idx="1"/>
          </p:nvPr>
        </p:nvSpPr>
        <p:spPr>
          <a:xfrm>
            <a:off x="3167406" y="2139884"/>
            <a:ext cx="7258639" cy="1404593"/>
          </a:xfrm>
        </p:spPr>
        <p:txBody>
          <a:bodyPr/>
          <a:lstStyle/>
          <a:p>
            <a:endParaRPr lang="en-US" dirty="0"/>
          </a:p>
        </p:txBody>
      </p:sp>
      <p:pic>
        <p:nvPicPr>
          <p:cNvPr id="4" name="Picture 3">
            <a:extLst>
              <a:ext uri="{FF2B5EF4-FFF2-40B4-BE49-F238E27FC236}">
                <a16:creationId xmlns:a16="http://schemas.microsoft.com/office/drawing/2014/main" id="{13665A2D-A84A-5131-8B0F-A32CDC2DA712}"/>
              </a:ext>
            </a:extLst>
          </p:cNvPr>
          <p:cNvPicPr>
            <a:picLocks noChangeAspect="1"/>
          </p:cNvPicPr>
          <p:nvPr/>
        </p:nvPicPr>
        <p:blipFill>
          <a:blip r:embed="rId2"/>
          <a:stretch>
            <a:fillRect/>
          </a:stretch>
        </p:blipFill>
        <p:spPr>
          <a:xfrm>
            <a:off x="926970" y="1857079"/>
            <a:ext cx="10338060" cy="1951349"/>
          </a:xfrm>
          <a:prstGeom prst="rect">
            <a:avLst/>
          </a:prstGeom>
        </p:spPr>
      </p:pic>
    </p:spTree>
    <p:extLst>
      <p:ext uri="{BB962C8B-B14F-4D97-AF65-F5344CB8AC3E}">
        <p14:creationId xmlns:p14="http://schemas.microsoft.com/office/powerpoint/2010/main" val="134450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9695-7632-1F80-0E56-D7816B157630}"/>
              </a:ext>
            </a:extLst>
          </p:cNvPr>
          <p:cNvSpPr>
            <a:spLocks noGrp="1"/>
          </p:cNvSpPr>
          <p:nvPr>
            <p:ph type="ctrTitle"/>
          </p:nvPr>
        </p:nvSpPr>
        <p:spPr>
          <a:xfrm>
            <a:off x="848411" y="1122363"/>
            <a:ext cx="10369485" cy="725291"/>
          </a:xfrm>
        </p:spPr>
        <p:txBody>
          <a:bodyPr>
            <a:normAutofit/>
          </a:bodyPr>
          <a:lstStyle/>
          <a:p>
            <a:pPr algn="l"/>
            <a:r>
              <a:rPr lang="en-US" sz="2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Review of Literature:</a:t>
            </a:r>
            <a:endParaRPr lang="en-US" sz="2800" dirty="0">
              <a:solidFill>
                <a:srgbClr val="7030A0"/>
              </a:solidFill>
            </a:endParaRPr>
          </a:p>
        </p:txBody>
      </p:sp>
      <p:sp>
        <p:nvSpPr>
          <p:cNvPr id="3" name="Subtitle 2">
            <a:extLst>
              <a:ext uri="{FF2B5EF4-FFF2-40B4-BE49-F238E27FC236}">
                <a16:creationId xmlns:a16="http://schemas.microsoft.com/office/drawing/2014/main" id="{09C7F7C2-2F05-4A3A-2AF0-65D5D42A25E0}"/>
              </a:ext>
            </a:extLst>
          </p:cNvPr>
          <p:cNvSpPr>
            <a:spLocks noGrp="1"/>
          </p:cNvSpPr>
          <p:nvPr>
            <p:ph type="subTitle" idx="1"/>
          </p:nvPr>
        </p:nvSpPr>
        <p:spPr>
          <a:xfrm>
            <a:off x="914399" y="2055043"/>
            <a:ext cx="10510887" cy="4251489"/>
          </a:xfrm>
        </p:spPr>
        <p:txBody>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 4 | P a g e MICROCREDIT DEFAULTER PROJECT Today, microfinance is widely accepted as a poverty-reduction tool, representing $70 billion in outstanding loans and a global outreach of 200 million clients.</a:t>
            </a:r>
          </a:p>
          <a:p>
            <a:endParaRPr lang="en-US" dirty="0"/>
          </a:p>
        </p:txBody>
      </p:sp>
    </p:spTree>
    <p:extLst>
      <p:ext uri="{BB962C8B-B14F-4D97-AF65-F5344CB8AC3E}">
        <p14:creationId xmlns:p14="http://schemas.microsoft.com/office/powerpoint/2010/main" val="20238347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9E8A-0D4B-7D7B-7EB2-54D20303E023}"/>
              </a:ext>
            </a:extLst>
          </p:cNvPr>
          <p:cNvSpPr>
            <a:spLocks noGrp="1"/>
          </p:cNvSpPr>
          <p:nvPr>
            <p:ph type="ctrTitle"/>
          </p:nvPr>
        </p:nvSpPr>
        <p:spPr>
          <a:xfrm>
            <a:off x="933254" y="188537"/>
            <a:ext cx="10256362" cy="805991"/>
          </a:xfrm>
        </p:spPr>
        <p:txBody>
          <a:bodyPr>
            <a:normAutofit/>
          </a:bodyPr>
          <a:lstStyle/>
          <a:p>
            <a:pPr algn="l"/>
            <a:r>
              <a:rPr lang="en-US" sz="2400" kern="1800" dirty="0">
                <a:effectLst/>
                <a:latin typeface="+mn-lt"/>
                <a:ea typeface="Times New Roman" panose="02020603050405020304" pitchFamily="18" charset="0"/>
                <a:cs typeface="Calibri Light" panose="020F0302020204030204" pitchFamily="34" charset="0"/>
              </a:rPr>
              <a:t>1) Decision Tree Classifier</a:t>
            </a:r>
            <a:r>
              <a:rPr lang="en-US" sz="2400" kern="0" dirty="0">
                <a:effectLst/>
                <a:latin typeface="+mn-lt"/>
                <a:ea typeface="Times New Roman" panose="02020603050405020304" pitchFamily="18" charset="0"/>
                <a:cs typeface="Calibri Light" panose="020F0302020204030204" pitchFamily="34" charset="0"/>
              </a:rPr>
              <a:t>:</a:t>
            </a:r>
            <a:br>
              <a:rPr lang="en-US" sz="2400" kern="0" dirty="0">
                <a:effectLst/>
                <a:latin typeface="+mn-lt"/>
                <a:ea typeface="Times New Roman" panose="02020603050405020304" pitchFamily="18" charset="0"/>
                <a:cs typeface="Times New Roman" panose="02020603050405020304" pitchFamily="18" charset="0"/>
              </a:rPr>
            </a:br>
            <a:endParaRPr lang="en-US" sz="2400" dirty="0">
              <a:latin typeface="+mn-lt"/>
            </a:endParaRPr>
          </a:p>
        </p:txBody>
      </p:sp>
      <p:sp>
        <p:nvSpPr>
          <p:cNvPr id="3" name="Subtitle 2">
            <a:extLst>
              <a:ext uri="{FF2B5EF4-FFF2-40B4-BE49-F238E27FC236}">
                <a16:creationId xmlns:a16="http://schemas.microsoft.com/office/drawing/2014/main" id="{740F150D-5DC9-9620-3379-39ABD150EBB8}"/>
              </a:ext>
            </a:extLst>
          </p:cNvPr>
          <p:cNvSpPr>
            <a:spLocks noGrp="1"/>
          </p:cNvSpPr>
          <p:nvPr>
            <p:ph type="subTitle" idx="1"/>
          </p:nvPr>
        </p:nvSpPr>
        <p:spPr>
          <a:xfrm>
            <a:off x="1002384" y="1743958"/>
            <a:ext cx="10256362" cy="5033913"/>
          </a:xfrm>
        </p:spPr>
        <p:txBody>
          <a:bodyPr>
            <a:normAutofit fontScale="55000" lnSpcReduction="20000"/>
          </a:bodyPr>
          <a:lstStyle/>
          <a:p>
            <a:r>
              <a:rPr lang="en-US" dirty="0"/>
              <a:t>                                        </a:t>
            </a:r>
          </a:p>
          <a:p>
            <a:pPr algn="r"/>
            <a:r>
              <a:rPr lang="en-US" dirty="0"/>
              <a:t>                                                                            </a:t>
            </a:r>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l"/>
            <a:r>
              <a:rPr lang="en-US" dirty="0"/>
              <a:t> </a:t>
            </a:r>
          </a:p>
          <a:p>
            <a:pPr algn="l"/>
            <a:endParaRPr lang="en-US" sz="1800" dirty="0"/>
          </a:p>
          <a:p>
            <a:pPr algn="l"/>
            <a:endParaRPr lang="en-US" sz="1800" dirty="0"/>
          </a:p>
          <a:p>
            <a:pPr algn="l"/>
            <a:endParaRPr lang="en-US" sz="1800" dirty="0"/>
          </a:p>
          <a:p>
            <a:pPr algn="l"/>
            <a:r>
              <a:rPr lang="en-US" sz="2600" dirty="0"/>
              <a:t>            </a:t>
            </a:r>
          </a:p>
          <a:p>
            <a:pPr algn="l"/>
            <a:endParaRPr lang="en-US" sz="2600" dirty="0"/>
          </a:p>
          <a:p>
            <a:pPr algn="l"/>
            <a:r>
              <a:rPr lang="en-US" sz="3300" dirty="0"/>
              <a:t>Decision Tree Classifier is giving us an accuracy of 91.64%.          </a:t>
            </a:r>
          </a:p>
          <a:p>
            <a:endParaRPr lang="en-US" sz="3300" dirty="0"/>
          </a:p>
          <a:p>
            <a:r>
              <a:rPr lang="en-US" sz="1800" dirty="0"/>
              <a:t>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637CA65A-0354-0D89-1E8B-E4BF8BA52033}"/>
              </a:ext>
            </a:extLst>
          </p:cNvPr>
          <p:cNvPicPr>
            <a:picLocks noChangeAspect="1"/>
          </p:cNvPicPr>
          <p:nvPr/>
        </p:nvPicPr>
        <p:blipFill>
          <a:blip r:embed="rId2"/>
          <a:stretch>
            <a:fillRect/>
          </a:stretch>
        </p:blipFill>
        <p:spPr>
          <a:xfrm>
            <a:off x="1002383" y="678731"/>
            <a:ext cx="7510021" cy="5184742"/>
          </a:xfrm>
          <a:prstGeom prst="rect">
            <a:avLst/>
          </a:prstGeom>
        </p:spPr>
      </p:pic>
    </p:spTree>
    <p:extLst>
      <p:ext uri="{BB962C8B-B14F-4D97-AF65-F5344CB8AC3E}">
        <p14:creationId xmlns:p14="http://schemas.microsoft.com/office/powerpoint/2010/main" val="36944868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B06D-09DB-DD8D-3144-040488A86104}"/>
              </a:ext>
            </a:extLst>
          </p:cNvPr>
          <p:cNvSpPr>
            <a:spLocks noGrp="1"/>
          </p:cNvSpPr>
          <p:nvPr>
            <p:ph type="ctrTitle"/>
          </p:nvPr>
        </p:nvSpPr>
        <p:spPr>
          <a:xfrm>
            <a:off x="829557" y="173040"/>
            <a:ext cx="10322351" cy="713080"/>
          </a:xfrm>
        </p:spPr>
        <p:txBody>
          <a:bodyPr>
            <a:normAutofit fontScale="90000"/>
          </a:bodyPr>
          <a:lstStyle/>
          <a:p>
            <a:pPr algn="l"/>
            <a:r>
              <a:rPr lang="en-US" sz="2400" b="1" kern="1800" dirty="0">
                <a:effectLst/>
                <a:latin typeface="Calibri Light" panose="020F0302020204030204" pitchFamily="34" charset="0"/>
                <a:ea typeface="Times New Roman" panose="02020603050405020304" pitchFamily="18" charset="0"/>
                <a:cs typeface="Calibri Light" panose="020F0302020204030204" pitchFamily="34" charset="0"/>
              </a:rPr>
              <a:t>2) Random Forest Classifier</a:t>
            </a:r>
            <a:r>
              <a:rPr lang="en-US" sz="2400" b="1" kern="0" dirty="0">
                <a:effectLst/>
                <a:latin typeface="Calibri Light" panose="020F0302020204030204" pitchFamily="34" charset="0"/>
                <a:ea typeface="Times New Roman" panose="02020603050405020304" pitchFamily="18" charset="0"/>
                <a:cs typeface="Calibri Light" panose="020F0302020204030204" pitchFamily="34" charset="0"/>
              </a:rPr>
              <a:t>:</a:t>
            </a:r>
            <a:br>
              <a:rPr lang="en-US" sz="2400" b="1"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0A3598BD-051F-C521-3BD2-B3471353FAF1}"/>
              </a:ext>
            </a:extLst>
          </p:cNvPr>
          <p:cNvSpPr>
            <a:spLocks noGrp="1"/>
          </p:cNvSpPr>
          <p:nvPr>
            <p:ph type="subTitle" idx="1"/>
          </p:nvPr>
        </p:nvSpPr>
        <p:spPr>
          <a:xfrm>
            <a:off x="1040092" y="707010"/>
            <a:ext cx="10111816" cy="5977950"/>
          </a:xfrm>
        </p:spPr>
        <p:txBody>
          <a:bodyPr>
            <a:normAutofit lnSpcReduction="10000"/>
          </a:bodyPr>
          <a:lstStyle/>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Random Forest Classifier is giving us an accuracy of 95.41%.</a:t>
            </a:r>
          </a:p>
        </p:txBody>
      </p:sp>
      <p:pic>
        <p:nvPicPr>
          <p:cNvPr id="4" name="Picture 3">
            <a:extLst>
              <a:ext uri="{FF2B5EF4-FFF2-40B4-BE49-F238E27FC236}">
                <a16:creationId xmlns:a16="http://schemas.microsoft.com/office/drawing/2014/main" id="{993377E8-1C42-300E-F31C-1ADD95426326}"/>
              </a:ext>
            </a:extLst>
          </p:cNvPr>
          <p:cNvPicPr>
            <a:picLocks noChangeAspect="1"/>
          </p:cNvPicPr>
          <p:nvPr/>
        </p:nvPicPr>
        <p:blipFill>
          <a:blip r:embed="rId2"/>
          <a:stretch>
            <a:fillRect/>
          </a:stretch>
        </p:blipFill>
        <p:spPr>
          <a:xfrm>
            <a:off x="961534" y="622169"/>
            <a:ext cx="8372966" cy="5528821"/>
          </a:xfrm>
          <a:prstGeom prst="rect">
            <a:avLst/>
          </a:prstGeom>
        </p:spPr>
      </p:pic>
    </p:spTree>
    <p:extLst>
      <p:ext uri="{BB962C8B-B14F-4D97-AF65-F5344CB8AC3E}">
        <p14:creationId xmlns:p14="http://schemas.microsoft.com/office/powerpoint/2010/main" val="2729936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FE91-C380-014A-EBE2-31C755824275}"/>
              </a:ext>
            </a:extLst>
          </p:cNvPr>
          <p:cNvSpPr>
            <a:spLocks noGrp="1"/>
          </p:cNvSpPr>
          <p:nvPr>
            <p:ph type="ctrTitle"/>
          </p:nvPr>
        </p:nvSpPr>
        <p:spPr>
          <a:xfrm>
            <a:off x="829559" y="452488"/>
            <a:ext cx="10388338" cy="669302"/>
          </a:xfrm>
        </p:spPr>
        <p:txBody>
          <a:bodyPr>
            <a:normAutofit fontScale="90000"/>
          </a:bodyPr>
          <a:lstStyle/>
          <a:p>
            <a:pPr algn="l"/>
            <a:r>
              <a:rPr lang="en-US" sz="2400" kern="1800" dirty="0">
                <a:effectLst/>
                <a:latin typeface="+mn-lt"/>
                <a:ea typeface="Times New Roman" panose="02020603050405020304" pitchFamily="18" charset="0"/>
                <a:cs typeface="Calibri Light" panose="020F0302020204030204" pitchFamily="34" charset="0"/>
              </a:rPr>
              <a:t>3) Extra Trees Classifier</a:t>
            </a:r>
            <a:r>
              <a:rPr lang="en-US" sz="2400" kern="0" dirty="0">
                <a:effectLst/>
                <a:latin typeface="+mn-lt"/>
                <a:ea typeface="Times New Roman" panose="02020603050405020304" pitchFamily="18" charset="0"/>
                <a:cs typeface="Calibri Light" panose="020F0302020204030204" pitchFamily="34" charset="0"/>
              </a:rPr>
              <a:t>:</a:t>
            </a:r>
            <a:br>
              <a:rPr lang="en-US" sz="2400" kern="0" dirty="0">
                <a:effectLst/>
                <a:latin typeface="+mn-lt"/>
                <a:ea typeface="Times New Roman" panose="02020603050405020304" pitchFamily="18" charset="0"/>
                <a:cs typeface="Times New Roman" panose="02020603050405020304" pitchFamily="18" charset="0"/>
              </a:rPr>
            </a:br>
            <a:endParaRPr lang="en-US" sz="2400" dirty="0">
              <a:latin typeface="+mn-lt"/>
            </a:endParaRPr>
          </a:p>
        </p:txBody>
      </p:sp>
      <p:sp>
        <p:nvSpPr>
          <p:cNvPr id="3" name="Subtitle 2">
            <a:extLst>
              <a:ext uri="{FF2B5EF4-FFF2-40B4-BE49-F238E27FC236}">
                <a16:creationId xmlns:a16="http://schemas.microsoft.com/office/drawing/2014/main" id="{9B847474-A134-51B2-F2A8-A4C5846DBFB6}"/>
              </a:ext>
            </a:extLst>
          </p:cNvPr>
          <p:cNvSpPr>
            <a:spLocks noGrp="1"/>
          </p:cNvSpPr>
          <p:nvPr>
            <p:ph type="subTitle" idx="1"/>
          </p:nvPr>
        </p:nvSpPr>
        <p:spPr>
          <a:xfrm>
            <a:off x="829559" y="970961"/>
            <a:ext cx="10532882" cy="5637229"/>
          </a:xfrm>
        </p:spPr>
        <p:txBody>
          <a:bodyPr/>
          <a:lstStyle/>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Extra Trees Classifier is giving us an accuracy of 96.11%.</a:t>
            </a:r>
          </a:p>
          <a:p>
            <a:endParaRPr lang="en-US" dirty="0"/>
          </a:p>
        </p:txBody>
      </p:sp>
      <p:pic>
        <p:nvPicPr>
          <p:cNvPr id="4" name="Picture 3">
            <a:extLst>
              <a:ext uri="{FF2B5EF4-FFF2-40B4-BE49-F238E27FC236}">
                <a16:creationId xmlns:a16="http://schemas.microsoft.com/office/drawing/2014/main" id="{C38EF6D8-0402-60D8-36B6-A463D78AF071}"/>
              </a:ext>
            </a:extLst>
          </p:cNvPr>
          <p:cNvPicPr>
            <a:picLocks noChangeAspect="1"/>
          </p:cNvPicPr>
          <p:nvPr/>
        </p:nvPicPr>
        <p:blipFill>
          <a:blip r:embed="rId2"/>
          <a:stretch>
            <a:fillRect/>
          </a:stretch>
        </p:blipFill>
        <p:spPr>
          <a:xfrm>
            <a:off x="980388" y="886119"/>
            <a:ext cx="8314441" cy="3469065"/>
          </a:xfrm>
          <a:prstGeom prst="rect">
            <a:avLst/>
          </a:prstGeom>
        </p:spPr>
      </p:pic>
      <p:pic>
        <p:nvPicPr>
          <p:cNvPr id="5" name="Picture 4">
            <a:extLst>
              <a:ext uri="{FF2B5EF4-FFF2-40B4-BE49-F238E27FC236}">
                <a16:creationId xmlns:a16="http://schemas.microsoft.com/office/drawing/2014/main" id="{6075064C-27F7-D538-2790-2C2B548A2BF3}"/>
              </a:ext>
            </a:extLst>
          </p:cNvPr>
          <p:cNvPicPr>
            <a:picLocks noChangeAspect="1"/>
          </p:cNvPicPr>
          <p:nvPr/>
        </p:nvPicPr>
        <p:blipFill>
          <a:blip r:embed="rId3"/>
          <a:stretch>
            <a:fillRect/>
          </a:stretch>
        </p:blipFill>
        <p:spPr>
          <a:xfrm>
            <a:off x="1461155" y="4440027"/>
            <a:ext cx="5590094" cy="1706250"/>
          </a:xfrm>
          <a:prstGeom prst="rect">
            <a:avLst/>
          </a:prstGeom>
        </p:spPr>
      </p:pic>
    </p:spTree>
    <p:extLst>
      <p:ext uri="{BB962C8B-B14F-4D97-AF65-F5344CB8AC3E}">
        <p14:creationId xmlns:p14="http://schemas.microsoft.com/office/powerpoint/2010/main" val="21975851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67AB-F999-A781-27DF-525FF3A1C4AF}"/>
              </a:ext>
            </a:extLst>
          </p:cNvPr>
          <p:cNvSpPr>
            <a:spLocks noGrp="1"/>
          </p:cNvSpPr>
          <p:nvPr>
            <p:ph type="ctrTitle"/>
          </p:nvPr>
        </p:nvSpPr>
        <p:spPr>
          <a:xfrm>
            <a:off x="838986" y="499621"/>
            <a:ext cx="10322350" cy="669303"/>
          </a:xfrm>
        </p:spPr>
        <p:txBody>
          <a:bodyPr>
            <a:normAutofit fontScale="90000"/>
          </a:bodyPr>
          <a:lstStyle/>
          <a:p>
            <a:pPr algn="l"/>
            <a:r>
              <a:rPr lang="en-US" sz="2400" b="1" kern="1800" dirty="0">
                <a:effectLst/>
                <a:latin typeface="Calibri Light" panose="020F0302020204030204" pitchFamily="34" charset="0"/>
                <a:ea typeface="Times New Roman" panose="02020603050405020304" pitchFamily="18" charset="0"/>
                <a:cs typeface="Calibri Light" panose="020F0302020204030204" pitchFamily="34" charset="0"/>
              </a:rPr>
              <a:t>4) Gradient Boosting Classifier</a:t>
            </a:r>
            <a:r>
              <a:rPr lang="en-US" sz="2400" b="1" kern="0" dirty="0">
                <a:effectLst/>
                <a:latin typeface="Calibri Light" panose="020F0302020204030204" pitchFamily="34" charset="0"/>
                <a:ea typeface="Times New Roman" panose="02020603050405020304" pitchFamily="18" charset="0"/>
                <a:cs typeface="Calibri Light" panose="020F0302020204030204" pitchFamily="34" charset="0"/>
              </a:rPr>
              <a:t>:</a:t>
            </a:r>
            <a:br>
              <a:rPr lang="en-US" sz="2400" b="1"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06514269-E25F-9B02-F489-0B156E7A44FE}"/>
              </a:ext>
            </a:extLst>
          </p:cNvPr>
          <p:cNvSpPr>
            <a:spLocks noGrp="1"/>
          </p:cNvSpPr>
          <p:nvPr>
            <p:ph type="subTitle" idx="1"/>
          </p:nvPr>
        </p:nvSpPr>
        <p:spPr>
          <a:xfrm>
            <a:off x="838986" y="1018095"/>
            <a:ext cx="10514028" cy="5505253"/>
          </a:xfrm>
        </p:spPr>
        <p:txBody>
          <a:bodyPr>
            <a:normAutofit fontScale="92500" lnSpcReduction="10000"/>
          </a:bodyPr>
          <a:lstStyle/>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900" dirty="0"/>
              <a:t>Gradient Boosting Classifier is giving us an accuracy of 90.39%.</a:t>
            </a:r>
          </a:p>
          <a:p>
            <a:endParaRPr lang="en-US" dirty="0"/>
          </a:p>
        </p:txBody>
      </p:sp>
      <p:pic>
        <p:nvPicPr>
          <p:cNvPr id="4" name="Picture 3">
            <a:extLst>
              <a:ext uri="{FF2B5EF4-FFF2-40B4-BE49-F238E27FC236}">
                <a16:creationId xmlns:a16="http://schemas.microsoft.com/office/drawing/2014/main" id="{35464AAD-2749-BF39-D66F-D97F0365B574}"/>
              </a:ext>
            </a:extLst>
          </p:cNvPr>
          <p:cNvPicPr>
            <a:picLocks noChangeAspect="1"/>
          </p:cNvPicPr>
          <p:nvPr/>
        </p:nvPicPr>
        <p:blipFill>
          <a:blip r:embed="rId2"/>
          <a:stretch>
            <a:fillRect/>
          </a:stretch>
        </p:blipFill>
        <p:spPr>
          <a:xfrm>
            <a:off x="937457" y="834272"/>
            <a:ext cx="6621780" cy="3200400"/>
          </a:xfrm>
          <a:prstGeom prst="rect">
            <a:avLst/>
          </a:prstGeom>
        </p:spPr>
      </p:pic>
      <p:pic>
        <p:nvPicPr>
          <p:cNvPr id="5" name="Picture 4">
            <a:extLst>
              <a:ext uri="{FF2B5EF4-FFF2-40B4-BE49-F238E27FC236}">
                <a16:creationId xmlns:a16="http://schemas.microsoft.com/office/drawing/2014/main" id="{8A52318D-BDD7-AE76-5B0F-2C49ECABE0DA}"/>
              </a:ext>
            </a:extLst>
          </p:cNvPr>
          <p:cNvPicPr>
            <a:picLocks noChangeAspect="1"/>
          </p:cNvPicPr>
          <p:nvPr/>
        </p:nvPicPr>
        <p:blipFill>
          <a:blip r:embed="rId3"/>
          <a:stretch>
            <a:fillRect/>
          </a:stretch>
        </p:blipFill>
        <p:spPr>
          <a:xfrm>
            <a:off x="1639909" y="4128940"/>
            <a:ext cx="4327257" cy="1781666"/>
          </a:xfrm>
          <a:prstGeom prst="rect">
            <a:avLst/>
          </a:prstGeom>
        </p:spPr>
      </p:pic>
    </p:spTree>
    <p:extLst>
      <p:ext uri="{BB962C8B-B14F-4D97-AF65-F5344CB8AC3E}">
        <p14:creationId xmlns:p14="http://schemas.microsoft.com/office/powerpoint/2010/main" val="37547964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58A4-A5EF-A103-0CC2-50920E53F098}"/>
              </a:ext>
            </a:extLst>
          </p:cNvPr>
          <p:cNvSpPr>
            <a:spLocks noGrp="1"/>
          </p:cNvSpPr>
          <p:nvPr>
            <p:ph type="ctrTitle"/>
          </p:nvPr>
        </p:nvSpPr>
        <p:spPr>
          <a:xfrm>
            <a:off x="838985" y="490195"/>
            <a:ext cx="10520313" cy="782424"/>
          </a:xfrm>
        </p:spPr>
        <p:txBody>
          <a:bodyPr>
            <a:normAutofit/>
          </a:bodyPr>
          <a:lstStyle/>
          <a:p>
            <a:pPr algn="l"/>
            <a:r>
              <a:rPr lang="en-US" sz="2400" b="1" kern="1800" dirty="0">
                <a:effectLst/>
                <a:latin typeface="Calibri Light" panose="020F0302020204030204" pitchFamily="34" charset="0"/>
                <a:ea typeface="Times New Roman" panose="02020603050405020304" pitchFamily="18" charset="0"/>
                <a:cs typeface="Calibri Light" panose="020F0302020204030204" pitchFamily="34" charset="0"/>
              </a:rPr>
              <a:t>5) Extreme Gradient Boosting Classifier (XGB Classifier)</a:t>
            </a:r>
            <a:r>
              <a:rPr lang="en-US" sz="2400" b="1" kern="0" dirty="0">
                <a:effectLst/>
                <a:latin typeface="Calibri Light" panose="020F0302020204030204" pitchFamily="34" charset="0"/>
                <a:ea typeface="Times New Roman" panose="02020603050405020304" pitchFamily="18" charset="0"/>
                <a:cs typeface="Calibri Light" panose="020F0302020204030204" pitchFamily="34" charset="0"/>
              </a:rPr>
              <a:t>:</a:t>
            </a:r>
            <a:br>
              <a:rPr lang="en-US" sz="2400" b="1"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A879EB21-8D93-FB76-B428-B9B446CCF2B6}"/>
              </a:ext>
            </a:extLst>
          </p:cNvPr>
          <p:cNvSpPr>
            <a:spLocks noGrp="1"/>
          </p:cNvSpPr>
          <p:nvPr>
            <p:ph type="subTitle" idx="1"/>
          </p:nvPr>
        </p:nvSpPr>
        <p:spPr>
          <a:xfrm>
            <a:off x="832701" y="989814"/>
            <a:ext cx="10520313" cy="5868186"/>
          </a:xfrm>
        </p:spPr>
        <p:txBody>
          <a:bodyPr/>
          <a:lstStyle/>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Extreme Gradient Boosting Classifier is giving us an accuracy of 95.24%.</a:t>
            </a:r>
          </a:p>
          <a:p>
            <a:endParaRPr lang="en-US" dirty="0"/>
          </a:p>
        </p:txBody>
      </p:sp>
      <p:pic>
        <p:nvPicPr>
          <p:cNvPr id="4" name="Picture 3">
            <a:extLst>
              <a:ext uri="{FF2B5EF4-FFF2-40B4-BE49-F238E27FC236}">
                <a16:creationId xmlns:a16="http://schemas.microsoft.com/office/drawing/2014/main" id="{8682A746-EEC3-D33B-0454-50F8A1EBC37D}"/>
              </a:ext>
            </a:extLst>
          </p:cNvPr>
          <p:cNvPicPr>
            <a:picLocks noChangeAspect="1"/>
          </p:cNvPicPr>
          <p:nvPr/>
        </p:nvPicPr>
        <p:blipFill>
          <a:blip r:embed="rId2"/>
          <a:stretch>
            <a:fillRect/>
          </a:stretch>
        </p:blipFill>
        <p:spPr>
          <a:xfrm>
            <a:off x="838985" y="989814"/>
            <a:ext cx="6853287" cy="5118755"/>
          </a:xfrm>
          <a:prstGeom prst="rect">
            <a:avLst/>
          </a:prstGeom>
        </p:spPr>
      </p:pic>
    </p:spTree>
    <p:extLst>
      <p:ext uri="{BB962C8B-B14F-4D97-AF65-F5344CB8AC3E}">
        <p14:creationId xmlns:p14="http://schemas.microsoft.com/office/powerpoint/2010/main" val="3732106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F416-F2F5-9C0A-F7E8-5A07160E5D0F}"/>
              </a:ext>
            </a:extLst>
          </p:cNvPr>
          <p:cNvSpPr>
            <a:spLocks noGrp="1"/>
          </p:cNvSpPr>
          <p:nvPr>
            <p:ph type="ctrTitle"/>
          </p:nvPr>
        </p:nvSpPr>
        <p:spPr>
          <a:xfrm>
            <a:off x="838986" y="490194"/>
            <a:ext cx="10275216" cy="772997"/>
          </a:xfrm>
        </p:spPr>
        <p:txBody>
          <a:bodyPr>
            <a:normAutofit/>
          </a:bodyPr>
          <a:lstStyle/>
          <a:p>
            <a:pPr algn="l"/>
            <a:r>
              <a:rPr lang="en-US" sz="2400" b="1" kern="1800" dirty="0">
                <a:effectLst/>
                <a:latin typeface="Calibri Light" panose="020F0302020204030204" pitchFamily="34" charset="0"/>
                <a:ea typeface="Times New Roman" panose="02020603050405020304" pitchFamily="18" charset="0"/>
                <a:cs typeface="Calibri Light" panose="020F0302020204030204" pitchFamily="34" charset="0"/>
              </a:rPr>
              <a:t>6) Bagging Classifier</a:t>
            </a:r>
            <a:r>
              <a:rPr lang="en-US" sz="2400" b="1" kern="0" dirty="0">
                <a:effectLst/>
                <a:latin typeface="Calibri Light" panose="020F0302020204030204" pitchFamily="34" charset="0"/>
                <a:ea typeface="Times New Roman" panose="02020603050405020304" pitchFamily="18" charset="0"/>
                <a:cs typeface="Calibri Light" panose="020F0302020204030204" pitchFamily="34" charset="0"/>
              </a:rPr>
              <a:t>:</a:t>
            </a:r>
            <a:br>
              <a:rPr lang="en-US" sz="2400" b="1"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4C7B95CA-16D3-AFED-2BAB-0EC71C9079F1}"/>
              </a:ext>
            </a:extLst>
          </p:cNvPr>
          <p:cNvSpPr>
            <a:spLocks noGrp="1"/>
          </p:cNvSpPr>
          <p:nvPr>
            <p:ph type="subTitle" idx="1"/>
          </p:nvPr>
        </p:nvSpPr>
        <p:spPr>
          <a:xfrm>
            <a:off x="838986" y="1093509"/>
            <a:ext cx="10514028" cy="5764491"/>
          </a:xfrm>
        </p:spPr>
        <p:txBody>
          <a:bodyPr/>
          <a:lstStyle/>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Bagging Classifier is giving us an accuracy of 94.25%.</a:t>
            </a:r>
          </a:p>
          <a:p>
            <a:endParaRPr lang="en-US" dirty="0"/>
          </a:p>
        </p:txBody>
      </p:sp>
      <p:pic>
        <p:nvPicPr>
          <p:cNvPr id="4" name="Picture 3">
            <a:extLst>
              <a:ext uri="{FF2B5EF4-FFF2-40B4-BE49-F238E27FC236}">
                <a16:creationId xmlns:a16="http://schemas.microsoft.com/office/drawing/2014/main" id="{8F5B9479-DEC8-3D1F-9D21-558DC7759AF8}"/>
              </a:ext>
            </a:extLst>
          </p:cNvPr>
          <p:cNvPicPr>
            <a:picLocks noChangeAspect="1"/>
          </p:cNvPicPr>
          <p:nvPr/>
        </p:nvPicPr>
        <p:blipFill>
          <a:blip r:embed="rId2"/>
          <a:stretch>
            <a:fillRect/>
          </a:stretch>
        </p:blipFill>
        <p:spPr>
          <a:xfrm>
            <a:off x="838986" y="1008668"/>
            <a:ext cx="8154185" cy="5147035"/>
          </a:xfrm>
          <a:prstGeom prst="rect">
            <a:avLst/>
          </a:prstGeom>
        </p:spPr>
      </p:pic>
    </p:spTree>
    <p:extLst>
      <p:ext uri="{BB962C8B-B14F-4D97-AF65-F5344CB8AC3E}">
        <p14:creationId xmlns:p14="http://schemas.microsoft.com/office/powerpoint/2010/main" val="35432427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9DB7-3211-56C1-4135-0CCC4AF79BF0}"/>
              </a:ext>
            </a:extLst>
          </p:cNvPr>
          <p:cNvSpPr>
            <a:spLocks noGrp="1"/>
          </p:cNvSpPr>
          <p:nvPr>
            <p:ph type="ctrTitle"/>
          </p:nvPr>
        </p:nvSpPr>
        <p:spPr>
          <a:xfrm>
            <a:off x="933253" y="1122363"/>
            <a:ext cx="10048973" cy="301083"/>
          </a:xfrm>
        </p:spPr>
        <p:txBody>
          <a:bodyPr>
            <a:normAutofit fontScale="90000"/>
          </a:bodyPr>
          <a:lstStyle/>
          <a:p>
            <a:pPr algn="l"/>
            <a:r>
              <a:rPr lang="en-US" sz="2400" kern="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Plotting ROC and Comparing AUC for all the models used:</a:t>
            </a:r>
            <a:br>
              <a:rPr lang="en-US" sz="2400" dirty="0">
                <a:effectLst/>
                <a:latin typeface="Cambria" panose="02040503050406030204" pitchFamily="18" charset="0"/>
                <a:ea typeface="Cambria" panose="02040503050406030204" pitchFamily="18" charset="0"/>
                <a:cs typeface="Times New Roman" panose="02020603050405020304" pitchFamily="18" charset="0"/>
              </a:rPr>
            </a:br>
            <a:endParaRPr lang="en-US" sz="24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81B24BAF-0645-FB20-11C4-622235E85A37}"/>
              </a:ext>
            </a:extLst>
          </p:cNvPr>
          <p:cNvSpPr>
            <a:spLocks noGrp="1"/>
          </p:cNvSpPr>
          <p:nvPr>
            <p:ph type="subTitle" idx="1"/>
          </p:nvPr>
        </p:nvSpPr>
        <p:spPr>
          <a:xfrm>
            <a:off x="933253" y="1423447"/>
            <a:ext cx="10325494" cy="5316718"/>
          </a:xfrm>
        </p:spPr>
        <p:txBody>
          <a:bodyPr/>
          <a:lstStyle/>
          <a:p>
            <a:endParaRPr lang="en-US" dirty="0"/>
          </a:p>
        </p:txBody>
      </p:sp>
      <p:pic>
        <p:nvPicPr>
          <p:cNvPr id="4" name="Picture 3">
            <a:extLst>
              <a:ext uri="{FF2B5EF4-FFF2-40B4-BE49-F238E27FC236}">
                <a16:creationId xmlns:a16="http://schemas.microsoft.com/office/drawing/2014/main" id="{948617A9-D807-284F-3BB5-E8679C46D9F0}"/>
              </a:ext>
            </a:extLst>
          </p:cNvPr>
          <p:cNvPicPr>
            <a:picLocks noChangeAspect="1"/>
          </p:cNvPicPr>
          <p:nvPr/>
        </p:nvPicPr>
        <p:blipFill>
          <a:blip r:embed="rId2"/>
          <a:stretch>
            <a:fillRect/>
          </a:stretch>
        </p:blipFill>
        <p:spPr>
          <a:xfrm>
            <a:off x="565608" y="1272619"/>
            <a:ext cx="10803118" cy="5585381"/>
          </a:xfrm>
          <a:prstGeom prst="rect">
            <a:avLst/>
          </a:prstGeom>
        </p:spPr>
      </p:pic>
    </p:spTree>
    <p:extLst>
      <p:ext uri="{BB962C8B-B14F-4D97-AF65-F5344CB8AC3E}">
        <p14:creationId xmlns:p14="http://schemas.microsoft.com/office/powerpoint/2010/main" val="2682023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D3E-73E2-6A96-9223-47A797583EA3}"/>
              </a:ext>
            </a:extLst>
          </p:cNvPr>
          <p:cNvSpPr>
            <a:spLocks noGrp="1"/>
          </p:cNvSpPr>
          <p:nvPr>
            <p:ph type="ctrTitle"/>
          </p:nvPr>
        </p:nvSpPr>
        <p:spPr>
          <a:xfrm>
            <a:off x="867266" y="669303"/>
            <a:ext cx="10294070" cy="801278"/>
          </a:xfrm>
        </p:spPr>
        <p:txBody>
          <a:bodyPr>
            <a:normAutofit fontScale="90000"/>
          </a:bodyPr>
          <a:lstStyle/>
          <a:p>
            <a:pPr algn="l"/>
            <a:r>
              <a:rPr lang="en-US" sz="2800" b="1" dirty="0">
                <a:solidFill>
                  <a:srgbClr val="002060"/>
                </a:solidFill>
                <a:effectLst/>
                <a:latin typeface="Calibri Light" panose="020F0302020204030204" pitchFamily="34" charset="0"/>
                <a:ea typeface="Calibri" panose="020F0502020204030204" pitchFamily="34" charset="0"/>
                <a:cs typeface="Times New Roman" panose="02020603050405020304" pitchFamily="18" charset="0"/>
              </a:rPr>
              <a:t>Hyperparameter Tuning:</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Subtitle 2">
            <a:extLst>
              <a:ext uri="{FF2B5EF4-FFF2-40B4-BE49-F238E27FC236}">
                <a16:creationId xmlns:a16="http://schemas.microsoft.com/office/drawing/2014/main" id="{601F05A8-A161-832E-8D0D-B059450A6B5A}"/>
              </a:ext>
            </a:extLst>
          </p:cNvPr>
          <p:cNvSpPr>
            <a:spLocks noGrp="1"/>
          </p:cNvSpPr>
          <p:nvPr>
            <p:ph type="subTitle" idx="1"/>
          </p:nvPr>
        </p:nvSpPr>
        <p:spPr>
          <a:xfrm>
            <a:off x="867266" y="1272619"/>
            <a:ext cx="10457468" cy="5585381"/>
          </a:xfrm>
        </p:spPr>
        <p:txBody>
          <a:bodyPr/>
          <a:lstStyle/>
          <a:p>
            <a:endParaRPr lang="en-US" dirty="0"/>
          </a:p>
        </p:txBody>
      </p:sp>
      <p:pic>
        <p:nvPicPr>
          <p:cNvPr id="4" name="Picture 3">
            <a:extLst>
              <a:ext uri="{FF2B5EF4-FFF2-40B4-BE49-F238E27FC236}">
                <a16:creationId xmlns:a16="http://schemas.microsoft.com/office/drawing/2014/main" id="{800697CC-CB15-A0C7-2D37-97C1365ED060}"/>
              </a:ext>
            </a:extLst>
          </p:cNvPr>
          <p:cNvPicPr>
            <a:picLocks noChangeAspect="1"/>
          </p:cNvPicPr>
          <p:nvPr/>
        </p:nvPicPr>
        <p:blipFill>
          <a:blip r:embed="rId2"/>
          <a:stretch>
            <a:fillRect/>
          </a:stretch>
        </p:blipFill>
        <p:spPr>
          <a:xfrm>
            <a:off x="867265" y="1272618"/>
            <a:ext cx="10671143" cy="5585381"/>
          </a:xfrm>
          <a:prstGeom prst="rect">
            <a:avLst/>
          </a:prstGeom>
        </p:spPr>
      </p:pic>
    </p:spTree>
    <p:extLst>
      <p:ext uri="{BB962C8B-B14F-4D97-AF65-F5344CB8AC3E}">
        <p14:creationId xmlns:p14="http://schemas.microsoft.com/office/powerpoint/2010/main" val="95589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7F5305-5C26-4507-8541-FD544904E8A0}"/>
              </a:ext>
            </a:extLst>
          </p:cNvPr>
          <p:cNvPicPr>
            <a:picLocks noChangeAspect="1"/>
          </p:cNvPicPr>
          <p:nvPr/>
        </p:nvPicPr>
        <p:blipFill>
          <a:blip r:embed="rId2"/>
          <a:stretch>
            <a:fillRect/>
          </a:stretch>
        </p:blipFill>
        <p:spPr>
          <a:xfrm>
            <a:off x="857839" y="573071"/>
            <a:ext cx="10473180" cy="1752600"/>
          </a:xfrm>
          <a:prstGeom prst="rect">
            <a:avLst/>
          </a:prstGeom>
        </p:spPr>
      </p:pic>
      <p:pic>
        <p:nvPicPr>
          <p:cNvPr id="3" name="Picture 2">
            <a:extLst>
              <a:ext uri="{FF2B5EF4-FFF2-40B4-BE49-F238E27FC236}">
                <a16:creationId xmlns:a16="http://schemas.microsoft.com/office/drawing/2014/main" id="{0B86DCAE-DC5B-EAA6-1ACF-CA8341BA27D3}"/>
              </a:ext>
            </a:extLst>
          </p:cNvPr>
          <p:cNvPicPr>
            <a:picLocks noChangeAspect="1"/>
          </p:cNvPicPr>
          <p:nvPr/>
        </p:nvPicPr>
        <p:blipFill>
          <a:blip r:embed="rId3"/>
          <a:stretch>
            <a:fillRect/>
          </a:stretch>
        </p:blipFill>
        <p:spPr>
          <a:xfrm>
            <a:off x="1539515" y="2401517"/>
            <a:ext cx="6793780" cy="4015740"/>
          </a:xfrm>
          <a:prstGeom prst="rect">
            <a:avLst/>
          </a:prstGeom>
        </p:spPr>
      </p:pic>
    </p:spTree>
    <p:extLst>
      <p:ext uri="{BB962C8B-B14F-4D97-AF65-F5344CB8AC3E}">
        <p14:creationId xmlns:p14="http://schemas.microsoft.com/office/powerpoint/2010/main" val="10520630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9230-7825-F388-4C1B-2947FCE405C7}"/>
              </a:ext>
            </a:extLst>
          </p:cNvPr>
          <p:cNvSpPr>
            <a:spLocks noGrp="1"/>
          </p:cNvSpPr>
          <p:nvPr>
            <p:ph type="ctrTitle"/>
          </p:nvPr>
        </p:nvSpPr>
        <p:spPr>
          <a:xfrm>
            <a:off x="895546" y="1122363"/>
            <a:ext cx="10378912" cy="847839"/>
          </a:xfrm>
        </p:spPr>
        <p:txBody>
          <a:bodyPr>
            <a:normAutofit fontScale="90000"/>
          </a:bodyPr>
          <a:lstStyle/>
          <a:p>
            <a:pPr algn="l"/>
            <a:r>
              <a:rPr lang="en-US" sz="2800" b="1" kern="1800"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Plotting ROC and Comparing AUC for the Final model:</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Subtitle 2">
            <a:extLst>
              <a:ext uri="{FF2B5EF4-FFF2-40B4-BE49-F238E27FC236}">
                <a16:creationId xmlns:a16="http://schemas.microsoft.com/office/drawing/2014/main" id="{1B33CF00-C449-A9D7-873A-6B8AD6897A6D}"/>
              </a:ext>
            </a:extLst>
          </p:cNvPr>
          <p:cNvSpPr>
            <a:spLocks noGrp="1"/>
          </p:cNvSpPr>
          <p:nvPr>
            <p:ph type="subTitle" idx="1"/>
          </p:nvPr>
        </p:nvSpPr>
        <p:spPr>
          <a:xfrm>
            <a:off x="2526384" y="1791093"/>
            <a:ext cx="4675694" cy="3096706"/>
          </a:xfrm>
        </p:spPr>
        <p:txBody>
          <a:bodyPr/>
          <a:lstStyle/>
          <a:p>
            <a:endParaRPr lang="en-US" dirty="0"/>
          </a:p>
        </p:txBody>
      </p:sp>
      <p:pic>
        <p:nvPicPr>
          <p:cNvPr id="4" name="Picture 3">
            <a:extLst>
              <a:ext uri="{FF2B5EF4-FFF2-40B4-BE49-F238E27FC236}">
                <a16:creationId xmlns:a16="http://schemas.microsoft.com/office/drawing/2014/main" id="{CFEA4B97-BA8B-AE89-904C-44F90CBBEFA9}"/>
              </a:ext>
            </a:extLst>
          </p:cNvPr>
          <p:cNvPicPr>
            <a:picLocks noChangeAspect="1"/>
          </p:cNvPicPr>
          <p:nvPr/>
        </p:nvPicPr>
        <p:blipFill>
          <a:blip r:embed="rId2"/>
          <a:stretch>
            <a:fillRect/>
          </a:stretch>
        </p:blipFill>
        <p:spPr>
          <a:xfrm>
            <a:off x="1173715" y="1791092"/>
            <a:ext cx="7300981" cy="4440025"/>
          </a:xfrm>
          <a:prstGeom prst="rect">
            <a:avLst/>
          </a:prstGeom>
        </p:spPr>
      </p:pic>
    </p:spTree>
    <p:extLst>
      <p:ext uri="{BB962C8B-B14F-4D97-AF65-F5344CB8AC3E}">
        <p14:creationId xmlns:p14="http://schemas.microsoft.com/office/powerpoint/2010/main" val="117877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9BA5-FC40-ECC1-13EA-F888B9A146F1}"/>
              </a:ext>
            </a:extLst>
          </p:cNvPr>
          <p:cNvSpPr>
            <a:spLocks noGrp="1"/>
          </p:cNvSpPr>
          <p:nvPr>
            <p:ph type="ctrTitle"/>
          </p:nvPr>
        </p:nvSpPr>
        <p:spPr>
          <a:xfrm>
            <a:off x="810705" y="848412"/>
            <a:ext cx="10652289" cy="989815"/>
          </a:xfrm>
        </p:spPr>
        <p:txBody>
          <a:bodyPr>
            <a:normAutofit/>
          </a:bodyPr>
          <a:lstStyle/>
          <a:p>
            <a:pPr algn="l"/>
            <a:r>
              <a:rPr lang="en-US" sz="2800" dirty="0">
                <a:solidFill>
                  <a:srgbClr val="7030A0"/>
                </a:solidFill>
                <a:effectLst/>
                <a:latin typeface="+mn-lt"/>
                <a:ea typeface="Calibri" panose="020F0502020204030204" pitchFamily="34" charset="0"/>
                <a:cs typeface="Times New Roman" panose="02020603050405020304" pitchFamily="18" charset="0"/>
              </a:rPr>
              <a:t>Motivation for the Problem Undertaken:</a:t>
            </a:r>
            <a:br>
              <a:rPr lang="en-US" sz="2800" dirty="0">
                <a:solidFill>
                  <a:srgbClr val="7030A0"/>
                </a:solidFill>
                <a:effectLst/>
                <a:latin typeface="+mn-lt"/>
                <a:ea typeface="Calibri" panose="020F0502020204030204" pitchFamily="34" charset="0"/>
                <a:cs typeface="Times New Roman" panose="02020603050405020304" pitchFamily="18" charset="0"/>
              </a:rPr>
            </a:br>
            <a:endParaRPr lang="en-US" sz="2800" dirty="0">
              <a:solidFill>
                <a:srgbClr val="7030A0"/>
              </a:solidFill>
              <a:latin typeface="+mn-lt"/>
            </a:endParaRPr>
          </a:p>
        </p:txBody>
      </p:sp>
      <p:sp>
        <p:nvSpPr>
          <p:cNvPr id="3" name="Subtitle 2">
            <a:extLst>
              <a:ext uri="{FF2B5EF4-FFF2-40B4-BE49-F238E27FC236}">
                <a16:creationId xmlns:a16="http://schemas.microsoft.com/office/drawing/2014/main" id="{D33A6361-95AE-312F-DB33-B438DE62F274}"/>
              </a:ext>
            </a:extLst>
          </p:cNvPr>
          <p:cNvSpPr>
            <a:spLocks noGrp="1"/>
          </p:cNvSpPr>
          <p:nvPr>
            <p:ph type="subTitle" idx="1"/>
          </p:nvPr>
        </p:nvSpPr>
        <p:spPr>
          <a:xfrm>
            <a:off x="810705" y="1838227"/>
            <a:ext cx="10570590" cy="4553146"/>
          </a:xfrm>
        </p:spPr>
        <p:txBody>
          <a:bodyPr/>
          <a:lstStyle/>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We understand the importance of communication and how it effects a person’s life and lack of communication can cause lot of uncertain problems so we want to work in order to bridge this gap between people.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8434290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013C-4D02-A4D7-7ACB-1D783F49620A}"/>
              </a:ext>
            </a:extLst>
          </p:cNvPr>
          <p:cNvSpPr>
            <a:spLocks noGrp="1"/>
          </p:cNvSpPr>
          <p:nvPr>
            <p:ph type="ctrTitle"/>
          </p:nvPr>
        </p:nvSpPr>
        <p:spPr>
          <a:xfrm>
            <a:off x="876693" y="452487"/>
            <a:ext cx="10426045" cy="772998"/>
          </a:xfrm>
        </p:spPr>
        <p:txBody>
          <a:bodyPr>
            <a:noAutofit/>
          </a:bodyPr>
          <a:lstStyle/>
          <a:p>
            <a:pPr algn="l"/>
            <a:r>
              <a:rPr lang="en-US" sz="2800" b="1" dirty="0">
                <a:solidFill>
                  <a:srgbClr val="002060"/>
                </a:solidFill>
                <a:effectLst/>
                <a:latin typeface="Calibri Light" panose="020F0302020204030204" pitchFamily="34" charset="0"/>
                <a:ea typeface="Calibri" panose="020F0502020204030204" pitchFamily="34" charset="0"/>
                <a:cs typeface="Times New Roman" panose="02020603050405020304" pitchFamily="18" charset="0"/>
              </a:rPr>
              <a:t>Saving the model:</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Subtitle 2">
            <a:extLst>
              <a:ext uri="{FF2B5EF4-FFF2-40B4-BE49-F238E27FC236}">
                <a16:creationId xmlns:a16="http://schemas.microsoft.com/office/drawing/2014/main" id="{C3EF0B1D-BFDF-9040-43A2-CACA528B107B}"/>
              </a:ext>
            </a:extLst>
          </p:cNvPr>
          <p:cNvSpPr>
            <a:spLocks noGrp="1"/>
          </p:cNvSpPr>
          <p:nvPr>
            <p:ph type="subTitle" idx="1"/>
          </p:nvPr>
        </p:nvSpPr>
        <p:spPr>
          <a:xfrm>
            <a:off x="889261" y="1027522"/>
            <a:ext cx="10426045" cy="5627802"/>
          </a:xfrm>
        </p:spPr>
        <p:txBody>
          <a:bodyPr>
            <a:normAutofit/>
          </a:bodyPr>
          <a:lstStyle/>
          <a:p>
            <a:pPr algn="l"/>
            <a:endParaRPr lang="en-US" sz="2800" b="1" kern="1800"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endParaRPr lang="en-US" sz="2800" b="1" kern="1800" dirty="0">
              <a:solidFill>
                <a:srgbClr val="002060"/>
              </a:solidFill>
              <a:latin typeface="Calibri Light" panose="020F0302020204030204" pitchFamily="34" charset="0"/>
              <a:ea typeface="Times New Roman" panose="02020603050405020304" pitchFamily="18" charset="0"/>
              <a:cs typeface="Times New Roman" panose="02020603050405020304" pitchFamily="18" charset="0"/>
            </a:endParaRPr>
          </a:p>
          <a:p>
            <a:pPr algn="l"/>
            <a:endParaRPr lang="en-US" sz="2800" b="1" kern="1800"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r>
              <a:rPr lang="en-US" sz="2800" b="1" kern="1800"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Loading and Predicting the saved model: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517E01E-13F1-3938-9087-70940F9C4AF3}"/>
              </a:ext>
            </a:extLst>
          </p:cNvPr>
          <p:cNvPicPr>
            <a:picLocks noChangeAspect="1"/>
          </p:cNvPicPr>
          <p:nvPr/>
        </p:nvPicPr>
        <p:blipFill>
          <a:blip r:embed="rId2"/>
          <a:stretch>
            <a:fillRect/>
          </a:stretch>
        </p:blipFill>
        <p:spPr>
          <a:xfrm>
            <a:off x="876692" y="1006312"/>
            <a:ext cx="7070103" cy="794208"/>
          </a:xfrm>
          <a:prstGeom prst="rect">
            <a:avLst/>
          </a:prstGeom>
        </p:spPr>
      </p:pic>
      <p:pic>
        <p:nvPicPr>
          <p:cNvPr id="5" name="Picture 4">
            <a:extLst>
              <a:ext uri="{FF2B5EF4-FFF2-40B4-BE49-F238E27FC236}">
                <a16:creationId xmlns:a16="http://schemas.microsoft.com/office/drawing/2014/main" id="{0B3FB355-5C13-B575-5B7F-A282A2A42126}"/>
              </a:ext>
            </a:extLst>
          </p:cNvPr>
          <p:cNvPicPr>
            <a:picLocks noChangeAspect="1"/>
          </p:cNvPicPr>
          <p:nvPr/>
        </p:nvPicPr>
        <p:blipFill>
          <a:blip r:embed="rId3"/>
          <a:stretch>
            <a:fillRect/>
          </a:stretch>
        </p:blipFill>
        <p:spPr>
          <a:xfrm>
            <a:off x="1009452" y="3210062"/>
            <a:ext cx="10426045" cy="2964494"/>
          </a:xfrm>
          <a:prstGeom prst="rect">
            <a:avLst/>
          </a:prstGeom>
        </p:spPr>
      </p:pic>
    </p:spTree>
    <p:extLst>
      <p:ext uri="{BB962C8B-B14F-4D97-AF65-F5344CB8AC3E}">
        <p14:creationId xmlns:p14="http://schemas.microsoft.com/office/powerpoint/2010/main" val="36182066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51A8-231B-E549-E81F-4E9A9CECD3F2}"/>
              </a:ext>
            </a:extLst>
          </p:cNvPr>
          <p:cNvSpPr>
            <a:spLocks noGrp="1"/>
          </p:cNvSpPr>
          <p:nvPr>
            <p:ph type="ctrTitle"/>
          </p:nvPr>
        </p:nvSpPr>
        <p:spPr>
          <a:xfrm>
            <a:off x="914400" y="1122364"/>
            <a:ext cx="9753600" cy="414206"/>
          </a:xfrm>
        </p:spPr>
        <p:txBody>
          <a:bodyPr>
            <a:normAutofit fontScale="90000"/>
          </a:bodyPr>
          <a:lstStyle/>
          <a:p>
            <a:pPr algn="l"/>
            <a:r>
              <a:rPr lang="en-US" sz="3200" dirty="0">
                <a:solidFill>
                  <a:srgbClr val="7030A0"/>
                </a:solidFill>
                <a:latin typeface="Cambria" panose="02040503050406030204" pitchFamily="18" charset="0"/>
                <a:ea typeface="Cambria" panose="02040503050406030204" pitchFamily="18" charset="0"/>
              </a:rPr>
              <a:t>Conclusion:</a:t>
            </a:r>
            <a:endParaRPr lang="en-US" sz="3200" dirty="0">
              <a:solidFill>
                <a:srgbClr val="7030A0"/>
              </a:solidFill>
            </a:endParaRPr>
          </a:p>
        </p:txBody>
      </p:sp>
      <p:sp>
        <p:nvSpPr>
          <p:cNvPr id="3" name="Subtitle 2">
            <a:extLst>
              <a:ext uri="{FF2B5EF4-FFF2-40B4-BE49-F238E27FC236}">
                <a16:creationId xmlns:a16="http://schemas.microsoft.com/office/drawing/2014/main" id="{E7FA52B5-DFC7-8AF9-D85C-5ED1C1E1C14F}"/>
              </a:ext>
            </a:extLst>
          </p:cNvPr>
          <p:cNvSpPr>
            <a:spLocks noGrp="1"/>
          </p:cNvSpPr>
          <p:nvPr>
            <p:ph type="subTitle" idx="1"/>
          </p:nvPr>
        </p:nvSpPr>
        <p:spPr>
          <a:xfrm>
            <a:off x="980388" y="1706252"/>
            <a:ext cx="10297212" cy="4977352"/>
          </a:xfrm>
        </p:spPr>
        <p:txBody>
          <a:bodyPr>
            <a:normAutofit lnSpcReduction="10000"/>
          </a:bodyPr>
          <a:lstStyle/>
          <a:p>
            <a:pPr marL="0" marR="0" algn="just">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have used multiple machine learning models to predict the micro credit defaulters’ rate. We have gone through the data analysis by performing feature engineering, finding the relation between features and label through visualizations. And got the important feature and we used these features to predict the defaulters’ rate by building ML models. After training the model we checked CV score to overcome with the overfitting issue. Performed hyper parameter tuning, on the best model and the best model accuracy increased by 5% and the accuracy score was 95%. We have also got good prediction results.</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whole study we found that the MFIs have provided loan to the user who have no recharge or balance in their account which needs to be stopped. Also, the frequency of main account recharged in last 30 days &amp; 90 days we have seen the users with low frequency are causing huge losses, company should implement some kind of strategies to reduce like sending SMS alerts for notification. We found the defaulting rate is higher in old customers list. We found outliers and removed them and couldn’t remove all the outliers since the data is expensive so, proceeded the data with remaining outliers. Further, removed skewness. Looking at the heat map, I could see there were few features which were correlated with each other, yet I haven’t removed them based on their correlation thinking multicollinearity will not affect prediction. Other insight from this study is the impact of SMOTE on the model performance as well as how the number of variables included in the models.</a:t>
            </a:r>
          </a:p>
          <a:p>
            <a:endParaRPr lang="en-US" dirty="0"/>
          </a:p>
        </p:txBody>
      </p:sp>
    </p:spTree>
    <p:extLst>
      <p:ext uri="{BB962C8B-B14F-4D97-AF65-F5344CB8AC3E}">
        <p14:creationId xmlns:p14="http://schemas.microsoft.com/office/powerpoint/2010/main" val="1524840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A76773-1C2A-BDAA-15B5-7994CD9CC87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760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FD2F-0C9E-5755-C048-7CF837C81318}"/>
              </a:ext>
            </a:extLst>
          </p:cNvPr>
          <p:cNvSpPr>
            <a:spLocks noGrp="1"/>
          </p:cNvSpPr>
          <p:nvPr>
            <p:ph type="ctrTitle"/>
          </p:nvPr>
        </p:nvSpPr>
        <p:spPr>
          <a:xfrm>
            <a:off x="744717" y="179109"/>
            <a:ext cx="10755983" cy="565609"/>
          </a:xfrm>
        </p:spPr>
        <p:txBody>
          <a:bodyPr>
            <a:normAutofit fontScale="90000"/>
          </a:bodyPr>
          <a:lstStyle/>
          <a:p>
            <a:pPr algn="l"/>
            <a:r>
              <a:rPr lang="en-US" sz="3600" dirty="0">
                <a:solidFill>
                  <a:srgbClr val="7030A0"/>
                </a:solidFill>
                <a:latin typeface="+mn-lt"/>
              </a:rPr>
              <a:t>Exploratory Data Analysis (EDA) </a:t>
            </a:r>
            <a:r>
              <a:rPr lang="en-IN" sz="3600" dirty="0">
                <a:solidFill>
                  <a:srgbClr val="7030A0"/>
                </a:solidFill>
                <a:latin typeface="+mn-lt"/>
                <a:ea typeface="Cambria" panose="02040503050406030204" pitchFamily="18" charset="0"/>
              </a:rPr>
              <a:t>:</a:t>
            </a:r>
            <a:endParaRPr lang="en-US" sz="3600" dirty="0">
              <a:solidFill>
                <a:srgbClr val="7030A0"/>
              </a:solidFill>
              <a:latin typeface="+mn-lt"/>
            </a:endParaRPr>
          </a:p>
        </p:txBody>
      </p:sp>
      <p:sp>
        <p:nvSpPr>
          <p:cNvPr id="3" name="Subtitle 2">
            <a:extLst>
              <a:ext uri="{FF2B5EF4-FFF2-40B4-BE49-F238E27FC236}">
                <a16:creationId xmlns:a16="http://schemas.microsoft.com/office/drawing/2014/main" id="{0088BA74-A67F-D2BA-B504-0B6CC6AFEF53}"/>
              </a:ext>
            </a:extLst>
          </p:cNvPr>
          <p:cNvSpPr>
            <a:spLocks noGrp="1"/>
          </p:cNvSpPr>
          <p:nvPr>
            <p:ph type="subTitle" idx="1"/>
          </p:nvPr>
        </p:nvSpPr>
        <p:spPr>
          <a:xfrm>
            <a:off x="546755" y="744719"/>
            <a:ext cx="10755983" cy="6113282"/>
          </a:xfrm>
        </p:spPr>
        <p:txBody>
          <a:bodyPr>
            <a:normAutofit fontScale="25000" lnSpcReduction="20000"/>
          </a:bodyPr>
          <a:lstStyle/>
          <a:p>
            <a:pPr marL="685800" indent="-685800" algn="just">
              <a:lnSpc>
                <a:spcPct val="170000"/>
              </a:lnSpc>
              <a:buFont typeface="Arial" panose="020B0604020202020204" pitchFamily="34" charset="0"/>
              <a:buChar char="•"/>
            </a:pPr>
            <a:r>
              <a:rPr lang="en-US" sz="7200" dirty="0"/>
              <a:t>Importing necessary libraries and importing dataset as a data frame.</a:t>
            </a:r>
          </a:p>
          <a:p>
            <a:pPr marL="685800" indent="-685800" algn="just">
              <a:lnSpc>
                <a:spcPct val="170000"/>
              </a:lnSpc>
              <a:buFont typeface="Arial" panose="020B0604020202020204" pitchFamily="34" charset="0"/>
              <a:buChar char="•"/>
            </a:pPr>
            <a:r>
              <a:rPr lang="en-IN" sz="7200" dirty="0">
                <a:effectLst/>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marL="685800" indent="-685800" algn="just">
              <a:lnSpc>
                <a:spcPct val="170000"/>
              </a:lnSpc>
              <a:buFont typeface="Arial" panose="020B0604020202020204" pitchFamily="34" charset="0"/>
              <a:buChar char="•"/>
            </a:pPr>
            <a:r>
              <a:rPr lang="en-IN" sz="7200" dirty="0">
                <a:cs typeface="Times New Roman" panose="02020603050405020304" pitchFamily="18" charset="0"/>
              </a:rPr>
              <a:t>Dropped some columns containing more than 90% of zero values assuming they won’t create skewness in later part.</a:t>
            </a:r>
          </a:p>
          <a:p>
            <a:pPr marL="685800" indent="-685800" algn="just">
              <a:lnSpc>
                <a:spcPct val="170000"/>
              </a:lnSpc>
              <a:buFont typeface="Arial" panose="020B0604020202020204" pitchFamily="34" charset="0"/>
              <a:buChar char="•"/>
            </a:pPr>
            <a:r>
              <a:rPr lang="en-IN" sz="7200" dirty="0">
                <a:cs typeface="Times New Roman" panose="02020603050405020304" pitchFamily="18" charset="0"/>
              </a:rPr>
              <a:t>Dataset was free from null values that is I found no missing values.</a:t>
            </a:r>
          </a:p>
          <a:p>
            <a:pPr marL="685800" indent="-685800" algn="just">
              <a:lnSpc>
                <a:spcPct val="170000"/>
              </a:lnSpc>
              <a:buFont typeface="Arial" panose="020B0604020202020204" pitchFamily="34" charset="0"/>
              <a:buChar char="•"/>
            </a:pPr>
            <a:r>
              <a:rPr lang="en-IN" sz="7200" dirty="0">
                <a:cs typeface="Times New Roman" panose="02020603050405020304" pitchFamily="18" charset="0"/>
              </a:rPr>
              <a:t>Extracted Day, Month and Year features from </a:t>
            </a:r>
            <a:r>
              <a:rPr lang="en-IN" sz="7200" dirty="0" err="1">
                <a:cs typeface="Times New Roman" panose="02020603050405020304" pitchFamily="18" charset="0"/>
              </a:rPr>
              <a:t>pdate</a:t>
            </a:r>
            <a:r>
              <a:rPr lang="en-IN" sz="7200" dirty="0">
                <a:cs typeface="Times New Roman" panose="02020603050405020304" pitchFamily="18" charset="0"/>
              </a:rPr>
              <a:t> column.</a:t>
            </a:r>
          </a:p>
          <a:p>
            <a:pPr marL="685800" indent="-685800" algn="just">
              <a:lnSpc>
                <a:spcPct val="170000"/>
              </a:lnSpc>
              <a:buFont typeface="Arial" panose="020B0604020202020204" pitchFamily="34" charset="0"/>
              <a:buChar char="•"/>
            </a:pPr>
            <a:r>
              <a:rPr lang="en-IN" sz="7200" dirty="0">
                <a:cs typeface="Times New Roman" panose="02020603050405020304" pitchFamily="18" charset="0"/>
              </a:rPr>
              <a:t>Found some negative/invalid values while checking the statistical summary of the dataset so, converted them into positive by using absolute command.</a:t>
            </a:r>
          </a:p>
          <a:p>
            <a:pPr marL="685800" indent="-685800" algn="just">
              <a:lnSpc>
                <a:spcPct val="170000"/>
              </a:lnSpc>
              <a:buFont typeface="Arial" panose="020B0604020202020204" pitchFamily="34" charset="0"/>
              <a:buChar char="•"/>
            </a:pPr>
            <a:r>
              <a:rPr lang="en-IN" sz="7200" dirty="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endParaRPr lang="en-US" dirty="0"/>
          </a:p>
        </p:txBody>
      </p:sp>
    </p:spTree>
    <p:extLst>
      <p:ext uri="{BB962C8B-B14F-4D97-AF65-F5344CB8AC3E}">
        <p14:creationId xmlns:p14="http://schemas.microsoft.com/office/powerpoint/2010/main" val="2167308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3144</Words>
  <Application>Microsoft Office PowerPoint</Application>
  <PresentationFormat>Widescreen</PresentationFormat>
  <Paragraphs>956</Paragraphs>
  <Slides>82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Brush Script MT</vt:lpstr>
      <vt:lpstr>Calibri</vt:lpstr>
      <vt:lpstr>Calibri Light</vt:lpstr>
      <vt:lpstr>Cambria</vt:lpstr>
      <vt:lpstr>Wingdings 3</vt:lpstr>
      <vt:lpstr>Office Theme</vt:lpstr>
      <vt:lpstr>Micro Credit Defaulter Project</vt:lpstr>
      <vt:lpstr>Agenda:</vt:lpstr>
      <vt:lpstr>Acknowledgement:</vt:lpstr>
      <vt:lpstr>Overview:</vt:lpstr>
      <vt:lpstr>Introduction: Business Problem Framing:</vt:lpstr>
      <vt:lpstr>Conceptual Background of the Domain Problem: </vt:lpstr>
      <vt:lpstr>Review of Literature:</vt:lpstr>
      <vt:lpstr>Motivation for the Problem Undertaken: </vt:lpstr>
      <vt:lpstr>Exploratory Data Analysis (EDA) :</vt:lpstr>
      <vt:lpstr>Visualizations: Univariate analysis:  </vt:lpstr>
      <vt:lpstr>Count plot of Month: </vt:lpstr>
      <vt:lpstr>Count plot of day: </vt:lpstr>
      <vt:lpstr>Violin plot of aon: </vt:lpstr>
      <vt:lpstr>Violin plot of daily_decr30: </vt:lpstr>
      <vt:lpstr>Violin plot of daily_decr90: </vt:lpstr>
      <vt:lpstr>Violin plot of rental30: </vt:lpstr>
      <vt:lpstr>Violin plot of rental90: </vt:lpstr>
      <vt:lpstr>Violin plot of last_rech_date_ma: </vt:lpstr>
      <vt:lpstr>Violin plot of last_rech_amt_ma: </vt:lpstr>
      <vt:lpstr>Violin plot of cnt_ma_rech30: </vt:lpstr>
      <vt:lpstr>Violin plot of fr_ma_rech30: </vt:lpstr>
      <vt:lpstr>Violin plot of sumamnt_ma_rech30: </vt:lpstr>
      <vt:lpstr>Violin plot of medianamnt_ma_rech30: </vt:lpstr>
      <vt:lpstr>Violin plot of medianmarechprebal30: </vt:lpstr>
      <vt:lpstr>Violin plot of cnt_ma_rech90: </vt:lpstr>
      <vt:lpstr>Violin plot of fr_ma_rech90: </vt:lpstr>
      <vt:lpstr>Violin plot of sumamnt_ma_rech90: </vt:lpstr>
      <vt:lpstr>Violin plot of medianamnt_ma_rech90: </vt:lpstr>
      <vt:lpstr>Violin plot of medianmarechprebal90: </vt:lpstr>
      <vt:lpstr>Violin plot of cnt_loans30: </vt:lpstr>
      <vt:lpstr>Violin plot of amnt_loans30: </vt:lpstr>
      <vt:lpstr>Violin plot of maxamnt_loans30: </vt:lpstr>
      <vt:lpstr>Violin plot of cnt_loans90: </vt:lpstr>
      <vt:lpstr>Violin plot of amnt_loans90: </vt:lpstr>
      <vt:lpstr>Violin plot of maxamnt_loans90 : </vt:lpstr>
      <vt:lpstr>Violin plot of payback30: </vt:lpstr>
      <vt:lpstr>Violin plot of payback90: </vt:lpstr>
      <vt:lpstr>Bivariate analysis:   </vt:lpstr>
      <vt:lpstr>Factor plot of label vs daily_decr30: </vt:lpstr>
      <vt:lpstr>Factor plot of label vs daily_decr90: </vt:lpstr>
      <vt:lpstr>Factor plot of label vs rental30: </vt:lpstr>
      <vt:lpstr>Factor plot of label vs rental90: </vt:lpstr>
      <vt:lpstr>Factor plot of label vs last_rech_date_ma: </vt:lpstr>
      <vt:lpstr>Factor plot of label vs last_rech_amt_ma: </vt:lpstr>
      <vt:lpstr>Factor plot of label vs cnt_ma_rech30: </vt:lpstr>
      <vt:lpstr>Factor plot of label vs fr_ma_rech30: </vt:lpstr>
      <vt:lpstr>Factor plot of label vs sumamnt_ma_rech30: </vt:lpstr>
      <vt:lpstr>Factor plot of label vs medianamnt_ma_rech30: </vt:lpstr>
      <vt:lpstr>Factor plot of label vs medianmarechprebal30: </vt:lpstr>
      <vt:lpstr>Factor plot of label vs cnt_ma_rech90: </vt:lpstr>
      <vt:lpstr>Factor plot of label vs fr_ma_rech90: </vt:lpstr>
      <vt:lpstr>Factor plot of label vs sumamnt_ma_rech90: </vt:lpstr>
      <vt:lpstr>Factor plot of label vs medianamnt_ma_rech90: </vt:lpstr>
      <vt:lpstr>Factor plot of label vs medianmarechprebal90: </vt:lpstr>
      <vt:lpstr>Factor plot of label vs cnt_loans30: </vt:lpstr>
      <vt:lpstr>Factor plot of label vs amnt_loans30: </vt:lpstr>
      <vt:lpstr>Factor plot of label vs maxamnt_loans30: </vt:lpstr>
      <vt:lpstr>Factor plot of label vs cnt_loans90: </vt:lpstr>
      <vt:lpstr>Factor plot of label vs amnt_loans90: </vt:lpstr>
      <vt:lpstr>Factor plot of label vs maxamnt_loans90: </vt:lpstr>
      <vt:lpstr>Factor plot of label vs payback30: </vt:lpstr>
      <vt:lpstr>Factor plot of label vs payback90: </vt:lpstr>
      <vt:lpstr>Count plot of label vs Day: </vt:lpstr>
      <vt:lpstr>Count plot of label vs Month: </vt:lpstr>
      <vt:lpstr>Multivariate analysis:  </vt:lpstr>
      <vt:lpstr>Scatter plot between 'cnt_ma_rech_30' and 'cnt_ma_rech90' with respect to 'label': </vt:lpstr>
      <vt:lpstr>Scatter plot between 'cnt_loans30' and 'cnt_amnt30' with respect to label: </vt:lpstr>
      <vt:lpstr>Scatter plot between 'sumamnt_ma_rech90' and 'amnt_loans90' with respect to 'label': </vt:lpstr>
      <vt:lpstr>Model building:</vt:lpstr>
      <vt:lpstr>1) Decision Tree Classifier: </vt:lpstr>
      <vt:lpstr>2) Random Forest Classifier: </vt:lpstr>
      <vt:lpstr>3) Extra Trees Classifier: </vt:lpstr>
      <vt:lpstr>4) Gradient Boosting Classifier: </vt:lpstr>
      <vt:lpstr>5) Extreme Gradient Boosting Classifier (XGB Classifier): </vt:lpstr>
      <vt:lpstr>6) Bagging Classifier: </vt:lpstr>
      <vt:lpstr>Plotting ROC and Comparing AUC for all the models used: </vt:lpstr>
      <vt:lpstr>Hyperparameter Tuning: </vt:lpstr>
      <vt:lpstr>PowerPoint Presentation</vt:lpstr>
      <vt:lpstr>Plotting ROC and Comparing AUC for the Final model: </vt:lpstr>
      <vt:lpstr>Saving the model: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Safiya Firdose Khan</dc:creator>
  <cp:lastModifiedBy>Safiya Firdose Khan</cp:lastModifiedBy>
  <cp:revision>2</cp:revision>
  <dcterms:created xsi:type="dcterms:W3CDTF">2023-02-23T11:54:39Z</dcterms:created>
  <dcterms:modified xsi:type="dcterms:W3CDTF">2023-02-23T14:57:22Z</dcterms:modified>
</cp:coreProperties>
</file>