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9" autoAdjust="0"/>
    <p:restoredTop sz="94660"/>
  </p:normalViewPr>
  <p:slideViewPr>
    <p:cSldViewPr snapToGrid="0">
      <p:cViewPr varScale="1">
        <p:scale>
          <a:sx n="69" d="100"/>
          <a:sy n="69" d="100"/>
        </p:scale>
        <p:origin x="7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A4FE01-1077-44AD-9E50-6C17DA2B5EF4}" type="datetimeFigureOut">
              <a:rPr lang="en-US" smtClean="0"/>
              <a:t>18-Dec-22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393797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4FE01-1077-44AD-9E50-6C17DA2B5EF4}" type="datetimeFigureOut">
              <a:rPr lang="en-US" smtClean="0"/>
              <a:t>18-Dec-22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163217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4FE01-1077-44AD-9E50-6C17DA2B5EF4}" type="datetimeFigureOut">
              <a:rPr lang="en-US" smtClean="0"/>
              <a:t>18-Dec-22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142455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4FE01-1077-44AD-9E50-6C17DA2B5EF4}" type="datetimeFigureOut">
              <a:rPr lang="en-US" smtClean="0"/>
              <a:t>18-Dec-22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81793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A4FE01-1077-44AD-9E50-6C17DA2B5EF4}" type="datetimeFigureOut">
              <a:rPr lang="en-US" smtClean="0"/>
              <a:t>18-Dec-22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98748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A4FE01-1077-44AD-9E50-6C17DA2B5EF4}" type="datetimeFigureOut">
              <a:rPr lang="en-US" smtClean="0"/>
              <a:t>18-Dec-22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192071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A4FE01-1077-44AD-9E50-6C17DA2B5EF4}" type="datetimeFigureOut">
              <a:rPr lang="en-US" smtClean="0"/>
              <a:t>18-Dec-22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2743064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A4FE01-1077-44AD-9E50-6C17DA2B5EF4}" type="datetimeFigureOut">
              <a:rPr lang="en-US" smtClean="0"/>
              <a:t>18-Dec-22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108977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4FE01-1077-44AD-9E50-6C17DA2B5EF4}" type="datetimeFigureOut">
              <a:rPr lang="en-US" smtClean="0"/>
              <a:t>18-Dec-22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25993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4FE01-1077-44AD-9E50-6C17DA2B5EF4}" type="datetimeFigureOut">
              <a:rPr lang="en-US" smtClean="0"/>
              <a:t>18-Dec-22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197804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4FE01-1077-44AD-9E50-6C17DA2B5EF4}" type="datetimeFigureOut">
              <a:rPr lang="en-US" smtClean="0"/>
              <a:t>18-Dec-22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58EF2-63A7-470E-991D-E2E1C2FE9D26}" type="slidenum">
              <a:rPr lang="en-US" smtClean="0"/>
              <a:t>‹#›</a:t>
            </a:fld>
            <a:endParaRPr lang="en-US"/>
          </a:p>
        </p:txBody>
      </p:sp>
    </p:spTree>
    <p:extLst>
      <p:ext uri="{BB962C8B-B14F-4D97-AF65-F5344CB8AC3E}">
        <p14:creationId xmlns:p14="http://schemas.microsoft.com/office/powerpoint/2010/main" val="218022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4FE01-1077-44AD-9E50-6C17DA2B5EF4}" type="datetimeFigureOut">
              <a:rPr lang="en-US" smtClean="0"/>
              <a:t>18-Dec-22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58EF2-63A7-470E-991D-E2E1C2FE9D26}" type="slidenum">
              <a:rPr lang="en-US" smtClean="0"/>
              <a:t>‹#›</a:t>
            </a:fld>
            <a:endParaRPr lang="en-US"/>
          </a:p>
        </p:txBody>
      </p:sp>
    </p:spTree>
    <p:extLst>
      <p:ext uri="{BB962C8B-B14F-4D97-AF65-F5344CB8AC3E}">
        <p14:creationId xmlns:p14="http://schemas.microsoft.com/office/powerpoint/2010/main" val="45798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6873" y="230865"/>
            <a:ext cx="9144000" cy="1339403"/>
          </a:xfrm>
        </p:spPr>
        <p:txBody>
          <a:bodyPr>
            <a:normAutofit fontScale="90000"/>
          </a:bodyPr>
          <a:lstStyle/>
          <a:p>
            <a:pPr algn="l"/>
            <a:r>
              <a:rPr lang="en-US" sz="4400" dirty="0" smtClean="0">
                <a:solidFill>
                  <a:srgbClr val="002060"/>
                </a:solidFill>
                <a:latin typeface="Brush Script MT" panose="03060802040406070304" pitchFamily="66" charset="0"/>
              </a:rPr>
              <a:t>Car </a:t>
            </a:r>
            <a:r>
              <a:rPr lang="en-US" sz="4400" dirty="0">
                <a:solidFill>
                  <a:srgbClr val="002060"/>
                </a:solidFill>
                <a:latin typeface="Brush Script MT" panose="03060802040406070304" pitchFamily="66" charset="0"/>
              </a:rPr>
              <a:t>Price Prediction</a:t>
            </a:r>
            <a:r>
              <a:rPr lang="en-US" sz="4400" dirty="0">
                <a:solidFill>
                  <a:prstClr val="black"/>
                </a:solidFill>
              </a:rPr>
              <a:t/>
            </a:r>
            <a:br>
              <a:rPr lang="en-US" sz="4400" dirty="0">
                <a:solidFill>
                  <a:prstClr val="black"/>
                </a:solidFill>
              </a:rPr>
            </a:br>
            <a:endParaRPr lang="en-US" dirty="0"/>
          </a:p>
        </p:txBody>
      </p:sp>
      <p:sp>
        <p:nvSpPr>
          <p:cNvPr id="3" name="Subtitle 2"/>
          <p:cNvSpPr>
            <a:spLocks noGrp="1"/>
          </p:cNvSpPr>
          <p:nvPr>
            <p:ph type="subTitle" idx="1"/>
          </p:nvPr>
        </p:nvSpPr>
        <p:spPr>
          <a:xfrm>
            <a:off x="1420969" y="1816871"/>
            <a:ext cx="10208654" cy="4237150"/>
          </a:xfrm>
        </p:spPr>
        <p:txBody>
          <a:bodyPr>
            <a:normAutofit fontScale="92500" lnSpcReduction="10000"/>
          </a:bodyPr>
          <a:lstStyle/>
          <a:p>
            <a:pPr lvl="0" algn="l">
              <a:lnSpc>
                <a:spcPct val="100000"/>
              </a:lnSpc>
              <a:spcBef>
                <a:spcPts val="0"/>
              </a:spcBef>
            </a:pPr>
            <a:endParaRPr lang="en-US" sz="4400" dirty="0" smtClean="0">
              <a:solidFill>
                <a:srgbClr val="FF0000"/>
              </a:solidFill>
              <a:latin typeface="Brush Script MT" panose="03060802040406070304" pitchFamily="66" charset="0"/>
            </a:endParaRPr>
          </a:p>
          <a:p>
            <a:pPr lvl="0" algn="l">
              <a:lnSpc>
                <a:spcPct val="100000"/>
              </a:lnSpc>
              <a:spcBef>
                <a:spcPts val="0"/>
              </a:spcBef>
            </a:pPr>
            <a:endParaRPr lang="en-US" sz="4400" dirty="0">
              <a:solidFill>
                <a:srgbClr val="FF0000"/>
              </a:solidFill>
              <a:latin typeface="Brush Script MT" panose="03060802040406070304" pitchFamily="66" charset="0"/>
            </a:endParaRPr>
          </a:p>
          <a:p>
            <a:pPr lvl="0" algn="l">
              <a:lnSpc>
                <a:spcPct val="100000"/>
              </a:lnSpc>
              <a:spcBef>
                <a:spcPts val="0"/>
              </a:spcBef>
            </a:pPr>
            <a:endParaRPr lang="en-US" sz="4400" dirty="0" smtClean="0">
              <a:solidFill>
                <a:srgbClr val="FF0000"/>
              </a:solidFill>
              <a:latin typeface="Brush Script MT" panose="03060802040406070304" pitchFamily="66" charset="0"/>
            </a:endParaRPr>
          </a:p>
          <a:p>
            <a:pPr lvl="0" algn="l">
              <a:lnSpc>
                <a:spcPct val="100000"/>
              </a:lnSpc>
              <a:spcBef>
                <a:spcPts val="0"/>
              </a:spcBef>
            </a:pPr>
            <a:endParaRPr lang="en-US" sz="4400" dirty="0">
              <a:solidFill>
                <a:srgbClr val="FF0000"/>
              </a:solidFill>
              <a:latin typeface="Brush Script MT" panose="03060802040406070304" pitchFamily="66" charset="0"/>
            </a:endParaRPr>
          </a:p>
          <a:p>
            <a:pPr lvl="0" algn="l">
              <a:lnSpc>
                <a:spcPct val="100000"/>
              </a:lnSpc>
              <a:spcBef>
                <a:spcPts val="0"/>
              </a:spcBef>
            </a:pPr>
            <a:endParaRPr lang="en-US" sz="4400" dirty="0" smtClean="0">
              <a:solidFill>
                <a:srgbClr val="FF0000"/>
              </a:solidFill>
              <a:latin typeface="Brush Script MT" panose="03060802040406070304" pitchFamily="66" charset="0"/>
            </a:endParaRPr>
          </a:p>
          <a:p>
            <a:pPr lvl="0" algn="l">
              <a:lnSpc>
                <a:spcPct val="100000"/>
              </a:lnSpc>
              <a:spcBef>
                <a:spcPts val="0"/>
              </a:spcBef>
            </a:pPr>
            <a:endParaRPr lang="en-US" sz="4400" dirty="0">
              <a:solidFill>
                <a:srgbClr val="FF0000"/>
              </a:solidFill>
              <a:latin typeface="Brush Script MT" panose="03060802040406070304" pitchFamily="66" charset="0"/>
            </a:endParaRPr>
          </a:p>
          <a:p>
            <a:pPr lvl="0" algn="r">
              <a:lnSpc>
                <a:spcPct val="100000"/>
              </a:lnSpc>
              <a:spcBef>
                <a:spcPts val="0"/>
              </a:spcBef>
            </a:pPr>
            <a:r>
              <a:rPr lang="en-US" sz="4400" dirty="0" smtClean="0">
                <a:solidFill>
                  <a:srgbClr val="002060"/>
                </a:solidFill>
                <a:latin typeface="Brush Script MT" panose="03060802040406070304" pitchFamily="66" charset="0"/>
              </a:rPr>
              <a:t>Presented </a:t>
            </a:r>
            <a:r>
              <a:rPr lang="en-US" sz="4400" dirty="0">
                <a:solidFill>
                  <a:srgbClr val="002060"/>
                </a:solidFill>
                <a:latin typeface="Brush Script MT" panose="03060802040406070304" pitchFamily="66" charset="0"/>
              </a:rPr>
              <a:t>By: </a:t>
            </a:r>
            <a:r>
              <a:rPr lang="en-US" sz="4400" dirty="0" err="1">
                <a:solidFill>
                  <a:srgbClr val="002060"/>
                </a:solidFill>
                <a:latin typeface="Brush Script MT" panose="03060802040406070304" pitchFamily="66" charset="0"/>
              </a:rPr>
              <a:t>Safiya</a:t>
            </a:r>
            <a:r>
              <a:rPr lang="en-US" sz="4400" dirty="0">
                <a:solidFill>
                  <a:srgbClr val="002060"/>
                </a:solidFill>
                <a:latin typeface="Brush Script MT" panose="03060802040406070304" pitchFamily="66" charset="0"/>
              </a:rPr>
              <a:t> </a:t>
            </a:r>
            <a:r>
              <a:rPr lang="en-US" sz="4400" dirty="0" err="1">
                <a:solidFill>
                  <a:srgbClr val="002060"/>
                </a:solidFill>
                <a:latin typeface="Brush Script MT" panose="03060802040406070304" pitchFamily="66" charset="0"/>
              </a:rPr>
              <a:t>Firdose</a:t>
            </a:r>
            <a:r>
              <a:rPr lang="en-US" sz="4400" dirty="0">
                <a:solidFill>
                  <a:srgbClr val="002060"/>
                </a:solidFill>
                <a:latin typeface="Brush Script MT" panose="03060802040406070304" pitchFamily="66" charset="0"/>
              </a:rPr>
              <a:t> Khan</a:t>
            </a:r>
            <a:endParaRPr lang="en-US" sz="1800" dirty="0">
              <a:solidFill>
                <a:srgbClr val="002060"/>
              </a:solidFill>
            </a:endParaRPr>
          </a:p>
          <a:p>
            <a:endParaRPr lang="en-US" dirty="0"/>
          </a:p>
        </p:txBody>
      </p:sp>
      <p:pic>
        <p:nvPicPr>
          <p:cNvPr id="4" name="Picture 3"/>
          <p:cNvPicPr>
            <a:picLocks noChangeAspect="1"/>
          </p:cNvPicPr>
          <p:nvPr/>
        </p:nvPicPr>
        <p:blipFill>
          <a:blip r:embed="rId2"/>
          <a:stretch>
            <a:fillRect/>
          </a:stretch>
        </p:blipFill>
        <p:spPr>
          <a:xfrm>
            <a:off x="682580" y="1004551"/>
            <a:ext cx="10947043" cy="4211391"/>
          </a:xfrm>
          <a:prstGeom prst="rect">
            <a:avLst/>
          </a:prstGeom>
        </p:spPr>
      </p:pic>
    </p:spTree>
    <p:extLst>
      <p:ext uri="{BB962C8B-B14F-4D97-AF65-F5344CB8AC3E}">
        <p14:creationId xmlns:p14="http://schemas.microsoft.com/office/powerpoint/2010/main" val="3908092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4" y="5731099"/>
            <a:ext cx="11062952" cy="750975"/>
          </a:xfrm>
          <a:prstGeom prst="rect">
            <a:avLst/>
          </a:prstGeom>
        </p:spPr>
        <p:txBody>
          <a:bodyPr wrap="square">
            <a:spAutoFit/>
          </a:bodyPr>
          <a:lstStyle/>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cars with fuel type Petrol are largely available for sale, followed by cars with fuel type Diesel and </a:t>
            </a:r>
            <a:r>
              <a:rPr lang="en-IN" sz="2000" dirty="0" err="1" smtClean="0">
                <a:effectLst/>
                <a:latin typeface="Calibri" panose="020F0502020204030204" pitchFamily="34" charset="0"/>
                <a:ea typeface="Calibri" panose="020F0502020204030204" pitchFamily="34" charset="0"/>
                <a:cs typeface="Times New Roman" panose="02020603050405020304" pitchFamily="18" charset="0"/>
              </a:rPr>
              <a:t>Petrol+CNG</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s://raw.githubusercontent.com/safiyafirdosekhan/PRACTICE-PROJECTS/main/Screenshot_20221217_015522.png"/>
          <p:cNvPicPr/>
          <p:nvPr/>
        </p:nvPicPr>
        <p:blipFill>
          <a:blip r:embed="rId2">
            <a:extLst>
              <a:ext uri="{28A0092B-C50C-407E-A947-70E740481C1C}">
                <a14:useLocalDpi xmlns:a14="http://schemas.microsoft.com/office/drawing/2010/main" val="0"/>
              </a:ext>
            </a:extLst>
          </a:blip>
          <a:srcRect/>
          <a:stretch>
            <a:fillRect/>
          </a:stretch>
        </p:blipFill>
        <p:spPr bwMode="auto">
          <a:xfrm>
            <a:off x="115910" y="1081825"/>
            <a:ext cx="11668260" cy="4318850"/>
          </a:xfrm>
          <a:prstGeom prst="rect">
            <a:avLst/>
          </a:prstGeom>
          <a:noFill/>
          <a:ln>
            <a:noFill/>
          </a:ln>
        </p:spPr>
      </p:pic>
    </p:spTree>
    <p:extLst>
      <p:ext uri="{BB962C8B-B14F-4D97-AF65-F5344CB8AC3E}">
        <p14:creationId xmlns:p14="http://schemas.microsoft.com/office/powerpoint/2010/main" val="358337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034" y="1122363"/>
            <a:ext cx="10139966" cy="487496"/>
          </a:xfrm>
        </p:spPr>
        <p:txBody>
          <a:bodyPr>
            <a:normAutofit fontScale="90000"/>
          </a:bodyPr>
          <a:lstStyle/>
          <a:p>
            <a:pPr marL="342900" marR="0" lvl="0" indent="-342900" algn="l">
              <a:lnSpc>
                <a:spcPct val="106000"/>
              </a:lnSpc>
              <a:spcBef>
                <a:spcPts val="0"/>
              </a:spcBef>
              <a:spcAft>
                <a:spcPts val="800"/>
              </a:spcAft>
              <a:tabLst>
                <a:tab pos="57150" algn="l"/>
                <a:tab pos="342900" algn="l"/>
              </a:tabLst>
            </a:pPr>
            <a:r>
              <a:rPr lang="en-US" sz="3200" dirty="0">
                <a:solidFill>
                  <a:srgbClr val="002060"/>
                </a:solidFill>
                <a:latin typeface="Cambria"/>
              </a:rPr>
              <a:t>B</a:t>
            </a:r>
            <a:r>
              <a:rPr lang="en-US" sz="3200" dirty="0" smtClean="0">
                <a:solidFill>
                  <a:srgbClr val="002060"/>
                </a:solidFill>
                <a:latin typeface="Cambria"/>
              </a:rPr>
              <a:t>ivariate Analysis:</a:t>
            </a:r>
            <a:endParaRPr lang="en-US" dirty="0"/>
          </a:p>
        </p:txBody>
      </p:sp>
      <p:sp>
        <p:nvSpPr>
          <p:cNvPr id="3" name="Subtitle 2"/>
          <p:cNvSpPr>
            <a:spLocks noGrp="1"/>
          </p:cNvSpPr>
          <p:nvPr>
            <p:ph type="subTitle" idx="1"/>
          </p:nvPr>
        </p:nvSpPr>
        <p:spPr>
          <a:xfrm>
            <a:off x="437882" y="1700011"/>
            <a:ext cx="11281893" cy="4829578"/>
          </a:xfrm>
        </p:spPr>
        <p:txBody>
          <a:bodyPr/>
          <a:lstStyle/>
          <a:p>
            <a:pPr algn="just">
              <a:lnSpc>
                <a:spcPct val="107000"/>
              </a:lnSpc>
              <a:spcBef>
                <a:spcPts val="0"/>
              </a:spcBef>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cars manufactured in the year 2022 have a higher price, followed by cars manufactured in the year 2021 and 2020.</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https://raw.githubusercontent.com/safiyafirdosekhan/PRACTICE-PROJECTS/main/Screenshot_20221217_015601.png"/>
          <p:cNvPicPr/>
          <p:nvPr/>
        </p:nvPicPr>
        <p:blipFill>
          <a:blip r:embed="rId2">
            <a:extLst>
              <a:ext uri="{28A0092B-C50C-407E-A947-70E740481C1C}">
                <a14:useLocalDpi xmlns:a14="http://schemas.microsoft.com/office/drawing/2010/main" val="0"/>
              </a:ext>
            </a:extLst>
          </a:blip>
          <a:srcRect/>
          <a:stretch>
            <a:fillRect/>
          </a:stretch>
        </p:blipFill>
        <p:spPr bwMode="auto">
          <a:xfrm>
            <a:off x="244698" y="1519555"/>
            <a:ext cx="11475077" cy="3818890"/>
          </a:xfrm>
          <a:prstGeom prst="rect">
            <a:avLst/>
          </a:prstGeom>
          <a:noFill/>
          <a:ln>
            <a:noFill/>
          </a:ln>
        </p:spPr>
      </p:pic>
    </p:spTree>
    <p:extLst>
      <p:ext uri="{BB962C8B-B14F-4D97-AF65-F5344CB8AC3E}">
        <p14:creationId xmlns:p14="http://schemas.microsoft.com/office/powerpoint/2010/main" val="176203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44" y="3152322"/>
            <a:ext cx="11075831" cy="3013133"/>
          </a:xfrm>
          <a:prstGeom prst="rect">
            <a:avLst/>
          </a:prstGeom>
        </p:spPr>
        <p:txBody>
          <a:bodyPr wrap="square">
            <a:spAutoFit/>
          </a:bodyPr>
          <a:lstStyle/>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brand “MG” has the highest price, followed by “Jaguar” and “Audi”.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s://raw.githubusercontent.com/safiyafirdosekhan/PRACTICE-PROJECTS/main/Screenshot_20221217_015618.png"/>
          <p:cNvPicPr/>
          <p:nvPr/>
        </p:nvPicPr>
        <p:blipFill>
          <a:blip r:embed="rId2">
            <a:extLst>
              <a:ext uri="{28A0092B-C50C-407E-A947-70E740481C1C}">
                <a14:useLocalDpi xmlns:a14="http://schemas.microsoft.com/office/drawing/2010/main" val="0"/>
              </a:ext>
            </a:extLst>
          </a:blip>
          <a:srcRect/>
          <a:stretch>
            <a:fillRect/>
          </a:stretch>
        </p:blipFill>
        <p:spPr bwMode="auto">
          <a:xfrm>
            <a:off x="643943" y="1004552"/>
            <a:ext cx="10882649" cy="4662152"/>
          </a:xfrm>
          <a:prstGeom prst="rect">
            <a:avLst/>
          </a:prstGeom>
          <a:noFill/>
          <a:ln>
            <a:noFill/>
          </a:ln>
        </p:spPr>
      </p:pic>
    </p:spTree>
    <p:extLst>
      <p:ext uri="{BB962C8B-B14F-4D97-AF65-F5344CB8AC3E}">
        <p14:creationId xmlns:p14="http://schemas.microsoft.com/office/powerpoint/2010/main" val="341266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raw.githubusercontent.com/safiyafirdosekhan/PRACTICE-PROJECTS/main/Screenshot_20221217_015703.png"/>
          <p:cNvPicPr/>
          <p:nvPr/>
        </p:nvPicPr>
        <p:blipFill>
          <a:blip r:embed="rId2">
            <a:extLst>
              <a:ext uri="{28A0092B-C50C-407E-A947-70E740481C1C}">
                <a14:useLocalDpi xmlns:a14="http://schemas.microsoft.com/office/drawing/2010/main" val="0"/>
              </a:ext>
            </a:extLst>
          </a:blip>
          <a:srcRect/>
          <a:stretch>
            <a:fillRect/>
          </a:stretch>
        </p:blipFill>
        <p:spPr bwMode="auto">
          <a:xfrm>
            <a:off x="412124" y="0"/>
            <a:ext cx="11178862" cy="4288665"/>
          </a:xfrm>
          <a:prstGeom prst="rect">
            <a:avLst/>
          </a:prstGeom>
          <a:noFill/>
          <a:ln>
            <a:noFill/>
          </a:ln>
        </p:spPr>
      </p:pic>
      <p:pic>
        <p:nvPicPr>
          <p:cNvPr id="3" name="Picture 2" descr="https://raw.githubusercontent.com/safiyafirdosekhan/PRACTICE-PROJECTS/main/Screenshot_20221217_022341.png"/>
          <p:cNvPicPr/>
          <p:nvPr/>
        </p:nvPicPr>
        <p:blipFill>
          <a:blip r:embed="rId3">
            <a:extLst>
              <a:ext uri="{28A0092B-C50C-407E-A947-70E740481C1C}">
                <a14:useLocalDpi xmlns:a14="http://schemas.microsoft.com/office/drawing/2010/main" val="0"/>
              </a:ext>
            </a:extLst>
          </a:blip>
          <a:srcRect/>
          <a:stretch>
            <a:fillRect/>
          </a:stretch>
        </p:blipFill>
        <p:spPr bwMode="auto">
          <a:xfrm>
            <a:off x="776891" y="4288665"/>
            <a:ext cx="4095750" cy="1146220"/>
          </a:xfrm>
          <a:prstGeom prst="rect">
            <a:avLst/>
          </a:prstGeom>
          <a:noFill/>
          <a:ln>
            <a:noFill/>
          </a:ln>
        </p:spPr>
      </p:pic>
      <p:sp>
        <p:nvSpPr>
          <p:cNvPr id="5" name="Rectangle 4"/>
          <p:cNvSpPr/>
          <p:nvPr/>
        </p:nvSpPr>
        <p:spPr>
          <a:xfrm>
            <a:off x="631065" y="3152322"/>
            <a:ext cx="10818254" cy="3415807"/>
          </a:xfrm>
          <a:prstGeom prst="rect">
            <a:avLst/>
          </a:prstGeom>
        </p:spPr>
        <p:txBody>
          <a:bodyPr wrap="square">
            <a:spAutoFit/>
          </a:bodyPr>
          <a:lstStyle/>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model “Endeavour 2.0 TITANIUM PLUS 4X2 AT” has the highest price, followed by “Endeavour 3.2l 4X4 AT Titanium”.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652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6" y="3190958"/>
            <a:ext cx="11217498" cy="3013133"/>
          </a:xfrm>
          <a:prstGeom prst="rect">
            <a:avLst/>
          </a:prstGeom>
        </p:spPr>
        <p:txBody>
          <a:bodyPr wrap="square">
            <a:spAutoFit/>
          </a:bodyPr>
          <a:lstStyle/>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Automatic variant has higher price as compared to Manual variant.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s://raw.githubusercontent.com/safiyafirdosekhan/PRACTICE-PROJECTS/main/Screenshot_20221217_015735.png"/>
          <p:cNvPicPr/>
          <p:nvPr/>
        </p:nvPicPr>
        <p:blipFill>
          <a:blip r:embed="rId2">
            <a:extLst>
              <a:ext uri="{28A0092B-C50C-407E-A947-70E740481C1C}">
                <a14:useLocalDpi xmlns:a14="http://schemas.microsoft.com/office/drawing/2010/main" val="0"/>
              </a:ext>
            </a:extLst>
          </a:blip>
          <a:srcRect/>
          <a:stretch>
            <a:fillRect/>
          </a:stretch>
        </p:blipFill>
        <p:spPr bwMode="auto">
          <a:xfrm>
            <a:off x="528032" y="1287887"/>
            <a:ext cx="11011437" cy="4185634"/>
          </a:xfrm>
          <a:prstGeom prst="rect">
            <a:avLst/>
          </a:prstGeom>
          <a:noFill/>
          <a:ln>
            <a:noFill/>
          </a:ln>
        </p:spPr>
      </p:pic>
    </p:spTree>
    <p:extLst>
      <p:ext uri="{BB962C8B-B14F-4D97-AF65-F5344CB8AC3E}">
        <p14:creationId xmlns:p14="http://schemas.microsoft.com/office/powerpoint/2010/main" val="390840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3152322"/>
            <a:ext cx="11281893" cy="3013133"/>
          </a:xfrm>
          <a:prstGeom prst="rect">
            <a:avLst/>
          </a:prstGeom>
        </p:spPr>
        <p:txBody>
          <a:bodyPr wrap="square">
            <a:spAutoFit/>
          </a:bodyPr>
          <a:lstStyle/>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cars which are driven less than 100000 </a:t>
            </a:r>
            <a:r>
              <a:rPr lang="en-IN" sz="2000" dirty="0" err="1" smtClean="0">
                <a:effectLst/>
                <a:latin typeface="Calibri" panose="020F0502020204030204" pitchFamily="34" charset="0"/>
                <a:ea typeface="Calibri" panose="020F0502020204030204" pitchFamily="34" charset="0"/>
                <a:cs typeface="Times New Roman" panose="02020603050405020304" pitchFamily="18" charset="0"/>
              </a:rPr>
              <a:t>kms</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have a higher price.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s://raw.githubusercontent.com/safiyafirdosekhan/PRACTICE-PROJECTS/main/Screenshot_20221217_015756.png"/>
          <p:cNvPicPr/>
          <p:nvPr/>
        </p:nvPicPr>
        <p:blipFill>
          <a:blip r:embed="rId2">
            <a:extLst>
              <a:ext uri="{28A0092B-C50C-407E-A947-70E740481C1C}">
                <a14:useLocalDpi xmlns:a14="http://schemas.microsoft.com/office/drawing/2010/main" val="0"/>
              </a:ext>
            </a:extLst>
          </a:blip>
          <a:srcRect/>
          <a:stretch>
            <a:fillRect/>
          </a:stretch>
        </p:blipFill>
        <p:spPr bwMode="auto">
          <a:xfrm>
            <a:off x="450761" y="978794"/>
            <a:ext cx="11165984" cy="4353060"/>
          </a:xfrm>
          <a:prstGeom prst="rect">
            <a:avLst/>
          </a:prstGeom>
          <a:noFill/>
          <a:ln>
            <a:noFill/>
          </a:ln>
        </p:spPr>
      </p:pic>
    </p:spTree>
    <p:extLst>
      <p:ext uri="{BB962C8B-B14F-4D97-AF65-F5344CB8AC3E}">
        <p14:creationId xmlns:p14="http://schemas.microsoft.com/office/powerpoint/2010/main" val="56719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913" y="3152322"/>
            <a:ext cx="11230377" cy="3013133"/>
          </a:xfrm>
          <a:prstGeom prst="rect">
            <a:avLst/>
          </a:prstGeom>
        </p:spPr>
        <p:txBody>
          <a:bodyPr wrap="square">
            <a:spAutoFit/>
          </a:bodyPr>
          <a:lstStyle/>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cars with 1 owner have a higher price, followed by cars with 2 owners and 3 owners.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s://raw.githubusercontent.com/safiyafirdosekhan/PRACTICE-PROJECTS/main/Screenshot_20221217_015816.png"/>
          <p:cNvPicPr/>
          <p:nvPr/>
        </p:nvPicPr>
        <p:blipFill>
          <a:blip r:embed="rId2">
            <a:extLst>
              <a:ext uri="{28A0092B-C50C-407E-A947-70E740481C1C}">
                <a14:useLocalDpi xmlns:a14="http://schemas.microsoft.com/office/drawing/2010/main" val="0"/>
              </a:ext>
            </a:extLst>
          </a:blip>
          <a:srcRect/>
          <a:stretch>
            <a:fillRect/>
          </a:stretch>
        </p:blipFill>
        <p:spPr bwMode="auto">
          <a:xfrm>
            <a:off x="386366" y="1107583"/>
            <a:ext cx="11281893" cy="4481847"/>
          </a:xfrm>
          <a:prstGeom prst="rect">
            <a:avLst/>
          </a:prstGeom>
          <a:noFill/>
          <a:ln>
            <a:noFill/>
          </a:ln>
        </p:spPr>
      </p:pic>
    </p:spTree>
    <p:extLst>
      <p:ext uri="{BB962C8B-B14F-4D97-AF65-F5344CB8AC3E}">
        <p14:creationId xmlns:p14="http://schemas.microsoft.com/office/powerpoint/2010/main" val="242653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549" y="3152322"/>
            <a:ext cx="10908406" cy="3082703"/>
          </a:xfrm>
          <a:prstGeom prst="rect">
            <a:avLst/>
          </a:prstGeom>
        </p:spPr>
        <p:txBody>
          <a:bodyPr wrap="square">
            <a:spAutoFit/>
          </a:bodyPr>
          <a:lstStyle/>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cars with fuel type Diesel have a higher price, followed by cars with fuel type Petrol and </a:t>
            </a:r>
            <a:r>
              <a:rPr lang="en-IN" sz="2000" dirty="0" err="1" smtClean="0">
                <a:effectLst/>
                <a:latin typeface="Calibri" panose="020F0502020204030204" pitchFamily="34" charset="0"/>
                <a:ea typeface="Calibri" panose="020F0502020204030204" pitchFamily="34" charset="0"/>
                <a:cs typeface="Times New Roman" panose="02020603050405020304" pitchFamily="18" charset="0"/>
              </a:rPr>
              <a:t>Petrol+CNG</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Screenshot_20221217_015832.png"/>
          <p:cNvPicPr/>
          <p:nvPr/>
        </p:nvPicPr>
        <p:blipFill>
          <a:blip r:embed="rId2">
            <a:extLst>
              <a:ext uri="{28A0092B-C50C-407E-A947-70E740481C1C}">
                <a14:useLocalDpi xmlns:a14="http://schemas.microsoft.com/office/drawing/2010/main" val="0"/>
              </a:ext>
            </a:extLst>
          </a:blip>
          <a:srcRect/>
          <a:stretch>
            <a:fillRect/>
          </a:stretch>
        </p:blipFill>
        <p:spPr bwMode="auto">
          <a:xfrm>
            <a:off x="412125" y="1236372"/>
            <a:ext cx="11204619" cy="4082603"/>
          </a:xfrm>
          <a:prstGeom prst="rect">
            <a:avLst/>
          </a:prstGeom>
          <a:noFill/>
          <a:ln>
            <a:noFill/>
          </a:ln>
        </p:spPr>
      </p:pic>
    </p:spTree>
    <p:extLst>
      <p:ext uri="{BB962C8B-B14F-4D97-AF65-F5344CB8AC3E}">
        <p14:creationId xmlns:p14="http://schemas.microsoft.com/office/powerpoint/2010/main" val="4177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94" y="515155"/>
            <a:ext cx="10114206" cy="566670"/>
          </a:xfrm>
        </p:spPr>
        <p:txBody>
          <a:bodyPr/>
          <a:lstStyle/>
          <a:p>
            <a:pPr algn="l"/>
            <a:r>
              <a:rPr lang="en-US" sz="2900" dirty="0" smtClean="0">
                <a:solidFill>
                  <a:srgbClr val="002060"/>
                </a:solidFill>
                <a:latin typeface="Cambria"/>
              </a:rPr>
              <a:t>Multivariate </a:t>
            </a:r>
            <a:r>
              <a:rPr lang="en-US" sz="2900" dirty="0">
                <a:solidFill>
                  <a:srgbClr val="002060"/>
                </a:solidFill>
                <a:latin typeface="Cambria"/>
              </a:rPr>
              <a:t>Analysis:</a:t>
            </a:r>
            <a:endParaRPr lang="en-US" dirty="0"/>
          </a:p>
        </p:txBody>
      </p:sp>
      <p:sp>
        <p:nvSpPr>
          <p:cNvPr id="3" name="Subtitle 2"/>
          <p:cNvSpPr>
            <a:spLocks noGrp="1"/>
          </p:cNvSpPr>
          <p:nvPr>
            <p:ph type="subTitle" idx="1"/>
          </p:nvPr>
        </p:nvSpPr>
        <p:spPr>
          <a:xfrm>
            <a:off x="553793" y="1197735"/>
            <a:ext cx="11088708" cy="5306096"/>
          </a:xfrm>
        </p:spPr>
        <p:txBody>
          <a:bodyPr/>
          <a:lstStyle/>
          <a:p>
            <a:pPr>
              <a:lnSpc>
                <a:spcPct val="106000"/>
              </a:lnSpc>
            </a:pPr>
            <a:endParaRPr lang="en-IN" dirty="0" smtClean="0">
              <a:effectLst/>
              <a:ea typeface="Calibri" panose="020F0502020204030204" pitchFamily="34" charset="0"/>
              <a:cs typeface="Times New Roman" panose="02020603050405020304" pitchFamily="18" charset="0"/>
            </a:endParaRPr>
          </a:p>
          <a:p>
            <a:pPr>
              <a:lnSpc>
                <a:spcPct val="106000"/>
              </a:lnSpc>
            </a:pPr>
            <a:endParaRPr lang="en-IN" dirty="0">
              <a:ea typeface="Calibri" panose="020F0502020204030204" pitchFamily="34" charset="0"/>
              <a:cs typeface="Times New Roman" panose="02020603050405020304" pitchFamily="18" charset="0"/>
            </a:endParaRPr>
          </a:p>
          <a:p>
            <a:pPr>
              <a:lnSpc>
                <a:spcPct val="106000"/>
              </a:lnSpc>
            </a:pPr>
            <a:endParaRPr lang="en-IN" dirty="0" smtClean="0">
              <a:effectLst/>
              <a:ea typeface="Calibri" panose="020F0502020204030204" pitchFamily="34" charset="0"/>
              <a:cs typeface="Times New Roman" panose="02020603050405020304" pitchFamily="18" charset="0"/>
            </a:endParaRPr>
          </a:p>
          <a:p>
            <a:pPr>
              <a:lnSpc>
                <a:spcPct val="106000"/>
              </a:lnSpc>
            </a:pPr>
            <a:endParaRPr lang="en-IN" dirty="0">
              <a:ea typeface="Calibri" panose="020F0502020204030204" pitchFamily="34" charset="0"/>
              <a:cs typeface="Times New Roman" panose="02020603050405020304" pitchFamily="18" charset="0"/>
            </a:endParaRPr>
          </a:p>
          <a:p>
            <a:pPr>
              <a:lnSpc>
                <a:spcPct val="106000"/>
              </a:lnSpc>
            </a:pPr>
            <a:endParaRPr lang="en-IN" dirty="0" smtClean="0">
              <a:effectLst/>
              <a:ea typeface="Calibri" panose="020F0502020204030204" pitchFamily="34" charset="0"/>
              <a:cs typeface="Times New Roman" panose="02020603050405020304" pitchFamily="18" charset="0"/>
            </a:endParaRPr>
          </a:p>
          <a:p>
            <a:pPr>
              <a:lnSpc>
                <a:spcPct val="106000"/>
              </a:lnSpc>
            </a:pPr>
            <a:endParaRPr lang="en-IN" dirty="0">
              <a:ea typeface="Calibri" panose="020F0502020204030204" pitchFamily="34" charset="0"/>
              <a:cs typeface="Times New Roman" panose="02020603050405020304" pitchFamily="18" charset="0"/>
            </a:endParaRPr>
          </a:p>
          <a:p>
            <a:pPr>
              <a:lnSpc>
                <a:spcPct val="106000"/>
              </a:lnSpc>
            </a:pPr>
            <a:endParaRPr lang="en-IN" dirty="0" smtClean="0">
              <a:effectLst/>
              <a:ea typeface="Calibri" panose="020F0502020204030204" pitchFamily="34" charset="0"/>
              <a:cs typeface="Times New Roman" panose="02020603050405020304" pitchFamily="18" charset="0"/>
            </a:endParaRPr>
          </a:p>
          <a:p>
            <a:pPr>
              <a:lnSpc>
                <a:spcPct val="106000"/>
              </a:lnSpc>
            </a:pPr>
            <a:endParaRPr lang="en-IN" dirty="0">
              <a:ea typeface="Calibri" panose="020F0502020204030204" pitchFamily="34" charset="0"/>
              <a:cs typeface="Times New Roman" panose="02020603050405020304" pitchFamily="18" charset="0"/>
            </a:endParaRPr>
          </a:p>
          <a:p>
            <a:pPr algn="l">
              <a:lnSpc>
                <a:spcPct val="106000"/>
              </a:lnSpc>
            </a:pPr>
            <a:endParaRPr lang="en-IN" sz="2000" dirty="0" smtClean="0">
              <a:effectLst/>
              <a:ea typeface="Calibri" panose="020F0502020204030204" pitchFamily="34" charset="0"/>
              <a:cs typeface="Times New Roman" panose="02020603050405020304" pitchFamily="18" charset="0"/>
            </a:endParaRPr>
          </a:p>
          <a:p>
            <a:pPr algn="l">
              <a:lnSpc>
                <a:spcPct val="106000"/>
              </a:lnSpc>
            </a:pPr>
            <a:r>
              <a:rPr lang="en-IN" sz="2000" dirty="0" smtClean="0">
                <a:effectLst/>
                <a:ea typeface="Calibri" panose="020F0502020204030204" pitchFamily="34" charset="0"/>
                <a:cs typeface="Times New Roman" panose="02020603050405020304" pitchFamily="18" charset="0"/>
              </a:rPr>
              <a:t>The above </a:t>
            </a:r>
            <a:r>
              <a:rPr lang="en-IN" sz="2000" dirty="0" err="1" smtClean="0">
                <a:effectLst/>
                <a:ea typeface="Calibri" panose="020F0502020204030204" pitchFamily="34" charset="0"/>
                <a:cs typeface="Times New Roman" panose="02020603050405020304" pitchFamily="18" charset="0"/>
              </a:rPr>
              <a:t>pairplot</a:t>
            </a:r>
            <a:r>
              <a:rPr lang="en-IN" sz="2000" dirty="0" smtClean="0">
                <a:effectLst/>
                <a:ea typeface="Calibri" panose="020F0502020204030204" pitchFamily="34" charset="0"/>
                <a:cs typeface="Times New Roman" panose="02020603050405020304" pitchFamily="18" charset="0"/>
              </a:rPr>
              <a:t> gives the pairwise relationship between the columns, which is plotted on the basis of the target variable ‘PRICE’.</a:t>
            </a:r>
            <a:endParaRPr lang="en-US" sz="2000" dirty="0" smtClean="0">
              <a:effectLst/>
            </a:endParaRPr>
          </a:p>
          <a:p>
            <a:endParaRPr lang="en-US" dirty="0"/>
          </a:p>
        </p:txBody>
      </p:sp>
      <p:pic>
        <p:nvPicPr>
          <p:cNvPr id="4" name="Picture 3" descr="https://raw.githubusercontent.com/safiyafirdosekhan/PRACTICE-PROJECTS/main/Screenshot_20221217_022640.png"/>
          <p:cNvPicPr/>
          <p:nvPr/>
        </p:nvPicPr>
        <p:blipFill>
          <a:blip r:embed="rId2">
            <a:extLst>
              <a:ext uri="{28A0092B-C50C-407E-A947-70E740481C1C}">
                <a14:useLocalDpi xmlns:a14="http://schemas.microsoft.com/office/drawing/2010/main" val="0"/>
              </a:ext>
            </a:extLst>
          </a:blip>
          <a:srcRect/>
          <a:stretch>
            <a:fillRect/>
          </a:stretch>
        </p:blipFill>
        <p:spPr bwMode="auto">
          <a:xfrm>
            <a:off x="0" y="1197735"/>
            <a:ext cx="11642501" cy="4417454"/>
          </a:xfrm>
          <a:prstGeom prst="rect">
            <a:avLst/>
          </a:prstGeom>
          <a:noFill/>
          <a:ln>
            <a:noFill/>
          </a:ln>
        </p:spPr>
      </p:pic>
    </p:spTree>
    <p:extLst>
      <p:ext uri="{BB962C8B-B14F-4D97-AF65-F5344CB8AC3E}">
        <p14:creationId xmlns:p14="http://schemas.microsoft.com/office/powerpoint/2010/main" val="154564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91" y="399245"/>
            <a:ext cx="11114467" cy="721217"/>
          </a:xfrm>
        </p:spPr>
        <p:txBody>
          <a:bodyPr>
            <a:normAutofit/>
          </a:bodyPr>
          <a:lstStyle/>
          <a:p>
            <a:pPr algn="l"/>
            <a:r>
              <a:rPr lang="en-IN" sz="3600" dirty="0">
                <a:solidFill>
                  <a:srgbClr val="002060"/>
                </a:solidFill>
                <a:latin typeface="Cambria"/>
              </a:rPr>
              <a:t>Model Building:</a:t>
            </a:r>
            <a:endParaRPr lang="en-US" dirty="0">
              <a:solidFill>
                <a:srgbClr val="002060"/>
              </a:solidFill>
            </a:endParaRPr>
          </a:p>
        </p:txBody>
      </p:sp>
      <p:sp>
        <p:nvSpPr>
          <p:cNvPr id="3" name="Subtitle 2"/>
          <p:cNvSpPr>
            <a:spLocks noGrp="1"/>
          </p:cNvSpPr>
          <p:nvPr>
            <p:ph type="subTitle" idx="1"/>
          </p:nvPr>
        </p:nvSpPr>
        <p:spPr>
          <a:xfrm>
            <a:off x="643944" y="1429555"/>
            <a:ext cx="11024314" cy="5074276"/>
          </a:xfrm>
        </p:spPr>
        <p:txBody>
          <a:bodyPr>
            <a:normAutofit/>
          </a:bodyPr>
          <a:lstStyle/>
          <a:p>
            <a:pPr algn="just">
              <a:lnSpc>
                <a:spcPct val="106000"/>
              </a:lnSpc>
              <a:spcBef>
                <a:spcPts val="0"/>
              </a:spcBef>
              <a:spcAft>
                <a:spcPts val="800"/>
              </a:spcAft>
            </a:pPr>
            <a:r>
              <a:rPr lang="en-IN" sz="2000" dirty="0" smtClean="0">
                <a:effectLst/>
                <a:ea typeface="Calibri" panose="020F0502020204030204" pitchFamily="34" charset="0"/>
                <a:cs typeface="Times New Roman" panose="02020603050405020304" pitchFamily="18" charset="0"/>
              </a:rPr>
              <a:t>Since PRICE is my target variable and it is continuous in nature, so this particular problem is regression problem. I have used all the regression algorithms to build my model. By looking into the difference of r2 score and cross validation score, I found </a:t>
            </a:r>
            <a:r>
              <a:rPr lang="en-IN" sz="2000" dirty="0" err="1" smtClean="0">
                <a:effectLst/>
                <a:ea typeface="Calibri" panose="020F0502020204030204" pitchFamily="34" charset="0"/>
                <a:cs typeface="Times New Roman" panose="02020603050405020304" pitchFamily="18" charset="0"/>
              </a:rPr>
              <a:t>XGBRegressor</a:t>
            </a:r>
            <a:r>
              <a:rPr lang="en-IN" sz="2000" dirty="0" smtClean="0">
                <a:effectLst/>
                <a:ea typeface="Calibri" panose="020F0502020204030204" pitchFamily="34" charset="0"/>
                <a:cs typeface="Times New Roman" panose="02020603050405020304" pitchFamily="18" charset="0"/>
              </a:rPr>
              <a:t> as the best model with least difference. Also to get the best model, we have to run through multiple models and to avoid the confusion of overfitting we have go through cross validation. Below are the list of regression algorithms I have used in my project.</a:t>
            </a:r>
          </a:p>
          <a:p>
            <a:pPr algn="just">
              <a:lnSpc>
                <a:spcPct val="106000"/>
              </a:lnSpc>
              <a:spcBef>
                <a:spcPts val="0"/>
              </a:spcBef>
              <a:spcAft>
                <a:spcPts val="800"/>
              </a:spcAft>
            </a:pPr>
            <a:endParaRPr lang="en-US" sz="2000" dirty="0" smtClean="0">
              <a:effectLst/>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2000" dirty="0" err="1" smtClean="0">
                <a:effectLst/>
                <a:ea typeface="Calibri" panose="020F0502020204030204" pitchFamily="34" charset="0"/>
                <a:cs typeface="Times New Roman" panose="02020603050405020304" pitchFamily="18" charset="0"/>
              </a:rPr>
              <a:t>RandomForestRegressor</a:t>
            </a:r>
            <a:endParaRPr lang="en-US" sz="2000" dirty="0" smtClean="0">
              <a:effectLst/>
            </a:endParaRPr>
          </a:p>
          <a:p>
            <a:pPr marL="342900" lvl="0" indent="-342900" algn="just">
              <a:lnSpc>
                <a:spcPct val="106000"/>
              </a:lnSpc>
              <a:buFont typeface="Wingdings" panose="05000000000000000000" pitchFamily="2" charset="2"/>
              <a:buChar char=""/>
            </a:pPr>
            <a:r>
              <a:rPr lang="en-IN" sz="2000" dirty="0" err="1" smtClean="0">
                <a:effectLst/>
                <a:ea typeface="Calibri" panose="020F0502020204030204" pitchFamily="34" charset="0"/>
                <a:cs typeface="Times New Roman" panose="02020603050405020304" pitchFamily="18" charset="0"/>
              </a:rPr>
              <a:t>XGBRegressor</a:t>
            </a:r>
            <a:endParaRPr lang="en-US" sz="2000" dirty="0" smtClean="0">
              <a:effectLst/>
            </a:endParaRPr>
          </a:p>
          <a:p>
            <a:pPr marL="342900" lvl="0" indent="-342900" algn="just">
              <a:lnSpc>
                <a:spcPct val="106000"/>
              </a:lnSpc>
              <a:buFont typeface="Wingdings" panose="05000000000000000000" pitchFamily="2" charset="2"/>
              <a:buChar char=""/>
            </a:pPr>
            <a:r>
              <a:rPr lang="en-IN" sz="2000" dirty="0" err="1" smtClean="0">
                <a:effectLst/>
                <a:ea typeface="Calibri" panose="020F0502020204030204" pitchFamily="34" charset="0"/>
                <a:cs typeface="Times New Roman" panose="02020603050405020304" pitchFamily="18" charset="0"/>
              </a:rPr>
              <a:t>ExtraTreesRegressor</a:t>
            </a:r>
            <a:endParaRPr lang="en-US" sz="2000" dirty="0" smtClean="0">
              <a:effectLst/>
            </a:endParaRPr>
          </a:p>
          <a:p>
            <a:pPr marL="342900" lvl="0" indent="-342900" algn="just">
              <a:lnSpc>
                <a:spcPct val="106000"/>
              </a:lnSpc>
              <a:buFont typeface="Wingdings" panose="05000000000000000000" pitchFamily="2" charset="2"/>
              <a:buChar char=""/>
            </a:pPr>
            <a:r>
              <a:rPr lang="en-IN" sz="2000" dirty="0" err="1" smtClean="0">
                <a:effectLst/>
                <a:ea typeface="Calibri" panose="020F0502020204030204" pitchFamily="34" charset="0"/>
                <a:cs typeface="Times New Roman" panose="02020603050405020304" pitchFamily="18" charset="0"/>
              </a:rPr>
              <a:t>GradientBoostingRegressor</a:t>
            </a:r>
            <a:endParaRPr lang="en-US" sz="2000" dirty="0" smtClean="0">
              <a:effectLst/>
            </a:endParaRPr>
          </a:p>
          <a:p>
            <a:pPr marL="342900" lvl="0" indent="-342900" algn="just">
              <a:lnSpc>
                <a:spcPct val="106000"/>
              </a:lnSpc>
              <a:buFont typeface="Wingdings" panose="05000000000000000000" pitchFamily="2" charset="2"/>
              <a:buChar char=""/>
            </a:pPr>
            <a:r>
              <a:rPr lang="en-IN" sz="2000" dirty="0" err="1" smtClean="0">
                <a:effectLst/>
                <a:ea typeface="Calibri" panose="020F0502020204030204" pitchFamily="34" charset="0"/>
                <a:cs typeface="Times New Roman" panose="02020603050405020304" pitchFamily="18" charset="0"/>
              </a:rPr>
              <a:t>DecisionTreeRegressor</a:t>
            </a:r>
            <a:endParaRPr lang="en-US" sz="2000" dirty="0" smtClean="0">
              <a:effectLst/>
            </a:endParaRPr>
          </a:p>
          <a:p>
            <a:pPr marL="342900" lvl="0" indent="-342900" algn="just">
              <a:lnSpc>
                <a:spcPct val="106000"/>
              </a:lnSpc>
              <a:buFont typeface="Wingdings" panose="05000000000000000000" pitchFamily="2" charset="2"/>
              <a:buChar char=""/>
            </a:pPr>
            <a:r>
              <a:rPr lang="en-IN" sz="2000" dirty="0" err="1" smtClean="0">
                <a:effectLst/>
                <a:ea typeface="Calibri" panose="020F0502020204030204" pitchFamily="34" charset="0"/>
                <a:cs typeface="Times New Roman" panose="02020603050405020304" pitchFamily="18" charset="0"/>
              </a:rPr>
              <a:t>BaggingRegressor</a:t>
            </a:r>
            <a:endParaRPr lang="en-US" sz="2000" dirty="0" smtClean="0">
              <a:effectLst/>
            </a:endParaRPr>
          </a:p>
          <a:p>
            <a:endParaRPr lang="en-US" dirty="0"/>
          </a:p>
        </p:txBody>
      </p:sp>
    </p:spTree>
    <p:extLst>
      <p:ext uri="{BB962C8B-B14F-4D97-AF65-F5344CB8AC3E}">
        <p14:creationId xmlns:p14="http://schemas.microsoft.com/office/powerpoint/2010/main" val="294075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942059"/>
            <a:ext cx="9526073" cy="951136"/>
          </a:xfrm>
        </p:spPr>
        <p:txBody>
          <a:bodyPr/>
          <a:lstStyle/>
          <a:p>
            <a:pPr algn="l"/>
            <a:r>
              <a:rPr lang="en-IN" sz="3600" dirty="0">
                <a:solidFill>
                  <a:srgbClr val="002060"/>
                </a:solidFill>
                <a:latin typeface="Cambria"/>
              </a:rPr>
              <a:t>Overview:</a:t>
            </a:r>
            <a:endParaRPr lang="en-US" dirty="0">
              <a:solidFill>
                <a:srgbClr val="002060"/>
              </a:solidFill>
            </a:endParaRPr>
          </a:p>
        </p:txBody>
      </p:sp>
      <p:sp>
        <p:nvSpPr>
          <p:cNvPr id="3" name="Subtitle 2"/>
          <p:cNvSpPr>
            <a:spLocks noGrp="1"/>
          </p:cNvSpPr>
          <p:nvPr>
            <p:ph type="subTitle" idx="1"/>
          </p:nvPr>
        </p:nvSpPr>
        <p:spPr>
          <a:xfrm>
            <a:off x="1141927" y="2176528"/>
            <a:ext cx="9908146" cy="4314423"/>
          </a:xfrm>
        </p:spPr>
        <p:txBody>
          <a:bodyPr/>
          <a:lstStyle/>
          <a:p>
            <a:pPr marL="223838" lvl="0" indent="-223838" algn="l">
              <a:spcBef>
                <a:spcPts val="1800"/>
              </a:spcBef>
              <a:buClr>
                <a:srgbClr val="303030">
                  <a:lumMod val="90000"/>
                  <a:lumOff val="10000"/>
                </a:srgbClr>
              </a:buClr>
              <a:buSzPct val="80000"/>
              <a:buFont typeface="Wingdings" panose="05000000000000000000" pitchFamily="2" charset="2"/>
              <a:buChar char="ü"/>
            </a:pPr>
            <a:r>
              <a:rPr lang="en-US" dirty="0">
                <a:solidFill>
                  <a:srgbClr val="000000"/>
                </a:solidFill>
              </a:rPr>
              <a:t>In this particular presentation we will be looking on:</a:t>
            </a:r>
          </a:p>
          <a:p>
            <a:pPr marL="511175" lvl="1" indent="-228600" algn="l">
              <a:spcBef>
                <a:spcPts val="1000"/>
              </a:spcBef>
              <a:buClr>
                <a:srgbClr val="303030">
                  <a:lumMod val="90000"/>
                  <a:lumOff val="10000"/>
                </a:srgbClr>
              </a:buClr>
              <a:buSzPct val="80000"/>
              <a:buFont typeface="Arial" panose="020B0604020202020204" pitchFamily="34" charset="0"/>
              <a:buChar char="•"/>
            </a:pPr>
            <a:r>
              <a:rPr lang="en-US" dirty="0">
                <a:solidFill>
                  <a:srgbClr val="000000"/>
                </a:solidFill>
              </a:rPr>
              <a:t>How to analyze the dataset of </a:t>
            </a:r>
            <a:r>
              <a:rPr lang="en-US" dirty="0" smtClean="0">
                <a:solidFill>
                  <a:srgbClr val="000000"/>
                </a:solidFill>
              </a:rPr>
              <a:t>Car Price </a:t>
            </a:r>
            <a:r>
              <a:rPr lang="en-US" dirty="0">
                <a:solidFill>
                  <a:srgbClr val="000000"/>
                </a:solidFill>
              </a:rPr>
              <a:t>Prediction.</a:t>
            </a:r>
          </a:p>
          <a:p>
            <a:pPr marL="511175" lvl="1" indent="-228600" algn="l">
              <a:spcBef>
                <a:spcPts val="1000"/>
              </a:spcBef>
              <a:buClr>
                <a:srgbClr val="303030">
                  <a:lumMod val="90000"/>
                  <a:lumOff val="10000"/>
                </a:srgbClr>
              </a:buClr>
              <a:buSzPct val="80000"/>
              <a:buFont typeface="Arial" panose="020B0604020202020204" pitchFamily="34" charset="0"/>
              <a:buChar char="•"/>
            </a:pPr>
            <a:r>
              <a:rPr lang="en-US" dirty="0">
                <a:solidFill>
                  <a:srgbClr val="000000"/>
                </a:solidFill>
              </a:rPr>
              <a:t>What are the EDA steps in cleaning the dataset.</a:t>
            </a:r>
          </a:p>
          <a:p>
            <a:pPr marL="511175" lvl="1" indent="-228600" algn="l">
              <a:spcBef>
                <a:spcPts val="1000"/>
              </a:spcBef>
              <a:buClr>
                <a:srgbClr val="303030">
                  <a:lumMod val="90000"/>
                  <a:lumOff val="10000"/>
                </a:srgbClr>
              </a:buClr>
              <a:buSzPct val="80000"/>
              <a:buFont typeface="Arial" panose="020B0604020202020204" pitchFamily="34" charset="0"/>
              <a:buChar char="•"/>
            </a:pPr>
            <a:r>
              <a:rPr lang="en-US" dirty="0">
                <a:solidFill>
                  <a:srgbClr val="000000"/>
                </a:solidFill>
              </a:rPr>
              <a:t>Overall analysis on the problem.</a:t>
            </a:r>
          </a:p>
          <a:p>
            <a:pPr marL="511175" lvl="1" indent="-228600" algn="l">
              <a:spcBef>
                <a:spcPts val="1000"/>
              </a:spcBef>
              <a:buClr>
                <a:srgbClr val="303030">
                  <a:lumMod val="90000"/>
                  <a:lumOff val="10000"/>
                </a:srgbClr>
              </a:buClr>
              <a:buSzPct val="80000"/>
              <a:buFont typeface="Arial" panose="020B0604020202020204" pitchFamily="34" charset="0"/>
              <a:buChar char="•"/>
            </a:pPr>
            <a:r>
              <a:rPr lang="en-US" dirty="0">
                <a:solidFill>
                  <a:srgbClr val="000000"/>
                </a:solidFill>
              </a:rPr>
              <a:t>Model building </a:t>
            </a:r>
            <a:endParaRPr lang="en-US" dirty="0" smtClean="0">
              <a:solidFill>
                <a:srgbClr val="000000"/>
              </a:solidFill>
            </a:endParaRPr>
          </a:p>
          <a:p>
            <a:pPr marL="511175" lvl="1" indent="-228600" algn="l">
              <a:spcBef>
                <a:spcPts val="1000"/>
              </a:spcBef>
              <a:buClr>
                <a:srgbClr val="303030">
                  <a:lumMod val="90000"/>
                  <a:lumOff val="10000"/>
                </a:srgbClr>
              </a:buClr>
              <a:buSzPct val="80000"/>
              <a:buFont typeface="Arial" panose="020B0604020202020204" pitchFamily="34" charset="0"/>
              <a:buChar char="•"/>
            </a:pPr>
            <a:r>
              <a:rPr lang="en-US" dirty="0" smtClean="0">
                <a:solidFill>
                  <a:srgbClr val="000000"/>
                </a:solidFill>
              </a:rPr>
              <a:t>Predicting price of used Cars.</a:t>
            </a:r>
            <a:endParaRPr lang="en-US" dirty="0">
              <a:solidFill>
                <a:srgbClr val="000000"/>
              </a:solidFill>
            </a:endParaRPr>
          </a:p>
          <a:p>
            <a:endParaRPr lang="en-US" dirty="0"/>
          </a:p>
        </p:txBody>
      </p:sp>
    </p:spTree>
    <p:extLst>
      <p:ext uri="{BB962C8B-B14F-4D97-AF65-F5344CB8AC3E}">
        <p14:creationId xmlns:p14="http://schemas.microsoft.com/office/powerpoint/2010/main" val="217052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913" y="476518"/>
            <a:ext cx="11165983" cy="811369"/>
          </a:xfrm>
        </p:spPr>
        <p:txBody>
          <a:bodyPr/>
          <a:lstStyle/>
          <a:p>
            <a:pPr algn="l"/>
            <a:r>
              <a:rPr lang="en-IN" sz="3600" dirty="0" err="1">
                <a:solidFill>
                  <a:srgbClr val="002060"/>
                </a:solidFill>
                <a:latin typeface="Cambria"/>
              </a:rPr>
              <a:t>i</a:t>
            </a:r>
            <a:r>
              <a:rPr lang="en-IN" sz="3600" dirty="0">
                <a:solidFill>
                  <a:srgbClr val="002060"/>
                </a:solidFill>
                <a:latin typeface="Cambria"/>
              </a:rPr>
              <a:t>) </a:t>
            </a:r>
            <a:r>
              <a:rPr lang="en-IN" sz="3600" dirty="0" smtClean="0">
                <a:solidFill>
                  <a:srgbClr val="002060"/>
                </a:solidFill>
                <a:latin typeface="Cambria"/>
              </a:rPr>
              <a:t>Random Forest </a:t>
            </a:r>
            <a:r>
              <a:rPr lang="en-IN" sz="3600" dirty="0" err="1" smtClean="0">
                <a:solidFill>
                  <a:srgbClr val="002060"/>
                </a:solidFill>
                <a:latin typeface="Cambria"/>
              </a:rPr>
              <a:t>Regressor</a:t>
            </a:r>
            <a:r>
              <a:rPr lang="en-IN" sz="3600" dirty="0">
                <a:solidFill>
                  <a:srgbClr val="002060"/>
                </a:solidFill>
                <a:latin typeface="Cambria"/>
              </a:rPr>
              <a:t>:</a:t>
            </a:r>
            <a:endParaRPr lang="en-US" dirty="0">
              <a:solidFill>
                <a:srgbClr val="002060"/>
              </a:solidFill>
            </a:endParaRPr>
          </a:p>
        </p:txBody>
      </p:sp>
      <p:sp>
        <p:nvSpPr>
          <p:cNvPr id="3" name="Subtitle 2"/>
          <p:cNvSpPr>
            <a:spLocks noGrp="1"/>
          </p:cNvSpPr>
          <p:nvPr>
            <p:ph type="subTitle" idx="1"/>
          </p:nvPr>
        </p:nvSpPr>
        <p:spPr>
          <a:xfrm>
            <a:off x="403538" y="1416676"/>
            <a:ext cx="11303358" cy="5138670"/>
          </a:xfrm>
        </p:spPr>
        <p:txBody>
          <a:bodyPr/>
          <a:lstStyle/>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r>
              <a:rPr lang="en-IN" sz="2000" dirty="0" err="1" smtClean="0">
                <a:solidFill>
                  <a:srgbClr val="303030"/>
                </a:solidFill>
                <a:ea typeface="Calibri" panose="020F0502020204030204" pitchFamily="34" charset="0"/>
                <a:cs typeface="Times New Roman" panose="02020603050405020304" pitchFamily="18" charset="0"/>
              </a:rPr>
              <a:t>RandomForestRegressor</a:t>
            </a:r>
            <a:r>
              <a:rPr lang="en-IN" sz="2000" dirty="0" smtClean="0">
                <a:solidFill>
                  <a:srgbClr val="303030"/>
                </a:solidFill>
                <a:ea typeface="Calibri" panose="020F0502020204030204" pitchFamily="34" charset="0"/>
                <a:cs typeface="Times New Roman" panose="02020603050405020304" pitchFamily="18" charset="0"/>
              </a:rPr>
              <a:t> </a:t>
            </a:r>
            <a:r>
              <a:rPr lang="en-IN" sz="2000" dirty="0">
                <a:solidFill>
                  <a:srgbClr val="303030"/>
                </a:solidFill>
                <a:ea typeface="Calibri" panose="020F0502020204030204" pitchFamily="34" charset="0"/>
                <a:cs typeface="Times New Roman" panose="02020603050405020304" pitchFamily="18" charset="0"/>
              </a:rPr>
              <a:t>i</a:t>
            </a:r>
            <a:r>
              <a:rPr lang="en-IN" sz="2000" dirty="0" smtClean="0">
                <a:solidFill>
                  <a:srgbClr val="303030"/>
                </a:solidFill>
                <a:ea typeface="Calibri" panose="020F0502020204030204" pitchFamily="34" charset="0"/>
                <a:cs typeface="Times New Roman" panose="02020603050405020304" pitchFamily="18" charset="0"/>
              </a:rPr>
              <a:t>s giving </a:t>
            </a:r>
            <a:r>
              <a:rPr lang="en-IN" sz="2000" dirty="0">
                <a:solidFill>
                  <a:srgbClr val="303030"/>
                </a:solidFill>
                <a:ea typeface="Calibri" panose="020F0502020204030204" pitchFamily="34" charset="0"/>
                <a:cs typeface="Times New Roman" panose="02020603050405020304" pitchFamily="18" charset="0"/>
              </a:rPr>
              <a:t>me </a:t>
            </a:r>
            <a:r>
              <a:rPr lang="en-IN" sz="2000" dirty="0" smtClean="0">
                <a:solidFill>
                  <a:srgbClr val="303030"/>
                </a:solidFill>
                <a:ea typeface="Calibri" panose="020F0502020204030204" pitchFamily="34" charset="0"/>
                <a:cs typeface="Times New Roman" panose="02020603050405020304" pitchFamily="18" charset="0"/>
              </a:rPr>
              <a:t>96.89% accuracy.</a:t>
            </a:r>
            <a:endParaRPr lang="en-US" sz="2000" dirty="0"/>
          </a:p>
        </p:txBody>
      </p:sp>
      <p:pic>
        <p:nvPicPr>
          <p:cNvPr id="5" name="Picture 4" descr="https://raw.githubusercontent.com/safiyafirdosekhan/PRACTICE-PROJECTS/main/Screenshot_20221218_123924.png"/>
          <p:cNvPicPr/>
          <p:nvPr/>
        </p:nvPicPr>
        <p:blipFill>
          <a:blip r:embed="rId2">
            <a:extLst>
              <a:ext uri="{28A0092B-C50C-407E-A947-70E740481C1C}">
                <a14:useLocalDpi xmlns:a14="http://schemas.microsoft.com/office/drawing/2010/main" val="0"/>
              </a:ext>
            </a:extLst>
          </a:blip>
          <a:srcRect/>
          <a:stretch>
            <a:fillRect/>
          </a:stretch>
        </p:blipFill>
        <p:spPr bwMode="auto">
          <a:xfrm>
            <a:off x="193183" y="1652904"/>
            <a:ext cx="11513713" cy="3975163"/>
          </a:xfrm>
          <a:prstGeom prst="rect">
            <a:avLst/>
          </a:prstGeom>
          <a:noFill/>
          <a:ln>
            <a:noFill/>
          </a:ln>
        </p:spPr>
      </p:pic>
    </p:spTree>
    <p:extLst>
      <p:ext uri="{BB962C8B-B14F-4D97-AF65-F5344CB8AC3E}">
        <p14:creationId xmlns:p14="http://schemas.microsoft.com/office/powerpoint/2010/main" val="298482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639" y="386366"/>
            <a:ext cx="11075831" cy="579549"/>
          </a:xfrm>
        </p:spPr>
        <p:txBody>
          <a:bodyPr>
            <a:normAutofit fontScale="90000"/>
          </a:bodyPr>
          <a:lstStyle/>
          <a:p>
            <a:pPr algn="l"/>
            <a:r>
              <a:rPr lang="en-IN" sz="3600" dirty="0" smtClean="0">
                <a:solidFill>
                  <a:srgbClr val="002060"/>
                </a:solidFill>
                <a:latin typeface="Cambria"/>
              </a:rPr>
              <a:t>ii) XGB </a:t>
            </a:r>
            <a:r>
              <a:rPr lang="en-IN" sz="3600" dirty="0" err="1" smtClean="0">
                <a:solidFill>
                  <a:srgbClr val="002060"/>
                </a:solidFill>
                <a:latin typeface="Cambria"/>
              </a:rPr>
              <a:t>Regressor</a:t>
            </a:r>
            <a:r>
              <a:rPr lang="en-IN" sz="3600" dirty="0">
                <a:solidFill>
                  <a:srgbClr val="002060"/>
                </a:solidFill>
                <a:latin typeface="Cambria"/>
              </a:rPr>
              <a:t>:</a:t>
            </a:r>
            <a:endParaRPr lang="en-US" dirty="0"/>
          </a:p>
        </p:txBody>
      </p:sp>
      <p:sp>
        <p:nvSpPr>
          <p:cNvPr id="3" name="Subtitle 2"/>
          <p:cNvSpPr>
            <a:spLocks noGrp="1"/>
          </p:cNvSpPr>
          <p:nvPr>
            <p:ph type="subTitle" idx="1"/>
          </p:nvPr>
        </p:nvSpPr>
        <p:spPr>
          <a:xfrm>
            <a:off x="618186" y="1210613"/>
            <a:ext cx="11037194" cy="5112913"/>
          </a:xfrm>
        </p:spPr>
        <p:txBody>
          <a:bodyPr/>
          <a:lstStyle/>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r>
              <a:rPr lang="en-IN" sz="2000" dirty="0" smtClean="0">
                <a:solidFill>
                  <a:srgbClr val="303030"/>
                </a:solidFill>
                <a:ea typeface="Calibri" panose="020F0502020204030204" pitchFamily="34" charset="0"/>
                <a:cs typeface="Times New Roman" panose="02020603050405020304" pitchFamily="18" charset="0"/>
              </a:rPr>
              <a:t>XGB </a:t>
            </a:r>
            <a:r>
              <a:rPr lang="en-IN" sz="2000" dirty="0" err="1" smtClean="0">
                <a:solidFill>
                  <a:srgbClr val="303030"/>
                </a:solidFill>
                <a:ea typeface="Calibri" panose="020F0502020204030204" pitchFamily="34" charset="0"/>
                <a:cs typeface="Times New Roman" panose="02020603050405020304" pitchFamily="18" charset="0"/>
              </a:rPr>
              <a:t>Regressor</a:t>
            </a:r>
            <a:r>
              <a:rPr lang="en-IN" sz="2000" dirty="0" smtClean="0">
                <a:solidFill>
                  <a:srgbClr val="303030"/>
                </a:solidFill>
                <a:ea typeface="Calibri" panose="020F0502020204030204" pitchFamily="34" charset="0"/>
                <a:cs typeface="Times New Roman" panose="02020603050405020304" pitchFamily="18" charset="0"/>
              </a:rPr>
              <a:t> </a:t>
            </a:r>
            <a:r>
              <a:rPr lang="en-IN" sz="2000" dirty="0">
                <a:solidFill>
                  <a:srgbClr val="303030"/>
                </a:solidFill>
                <a:ea typeface="Calibri" panose="020F0502020204030204" pitchFamily="34" charset="0"/>
                <a:cs typeface="Times New Roman" panose="02020603050405020304" pitchFamily="18" charset="0"/>
              </a:rPr>
              <a:t>i</a:t>
            </a:r>
            <a:r>
              <a:rPr lang="en-IN" sz="2000" dirty="0" smtClean="0">
                <a:solidFill>
                  <a:srgbClr val="303030"/>
                </a:solidFill>
                <a:ea typeface="Calibri" panose="020F0502020204030204" pitchFamily="34" charset="0"/>
                <a:cs typeface="Times New Roman" panose="02020603050405020304" pitchFamily="18" charset="0"/>
              </a:rPr>
              <a:t>s giving </a:t>
            </a:r>
            <a:r>
              <a:rPr lang="en-IN" sz="2000" dirty="0">
                <a:solidFill>
                  <a:srgbClr val="303030"/>
                </a:solidFill>
                <a:ea typeface="Calibri" panose="020F0502020204030204" pitchFamily="34" charset="0"/>
                <a:cs typeface="Times New Roman" panose="02020603050405020304" pitchFamily="18" charset="0"/>
              </a:rPr>
              <a:t>me </a:t>
            </a:r>
            <a:r>
              <a:rPr lang="en-IN" sz="2000" dirty="0" smtClean="0">
                <a:solidFill>
                  <a:srgbClr val="303030"/>
                </a:solidFill>
                <a:ea typeface="Calibri" panose="020F0502020204030204" pitchFamily="34" charset="0"/>
                <a:cs typeface="Times New Roman" panose="02020603050405020304" pitchFamily="18" charset="0"/>
              </a:rPr>
              <a:t>96.73% accuracy.</a:t>
            </a:r>
            <a:endParaRPr lang="en-US" sz="2000" dirty="0"/>
          </a:p>
        </p:txBody>
      </p:sp>
      <p:pic>
        <p:nvPicPr>
          <p:cNvPr id="5" name="Picture 4" descr="https://raw.githubusercontent.com/safiyafirdosekhan/PRACTICE-PROJECTS/main/Screenshot_20221218_123935.png"/>
          <p:cNvPicPr/>
          <p:nvPr/>
        </p:nvPicPr>
        <p:blipFill>
          <a:blip r:embed="rId2">
            <a:extLst>
              <a:ext uri="{28A0092B-C50C-407E-A947-70E740481C1C}">
                <a14:useLocalDpi xmlns:a14="http://schemas.microsoft.com/office/drawing/2010/main" val="0"/>
              </a:ext>
            </a:extLst>
          </a:blip>
          <a:srcRect/>
          <a:stretch>
            <a:fillRect/>
          </a:stretch>
        </p:blipFill>
        <p:spPr bwMode="auto">
          <a:xfrm>
            <a:off x="463638" y="1210613"/>
            <a:ext cx="11191741" cy="4108361"/>
          </a:xfrm>
          <a:prstGeom prst="rect">
            <a:avLst/>
          </a:prstGeom>
          <a:noFill/>
          <a:ln>
            <a:noFill/>
          </a:ln>
        </p:spPr>
      </p:pic>
    </p:spTree>
    <p:extLst>
      <p:ext uri="{BB962C8B-B14F-4D97-AF65-F5344CB8AC3E}">
        <p14:creationId xmlns:p14="http://schemas.microsoft.com/office/powerpoint/2010/main" val="372552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881" y="360608"/>
            <a:ext cx="11281893" cy="682581"/>
          </a:xfrm>
        </p:spPr>
        <p:txBody>
          <a:bodyPr/>
          <a:lstStyle/>
          <a:p>
            <a:pPr algn="l"/>
            <a:r>
              <a:rPr lang="en-IN" sz="3600" dirty="0" smtClean="0">
                <a:solidFill>
                  <a:srgbClr val="002060"/>
                </a:solidFill>
                <a:latin typeface="Cambria"/>
              </a:rPr>
              <a:t>iii) Extra Trees </a:t>
            </a:r>
            <a:r>
              <a:rPr lang="en-IN" sz="3600" dirty="0" err="1">
                <a:solidFill>
                  <a:srgbClr val="002060"/>
                </a:solidFill>
                <a:latin typeface="Cambria"/>
              </a:rPr>
              <a:t>Regressor</a:t>
            </a:r>
            <a:r>
              <a:rPr lang="en-IN" sz="3600" dirty="0">
                <a:solidFill>
                  <a:srgbClr val="002060"/>
                </a:solidFill>
                <a:latin typeface="Cambria"/>
              </a:rPr>
              <a:t>:</a:t>
            </a:r>
            <a:endParaRPr lang="en-US" dirty="0"/>
          </a:p>
        </p:txBody>
      </p:sp>
      <p:sp>
        <p:nvSpPr>
          <p:cNvPr id="3" name="Subtitle 2"/>
          <p:cNvSpPr>
            <a:spLocks noGrp="1"/>
          </p:cNvSpPr>
          <p:nvPr>
            <p:ph type="subTitle" idx="1"/>
          </p:nvPr>
        </p:nvSpPr>
        <p:spPr>
          <a:xfrm>
            <a:off x="566670" y="1171977"/>
            <a:ext cx="11153104" cy="5280338"/>
          </a:xfrm>
        </p:spPr>
        <p:txBody>
          <a:bodyPr/>
          <a:lstStyle/>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r>
              <a:rPr lang="en-IN" sz="2000" dirty="0" smtClean="0">
                <a:solidFill>
                  <a:srgbClr val="303030"/>
                </a:solidFill>
                <a:ea typeface="Calibri" panose="020F0502020204030204" pitchFamily="34" charset="0"/>
                <a:cs typeface="Times New Roman" panose="02020603050405020304" pitchFamily="18" charset="0"/>
              </a:rPr>
              <a:t>Extra Trees </a:t>
            </a:r>
            <a:r>
              <a:rPr lang="en-IN" sz="2000" dirty="0" err="1" smtClean="0">
                <a:solidFill>
                  <a:srgbClr val="303030"/>
                </a:solidFill>
                <a:ea typeface="Calibri" panose="020F0502020204030204" pitchFamily="34" charset="0"/>
                <a:cs typeface="Times New Roman" panose="02020603050405020304" pitchFamily="18" charset="0"/>
              </a:rPr>
              <a:t>Regressor</a:t>
            </a:r>
            <a:r>
              <a:rPr lang="en-IN" sz="2000" dirty="0" smtClean="0">
                <a:solidFill>
                  <a:srgbClr val="303030"/>
                </a:solidFill>
                <a:ea typeface="Calibri" panose="020F0502020204030204" pitchFamily="34" charset="0"/>
                <a:cs typeface="Times New Roman" panose="02020603050405020304" pitchFamily="18" charset="0"/>
              </a:rPr>
              <a:t> is giving me 96.85% accuracy.</a:t>
            </a:r>
            <a:endParaRPr lang="en-IN" sz="2000" dirty="0">
              <a:solidFill>
                <a:srgbClr val="303030"/>
              </a:solidFill>
            </a:endParaRPr>
          </a:p>
          <a:p>
            <a:endParaRPr lang="en-US" dirty="0"/>
          </a:p>
        </p:txBody>
      </p:sp>
      <p:pic>
        <p:nvPicPr>
          <p:cNvPr id="4" name="Picture 3" descr="https://raw.githubusercontent.com/safiyafirdosekhan/PRACTICE-PROJECTS/main/Screenshot_20221218_123947.png"/>
          <p:cNvPicPr/>
          <p:nvPr/>
        </p:nvPicPr>
        <p:blipFill>
          <a:blip r:embed="rId2">
            <a:extLst>
              <a:ext uri="{28A0092B-C50C-407E-A947-70E740481C1C}">
                <a14:useLocalDpi xmlns:a14="http://schemas.microsoft.com/office/drawing/2010/main" val="0"/>
              </a:ext>
            </a:extLst>
          </a:blip>
          <a:srcRect/>
          <a:stretch>
            <a:fillRect/>
          </a:stretch>
        </p:blipFill>
        <p:spPr bwMode="auto">
          <a:xfrm>
            <a:off x="321972" y="1171977"/>
            <a:ext cx="11281892" cy="4198513"/>
          </a:xfrm>
          <a:prstGeom prst="rect">
            <a:avLst/>
          </a:prstGeom>
          <a:noFill/>
          <a:ln>
            <a:noFill/>
          </a:ln>
        </p:spPr>
      </p:pic>
    </p:spTree>
    <p:extLst>
      <p:ext uri="{BB962C8B-B14F-4D97-AF65-F5344CB8AC3E}">
        <p14:creationId xmlns:p14="http://schemas.microsoft.com/office/powerpoint/2010/main" val="3514878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003" y="437883"/>
            <a:ext cx="11204620" cy="592427"/>
          </a:xfrm>
        </p:spPr>
        <p:txBody>
          <a:bodyPr>
            <a:normAutofit/>
          </a:bodyPr>
          <a:lstStyle/>
          <a:p>
            <a:pPr algn="l"/>
            <a:r>
              <a:rPr lang="en-IN" sz="3600" dirty="0" smtClean="0">
                <a:solidFill>
                  <a:srgbClr val="002060"/>
                </a:solidFill>
                <a:latin typeface="Cambria"/>
              </a:rPr>
              <a:t>iv) Gradient Boosting </a:t>
            </a:r>
            <a:r>
              <a:rPr lang="en-IN" sz="3600" dirty="0" err="1" smtClean="0">
                <a:solidFill>
                  <a:srgbClr val="002060"/>
                </a:solidFill>
                <a:latin typeface="Cambria"/>
              </a:rPr>
              <a:t>Regressor</a:t>
            </a:r>
            <a:r>
              <a:rPr lang="en-IN" sz="3600" dirty="0">
                <a:solidFill>
                  <a:srgbClr val="002060"/>
                </a:solidFill>
                <a:latin typeface="Cambria"/>
              </a:rPr>
              <a:t>:</a:t>
            </a:r>
            <a:endParaRPr lang="en-US" dirty="0"/>
          </a:p>
        </p:txBody>
      </p:sp>
      <p:sp>
        <p:nvSpPr>
          <p:cNvPr id="3" name="Subtitle 2"/>
          <p:cNvSpPr>
            <a:spLocks noGrp="1"/>
          </p:cNvSpPr>
          <p:nvPr>
            <p:ph type="subTitle" idx="1"/>
          </p:nvPr>
        </p:nvSpPr>
        <p:spPr>
          <a:xfrm>
            <a:off x="631065" y="1275007"/>
            <a:ext cx="11191741" cy="5318975"/>
          </a:xfrm>
        </p:spPr>
        <p:txBody>
          <a:bodyPr/>
          <a:lstStyle/>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Gradient Boosting </a:t>
            </a:r>
            <a:r>
              <a:rPr lang="en-IN" sz="1800" dirty="0" err="1"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Regressor</a:t>
            </a: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 is giving me 85.23% accuracy.</a:t>
            </a:r>
            <a:endParaRPr lang="en-US" dirty="0"/>
          </a:p>
        </p:txBody>
      </p:sp>
      <p:pic>
        <p:nvPicPr>
          <p:cNvPr id="4" name="Picture 3" descr="https://raw.githubusercontent.com/safiyafirdosekhan/PRACTICE-PROJECTS/main/Screenshot_20221218_123958.png"/>
          <p:cNvPicPr/>
          <p:nvPr/>
        </p:nvPicPr>
        <p:blipFill>
          <a:blip r:embed="rId2">
            <a:extLst>
              <a:ext uri="{28A0092B-C50C-407E-A947-70E740481C1C}">
                <a14:useLocalDpi xmlns:a14="http://schemas.microsoft.com/office/drawing/2010/main" val="0"/>
              </a:ext>
            </a:extLst>
          </a:blip>
          <a:srcRect/>
          <a:stretch>
            <a:fillRect/>
          </a:stretch>
        </p:blipFill>
        <p:spPr bwMode="auto">
          <a:xfrm>
            <a:off x="425003" y="1275006"/>
            <a:ext cx="11204620" cy="4417455"/>
          </a:xfrm>
          <a:prstGeom prst="rect">
            <a:avLst/>
          </a:prstGeom>
          <a:noFill/>
          <a:ln>
            <a:noFill/>
          </a:ln>
        </p:spPr>
      </p:pic>
    </p:spTree>
    <p:extLst>
      <p:ext uri="{BB962C8B-B14F-4D97-AF65-F5344CB8AC3E}">
        <p14:creationId xmlns:p14="http://schemas.microsoft.com/office/powerpoint/2010/main" val="365339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034" y="476518"/>
            <a:ext cx="11088710" cy="618186"/>
          </a:xfrm>
        </p:spPr>
        <p:txBody>
          <a:bodyPr/>
          <a:lstStyle/>
          <a:p>
            <a:pPr algn="l"/>
            <a:r>
              <a:rPr lang="en-IN" sz="3600" dirty="0">
                <a:solidFill>
                  <a:srgbClr val="002060"/>
                </a:solidFill>
                <a:latin typeface="Cambria"/>
              </a:rPr>
              <a:t>v</a:t>
            </a:r>
            <a:r>
              <a:rPr lang="en-IN" sz="3600" dirty="0" smtClean="0">
                <a:solidFill>
                  <a:srgbClr val="002060"/>
                </a:solidFill>
                <a:latin typeface="Cambria"/>
              </a:rPr>
              <a:t>) Decision Tree </a:t>
            </a:r>
            <a:r>
              <a:rPr lang="en-IN" sz="3600" dirty="0" err="1">
                <a:solidFill>
                  <a:srgbClr val="002060"/>
                </a:solidFill>
                <a:latin typeface="Cambria"/>
              </a:rPr>
              <a:t>Regressor</a:t>
            </a:r>
            <a:r>
              <a:rPr lang="en-IN" sz="3600" dirty="0">
                <a:solidFill>
                  <a:srgbClr val="002060"/>
                </a:solidFill>
                <a:latin typeface="Cambria"/>
              </a:rPr>
              <a:t>:</a:t>
            </a:r>
            <a:endParaRPr lang="en-US" dirty="0"/>
          </a:p>
        </p:txBody>
      </p:sp>
      <p:sp>
        <p:nvSpPr>
          <p:cNvPr id="3" name="Subtitle 2"/>
          <p:cNvSpPr>
            <a:spLocks noGrp="1"/>
          </p:cNvSpPr>
          <p:nvPr>
            <p:ph type="subTitle" idx="1"/>
          </p:nvPr>
        </p:nvSpPr>
        <p:spPr>
          <a:xfrm>
            <a:off x="412124" y="1094704"/>
            <a:ext cx="11320530" cy="5434885"/>
          </a:xfrm>
        </p:spPr>
        <p:txBody>
          <a:bodyPr/>
          <a:lstStyle/>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Decision Tree </a:t>
            </a:r>
            <a:r>
              <a:rPr lang="en-IN" sz="1800" dirty="0" err="1"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Regressoris</a:t>
            </a: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 giving me 96.07% accuracy.</a:t>
            </a:r>
            <a:endParaRPr lang="en-IN" sz="1800" dirty="0">
              <a:solidFill>
                <a:srgbClr val="303030"/>
              </a:solidFill>
              <a:latin typeface="Century" panose="02040604050505020304" pitchFamily="18" charset="0"/>
            </a:endParaRPr>
          </a:p>
          <a:p>
            <a:endParaRPr lang="en-US" dirty="0"/>
          </a:p>
        </p:txBody>
      </p:sp>
      <p:pic>
        <p:nvPicPr>
          <p:cNvPr id="4" name="Picture 3" descr="https://raw.githubusercontent.com/safiyafirdosekhan/PRACTICE-PROJECTS/main/Screenshot_20221218_124009.png"/>
          <p:cNvPicPr/>
          <p:nvPr/>
        </p:nvPicPr>
        <p:blipFill>
          <a:blip r:embed="rId2">
            <a:extLst>
              <a:ext uri="{28A0092B-C50C-407E-A947-70E740481C1C}">
                <a14:useLocalDpi xmlns:a14="http://schemas.microsoft.com/office/drawing/2010/main" val="0"/>
              </a:ext>
            </a:extLst>
          </a:blip>
          <a:srcRect/>
          <a:stretch>
            <a:fillRect/>
          </a:stretch>
        </p:blipFill>
        <p:spPr bwMode="auto">
          <a:xfrm>
            <a:off x="528034" y="1210612"/>
            <a:ext cx="11204620" cy="4340181"/>
          </a:xfrm>
          <a:prstGeom prst="rect">
            <a:avLst/>
          </a:prstGeom>
          <a:noFill/>
          <a:ln>
            <a:noFill/>
          </a:ln>
        </p:spPr>
      </p:pic>
    </p:spTree>
    <p:extLst>
      <p:ext uri="{BB962C8B-B14F-4D97-AF65-F5344CB8AC3E}">
        <p14:creationId xmlns:p14="http://schemas.microsoft.com/office/powerpoint/2010/main" val="243248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155" y="540913"/>
            <a:ext cx="11075831" cy="566670"/>
          </a:xfrm>
        </p:spPr>
        <p:txBody>
          <a:bodyPr>
            <a:normAutofit fontScale="90000"/>
          </a:bodyPr>
          <a:lstStyle/>
          <a:p>
            <a:pPr algn="l"/>
            <a:r>
              <a:rPr lang="en-IN" sz="3600" dirty="0" smtClean="0">
                <a:solidFill>
                  <a:srgbClr val="002060"/>
                </a:solidFill>
                <a:latin typeface="Cambria"/>
              </a:rPr>
              <a:t>vi</a:t>
            </a:r>
            <a:r>
              <a:rPr lang="en-IN" sz="3600" dirty="0">
                <a:solidFill>
                  <a:srgbClr val="002060"/>
                </a:solidFill>
                <a:latin typeface="Cambria"/>
              </a:rPr>
              <a:t>) </a:t>
            </a:r>
            <a:r>
              <a:rPr lang="en-IN" sz="3600" dirty="0" smtClean="0">
                <a:solidFill>
                  <a:srgbClr val="002060"/>
                </a:solidFill>
                <a:latin typeface="Cambria"/>
              </a:rPr>
              <a:t>Bagging </a:t>
            </a:r>
            <a:r>
              <a:rPr lang="en-IN" sz="3600" dirty="0" err="1" smtClean="0">
                <a:solidFill>
                  <a:srgbClr val="002060"/>
                </a:solidFill>
                <a:latin typeface="Cambria"/>
              </a:rPr>
              <a:t>Regressor</a:t>
            </a:r>
            <a:r>
              <a:rPr lang="en-IN" sz="3600" dirty="0">
                <a:solidFill>
                  <a:srgbClr val="002060"/>
                </a:solidFill>
                <a:latin typeface="Cambria"/>
              </a:rPr>
              <a:t>:</a:t>
            </a:r>
            <a:endParaRPr lang="en-US" dirty="0"/>
          </a:p>
        </p:txBody>
      </p:sp>
      <p:sp>
        <p:nvSpPr>
          <p:cNvPr id="3" name="Subtitle 2"/>
          <p:cNvSpPr>
            <a:spLocks noGrp="1"/>
          </p:cNvSpPr>
          <p:nvPr>
            <p:ph type="subTitle" idx="1"/>
          </p:nvPr>
        </p:nvSpPr>
        <p:spPr>
          <a:xfrm>
            <a:off x="425003" y="1210614"/>
            <a:ext cx="11294772" cy="5254580"/>
          </a:xfrm>
        </p:spPr>
        <p:txBody>
          <a:bodyPr/>
          <a:lstStyle/>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85750" lvl="0" indent="-285750" algn="l">
              <a:lnSpc>
                <a:spcPct val="100000"/>
              </a:lnSpc>
              <a:spcBef>
                <a:spcPts val="0"/>
              </a:spcBef>
              <a:buFont typeface="Wingdings" panose="05000000000000000000" pitchFamily="2" charset="2"/>
              <a:buChar char="ü"/>
            </a:pP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Bagging </a:t>
            </a:r>
            <a:r>
              <a:rPr lang="en-IN" sz="1800" dirty="0" err="1"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Regressor</a:t>
            </a: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 </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has given me </a:t>
            </a: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96.51% </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accuracy but still we have to look into multiple models.</a:t>
            </a:r>
            <a:endParaRPr lang="en-IN" sz="1800" dirty="0">
              <a:solidFill>
                <a:srgbClr val="303030"/>
              </a:solidFill>
              <a:latin typeface="Century" panose="02040604050505020304" pitchFamily="18" charset="0"/>
            </a:endParaRPr>
          </a:p>
          <a:p>
            <a:endParaRPr lang="en-US" dirty="0"/>
          </a:p>
        </p:txBody>
      </p:sp>
      <p:pic>
        <p:nvPicPr>
          <p:cNvPr id="4" name="Picture 3" descr="https://raw.githubusercontent.com/safiyafirdosekhan/PRACTICE-PROJECTS/main/Screenshot_20221218_124021.png"/>
          <p:cNvPicPr/>
          <p:nvPr/>
        </p:nvPicPr>
        <p:blipFill>
          <a:blip r:embed="rId2">
            <a:extLst>
              <a:ext uri="{28A0092B-C50C-407E-A947-70E740481C1C}">
                <a14:useLocalDpi xmlns:a14="http://schemas.microsoft.com/office/drawing/2010/main" val="0"/>
              </a:ext>
            </a:extLst>
          </a:blip>
          <a:srcRect/>
          <a:stretch>
            <a:fillRect/>
          </a:stretch>
        </p:blipFill>
        <p:spPr bwMode="auto">
          <a:xfrm>
            <a:off x="425003" y="1339403"/>
            <a:ext cx="11294771" cy="3992451"/>
          </a:xfrm>
          <a:prstGeom prst="rect">
            <a:avLst/>
          </a:prstGeom>
          <a:noFill/>
          <a:ln>
            <a:noFill/>
          </a:ln>
        </p:spPr>
      </p:pic>
    </p:spTree>
    <p:extLst>
      <p:ext uri="{BB962C8B-B14F-4D97-AF65-F5344CB8AC3E}">
        <p14:creationId xmlns:p14="http://schemas.microsoft.com/office/powerpoint/2010/main" val="2663830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373487"/>
            <a:ext cx="11397803" cy="618186"/>
          </a:xfrm>
        </p:spPr>
        <p:txBody>
          <a:bodyPr/>
          <a:lstStyle/>
          <a:p>
            <a:pPr algn="l"/>
            <a:r>
              <a:rPr lang="en-IN" sz="3600" dirty="0">
                <a:solidFill>
                  <a:srgbClr val="002060"/>
                </a:solidFill>
                <a:latin typeface="Cambria"/>
              </a:rPr>
              <a:t>Hyper Parameter Tuning:</a:t>
            </a:r>
            <a:endParaRPr lang="en-US" dirty="0">
              <a:solidFill>
                <a:srgbClr val="002060"/>
              </a:solidFill>
            </a:endParaRPr>
          </a:p>
        </p:txBody>
      </p:sp>
      <p:sp>
        <p:nvSpPr>
          <p:cNvPr id="3" name="Subtitle 2"/>
          <p:cNvSpPr>
            <a:spLocks noGrp="1"/>
          </p:cNvSpPr>
          <p:nvPr>
            <p:ph type="subTitle" idx="1"/>
          </p:nvPr>
        </p:nvSpPr>
        <p:spPr>
          <a:xfrm>
            <a:off x="373487" y="1159098"/>
            <a:ext cx="11101589" cy="5383370"/>
          </a:xfrm>
        </p:spPr>
        <p:txBody>
          <a:bodyPr/>
          <a:lstStyle/>
          <a:p>
            <a:endParaRPr lang="en-US" dirty="0"/>
          </a:p>
        </p:txBody>
      </p:sp>
      <p:pic>
        <p:nvPicPr>
          <p:cNvPr id="4" name="Picture 3" descr="https://raw.githubusercontent.com/safiyafirdosekhan/PRACTICE-PROJECTS/main/Screenshot_20221217_024148.png"/>
          <p:cNvPicPr/>
          <p:nvPr/>
        </p:nvPicPr>
        <p:blipFill>
          <a:blip r:embed="rId2">
            <a:extLst>
              <a:ext uri="{28A0092B-C50C-407E-A947-70E740481C1C}">
                <a14:useLocalDpi xmlns:a14="http://schemas.microsoft.com/office/drawing/2010/main" val="0"/>
              </a:ext>
            </a:extLst>
          </a:blip>
          <a:srcRect/>
          <a:stretch>
            <a:fillRect/>
          </a:stretch>
        </p:blipFill>
        <p:spPr bwMode="auto">
          <a:xfrm>
            <a:off x="257577" y="1159098"/>
            <a:ext cx="11217499" cy="4919730"/>
          </a:xfrm>
          <a:prstGeom prst="rect">
            <a:avLst/>
          </a:prstGeom>
          <a:noFill/>
          <a:ln>
            <a:noFill/>
          </a:ln>
        </p:spPr>
      </p:pic>
    </p:spTree>
    <p:extLst>
      <p:ext uri="{BB962C8B-B14F-4D97-AF65-F5344CB8AC3E}">
        <p14:creationId xmlns:p14="http://schemas.microsoft.com/office/powerpoint/2010/main" val="2931781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4" y="3040240"/>
            <a:ext cx="11359166" cy="3550716"/>
          </a:xfrm>
          <a:prstGeom prst="rect">
            <a:avLst/>
          </a:prstGeom>
        </p:spPr>
        <p:txBody>
          <a:bodyPr wrap="square">
            <a:spAutoFit/>
          </a:bodyPr>
          <a:lstStyle/>
          <a:p>
            <a:pPr lvl="0" algn="just">
              <a:lnSpc>
                <a:spcPct val="106000"/>
              </a:lnSpc>
            </a:pPr>
            <a:endParaRPr lang="en-IN" sz="14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14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14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14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endParaRPr lang="en-IN"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After </a:t>
            </a:r>
            <a:r>
              <a:rPr lang="en-IN" sz="2000" b="1" dirty="0" err="1" smtClean="0">
                <a:effectLst/>
                <a:latin typeface="Calibri" panose="020F0502020204030204" pitchFamily="34" charset="0"/>
                <a:ea typeface="Calibri" panose="020F0502020204030204" pitchFamily="34" charset="0"/>
                <a:cs typeface="Times New Roman" panose="02020603050405020304" pitchFamily="18" charset="0"/>
              </a:rPr>
              <a:t>Hyperparameter</a:t>
            </a: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 tuning, I have increases the accuracy from 96.73% to 97.20%. Also </a:t>
            </a:r>
            <a:r>
              <a:rPr lang="en-IN" sz="2000" b="1" dirty="0" err="1" smtClean="0">
                <a:effectLst/>
                <a:latin typeface="Calibri" panose="020F0502020204030204" pitchFamily="34" charset="0"/>
                <a:ea typeface="Calibri" panose="020F0502020204030204" pitchFamily="34" charset="0"/>
                <a:cs typeface="Times New Roman" panose="02020603050405020304" pitchFamily="18" charset="0"/>
              </a:rPr>
              <a:t>mse</a:t>
            </a: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en-IN" sz="2000" b="1" dirty="0" err="1" smtClean="0">
                <a:effectLst/>
                <a:latin typeface="Calibri" panose="020F0502020204030204" pitchFamily="34" charset="0"/>
                <a:ea typeface="Calibri" panose="020F0502020204030204" pitchFamily="34" charset="0"/>
                <a:cs typeface="Times New Roman" panose="02020603050405020304" pitchFamily="18" charset="0"/>
              </a:rPr>
              <a:t>rmse</a:t>
            </a: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 values has reduced which means error has reduced.</a:t>
            </a:r>
            <a:endParaRPr lang="en-US" sz="2000" dirty="0">
              <a:effectLst/>
            </a:endParaRPr>
          </a:p>
        </p:txBody>
      </p:sp>
      <p:pic>
        <p:nvPicPr>
          <p:cNvPr id="3" name="Picture 2" descr="https://raw.githubusercontent.com/safiyafirdosekhan/PRACTICE-PROJECTS/main/Screenshot_20221218_124117.png"/>
          <p:cNvPicPr/>
          <p:nvPr/>
        </p:nvPicPr>
        <p:blipFill>
          <a:blip r:embed="rId2">
            <a:extLst>
              <a:ext uri="{28A0092B-C50C-407E-A947-70E740481C1C}">
                <a14:useLocalDpi xmlns:a14="http://schemas.microsoft.com/office/drawing/2010/main" val="0"/>
              </a:ext>
            </a:extLst>
          </a:blip>
          <a:srcRect/>
          <a:stretch>
            <a:fillRect/>
          </a:stretch>
        </p:blipFill>
        <p:spPr bwMode="auto">
          <a:xfrm>
            <a:off x="412124" y="643944"/>
            <a:ext cx="11127346" cy="4726545"/>
          </a:xfrm>
          <a:prstGeom prst="rect">
            <a:avLst/>
          </a:prstGeom>
          <a:noFill/>
          <a:ln>
            <a:noFill/>
          </a:ln>
        </p:spPr>
      </p:pic>
    </p:spTree>
    <p:extLst>
      <p:ext uri="{BB962C8B-B14F-4D97-AF65-F5344CB8AC3E}">
        <p14:creationId xmlns:p14="http://schemas.microsoft.com/office/powerpoint/2010/main" val="3354919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411" y="470647"/>
            <a:ext cx="11389659" cy="591671"/>
          </a:xfrm>
        </p:spPr>
        <p:txBody>
          <a:bodyPr>
            <a:normAutofit/>
          </a:bodyPr>
          <a:lstStyle/>
          <a:p>
            <a:pPr algn="l"/>
            <a:r>
              <a:rPr lang="en-IN" sz="3200" dirty="0">
                <a:solidFill>
                  <a:srgbClr val="002060"/>
                </a:solidFill>
                <a:latin typeface="Cambria"/>
              </a:rPr>
              <a:t>Saving the model and </a:t>
            </a:r>
            <a:r>
              <a:rPr lang="en-IN" sz="3200" dirty="0" smtClean="0">
                <a:solidFill>
                  <a:srgbClr val="002060"/>
                </a:solidFill>
                <a:latin typeface="Cambria"/>
              </a:rPr>
              <a:t>predicting the Price using </a:t>
            </a:r>
            <a:r>
              <a:rPr lang="en-IN" sz="3200" dirty="0">
                <a:solidFill>
                  <a:srgbClr val="002060"/>
                </a:solidFill>
                <a:latin typeface="Cambria"/>
              </a:rPr>
              <a:t>saved model:</a:t>
            </a:r>
            <a:endParaRPr lang="en-US" dirty="0">
              <a:solidFill>
                <a:srgbClr val="002060"/>
              </a:solidFill>
            </a:endParaRPr>
          </a:p>
        </p:txBody>
      </p:sp>
      <p:sp>
        <p:nvSpPr>
          <p:cNvPr id="3" name="Subtitle 2"/>
          <p:cNvSpPr>
            <a:spLocks noGrp="1"/>
          </p:cNvSpPr>
          <p:nvPr>
            <p:ph type="subTitle" idx="1"/>
          </p:nvPr>
        </p:nvSpPr>
        <p:spPr>
          <a:xfrm>
            <a:off x="403411" y="1344706"/>
            <a:ext cx="11389659" cy="5136776"/>
          </a:xfrm>
        </p:spPr>
        <p:txBody>
          <a:bodyPr/>
          <a:lstStyle/>
          <a:p>
            <a:pPr marL="223838" lvl="0" indent="-223838" algn="l">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pkl</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23838" lvl="0" indent="-223838" algn="l">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a:t>
            </a: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fter </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saving the best model, </a:t>
            </a:r>
            <a:r>
              <a:rPr lang="en-IN" sz="18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I’m loading </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my saved model and predicting the test values.</a:t>
            </a:r>
          </a:p>
          <a:p>
            <a:endParaRPr lang="en-US" dirty="0"/>
          </a:p>
        </p:txBody>
      </p:sp>
      <p:pic>
        <p:nvPicPr>
          <p:cNvPr id="4" name="Picture 3" descr="https://raw.githubusercontent.com/safiyafirdosekhan/PRACTICE-PROJECTS/main/Screenshot_20221218_124142.png"/>
          <p:cNvPicPr/>
          <p:nvPr/>
        </p:nvPicPr>
        <p:blipFill>
          <a:blip r:embed="rId2">
            <a:extLst>
              <a:ext uri="{28A0092B-C50C-407E-A947-70E740481C1C}">
                <a14:useLocalDpi xmlns:a14="http://schemas.microsoft.com/office/drawing/2010/main" val="0"/>
              </a:ext>
            </a:extLst>
          </a:blip>
          <a:srcRect/>
          <a:stretch>
            <a:fillRect/>
          </a:stretch>
        </p:blipFill>
        <p:spPr bwMode="auto">
          <a:xfrm>
            <a:off x="403412" y="2326340"/>
            <a:ext cx="11389658" cy="4155141"/>
          </a:xfrm>
          <a:prstGeom prst="rect">
            <a:avLst/>
          </a:prstGeom>
          <a:noFill/>
          <a:ln>
            <a:noFill/>
          </a:ln>
        </p:spPr>
      </p:pic>
    </p:spTree>
    <p:extLst>
      <p:ext uri="{BB962C8B-B14F-4D97-AF65-F5344CB8AC3E}">
        <p14:creationId xmlns:p14="http://schemas.microsoft.com/office/powerpoint/2010/main" val="231502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raw.githubusercontent.com/safiyafirdosekhan/PRACTICE-PROJECTS/main/Screenshot_20221218_124205.png"/>
          <p:cNvPicPr/>
          <p:nvPr/>
        </p:nvPicPr>
        <p:blipFill>
          <a:blip r:embed="rId2">
            <a:extLst>
              <a:ext uri="{28A0092B-C50C-407E-A947-70E740481C1C}">
                <a14:useLocalDpi xmlns:a14="http://schemas.microsoft.com/office/drawing/2010/main" val="0"/>
              </a:ext>
            </a:extLst>
          </a:blip>
          <a:srcRect/>
          <a:stretch>
            <a:fillRect/>
          </a:stretch>
        </p:blipFill>
        <p:spPr bwMode="auto">
          <a:xfrm>
            <a:off x="416859" y="1062319"/>
            <a:ext cx="11430000" cy="5244352"/>
          </a:xfrm>
          <a:prstGeom prst="rect">
            <a:avLst/>
          </a:prstGeom>
          <a:noFill/>
          <a:ln>
            <a:noFill/>
          </a:ln>
        </p:spPr>
      </p:pic>
    </p:spTree>
    <p:extLst>
      <p:ext uri="{BB962C8B-B14F-4D97-AF65-F5344CB8AC3E}">
        <p14:creationId xmlns:p14="http://schemas.microsoft.com/office/powerpoint/2010/main" val="362433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337" y="785612"/>
            <a:ext cx="9144000" cy="785611"/>
          </a:xfrm>
        </p:spPr>
        <p:txBody>
          <a:bodyPr/>
          <a:lstStyle/>
          <a:p>
            <a:pPr algn="l"/>
            <a:r>
              <a:rPr lang="en-IN" sz="3600" dirty="0" smtClean="0">
                <a:solidFill>
                  <a:srgbClr val="002060"/>
                </a:solidFill>
                <a:latin typeface="Cambria"/>
              </a:rPr>
              <a:t>Introduction:</a:t>
            </a:r>
            <a:endParaRPr lang="en-US" dirty="0">
              <a:solidFill>
                <a:srgbClr val="002060"/>
              </a:solidFill>
            </a:endParaRPr>
          </a:p>
        </p:txBody>
      </p:sp>
      <p:sp>
        <p:nvSpPr>
          <p:cNvPr id="3" name="Subtitle 2"/>
          <p:cNvSpPr>
            <a:spLocks noGrp="1"/>
          </p:cNvSpPr>
          <p:nvPr>
            <p:ph type="subTitle" idx="1"/>
          </p:nvPr>
        </p:nvSpPr>
        <p:spPr>
          <a:xfrm>
            <a:off x="708337" y="1571223"/>
            <a:ext cx="10663707" cy="3686577"/>
          </a:xfrm>
        </p:spPr>
        <p:txBody>
          <a:bodyPr>
            <a:normAutofit/>
          </a:bodyPr>
          <a:lstStyle/>
          <a:p>
            <a:pPr algn="just">
              <a:lnSpc>
                <a:spcPct val="107000"/>
              </a:lnSpc>
              <a:spcBef>
                <a:spcPts val="0"/>
              </a:spcBef>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With the </a:t>
            </a:r>
            <a:r>
              <a:rPr lang="en-US" dirty="0" err="1" smtClean="0">
                <a:latin typeface="Calibri" panose="020F0502020204030204" pitchFamily="34" charset="0"/>
                <a:ea typeface="Calibri" panose="020F0502020204030204" pitchFamily="34" charset="0"/>
                <a:cs typeface="Times New Roman" panose="02020603050405020304" pitchFamily="18" charset="0"/>
              </a:rPr>
              <a:t>c</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ovid</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19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covid</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19 impact, our client is facing problems with their previous car price valuation machine learning models. So, they are looking for new machine learning models from new data. We have to make car price valuation model. </a:t>
            </a:r>
            <a:endParaRPr lang="en-US" dirty="0"/>
          </a:p>
        </p:txBody>
      </p:sp>
    </p:spTree>
    <p:extLst>
      <p:ext uri="{BB962C8B-B14F-4D97-AF65-F5344CB8AC3E}">
        <p14:creationId xmlns:p14="http://schemas.microsoft.com/office/powerpoint/2010/main" val="328873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raw.githubusercontent.com/safiyafirdosekhan/PRACTICE-PROJECTS/main/Screenshot_20221217_024345.png"/>
          <p:cNvPicPr/>
          <p:nvPr/>
        </p:nvPicPr>
        <p:blipFill>
          <a:blip r:embed="rId2">
            <a:extLst>
              <a:ext uri="{28A0092B-C50C-407E-A947-70E740481C1C}">
                <a14:useLocalDpi xmlns:a14="http://schemas.microsoft.com/office/drawing/2010/main" val="0"/>
              </a:ext>
            </a:extLst>
          </a:blip>
          <a:srcRect/>
          <a:stretch>
            <a:fillRect/>
          </a:stretch>
        </p:blipFill>
        <p:spPr bwMode="auto">
          <a:xfrm>
            <a:off x="-1" y="591671"/>
            <a:ext cx="11752729" cy="1522561"/>
          </a:xfrm>
          <a:prstGeom prst="rect">
            <a:avLst/>
          </a:prstGeom>
          <a:noFill/>
          <a:ln>
            <a:noFill/>
          </a:ln>
        </p:spPr>
      </p:pic>
      <p:pic>
        <p:nvPicPr>
          <p:cNvPr id="3" name="Picture 2" descr="https://raw.githubusercontent.com/safiyafirdosekhan/PRACTICE-PROJECTS/main/Screenshot_20221218_124245.png"/>
          <p:cNvPicPr/>
          <p:nvPr/>
        </p:nvPicPr>
        <p:blipFill>
          <a:blip r:embed="rId3">
            <a:extLst>
              <a:ext uri="{28A0092B-C50C-407E-A947-70E740481C1C}">
                <a14:useLocalDpi xmlns:a14="http://schemas.microsoft.com/office/drawing/2010/main" val="0"/>
              </a:ext>
            </a:extLst>
          </a:blip>
          <a:srcRect/>
          <a:stretch>
            <a:fillRect/>
          </a:stretch>
        </p:blipFill>
        <p:spPr bwMode="auto">
          <a:xfrm>
            <a:off x="1196788" y="2114232"/>
            <a:ext cx="10995212" cy="4447933"/>
          </a:xfrm>
          <a:prstGeom prst="rect">
            <a:avLst/>
          </a:prstGeom>
          <a:noFill/>
          <a:ln>
            <a:noFill/>
          </a:ln>
        </p:spPr>
      </p:pic>
    </p:spTree>
    <p:extLst>
      <p:ext uri="{BB962C8B-B14F-4D97-AF65-F5344CB8AC3E}">
        <p14:creationId xmlns:p14="http://schemas.microsoft.com/office/powerpoint/2010/main" val="3749944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raw.githubusercontent.com/safiyafirdosekhan/PRACTICE-PROJECTS/main/Screenshot_20221218_124303.png"/>
          <p:cNvPicPr/>
          <p:nvPr/>
        </p:nvPicPr>
        <p:blipFill>
          <a:blip r:embed="rId2">
            <a:extLst>
              <a:ext uri="{28A0092B-C50C-407E-A947-70E740481C1C}">
                <a14:useLocalDpi xmlns:a14="http://schemas.microsoft.com/office/drawing/2010/main" val="0"/>
              </a:ext>
            </a:extLst>
          </a:blip>
          <a:srcRect/>
          <a:stretch>
            <a:fillRect/>
          </a:stretch>
        </p:blipFill>
        <p:spPr bwMode="auto">
          <a:xfrm>
            <a:off x="349624" y="309283"/>
            <a:ext cx="11429999" cy="1317811"/>
          </a:xfrm>
          <a:prstGeom prst="rect">
            <a:avLst/>
          </a:prstGeom>
          <a:noFill/>
          <a:ln>
            <a:noFill/>
          </a:ln>
        </p:spPr>
      </p:pic>
      <p:pic>
        <p:nvPicPr>
          <p:cNvPr id="3" name="Picture 2" descr="https://raw.githubusercontent.com/safiyafirdosekhan/PRACTICE-PROJECTS/main/Screenshot_20221218_124314.png"/>
          <p:cNvPicPr/>
          <p:nvPr/>
        </p:nvPicPr>
        <p:blipFill>
          <a:blip r:embed="rId3">
            <a:extLst>
              <a:ext uri="{28A0092B-C50C-407E-A947-70E740481C1C}">
                <a14:useLocalDpi xmlns:a14="http://schemas.microsoft.com/office/drawing/2010/main" val="0"/>
              </a:ext>
            </a:extLst>
          </a:blip>
          <a:srcRect/>
          <a:stretch>
            <a:fillRect/>
          </a:stretch>
        </p:blipFill>
        <p:spPr bwMode="auto">
          <a:xfrm>
            <a:off x="349624" y="2218765"/>
            <a:ext cx="11429999" cy="4101352"/>
          </a:xfrm>
          <a:prstGeom prst="rect">
            <a:avLst/>
          </a:prstGeom>
          <a:noFill/>
          <a:ln>
            <a:noFill/>
          </a:ln>
        </p:spPr>
      </p:pic>
    </p:spTree>
    <p:extLst>
      <p:ext uri="{BB962C8B-B14F-4D97-AF65-F5344CB8AC3E}">
        <p14:creationId xmlns:p14="http://schemas.microsoft.com/office/powerpoint/2010/main" val="55212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435" y="2902601"/>
            <a:ext cx="10824883" cy="1070871"/>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endParaRPr lang="en-IN" b="1" dirty="0" smtClean="0">
              <a:solidFill>
                <a:srgbClr val="303030"/>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just">
              <a:lnSpc>
                <a:spcPct val="107000"/>
              </a:lnSpc>
              <a:spcAft>
                <a:spcPts val="800"/>
              </a:spcAft>
              <a:buFont typeface="Wingdings" panose="05000000000000000000" pitchFamily="2" charset="2"/>
              <a:buChar char="ü"/>
            </a:pPr>
            <a:r>
              <a:rPr lang="en-IN" b="1" dirty="0" smtClean="0">
                <a:solidFill>
                  <a:srgbClr val="303030"/>
                </a:solidFill>
                <a:latin typeface="Calibri" panose="020F0502020204030204" pitchFamily="34" charset="0"/>
                <a:ea typeface="Calibri" panose="020F0502020204030204" pitchFamily="34" charset="0"/>
                <a:cs typeface="Calibri" panose="020F0502020204030204" pitchFamily="34" charset="0"/>
              </a:rPr>
              <a:t>I </a:t>
            </a:r>
            <a:r>
              <a:rPr lang="en-IN" b="1" dirty="0">
                <a:solidFill>
                  <a:srgbClr val="303030"/>
                </a:solidFill>
                <a:latin typeface="Calibri" panose="020F0502020204030204" pitchFamily="34" charset="0"/>
                <a:ea typeface="Calibri" panose="020F0502020204030204" pitchFamily="34" charset="0"/>
                <a:cs typeface="Calibri" panose="020F0502020204030204" pitchFamily="34" charset="0"/>
              </a:rPr>
              <a:t>have predicted the </a:t>
            </a:r>
            <a:r>
              <a:rPr lang="en-IN" b="1" dirty="0" smtClean="0">
                <a:solidFill>
                  <a:srgbClr val="303030"/>
                </a:solidFill>
                <a:latin typeface="Calibri" panose="020F0502020204030204" pitchFamily="34" charset="0"/>
                <a:ea typeface="Calibri" panose="020F0502020204030204" pitchFamily="34" charset="0"/>
                <a:cs typeface="Calibri" panose="020F0502020204030204" pitchFamily="34" charset="0"/>
              </a:rPr>
              <a:t>Price </a:t>
            </a:r>
            <a:r>
              <a:rPr lang="en-IN" b="1" dirty="0">
                <a:solidFill>
                  <a:srgbClr val="303030"/>
                </a:solidFill>
                <a:latin typeface="Calibri" panose="020F0502020204030204" pitchFamily="34" charset="0"/>
                <a:ea typeface="Calibri" panose="020F0502020204030204" pitchFamily="34" charset="0"/>
                <a:cs typeface="Calibri" panose="020F0502020204030204" pitchFamily="34" charset="0"/>
              </a:rPr>
              <a:t>for </a:t>
            </a:r>
            <a:r>
              <a:rPr lang="en-IN" b="1" dirty="0" smtClean="0">
                <a:solidFill>
                  <a:srgbClr val="303030"/>
                </a:solidFill>
                <a:latin typeface="Calibri" panose="020F0502020204030204" pitchFamily="34" charset="0"/>
                <a:ea typeface="Calibri" panose="020F0502020204030204" pitchFamily="34" charset="0"/>
                <a:cs typeface="Calibri" panose="020F0502020204030204" pitchFamily="34" charset="0"/>
              </a:rPr>
              <a:t>using the saved model, </a:t>
            </a:r>
            <a:r>
              <a:rPr lang="en-IN" b="1" dirty="0">
                <a:solidFill>
                  <a:srgbClr val="303030"/>
                </a:solidFill>
                <a:latin typeface="Calibri" panose="020F0502020204030204" pitchFamily="34" charset="0"/>
                <a:ea typeface="Calibri" panose="020F0502020204030204" pitchFamily="34" charset="0"/>
                <a:cs typeface="Calibri" panose="020F0502020204030204" pitchFamily="34" charset="0"/>
              </a:rPr>
              <a:t>and the predictions look good. I have also saved my predictions for further analysis.</a:t>
            </a:r>
            <a:endParaRPr lang="en-IN" sz="1400" dirty="0">
              <a:solidFill>
                <a:srgbClr val="30303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21311" y="1869141"/>
            <a:ext cx="11187130" cy="860612"/>
          </a:xfrm>
          <a:prstGeom prst="rect">
            <a:avLst/>
          </a:prstGeom>
        </p:spPr>
      </p:pic>
    </p:spTree>
    <p:extLst>
      <p:ext uri="{BB962C8B-B14F-4D97-AF65-F5344CB8AC3E}">
        <p14:creationId xmlns:p14="http://schemas.microsoft.com/office/powerpoint/2010/main" val="1806223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3035" y="618565"/>
            <a:ext cx="11053483" cy="578223"/>
          </a:xfrm>
        </p:spPr>
        <p:txBody>
          <a:bodyPr>
            <a:normAutofit fontScale="90000"/>
          </a:bodyPr>
          <a:lstStyle/>
          <a:p>
            <a:pPr algn="l"/>
            <a:r>
              <a:rPr lang="en-IN" sz="3600" dirty="0">
                <a:solidFill>
                  <a:srgbClr val="002060"/>
                </a:solidFill>
                <a:latin typeface="Cambria"/>
              </a:rPr>
              <a:t>Conclusion:</a:t>
            </a:r>
            <a:endParaRPr lang="en-US" dirty="0">
              <a:solidFill>
                <a:srgbClr val="002060"/>
              </a:solidFill>
            </a:endParaRPr>
          </a:p>
        </p:txBody>
      </p:sp>
      <p:sp>
        <p:nvSpPr>
          <p:cNvPr id="3" name="Subtitle 2"/>
          <p:cNvSpPr>
            <a:spLocks noGrp="1"/>
          </p:cNvSpPr>
          <p:nvPr>
            <p:ph type="subTitle" idx="1"/>
          </p:nvPr>
        </p:nvSpPr>
        <p:spPr>
          <a:xfrm>
            <a:off x="537882" y="1573306"/>
            <a:ext cx="11080377" cy="4881282"/>
          </a:xfrm>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cars manufactured in the year 2022 have a higher price, followed by cars manufactured in the year 2021 and 2020. This means that, the latest cars have a higher price.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brand “MG” has the highest price, followed by “Jaguar” and “Audi”. This means that the luxury cars have a higher price.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model “Endeavour 2.0 TITANIUM PLUS 4X2 AT” has the highest price, followed by “Endeavour 3.2l 4X4 AT Titanium”.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Automatic variant has higher price as compared to Manual variant.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cars which are driven less than 100000 </a:t>
            </a:r>
            <a:r>
              <a:rPr lang="en-IN" sz="2000" dirty="0" err="1">
                <a:latin typeface="Calibri" panose="020F0502020204030204" pitchFamily="34" charset="0"/>
                <a:ea typeface="Calibri" panose="020F0502020204030204" pitchFamily="34" charset="0"/>
                <a:cs typeface="Times New Roman" panose="02020603050405020304" pitchFamily="18" charset="0"/>
              </a:rPr>
              <a:t>kms</a:t>
            </a:r>
            <a:r>
              <a:rPr lang="en-IN" sz="2000" dirty="0">
                <a:latin typeface="Calibri" panose="020F0502020204030204" pitchFamily="34" charset="0"/>
                <a:ea typeface="Calibri" panose="020F0502020204030204" pitchFamily="34" charset="0"/>
                <a:cs typeface="Times New Roman" panose="02020603050405020304" pitchFamily="18" charset="0"/>
              </a:rPr>
              <a:t> have a higher price.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cars with 1 owner have a higher price, followed by cars with 2 owners and 3 owners. This means that, as the number of owners increases, the price of the car decreases.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cars with fuel type Diesel have a higher price, followed by cars with fuel type Petrol and </a:t>
            </a:r>
            <a:r>
              <a:rPr lang="en-IN" sz="2000" dirty="0" err="1">
                <a:latin typeface="Calibri" panose="020F0502020204030204" pitchFamily="34" charset="0"/>
                <a:ea typeface="Calibri" panose="020F0502020204030204" pitchFamily="34" charset="0"/>
                <a:cs typeface="Times New Roman" panose="02020603050405020304" pitchFamily="18" charset="0"/>
              </a:rPr>
              <a:t>Petrol+CNG</a:t>
            </a:r>
            <a:r>
              <a:rPr lang="en-IN" sz="2000" dirty="0">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6442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381" y="0"/>
            <a:ext cx="11762509" cy="6858000"/>
          </a:xfrm>
          <a:prstGeom prst="rect">
            <a:avLst/>
          </a:prstGeom>
        </p:spPr>
      </p:pic>
    </p:spTree>
    <p:extLst>
      <p:ext uri="{BB962C8B-B14F-4D97-AF65-F5344CB8AC3E}">
        <p14:creationId xmlns:p14="http://schemas.microsoft.com/office/powerpoint/2010/main" val="325018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186" y="1122363"/>
            <a:ext cx="10049814" cy="577648"/>
          </a:xfrm>
        </p:spPr>
        <p:txBody>
          <a:bodyPr>
            <a:normAutofit fontScale="90000"/>
          </a:bodyPr>
          <a:lstStyle/>
          <a:p>
            <a:pPr algn="l"/>
            <a:r>
              <a:rPr lang="en-IN" sz="3600" dirty="0" smtClean="0">
                <a:solidFill>
                  <a:srgbClr val="002060"/>
                </a:solidFill>
                <a:latin typeface="Cambria"/>
              </a:rPr>
              <a:t>Business Problem:</a:t>
            </a:r>
            <a:endParaRPr lang="en-US" dirty="0">
              <a:solidFill>
                <a:srgbClr val="002060"/>
              </a:solidFill>
            </a:endParaRPr>
          </a:p>
        </p:txBody>
      </p:sp>
      <p:sp>
        <p:nvSpPr>
          <p:cNvPr id="3" name="Subtitle 2"/>
          <p:cNvSpPr>
            <a:spLocks noGrp="1"/>
          </p:cNvSpPr>
          <p:nvPr>
            <p:ph type="subTitle" idx="1"/>
          </p:nvPr>
        </p:nvSpPr>
        <p:spPr>
          <a:xfrm>
            <a:off x="618186" y="1700011"/>
            <a:ext cx="11153104" cy="4687910"/>
          </a:xfrm>
        </p:spPr>
        <p:txBody>
          <a:bodyPr>
            <a:normAutofit/>
          </a:bodyPr>
          <a:lstStyle/>
          <a:p>
            <a:pPr algn="just"/>
            <a:endParaRPr lang="en-US" b="0" i="0" dirty="0" smtClean="0">
              <a:solidFill>
                <a:srgbClr val="29292B"/>
              </a:solidFill>
              <a:effectLst/>
              <a:latin typeface="Raleway"/>
            </a:endParaRPr>
          </a:p>
          <a:p>
            <a:pPr algn="just"/>
            <a:r>
              <a:rPr lang="en-US" b="0" i="0" dirty="0" smtClean="0">
                <a:solidFill>
                  <a:srgbClr val="29292B"/>
                </a:solidFill>
                <a:effectLst/>
              </a:rPr>
              <a:t>Due to the Corona outbreak, many businesses are fighting for their survival and the Automobile industry is also among them. Deals of used cars may boost as a result of the covid-19 pandemic as society should start using private vehicles rather than public. </a:t>
            </a:r>
          </a:p>
          <a:p>
            <a:pPr algn="just"/>
            <a:r>
              <a:rPr lang="en-US" b="0" i="0" dirty="0" smtClean="0">
                <a:solidFill>
                  <a:srgbClr val="29292B"/>
                </a:solidFill>
                <a:effectLst/>
              </a:rPr>
              <a:t>The second-hand car market which had been noticing a very cold retort during the pandemic is now experiencing a steep incline in sales. More people are preferring private over public vehicles for commuting. Small family cars are in top demand now.</a:t>
            </a:r>
          </a:p>
          <a:p>
            <a:endParaRPr lang="en-US" dirty="0"/>
          </a:p>
        </p:txBody>
      </p:sp>
    </p:spTree>
    <p:extLst>
      <p:ext uri="{BB962C8B-B14F-4D97-AF65-F5344CB8AC3E}">
        <p14:creationId xmlns:p14="http://schemas.microsoft.com/office/powerpoint/2010/main" val="98497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185" y="682580"/>
            <a:ext cx="10049815" cy="631065"/>
          </a:xfrm>
        </p:spPr>
        <p:txBody>
          <a:bodyPr/>
          <a:lstStyle/>
          <a:p>
            <a:pPr algn="l"/>
            <a:r>
              <a:rPr lang="en-IN" sz="3600" dirty="0">
                <a:solidFill>
                  <a:srgbClr val="002060"/>
                </a:solidFill>
                <a:latin typeface="Cambria"/>
              </a:rPr>
              <a:t>Exploratory Data Analysis:</a:t>
            </a:r>
            <a:endParaRPr lang="en-US" dirty="0">
              <a:solidFill>
                <a:srgbClr val="002060"/>
              </a:solidFill>
            </a:endParaRPr>
          </a:p>
        </p:txBody>
      </p:sp>
      <p:sp>
        <p:nvSpPr>
          <p:cNvPr id="3" name="Subtitle 2"/>
          <p:cNvSpPr>
            <a:spLocks noGrp="1"/>
          </p:cNvSpPr>
          <p:nvPr>
            <p:ph type="subTitle" idx="1"/>
          </p:nvPr>
        </p:nvSpPr>
        <p:spPr>
          <a:xfrm>
            <a:off x="618185" y="1506828"/>
            <a:ext cx="10985679" cy="5048518"/>
          </a:xfrm>
        </p:spPr>
        <p:txBody>
          <a:bodyPr>
            <a:normAutofit/>
          </a:bodyPr>
          <a:lstStyle/>
          <a:p>
            <a:pPr marL="342900" lvl="0" indent="-342900" algn="just">
              <a:lnSpc>
                <a:spcPct val="106000"/>
              </a:lnSpc>
              <a:buFont typeface="Wingdings" panose="05000000000000000000" pitchFamily="2"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As a first step I have imported required libraries and I have imported the dataset which is in csv format. </a:t>
            </a:r>
            <a:endParaRPr lang="en-US" dirty="0" smtClean="0">
              <a:effectLst/>
            </a:endParaRPr>
          </a:p>
          <a:p>
            <a:pPr marL="342900" lvl="0" indent="-342900" algn="just">
              <a:lnSpc>
                <a:spcPct val="106000"/>
              </a:lnSpc>
              <a:buFont typeface="Wingdings" panose="05000000000000000000" pitchFamily="2"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Then, I performed all th</a:t>
            </a:r>
            <a:r>
              <a:rPr lang="en-IN" dirty="0" smtClean="0">
                <a:effectLst/>
                <a:latin typeface="Calibri" panose="020F0502020204030204" pitchFamily="34" charset="0"/>
                <a:ea typeface="Calibri" panose="020F0502020204030204" pitchFamily="34" charset="0"/>
                <a:cs typeface="Calibri" panose="020F0502020204030204" pitchFamily="34" charset="0"/>
              </a:rPr>
              <a:t>e statistical analysis, like checking shape, </a:t>
            </a:r>
            <a:r>
              <a:rPr lang="en-IN" dirty="0" err="1" smtClean="0">
                <a:effectLst/>
                <a:latin typeface="Calibri" panose="020F0502020204030204" pitchFamily="34" charset="0"/>
                <a:ea typeface="Calibri" panose="020F0502020204030204" pitchFamily="34" charset="0"/>
                <a:cs typeface="Calibri" panose="020F0502020204030204" pitchFamily="34" charset="0"/>
              </a:rPr>
              <a:t>nunique</a:t>
            </a:r>
            <a:r>
              <a:rPr lang="en-IN" dirty="0" smtClean="0">
                <a:effectLst/>
                <a:latin typeface="Calibri" panose="020F0502020204030204" pitchFamily="34" charset="0"/>
                <a:ea typeface="Calibri" panose="020F0502020204030204" pitchFamily="34" charset="0"/>
                <a:cs typeface="Calibri" panose="020F0502020204030204" pitchFamily="34" charset="0"/>
              </a:rPr>
              <a:t>, value counts, info, etc.</a:t>
            </a:r>
            <a:endParaRPr lang="en-US" dirty="0" smtClean="0">
              <a:effectLst/>
            </a:endParaRPr>
          </a:p>
          <a:p>
            <a:pPr marL="342900" lvl="0" indent="-342900" algn="just">
              <a:lnSpc>
                <a:spcPct val="106000"/>
              </a:lnSpc>
              <a:buFont typeface="Wingdings" panose="05000000000000000000" pitchFamily="2"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While checking the null values in the dataset, I found out that the column VARIANT contains 332 null values, So, I have replace the null values with mode of that column. </a:t>
            </a:r>
            <a:endParaRPr lang="en-US" dirty="0" smtClean="0">
              <a:effectLst/>
            </a:endParaRPr>
          </a:p>
          <a:p>
            <a:pPr marL="342900" lvl="0" indent="-342900" algn="just">
              <a:lnSpc>
                <a:spcPct val="106000"/>
              </a:lnSpc>
              <a:buFont typeface="Wingdings" panose="05000000000000000000" pitchFamily="2"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Next, I have removed the unnecessary details present in the column FUELTYPE, and renamed it as column FUEL. </a:t>
            </a:r>
          </a:p>
          <a:p>
            <a:pPr marL="342900" lvl="0" indent="-342900" algn="just">
              <a:lnSpc>
                <a:spcPct val="106000"/>
              </a:lnSpc>
              <a:buFont typeface="Wingdings" panose="05000000000000000000" pitchFamily="2"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I have also removed the unnecessary details present in the columns DRIVEN_KM, PRICE and NOOF_OWNERS.</a:t>
            </a:r>
            <a:endParaRPr lang="en-US" dirty="0" smtClean="0">
              <a:effectLst/>
            </a:endParaRPr>
          </a:p>
          <a:p>
            <a:pPr lvl="0" algn="just">
              <a:lnSpc>
                <a:spcPct val="106000"/>
              </a:lnSpc>
            </a:pPr>
            <a:endParaRPr lang="en-US" dirty="0" smtClean="0">
              <a:effectLst/>
            </a:endParaRPr>
          </a:p>
          <a:p>
            <a:endParaRPr lang="en-US" dirty="0"/>
          </a:p>
        </p:txBody>
      </p:sp>
    </p:spTree>
    <p:extLst>
      <p:ext uri="{BB962C8B-B14F-4D97-AF65-F5344CB8AC3E}">
        <p14:creationId xmlns:p14="http://schemas.microsoft.com/office/powerpoint/2010/main" val="84129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639" y="476518"/>
            <a:ext cx="10262315" cy="811367"/>
          </a:xfrm>
        </p:spPr>
        <p:txBody>
          <a:bodyPr>
            <a:normAutofit fontScale="90000"/>
          </a:bodyPr>
          <a:lstStyle/>
          <a:p>
            <a:pPr marL="457200" indent="-457200" algn="l">
              <a:lnSpc>
                <a:spcPct val="106000"/>
              </a:lnSpc>
            </a:pPr>
            <a:r>
              <a:rPr lang="en-IN" sz="3600" dirty="0" smtClean="0">
                <a:solidFill>
                  <a:srgbClr val="002060"/>
                </a:solidFill>
                <a:latin typeface="Cambria"/>
              </a:rPr>
              <a:t> </a:t>
            </a:r>
            <a:br>
              <a:rPr lang="en-IN" sz="3600" dirty="0" smtClean="0">
                <a:solidFill>
                  <a:srgbClr val="002060"/>
                </a:solidFill>
                <a:latin typeface="Cambria"/>
              </a:rPr>
            </a:br>
            <a:r>
              <a:rPr lang="en-US" sz="3600" dirty="0" smtClean="0">
                <a:solidFill>
                  <a:srgbClr val="002060"/>
                </a:solidFill>
                <a:latin typeface="Cambria"/>
              </a:rPr>
              <a:t>Univariate Analysis for numerical columns:</a:t>
            </a:r>
            <a:endParaRPr lang="en-US" dirty="0">
              <a:solidFill>
                <a:srgbClr val="002060"/>
              </a:solidFill>
            </a:endParaRPr>
          </a:p>
        </p:txBody>
      </p:sp>
      <p:sp>
        <p:nvSpPr>
          <p:cNvPr id="3" name="Subtitle 2"/>
          <p:cNvSpPr>
            <a:spLocks noGrp="1"/>
          </p:cNvSpPr>
          <p:nvPr>
            <p:ph type="subTitle" idx="1"/>
          </p:nvPr>
        </p:nvSpPr>
        <p:spPr>
          <a:xfrm>
            <a:off x="463639" y="1738648"/>
            <a:ext cx="11346288" cy="4752304"/>
          </a:xfrm>
        </p:spPr>
        <p:txBody>
          <a:bodyPr/>
          <a:lstStyle/>
          <a:p>
            <a:pPr>
              <a:lnSpc>
                <a:spcPct val="106000"/>
              </a:lnSpc>
            </a:pPr>
            <a:r>
              <a:rPr lang="en-IN" dirty="0" smtClean="0">
                <a:effectLst/>
                <a:ea typeface="Calibri" panose="020F0502020204030204" pitchFamily="34" charset="0"/>
                <a:cs typeface="Times New Roman" panose="02020603050405020304" pitchFamily="18" charset="0"/>
              </a:rPr>
              <a:t>As we can see, skewness is present in the columns</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‘MNF_YEAR’, ‘NOOF_OWNERS’ and ‘PRICE’. The column ‘DRIVEN_KM’ appears to be normal. </a:t>
            </a:r>
            <a:endParaRPr lang="en-US" dirty="0" smtClean="0">
              <a:effectLst/>
            </a:endParaRPr>
          </a:p>
          <a:p>
            <a:endParaRPr lang="en-US" dirty="0"/>
          </a:p>
        </p:txBody>
      </p:sp>
      <p:pic>
        <p:nvPicPr>
          <p:cNvPr id="4" name="Picture 3" descr="https://raw.githubusercontent.com/safiyafirdosekhan/PRACTICE-PROJECTS/main/Screenshot_20221217_01532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639" y="1609859"/>
            <a:ext cx="10844012" cy="3747753"/>
          </a:xfrm>
          <a:prstGeom prst="rect">
            <a:avLst/>
          </a:prstGeom>
          <a:noFill/>
          <a:ln>
            <a:noFill/>
          </a:ln>
        </p:spPr>
      </p:pic>
      <p:sp>
        <p:nvSpPr>
          <p:cNvPr id="5" name="Rectangle 4"/>
          <p:cNvSpPr/>
          <p:nvPr/>
        </p:nvSpPr>
        <p:spPr>
          <a:xfrm>
            <a:off x="1056069" y="5375156"/>
            <a:ext cx="10251582" cy="744819"/>
          </a:xfrm>
          <a:prstGeom prst="rect">
            <a:avLst/>
          </a:prstGeom>
        </p:spPr>
        <p:txBody>
          <a:bodyPr wrap="square">
            <a:spAutoFit/>
          </a:bodyPr>
          <a:lstStyle/>
          <a:p>
            <a:pPr>
              <a:lnSpc>
                <a:spcPct val="106000"/>
              </a:lnSpc>
            </a:pPr>
            <a:r>
              <a:rPr lang="en-IN" sz="2000" dirty="0" smtClean="0">
                <a:effectLst/>
                <a:ea typeface="Calibri" panose="020F0502020204030204" pitchFamily="34" charset="0"/>
                <a:cs typeface="Times New Roman" panose="02020603050405020304" pitchFamily="18" charset="0"/>
              </a:rPr>
              <a:t>As we can see, skewness is present in the columns ‘MNF_YEAR’, ‘NOOF_OWNERS’ and ‘PRICE’. The column ‘DRIVEN_KM’ appears to be normal. </a:t>
            </a:r>
            <a:endParaRPr lang="en-US" sz="2000" dirty="0">
              <a:effectLst/>
            </a:endParaRPr>
          </a:p>
        </p:txBody>
      </p:sp>
    </p:spTree>
    <p:extLst>
      <p:ext uri="{BB962C8B-B14F-4D97-AF65-F5344CB8AC3E}">
        <p14:creationId xmlns:p14="http://schemas.microsoft.com/office/powerpoint/2010/main" val="36787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sz="3200" dirty="0">
                <a:solidFill>
                  <a:srgbClr val="002060"/>
                </a:solidFill>
                <a:latin typeface="Cambria"/>
              </a:rPr>
              <a:t>Univariate Analysis for </a:t>
            </a:r>
            <a:r>
              <a:rPr lang="en-US" sz="3200" dirty="0" smtClean="0">
                <a:solidFill>
                  <a:srgbClr val="002060"/>
                </a:solidFill>
                <a:latin typeface="Cambria"/>
              </a:rPr>
              <a:t>categorical </a:t>
            </a:r>
            <a:r>
              <a:rPr lang="en-US" sz="3200" dirty="0">
                <a:solidFill>
                  <a:srgbClr val="002060"/>
                </a:solidFill>
                <a:latin typeface="Cambria"/>
              </a:rPr>
              <a:t>columns:</a:t>
            </a:r>
            <a:endParaRPr lang="en-US" dirty="0"/>
          </a:p>
        </p:txBody>
      </p:sp>
      <p:sp>
        <p:nvSpPr>
          <p:cNvPr id="3" name="Content Placeholder 2"/>
          <p:cNvSpPr>
            <a:spLocks noGrp="1"/>
          </p:cNvSpPr>
          <p:nvPr>
            <p:ph idx="1"/>
          </p:nvPr>
        </p:nvSpPr>
        <p:spPr>
          <a:xfrm>
            <a:off x="838200" y="1275008"/>
            <a:ext cx="10515600" cy="4901955"/>
          </a:xfrm>
        </p:spPr>
        <p:txBody>
          <a:bodyPr>
            <a:normAutofit lnSpcReduction="10000"/>
          </a:bodyPr>
          <a:lstStyle/>
          <a:p>
            <a:pPr marL="0" indent="0">
              <a:lnSpc>
                <a:spcPct val="106000"/>
              </a:lnSpc>
              <a:buNone/>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buNone/>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buNone/>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buNone/>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buNone/>
            </a:pPr>
            <a:endParaRPr lang="en-IN" sz="2000" dirty="0" smtClean="0">
              <a:effectLst/>
              <a:ea typeface="Calibri" panose="020F0502020204030204" pitchFamily="34" charset="0"/>
              <a:cs typeface="Times New Roman" panose="02020603050405020304" pitchFamily="18" charset="0"/>
            </a:endParaRPr>
          </a:p>
          <a:p>
            <a:pPr marL="0" indent="0">
              <a:lnSpc>
                <a:spcPct val="106000"/>
              </a:lnSpc>
              <a:buNone/>
            </a:pPr>
            <a:r>
              <a:rPr lang="en-IN" sz="2000" dirty="0" smtClean="0">
                <a:effectLst/>
                <a:ea typeface="Calibri" panose="020F0502020204030204" pitchFamily="34" charset="0"/>
                <a:cs typeface="Times New Roman" panose="02020603050405020304" pitchFamily="18" charset="0"/>
              </a:rPr>
              <a:t>As we can see, the brand </a:t>
            </a:r>
            <a:r>
              <a:rPr lang="en-IN" sz="2000" dirty="0" err="1" smtClean="0">
                <a:effectLst/>
                <a:ea typeface="Calibri" panose="020F0502020204030204" pitchFamily="34" charset="0"/>
                <a:cs typeface="Times New Roman" panose="02020603050405020304" pitchFamily="18" charset="0"/>
              </a:rPr>
              <a:t>Maruti</a:t>
            </a:r>
            <a:r>
              <a:rPr lang="en-IN" sz="2000" dirty="0" smtClean="0">
                <a:effectLst/>
                <a:ea typeface="Calibri" panose="020F0502020204030204" pitchFamily="34" charset="0"/>
                <a:cs typeface="Times New Roman" panose="02020603050405020304" pitchFamily="18" charset="0"/>
              </a:rPr>
              <a:t> is largely available for sale, followed by Hyundai.</a:t>
            </a:r>
            <a:endParaRPr lang="en-US" sz="2000" dirty="0" smtClean="0">
              <a:effectLst/>
            </a:endParaRPr>
          </a:p>
          <a:p>
            <a:endParaRPr lang="en-US" dirty="0"/>
          </a:p>
        </p:txBody>
      </p:sp>
      <p:pic>
        <p:nvPicPr>
          <p:cNvPr id="4" name="Picture 3" descr="https://raw.githubusercontent.com/safiyafirdosekhan/PRACTICE-PROJECTS/main/Screenshot_20221217_015451.png"/>
          <p:cNvPicPr/>
          <p:nvPr/>
        </p:nvPicPr>
        <p:blipFill>
          <a:blip r:embed="rId2">
            <a:extLst>
              <a:ext uri="{28A0092B-C50C-407E-A947-70E740481C1C}">
                <a14:useLocalDpi xmlns:a14="http://schemas.microsoft.com/office/drawing/2010/main" val="0"/>
              </a:ext>
            </a:extLst>
          </a:blip>
          <a:srcRect/>
          <a:stretch>
            <a:fillRect/>
          </a:stretch>
        </p:blipFill>
        <p:spPr bwMode="auto">
          <a:xfrm>
            <a:off x="579549" y="1146220"/>
            <a:ext cx="11062952" cy="4178255"/>
          </a:xfrm>
          <a:prstGeom prst="rect">
            <a:avLst/>
          </a:prstGeom>
          <a:noFill/>
          <a:ln>
            <a:noFill/>
          </a:ln>
        </p:spPr>
      </p:pic>
    </p:spTree>
    <p:extLst>
      <p:ext uri="{BB962C8B-B14F-4D97-AF65-F5344CB8AC3E}">
        <p14:creationId xmlns:p14="http://schemas.microsoft.com/office/powerpoint/2010/main" val="301702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raw.githubusercontent.com/safiyafirdosekhan/PRACTICE-PROJECTS/main/Screenshot_20221218_121530.png"/>
          <p:cNvPicPr/>
          <p:nvPr/>
        </p:nvPicPr>
        <p:blipFill>
          <a:blip r:embed="rId2">
            <a:extLst>
              <a:ext uri="{28A0092B-C50C-407E-A947-70E740481C1C}">
                <a14:useLocalDpi xmlns:a14="http://schemas.microsoft.com/office/drawing/2010/main" val="0"/>
              </a:ext>
            </a:extLst>
          </a:blip>
          <a:srcRect/>
          <a:stretch>
            <a:fillRect/>
          </a:stretch>
        </p:blipFill>
        <p:spPr bwMode="auto">
          <a:xfrm>
            <a:off x="489398" y="643943"/>
            <a:ext cx="5473520" cy="5087155"/>
          </a:xfrm>
          <a:prstGeom prst="rect">
            <a:avLst/>
          </a:prstGeom>
          <a:noFill/>
          <a:ln>
            <a:noFill/>
          </a:ln>
        </p:spPr>
      </p:pic>
      <p:pic>
        <p:nvPicPr>
          <p:cNvPr id="4" name="Picture 3" descr="https://raw.githubusercontent.com/safiyafirdosekhan/PRACTICE-PROJECTS/main/Screenshot_20221217_094432.png"/>
          <p:cNvPicPr/>
          <p:nvPr/>
        </p:nvPicPr>
        <p:blipFill>
          <a:blip r:embed="rId3">
            <a:extLst>
              <a:ext uri="{28A0092B-C50C-407E-A947-70E740481C1C}">
                <a14:useLocalDpi xmlns:a14="http://schemas.microsoft.com/office/drawing/2010/main" val="0"/>
              </a:ext>
            </a:extLst>
          </a:blip>
          <a:srcRect/>
          <a:stretch>
            <a:fillRect/>
          </a:stretch>
        </p:blipFill>
        <p:spPr bwMode="auto">
          <a:xfrm>
            <a:off x="5692462" y="643944"/>
            <a:ext cx="6398653" cy="5087154"/>
          </a:xfrm>
          <a:prstGeom prst="rect">
            <a:avLst/>
          </a:prstGeom>
          <a:noFill/>
          <a:ln>
            <a:noFill/>
          </a:ln>
        </p:spPr>
      </p:pic>
      <p:sp>
        <p:nvSpPr>
          <p:cNvPr id="5" name="Rectangle 4"/>
          <p:cNvSpPr/>
          <p:nvPr/>
        </p:nvSpPr>
        <p:spPr>
          <a:xfrm>
            <a:off x="656822" y="3152322"/>
            <a:ext cx="11127347" cy="3748911"/>
          </a:xfrm>
          <a:prstGeom prst="rect">
            <a:avLst/>
          </a:prstGeom>
        </p:spPr>
        <p:txBody>
          <a:bodyPr wrap="square">
            <a:spAutoFit/>
          </a:bodyPr>
          <a:lstStyle/>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models largely available for sale are “City V MT PETROL”, followed by “</a:t>
            </a:r>
            <a:r>
              <a:rPr lang="en-IN" sz="2000" dirty="0" err="1" smtClean="0">
                <a:effectLst/>
                <a:latin typeface="Calibri" panose="020F0502020204030204" pitchFamily="34" charset="0"/>
                <a:ea typeface="Calibri" panose="020F0502020204030204" pitchFamily="34" charset="0"/>
                <a:cs typeface="Times New Roman" panose="02020603050405020304" pitchFamily="18" charset="0"/>
              </a:rPr>
              <a:t>Baleno</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DELTA 1.2 K12” and “</a:t>
            </a:r>
            <a:r>
              <a:rPr lang="en-IN" sz="2000" dirty="0" err="1" smtClean="0">
                <a:effectLst/>
                <a:latin typeface="Calibri" panose="020F0502020204030204" pitchFamily="34" charset="0"/>
                <a:ea typeface="Calibri" panose="020F0502020204030204" pitchFamily="34" charset="0"/>
                <a:cs typeface="Times New Roman" panose="02020603050405020304" pitchFamily="18" charset="0"/>
              </a:rPr>
              <a:t>Dzire</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VXI”.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888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raw.githubusercontent.com/safiyafirdosekhan/PRACTICE-PROJECTS/main/Screenshot_20221217_015506.png"/>
          <p:cNvPicPr/>
          <p:nvPr/>
        </p:nvPicPr>
        <p:blipFill>
          <a:blip r:embed="rId2">
            <a:extLst>
              <a:ext uri="{28A0092B-C50C-407E-A947-70E740481C1C}">
                <a14:useLocalDpi xmlns:a14="http://schemas.microsoft.com/office/drawing/2010/main" val="0"/>
              </a:ext>
            </a:extLst>
          </a:blip>
          <a:srcRect/>
          <a:stretch>
            <a:fillRect/>
          </a:stretch>
        </p:blipFill>
        <p:spPr bwMode="auto">
          <a:xfrm>
            <a:off x="0" y="1331912"/>
            <a:ext cx="12054625" cy="4194175"/>
          </a:xfrm>
          <a:prstGeom prst="rect">
            <a:avLst/>
          </a:prstGeom>
          <a:noFill/>
          <a:ln>
            <a:noFill/>
          </a:ln>
        </p:spPr>
      </p:pic>
      <p:sp>
        <p:nvSpPr>
          <p:cNvPr id="3" name="Rectangle 2"/>
          <p:cNvSpPr/>
          <p:nvPr/>
        </p:nvSpPr>
        <p:spPr>
          <a:xfrm>
            <a:off x="489397" y="3152322"/>
            <a:ext cx="11204620" cy="3086486"/>
          </a:xfrm>
          <a:prstGeom prst="rect">
            <a:avLst/>
          </a:prstGeom>
        </p:spPr>
        <p:txBody>
          <a:bodyPr wrap="square">
            <a:spAutoFit/>
          </a:bodyPr>
          <a:lstStyle/>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As we can see, the Manual Variants are largely available for sale, as compared to Automatic variants.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4434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1216</Words>
  <Application>Microsoft Office PowerPoint</Application>
  <PresentationFormat>Widescreen</PresentationFormat>
  <Paragraphs>273</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Brush Script MT</vt:lpstr>
      <vt:lpstr>Calibri</vt:lpstr>
      <vt:lpstr>Calibri Light</vt:lpstr>
      <vt:lpstr>Cambria</vt:lpstr>
      <vt:lpstr>Century</vt:lpstr>
      <vt:lpstr>Raleway</vt:lpstr>
      <vt:lpstr>Times New Roman</vt:lpstr>
      <vt:lpstr>Wingdings</vt:lpstr>
      <vt:lpstr>Office Theme</vt:lpstr>
      <vt:lpstr>Car Price Prediction </vt:lpstr>
      <vt:lpstr>Overview:</vt:lpstr>
      <vt:lpstr>Introduction:</vt:lpstr>
      <vt:lpstr>Business Problem:</vt:lpstr>
      <vt:lpstr>Exploratory Data Analysis:</vt:lpstr>
      <vt:lpstr>  Univariate Analysis for numerical columns:</vt:lpstr>
      <vt:lpstr>Univariate Analysis for categorical columns:</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Multivariate Analysis:</vt:lpstr>
      <vt:lpstr>Model Building:</vt:lpstr>
      <vt:lpstr>i) Random Forest Regressor:</vt:lpstr>
      <vt:lpstr>ii) XGB Regressor:</vt:lpstr>
      <vt:lpstr>iii) Extra Trees Regressor:</vt:lpstr>
      <vt:lpstr>iv) Gradient Boosting Regressor:</vt:lpstr>
      <vt:lpstr>v) Decision Tree Regressor:</vt:lpstr>
      <vt:lpstr>vi) Bagging Regressor:</vt:lpstr>
      <vt:lpstr>Hyper Parameter Tuning:</vt:lpstr>
      <vt:lpstr>PowerPoint Presentation</vt:lpstr>
      <vt:lpstr>Saving the model and predicting the Price using saved model:</vt:lpstr>
      <vt:lpstr>PowerPoint Presentation</vt:lpstr>
      <vt:lpstr>PowerPoint Presentation</vt:lpstr>
      <vt:lpstr>PowerPoint Presentation</vt:lpstr>
      <vt:lpstr>PowerPoint Presentation</vt:lpstr>
      <vt:lpstr>Conclusion: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Admin</dc:creator>
  <cp:lastModifiedBy>Admin</cp:lastModifiedBy>
  <cp:revision>19</cp:revision>
  <dcterms:created xsi:type="dcterms:W3CDTF">2022-12-18T07:52:40Z</dcterms:created>
  <dcterms:modified xsi:type="dcterms:W3CDTF">2022-12-18T11:51:54Z</dcterms:modified>
</cp:coreProperties>
</file>