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3" r:id="rId4"/>
    <p:sldId id="275" r:id="rId5"/>
    <p:sldId id="274" r:id="rId6"/>
    <p:sldId id="267" r:id="rId7"/>
    <p:sldId id="263" r:id="rId8"/>
    <p:sldId id="264" r:id="rId9"/>
    <p:sldId id="276" r:id="rId10"/>
    <p:sldId id="265" r:id="rId11"/>
    <p:sldId id="270" r:id="rId12"/>
    <p:sldId id="258" r:id="rId13"/>
    <p:sldId id="269" r:id="rId14"/>
    <p:sldId id="259" r:id="rId15"/>
    <p:sldId id="262" r:id="rId16"/>
    <p:sldId id="260" r:id="rId17"/>
    <p:sldId id="261" r:id="rId18"/>
    <p:sldId id="271" r:id="rId19"/>
    <p:sldId id="272" r:id="rId2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zi Vishkin" initials="" lastIdx="3" clrIdx="0"/>
  <p:cmAuthor id="1" name="James Edwards" initials="J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428" autoAdjust="0"/>
  </p:normalViewPr>
  <p:slideViewPr>
    <p:cSldViewPr>
      <p:cViewPr>
        <p:scale>
          <a:sx n="102" d="100"/>
          <a:sy n="102" d="100"/>
        </p:scale>
        <p:origin x="-307" y="5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17T17:55:05.467" idx="1">
    <p:pos x="2082" y="2552"/>
    <p:text>The full author list is: R. Patel, Y. Zhang, J. Mak, A. Davidson, J. Owens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16T22:20:13.327" idx="1">
    <p:pos x="4790" y="1581"/>
    <p:text>how about representing it in a figure as a structure, similar to my 1991 paper (&amp;classnotes)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877A3F0-F6CF-4D0C-9A38-3F491828F6C5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17F0CC07-9911-41B6-83EF-0FD78779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0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76245D0-3607-4AC9-83E0-4C8264D46888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7B18AD6-63B9-424D-8110-2F9AF6C12F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Unexpected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present by saying: “and an interesting anecdote”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18AD6-63B9-424D-8110-2F9AF6C12F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2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18AD6-63B9-424D-8110-2F9AF6C12F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4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</a:t>
            </a:r>
            <a:r>
              <a:rPr lang="en-US" baseline="0" dirty="0" smtClean="0"/>
              <a:t>when it comes to speed</a:t>
            </a:r>
            <a:r>
              <a:rPr lang="en-US" dirty="0" smtClean="0"/>
              <a:t>, both</a:t>
            </a:r>
            <a:r>
              <a:rPr lang="en-US" baseline="0" dirty="0" smtClean="0"/>
              <a:t> ISCA papers suggest that decompression is more important than compression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18AD6-63B9-424D-8110-2F9AF6C12F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8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could only fit a couple of snapshot into this short presentation. </a:t>
            </a:r>
            <a:r>
              <a:rPr lang="en-US" dirty="0" smtClean="0"/>
              <a:t>The serial</a:t>
            </a:r>
            <a:r>
              <a:rPr lang="en-US" baseline="0" dirty="0" smtClean="0"/>
              <a:t> algorithm proceeds in stages.</a:t>
            </a:r>
          </a:p>
          <a:p>
            <a:r>
              <a:rPr lang="en-US" baseline="0" dirty="0" smtClean="0"/>
              <a:t>The decompression algorithm performs the inverses of the stages of the compression algorithm in the reverse order.</a:t>
            </a:r>
          </a:p>
          <a:p>
            <a:r>
              <a:rPr lang="en-US" baseline="0" dirty="0" smtClean="0"/>
              <a:t>The parallel algorithm proceeds the same way as the serial algorithm, but each stage is replaced by a parallel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18AD6-63B9-424D-8110-2F9AF6C12F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0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18AD6-63B9-424D-8110-2F9AF6C12F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2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Intuition: For encoding, you know characters (and</a:t>
            </a:r>
            <a:r>
              <a:rPr lang="en-US" baseline="0" dirty="0" smtClean="0"/>
              <a:t> want to find indices)</a:t>
            </a:r>
            <a:r>
              <a:rPr lang="en-US" dirty="0" smtClean="0"/>
              <a:t>. For decoding, you know indices (and want to find</a:t>
            </a:r>
            <a:r>
              <a:rPr lang="en-US" baseline="0" dirty="0" smtClean="0"/>
              <a:t> characters).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18AD6-63B9-424D-8110-2F9AF6C12F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E810E0-7DD6-463A-BAE6-39358BEA8DA7}" type="datetimeFigureOut">
              <a:rPr lang="en-US" smtClean="0"/>
              <a:t>7/30/2013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456842-E2C8-451D-BA9E-91598F8F458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Truly Parallel</a:t>
            </a:r>
            <a:br>
              <a:rPr lang="en-US" dirty="0" smtClean="0"/>
            </a:br>
            <a:r>
              <a:rPr lang="en-US" dirty="0" smtClean="0"/>
              <a:t>Burrows-Wheeler</a:t>
            </a:r>
            <a:br>
              <a:rPr lang="en-US" dirty="0" smtClean="0"/>
            </a:br>
            <a:r>
              <a:rPr lang="en-US" dirty="0" smtClean="0"/>
              <a:t>Compression and Decompression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42232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James A. Edwards</a:t>
            </a:r>
            <a:r>
              <a:rPr lang="en-US" dirty="0" smtClean="0"/>
              <a:t>, Uzi Vishkin</a:t>
            </a:r>
          </a:p>
          <a:p>
            <a:pPr algn="l"/>
            <a:r>
              <a:rPr lang="en-US" dirty="0" smtClean="0"/>
              <a:t>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[4] J</a:t>
            </a:r>
            <a:r>
              <a:rPr lang="en-US" dirty="0"/>
              <a:t>. A. Edwards and U. Vishkin. Parallel algorithms </a:t>
            </a:r>
            <a:r>
              <a:rPr lang="en-US" dirty="0" smtClean="0"/>
              <a:t>for Burrows-Wheeler </a:t>
            </a:r>
            <a:r>
              <a:rPr lang="en-US" dirty="0"/>
              <a:t>compression and </a:t>
            </a:r>
            <a:r>
              <a:rPr lang="en-US" dirty="0" smtClean="0"/>
              <a:t>decompression. </a:t>
            </a:r>
            <a:r>
              <a:rPr lang="pt-BR" dirty="0" smtClean="0"/>
              <a:t>TR</a:t>
            </a:r>
            <a:r>
              <a:rPr lang="pt-BR" dirty="0"/>
              <a:t>, UMD, 2012. http://hdl.handle.net/1903/13299.</a:t>
            </a:r>
          </a:p>
          <a:p>
            <a:r>
              <a:rPr lang="en-US" dirty="0" smtClean="0"/>
              <a:t>[5] J</a:t>
            </a:r>
            <a:r>
              <a:rPr lang="en-US" dirty="0"/>
              <a:t>. A. Edwards and U. Vishkin. Empirical </a:t>
            </a:r>
            <a:r>
              <a:rPr lang="en-US" dirty="0" smtClean="0"/>
              <a:t>speedup study </a:t>
            </a:r>
            <a:r>
              <a:rPr lang="en-US" dirty="0"/>
              <a:t>of truly parallel data compression. TR, </a:t>
            </a:r>
            <a:r>
              <a:rPr lang="en-US" dirty="0" smtClean="0"/>
              <a:t>UMD, 2013</a:t>
            </a:r>
            <a:r>
              <a:rPr lang="en-US" dirty="0"/>
              <a:t>. http://hdl.handle.net/1903/13890.</a:t>
            </a:r>
          </a:p>
        </p:txBody>
      </p:sp>
    </p:spTree>
    <p:extLst>
      <p:ext uri="{BB962C8B-B14F-4D97-AF65-F5344CB8AC3E}">
        <p14:creationId xmlns:p14="http://schemas.microsoft.com/office/powerpoint/2010/main" val="3914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Block-Sorting Transform (BST)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876800" cy="443484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bring occurrences of characters together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Serial algorithm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Form a list of all rotations of the input string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Sort the list lexicographically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Take the last column of the list as output</a:t>
            </a:r>
          </a:p>
          <a:p>
            <a:pPr marL="484632" indent="-457200"/>
            <a:r>
              <a:rPr lang="en-US" dirty="0" smtClean="0"/>
              <a:t>Equivalent to </a:t>
            </a:r>
            <a:r>
              <a:rPr lang="en-US" dirty="0" smtClean="0">
                <a:solidFill>
                  <a:srgbClr val="FF0000"/>
                </a:solidFill>
              </a:rPr>
              <a:t>sorting the suffixes</a:t>
            </a:r>
            <a:r>
              <a:rPr lang="en-US" dirty="0" smtClean="0"/>
              <a:t> of the input string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819400"/>
            <a:ext cx="12923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+mj-lt"/>
              </a:rPr>
              <a:t>banana$</a:t>
            </a:r>
          </a:p>
          <a:p>
            <a:r>
              <a:rPr lang="en-US" sz="2400" b="1" dirty="0">
                <a:latin typeface="+mj-lt"/>
              </a:rPr>
              <a:t>anana$b</a:t>
            </a:r>
          </a:p>
          <a:p>
            <a:r>
              <a:rPr lang="en-US" sz="2400" b="1" dirty="0">
                <a:latin typeface="+mj-lt"/>
              </a:rPr>
              <a:t>nana$ba</a:t>
            </a:r>
          </a:p>
          <a:p>
            <a:r>
              <a:rPr lang="en-US" sz="2400" b="1" dirty="0">
                <a:latin typeface="+mj-lt"/>
              </a:rPr>
              <a:t>ana$ban</a:t>
            </a:r>
          </a:p>
          <a:p>
            <a:r>
              <a:rPr lang="en-US" sz="2400" b="1" dirty="0">
                <a:latin typeface="+mj-lt"/>
              </a:rPr>
              <a:t>na$bana</a:t>
            </a:r>
          </a:p>
          <a:p>
            <a:r>
              <a:rPr lang="en-US" sz="2400" b="1" dirty="0">
                <a:latin typeface="+mj-lt"/>
              </a:rPr>
              <a:t>a$banan</a:t>
            </a:r>
          </a:p>
          <a:p>
            <a:r>
              <a:rPr lang="en-US" sz="2400" b="1" dirty="0">
                <a:latin typeface="+mj-lt"/>
              </a:rPr>
              <a:t>$banana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2819400"/>
            <a:ext cx="12923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$banan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a</a:t>
            </a:r>
          </a:p>
          <a:p>
            <a:r>
              <a:rPr lang="en-US" sz="2400" b="1" dirty="0">
                <a:latin typeface="+mj-lt"/>
              </a:rPr>
              <a:t>a$bana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n</a:t>
            </a:r>
          </a:p>
          <a:p>
            <a:r>
              <a:rPr lang="en-US" sz="2400" b="1" dirty="0">
                <a:latin typeface="+mj-lt"/>
              </a:rPr>
              <a:t>ana$ba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n</a:t>
            </a:r>
          </a:p>
          <a:p>
            <a:r>
              <a:rPr lang="en-US" sz="2400" b="1" dirty="0" smtClean="0">
                <a:latin typeface="+mj-lt"/>
              </a:rPr>
              <a:t>anana$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b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banana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$</a:t>
            </a:r>
          </a:p>
          <a:p>
            <a:r>
              <a:rPr lang="en-US" sz="2400" b="1" dirty="0">
                <a:latin typeface="+mj-lt"/>
              </a:rPr>
              <a:t>na$ban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a</a:t>
            </a:r>
          </a:p>
          <a:p>
            <a:r>
              <a:rPr lang="en-US" sz="2400" b="1" dirty="0" smtClean="0">
                <a:latin typeface="+mj-lt"/>
              </a:rPr>
              <a:t>nana$b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92897" y="1924502"/>
            <a:ext cx="1421287" cy="730830"/>
            <a:chOff x="6490560" y="1924502"/>
            <a:chExt cx="1421287" cy="730830"/>
          </a:xfrm>
        </p:grpSpPr>
        <p:sp>
          <p:nvSpPr>
            <p:cNvPr id="8" name="TextBox 7"/>
            <p:cNvSpPr txBox="1"/>
            <p:nvPr/>
          </p:nvSpPr>
          <p:spPr>
            <a:xfrm>
              <a:off x="6555033" y="1924502"/>
              <a:ext cx="1292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  <a:latin typeface="+mj-lt"/>
                </a:rPr>
                <a:t>banana$</a:t>
              </a:r>
              <a:endParaRPr lang="en-US" sz="24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0560" y="2286000"/>
              <a:ext cx="1421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Input to BST</a:t>
              </a:r>
              <a:endParaRPr lang="en-US" i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15000" y="5450425"/>
            <a:ext cx="175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List of rotations</a:t>
            </a:r>
            <a:endParaRPr lang="en-US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89792" y="5943600"/>
            <a:ext cx="1627497" cy="762000"/>
            <a:chOff x="6489792" y="5943600"/>
            <a:chExt cx="1627497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6657370" y="5943600"/>
              <a:ext cx="1292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annb$aa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9792" y="6336268"/>
              <a:ext cx="1627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Output of BST</a:t>
              </a:r>
              <a:endParaRPr lang="en-US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07341" y="4158228"/>
            <a:ext cx="765059" cy="413772"/>
            <a:chOff x="7007341" y="4234428"/>
            <a:chExt cx="765059" cy="41377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007341" y="4234428"/>
              <a:ext cx="76505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091551" y="42788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Sort</a:t>
              </a:r>
              <a:endParaRPr lang="en-US" i="1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486400" y="1996237"/>
            <a:ext cx="0" cy="448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Block-Sorting Transform (BST)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Parallel algorithm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suffix tree </a:t>
            </a:r>
            <a:r>
              <a:rPr lang="en-US" dirty="0" smtClean="0"/>
              <a:t>of </a:t>
            </a:r>
            <a:r>
              <a:rPr lang="en-US" i="1" dirty="0" smtClean="0"/>
              <a:t>S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(log</a:t>
            </a:r>
            <a:r>
              <a:rPr lang="en-US" baseline="30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time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work</a:t>
            </a:r>
            <a:r>
              <a:rPr lang="en-US" dirty="0" smtClean="0"/>
              <a:t>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suffix array </a:t>
            </a:r>
            <a:r>
              <a:rPr lang="en-US" i="1" dirty="0" smtClean="0"/>
              <a:t>SA</a:t>
            </a:r>
            <a:r>
              <a:rPr lang="en-US" dirty="0" smtClean="0"/>
              <a:t> of </a:t>
            </a:r>
            <a:r>
              <a:rPr lang="en-US" i="1" dirty="0" smtClean="0"/>
              <a:t>S</a:t>
            </a:r>
            <a:r>
              <a:rPr lang="en-US" dirty="0" smtClean="0"/>
              <a:t> by traversing the suffix tree (</a:t>
            </a:r>
            <a:r>
              <a:rPr lang="en-US" dirty="0" smtClean="0">
                <a:solidFill>
                  <a:srgbClr val="FF0000"/>
                </a:solidFill>
              </a:rPr>
              <a:t>Euler tour</a:t>
            </a:r>
            <a:r>
              <a:rPr lang="en-US" dirty="0" smtClean="0"/>
              <a:t> technique: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(log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time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work</a:t>
            </a:r>
            <a:r>
              <a:rPr lang="en-US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Permute </a:t>
            </a:r>
            <a:r>
              <a:rPr lang="en-US" dirty="0" smtClean="0"/>
              <a:t>characters according to </a:t>
            </a:r>
            <a:r>
              <a:rPr lang="en-US" i="1" dirty="0" smtClean="0"/>
              <a:t>SA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(1) time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work</a:t>
            </a:r>
            <a:r>
              <a:rPr lang="en-US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243513" y="2211872"/>
            <a:ext cx="3389313" cy="1747837"/>
          </a:xfrm>
          <a:custGeom>
            <a:avLst/>
            <a:gdLst>
              <a:gd name="T0" fmla="*/ 1035 w 2135"/>
              <a:gd name="T1" fmla="*/ 0 h 1101"/>
              <a:gd name="T2" fmla="*/ 0 w 2135"/>
              <a:gd name="T3" fmla="*/ 420 h 1101"/>
              <a:gd name="T4" fmla="*/ 1035 w 2135"/>
              <a:gd name="T5" fmla="*/ 0 h 1101"/>
              <a:gd name="T6" fmla="*/ 618 w 2135"/>
              <a:gd name="T7" fmla="*/ 494 h 1101"/>
              <a:gd name="T8" fmla="*/ 618 w 2135"/>
              <a:gd name="T9" fmla="*/ 494 h 1101"/>
              <a:gd name="T10" fmla="*/ 268 w 2135"/>
              <a:gd name="T11" fmla="*/ 721 h 1101"/>
              <a:gd name="T12" fmla="*/ 618 w 2135"/>
              <a:gd name="T13" fmla="*/ 494 h 1101"/>
              <a:gd name="T14" fmla="*/ 922 w 2135"/>
              <a:gd name="T15" fmla="*/ 835 h 1101"/>
              <a:gd name="T16" fmla="*/ 922 w 2135"/>
              <a:gd name="T17" fmla="*/ 835 h 1101"/>
              <a:gd name="T18" fmla="*/ 694 w 2135"/>
              <a:gd name="T19" fmla="*/ 1101 h 1101"/>
              <a:gd name="T20" fmla="*/ 922 w 2135"/>
              <a:gd name="T21" fmla="*/ 835 h 1101"/>
              <a:gd name="T22" fmla="*/ 1223 w 2135"/>
              <a:gd name="T23" fmla="*/ 1099 h 1101"/>
              <a:gd name="T24" fmla="*/ 1035 w 2135"/>
              <a:gd name="T25" fmla="*/ 0 h 1101"/>
              <a:gd name="T26" fmla="*/ 1128 w 2135"/>
              <a:gd name="T27" fmla="*/ 541 h 1101"/>
              <a:gd name="T28" fmla="*/ 1035 w 2135"/>
              <a:gd name="T29" fmla="*/ 0 h 1101"/>
              <a:gd name="T30" fmla="*/ 1604 w 2135"/>
              <a:gd name="T31" fmla="*/ 456 h 1101"/>
              <a:gd name="T32" fmla="*/ 1604 w 2135"/>
              <a:gd name="T33" fmla="*/ 456 h 1101"/>
              <a:gd name="T34" fmla="*/ 1642 w 2135"/>
              <a:gd name="T35" fmla="*/ 873 h 1101"/>
              <a:gd name="T36" fmla="*/ 1604 w 2135"/>
              <a:gd name="T37" fmla="*/ 456 h 1101"/>
              <a:gd name="T38" fmla="*/ 2135 w 2135"/>
              <a:gd name="T39" fmla="*/ 873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35" h="1101">
                <a:moveTo>
                  <a:pt x="1035" y="0"/>
                </a:moveTo>
                <a:lnTo>
                  <a:pt x="0" y="420"/>
                </a:lnTo>
                <a:moveTo>
                  <a:pt x="1035" y="0"/>
                </a:moveTo>
                <a:lnTo>
                  <a:pt x="618" y="494"/>
                </a:lnTo>
                <a:moveTo>
                  <a:pt x="618" y="494"/>
                </a:moveTo>
                <a:lnTo>
                  <a:pt x="268" y="721"/>
                </a:lnTo>
                <a:moveTo>
                  <a:pt x="618" y="494"/>
                </a:moveTo>
                <a:lnTo>
                  <a:pt x="922" y="835"/>
                </a:lnTo>
                <a:moveTo>
                  <a:pt x="922" y="835"/>
                </a:moveTo>
                <a:lnTo>
                  <a:pt x="694" y="1101"/>
                </a:lnTo>
                <a:moveTo>
                  <a:pt x="922" y="835"/>
                </a:moveTo>
                <a:lnTo>
                  <a:pt x="1223" y="1099"/>
                </a:lnTo>
                <a:moveTo>
                  <a:pt x="1035" y="0"/>
                </a:moveTo>
                <a:lnTo>
                  <a:pt x="1128" y="541"/>
                </a:lnTo>
                <a:moveTo>
                  <a:pt x="1035" y="0"/>
                </a:moveTo>
                <a:lnTo>
                  <a:pt x="1604" y="456"/>
                </a:lnTo>
                <a:moveTo>
                  <a:pt x="1604" y="456"/>
                </a:moveTo>
                <a:lnTo>
                  <a:pt x="1642" y="873"/>
                </a:lnTo>
                <a:moveTo>
                  <a:pt x="1604" y="456"/>
                </a:moveTo>
                <a:lnTo>
                  <a:pt x="2135" y="873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6718301" y="2049947"/>
            <a:ext cx="307975" cy="304800"/>
          </a:xfrm>
          <a:prstGeom prst="ellipse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718301" y="2049947"/>
            <a:ext cx="307975" cy="304800"/>
          </a:xfrm>
          <a:prstGeom prst="ellips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6056313" y="2834172"/>
            <a:ext cx="307975" cy="304800"/>
          </a:xfrm>
          <a:prstGeom prst="ellipse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6056313" y="2834172"/>
            <a:ext cx="307975" cy="304800"/>
          </a:xfrm>
          <a:prstGeom prst="ellips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6537326" y="3375510"/>
            <a:ext cx="307975" cy="304800"/>
          </a:xfrm>
          <a:prstGeom prst="ellipse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6537326" y="3375510"/>
            <a:ext cx="307975" cy="304800"/>
          </a:xfrm>
          <a:prstGeom prst="ellips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17"/>
          <p:cNvSpPr>
            <a:spLocks noChangeArrowheads="1"/>
          </p:cNvSpPr>
          <p:nvPr/>
        </p:nvSpPr>
        <p:spPr bwMode="auto">
          <a:xfrm>
            <a:off x="7621588" y="2773847"/>
            <a:ext cx="307975" cy="304800"/>
          </a:xfrm>
          <a:prstGeom prst="ellipse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7621588" y="2773847"/>
            <a:ext cx="307975" cy="304800"/>
          </a:xfrm>
          <a:prstGeom prst="ellips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11751" y="2878622"/>
            <a:ext cx="263525" cy="263525"/>
          </a:xfrm>
          <a:prstGeom prst="rect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6</a:t>
            </a:r>
            <a:endParaRPr lang="en-US" dirty="0">
              <a:latin typeface="+mj-lt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548313" y="3350110"/>
            <a:ext cx="263525" cy="263525"/>
          </a:xfrm>
          <a:prstGeom prst="rect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5</a:t>
            </a:r>
            <a:endParaRPr lang="en-US" dirty="0">
              <a:latin typeface="+mj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042151" y="3940660"/>
            <a:ext cx="266700" cy="268287"/>
          </a:xfrm>
          <a:prstGeom prst="rect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6921501" y="3070710"/>
            <a:ext cx="263525" cy="263525"/>
          </a:xfrm>
          <a:prstGeom prst="rect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0</a:t>
            </a:r>
            <a:endParaRPr lang="en-US" dirty="0">
              <a:latin typeface="+mj-lt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7740651" y="3583472"/>
            <a:ext cx="263525" cy="263525"/>
          </a:xfrm>
          <a:prstGeom prst="rect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4</a:t>
            </a:r>
            <a:endParaRPr lang="en-US" dirty="0">
              <a:latin typeface="+mj-lt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8512176" y="3586647"/>
            <a:ext cx="263525" cy="263525"/>
          </a:xfrm>
          <a:prstGeom prst="rect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218238" y="3948597"/>
            <a:ext cx="261938" cy="266700"/>
          </a:xfrm>
          <a:prstGeom prst="rect">
            <a:avLst/>
          </a:prstGeom>
          <a:solidFill>
            <a:srgbClr val="FFFFFF"/>
          </a:solidFill>
          <a:ln w="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 rot="20215501">
            <a:off x="5829717" y="226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$</a:t>
            </a:r>
            <a:endParaRPr lang="en-US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 rot="18695443">
            <a:off x="6312426" y="23812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 rot="19594903">
            <a:off x="5708643" y="2900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$</a:t>
            </a:r>
            <a:endParaRPr lang="en-US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 rot="2861364">
            <a:off x="6349322" y="29953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na</a:t>
            </a:r>
            <a:endParaRPr lang="en-US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 rot="4819660">
            <a:off x="6659432" y="2574801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banana$</a:t>
            </a:r>
            <a:endParaRPr lang="en-US" sz="14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 rot="18639596">
            <a:off x="6241870" y="3532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$</a:t>
            </a:r>
            <a:endParaRPr lang="en-US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 rot="2487146">
            <a:off x="6799850" y="35122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na$</a:t>
            </a:r>
            <a:endParaRPr lang="en-US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 rot="2340091">
            <a:off x="7214438" y="2316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na</a:t>
            </a:r>
            <a:endParaRPr lang="en-US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 rot="2290832">
            <a:off x="8098788" y="3038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na$</a:t>
            </a:r>
            <a:endParaRPr lang="en-US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 rot="4876561">
            <a:off x="7806156" y="3165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$</a:t>
            </a:r>
            <a:endParaRPr lang="en-US" dirty="0">
              <a:latin typeface="+mj-lt"/>
            </a:endParaRPr>
          </a:p>
        </p:txBody>
      </p:sp>
      <p:graphicFrame>
        <p:nvGraphicFramePr>
          <p:cNvPr id="6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473339"/>
              </p:ext>
            </p:extLst>
          </p:nvPr>
        </p:nvGraphicFramePr>
        <p:xfrm>
          <a:off x="4985860" y="4572000"/>
          <a:ext cx="36704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4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07645">
                <a:tc>
                  <a:txBody>
                    <a:bodyPr/>
                    <a:lstStyle/>
                    <a:p>
                      <a:pPr algn="r"/>
                      <a:r>
                        <a:rPr lang="en-US" i="1" dirty="0" smtClean="0">
                          <a:latin typeface="+mj-lt"/>
                        </a:rPr>
                        <a:t>i</a:t>
                      </a:r>
                      <a:endParaRPr lang="en-US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54915">
                <a:tc>
                  <a:txBody>
                    <a:bodyPr/>
                    <a:lstStyle/>
                    <a:p>
                      <a:pPr algn="r"/>
                      <a:r>
                        <a:rPr lang="en-US" i="1" baseline="0" dirty="0" smtClean="0">
                          <a:latin typeface="+mj-lt"/>
                        </a:rPr>
                        <a:t>S</a:t>
                      </a:r>
                      <a:r>
                        <a:rPr lang="en-US" baseline="0" dirty="0" smtClean="0">
                          <a:latin typeface="+mj-lt"/>
                        </a:rPr>
                        <a:t>[</a:t>
                      </a:r>
                      <a:r>
                        <a:rPr lang="en-US" i="1" baseline="0" dirty="0" smtClean="0">
                          <a:latin typeface="+mj-lt"/>
                        </a:rPr>
                        <a:t>i</a:t>
                      </a:r>
                      <a:r>
                        <a:rPr lang="en-US" baseline="0" dirty="0" smtClean="0">
                          <a:latin typeface="+mj-lt"/>
                        </a:rPr>
                        <a:t>]</a:t>
                      </a:r>
                      <a:endParaRPr lang="en-US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n</a:t>
                      </a:r>
                      <a:endParaRPr lang="en-US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n</a:t>
                      </a:r>
                      <a:endParaRPr lang="en-US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$</a:t>
                      </a:r>
                      <a:endParaRPr lang="en-US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248441">
                <a:tc>
                  <a:txBody>
                    <a:bodyPr/>
                    <a:lstStyle/>
                    <a:p>
                      <a:pPr algn="r"/>
                      <a:r>
                        <a:rPr lang="en-US" i="1" dirty="0" smtClean="0">
                          <a:latin typeface="+mj-lt"/>
                        </a:rPr>
                        <a:t>SA</a:t>
                      </a:r>
                      <a:r>
                        <a:rPr lang="en-US" dirty="0" smtClean="0">
                          <a:latin typeface="+mj-lt"/>
                        </a:rPr>
                        <a:t>[</a:t>
                      </a:r>
                      <a:r>
                        <a:rPr lang="en-US" i="1" dirty="0" smtClean="0">
                          <a:latin typeface="+mj-lt"/>
                        </a:rPr>
                        <a:t>i</a:t>
                      </a:r>
                      <a:r>
                        <a:rPr lang="en-US" dirty="0" smtClean="0">
                          <a:latin typeface="+mj-lt"/>
                        </a:rPr>
                        <a:t>]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48441">
                <a:tc>
                  <a:txBody>
                    <a:bodyPr/>
                    <a:lstStyle/>
                    <a:p>
                      <a:pPr algn="r"/>
                      <a:r>
                        <a:rPr lang="en-US" i="1" dirty="0" smtClean="0">
                          <a:latin typeface="+mj-lt"/>
                        </a:rPr>
                        <a:t>S</a:t>
                      </a:r>
                      <a:r>
                        <a:rPr lang="en-US" dirty="0" smtClean="0">
                          <a:latin typeface="+mj-lt"/>
                        </a:rPr>
                        <a:t>[</a:t>
                      </a:r>
                      <a:r>
                        <a:rPr lang="en-US" i="1" dirty="0" smtClean="0">
                          <a:latin typeface="+mj-lt"/>
                        </a:rPr>
                        <a:t>SA</a:t>
                      </a:r>
                      <a:r>
                        <a:rPr lang="en-US" dirty="0" smtClean="0">
                          <a:latin typeface="+mj-lt"/>
                        </a:rPr>
                        <a:t>[</a:t>
                      </a:r>
                      <a:r>
                        <a:rPr lang="en-US" i="1" dirty="0" smtClean="0">
                          <a:latin typeface="+mj-lt"/>
                        </a:rPr>
                        <a:t>i</a:t>
                      </a:r>
                      <a:r>
                        <a:rPr lang="en-US" dirty="0" smtClean="0">
                          <a:latin typeface="+mj-lt"/>
                        </a:rPr>
                        <a:t>]-1]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$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4800600" y="2049947"/>
            <a:ext cx="0" cy="427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Move-to-Front (MTF) encoding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Assign low codes to repeated characters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Serial algorithm</a:t>
            </a:r>
            <a:r>
              <a:rPr lang="en-US" dirty="0" smtClean="0"/>
              <a:t>: Maintain list of characters in order last seen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u="sng" dirty="0" smtClean="0">
                <a:solidFill>
                  <a:srgbClr val="FF0000"/>
                </a:solidFill>
              </a:rPr>
              <a:t>Parallel algorithm</a:t>
            </a:r>
            <a:r>
              <a:rPr lang="en-US" dirty="0" smtClean="0"/>
              <a:t>: use </a:t>
            </a:r>
            <a:r>
              <a:rPr lang="en-US" dirty="0" smtClean="0">
                <a:solidFill>
                  <a:srgbClr val="FF0000"/>
                </a:solidFill>
              </a:rPr>
              <a:t>prefix sums</a:t>
            </a:r>
            <a:r>
              <a:rPr lang="en-US" dirty="0" smtClean="0"/>
              <a:t> to compute the MTF list for each character (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(log 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Associative binary operator: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>
                <a:latin typeface="Calibri"/>
              </a:rPr>
              <a:t>+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Y</a:t>
            </a:r>
            <a:r>
              <a:rPr lang="en-US" dirty="0" smtClean="0"/>
              <a:t> concat (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887913" y="3143092"/>
            <a:ext cx="1186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L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en-US" sz="16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5602288" y="3944779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521451" y="3944779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7442201" y="3944779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284788" y="2736531"/>
            <a:ext cx="722313" cy="1143000"/>
            <a:chOff x="5284788" y="2736532"/>
            <a:chExt cx="722313" cy="1006793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284788" y="3189128"/>
              <a:ext cx="722313" cy="174625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5373688" y="2741842"/>
              <a:ext cx="49694" cy="27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5527676" y="2816067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614988" y="2736532"/>
              <a:ext cx="3302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</a:t>
              </a:r>
              <a:r>
                <a: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[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]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284788" y="2990692"/>
              <a:ext cx="722313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370513" y="2979579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5527676" y="299545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732463" y="2979579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$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370513" y="315261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5527676" y="316690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5732463" y="3152617"/>
              <a:ext cx="977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5370513" y="332406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5527676" y="3338354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5729288" y="3324067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5370513" y="3497104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V="1">
              <a:off x="5527676" y="3508217"/>
              <a:ext cx="0" cy="17621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5729288" y="3497104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Line 100"/>
          <p:cNvSpPr>
            <a:spLocks noChangeShapeType="1"/>
          </p:cNvSpPr>
          <p:nvPr/>
        </p:nvSpPr>
        <p:spPr bwMode="auto">
          <a:xfrm flipV="1">
            <a:off x="5873751" y="3147950"/>
            <a:ext cx="344488" cy="161925"/>
          </a:xfrm>
          <a:prstGeom prst="line">
            <a:avLst/>
          </a:prstGeom>
          <a:noFill/>
          <a:ln w="3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14" name="Rectangle 109"/>
          <p:cNvSpPr>
            <a:spLocks noChangeArrowheads="1"/>
          </p:cNvSpPr>
          <p:nvPr/>
        </p:nvSpPr>
        <p:spPr bwMode="auto">
          <a:xfrm>
            <a:off x="4935538" y="2057400"/>
            <a:ext cx="46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110"/>
          <p:cNvSpPr>
            <a:spLocks noChangeArrowheads="1"/>
          </p:cNvSpPr>
          <p:nvPr/>
        </p:nvSpPr>
        <p:spPr bwMode="auto">
          <a:xfrm>
            <a:off x="7435851" y="2057400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111"/>
          <p:cNvSpPr>
            <a:spLocks noChangeArrowheads="1"/>
          </p:cNvSpPr>
          <p:nvPr/>
        </p:nvSpPr>
        <p:spPr bwMode="auto">
          <a:xfrm>
            <a:off x="6516688" y="2057400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12"/>
          <p:cNvSpPr>
            <a:spLocks noChangeArrowheads="1"/>
          </p:cNvSpPr>
          <p:nvPr/>
        </p:nvSpPr>
        <p:spPr bwMode="auto">
          <a:xfrm>
            <a:off x="5602288" y="2057400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113"/>
          <p:cNvSpPr>
            <a:spLocks noChangeArrowheads="1"/>
          </p:cNvSpPr>
          <p:nvPr/>
        </p:nvSpPr>
        <p:spPr bwMode="auto">
          <a:xfrm>
            <a:off x="8355013" y="2057400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114"/>
          <p:cNvSpPr>
            <a:spLocks noChangeArrowheads="1"/>
          </p:cNvSpPr>
          <p:nvPr/>
        </p:nvSpPr>
        <p:spPr bwMode="auto">
          <a:xfrm>
            <a:off x="4719638" y="2420779"/>
            <a:ext cx="4671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</a:t>
            </a:r>
            <a:r>
              <a:rPr kumimoji="0" lang="en-US" sz="1600" b="0" i="1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BST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[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5602288" y="2420779"/>
            <a:ext cx="977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ectangle 122"/>
          <p:cNvSpPr>
            <a:spLocks noChangeArrowheads="1"/>
          </p:cNvSpPr>
          <p:nvPr/>
        </p:nvSpPr>
        <p:spPr bwMode="auto">
          <a:xfrm>
            <a:off x="6513513" y="2420779"/>
            <a:ext cx="1074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3"/>
          <p:cNvSpPr>
            <a:spLocks noChangeArrowheads="1"/>
          </p:cNvSpPr>
          <p:nvPr/>
        </p:nvSpPr>
        <p:spPr bwMode="auto">
          <a:xfrm>
            <a:off x="7429501" y="2420779"/>
            <a:ext cx="1074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4"/>
          <p:cNvSpPr>
            <a:spLocks noChangeArrowheads="1"/>
          </p:cNvSpPr>
          <p:nvPr/>
        </p:nvSpPr>
        <p:spPr bwMode="auto">
          <a:xfrm>
            <a:off x="8355013" y="2420779"/>
            <a:ext cx="1074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5"/>
          <p:cNvSpPr>
            <a:spLocks noChangeArrowheads="1"/>
          </p:cNvSpPr>
          <p:nvPr/>
        </p:nvSpPr>
        <p:spPr bwMode="auto">
          <a:xfrm>
            <a:off x="8358188" y="3944779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14"/>
          <p:cNvSpPr>
            <a:spLocks noChangeArrowheads="1"/>
          </p:cNvSpPr>
          <p:nvPr/>
        </p:nvSpPr>
        <p:spPr bwMode="auto">
          <a:xfrm>
            <a:off x="4766084" y="3915221"/>
            <a:ext cx="5113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</a:t>
            </a:r>
            <a:r>
              <a:rPr kumimoji="0" lang="en-US" sz="1600" b="0" i="1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[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6205538" y="2736531"/>
            <a:ext cx="722313" cy="1143000"/>
            <a:chOff x="6205538" y="2736532"/>
            <a:chExt cx="722313" cy="100679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6205538" y="3522274"/>
              <a:ext cx="722313" cy="174625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6292851" y="2741842"/>
              <a:ext cx="49694" cy="27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6446838" y="2816067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6205538" y="2990692"/>
              <a:ext cx="722313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289676" y="2979579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V="1">
              <a:off x="6446838" y="299545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51626" y="2979579"/>
              <a:ext cx="977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289676" y="315261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flipV="1">
              <a:off x="6446838" y="316690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651626" y="315261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$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6289676" y="332406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6446838" y="3338354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6648451" y="3324067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6289676" y="3497104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V="1">
              <a:off x="6446838" y="3508217"/>
              <a:ext cx="0" cy="17621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6648451" y="3497104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22"/>
            <p:cNvSpPr>
              <a:spLocks noChangeArrowheads="1"/>
            </p:cNvSpPr>
            <p:nvPr/>
          </p:nvSpPr>
          <p:spPr bwMode="auto">
            <a:xfrm>
              <a:off x="6547325" y="2736532"/>
              <a:ext cx="3302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</a:t>
              </a:r>
              <a:r>
                <a:rPr lang="en-US" sz="1600" baseline="-250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[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]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7124701" y="2736531"/>
            <a:ext cx="722313" cy="1143000"/>
            <a:chOff x="7124701" y="2736532"/>
            <a:chExt cx="722313" cy="1006793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24701" y="3017988"/>
              <a:ext cx="722313" cy="176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7212013" y="2741842"/>
              <a:ext cx="49694" cy="27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V="1">
              <a:off x="7367588" y="2816067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7124701" y="2990692"/>
              <a:ext cx="722313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7208838" y="2979579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 flipV="1">
              <a:off x="7367588" y="299545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7566026" y="2979579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7208838" y="315261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V="1">
              <a:off x="7367588" y="316690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7570788" y="3152617"/>
              <a:ext cx="977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7208838" y="332406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 flipV="1">
              <a:off x="7367588" y="3338354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7570788" y="332406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$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7208838" y="3497104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 flipV="1">
              <a:off x="7367588" y="3508217"/>
              <a:ext cx="0" cy="17621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7566026" y="3497104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22"/>
            <p:cNvSpPr>
              <a:spLocks noChangeArrowheads="1"/>
            </p:cNvSpPr>
            <p:nvPr/>
          </p:nvSpPr>
          <p:spPr bwMode="auto">
            <a:xfrm>
              <a:off x="7480441" y="2736532"/>
              <a:ext cx="3302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[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]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8040688" y="2736531"/>
            <a:ext cx="727075" cy="1143000"/>
            <a:chOff x="8040688" y="2736532"/>
            <a:chExt cx="727075" cy="100679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040688" y="3518229"/>
              <a:ext cx="727075" cy="176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8131176" y="2741842"/>
              <a:ext cx="49694" cy="27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 flipV="1">
              <a:off x="8286751" y="2816067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8040688" y="2990692"/>
              <a:ext cx="727075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3" name="Rectangle 88"/>
            <p:cNvSpPr>
              <a:spLocks noChangeArrowheads="1"/>
            </p:cNvSpPr>
            <p:nvPr/>
          </p:nvSpPr>
          <p:spPr bwMode="auto">
            <a:xfrm>
              <a:off x="8128001" y="2979579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 flipV="1">
              <a:off x="8286751" y="299545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5" name="Rectangle 90"/>
            <p:cNvSpPr>
              <a:spLocks noChangeArrowheads="1"/>
            </p:cNvSpPr>
            <p:nvPr/>
          </p:nvSpPr>
          <p:spPr bwMode="auto">
            <a:xfrm>
              <a:off x="8485188" y="2979579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1"/>
            <p:cNvSpPr>
              <a:spLocks noChangeArrowheads="1"/>
            </p:cNvSpPr>
            <p:nvPr/>
          </p:nvSpPr>
          <p:spPr bwMode="auto">
            <a:xfrm>
              <a:off x="8128001" y="315261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 flipV="1">
              <a:off x="8286751" y="3166904"/>
              <a:ext cx="0" cy="17145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8" name="Rectangle 93"/>
            <p:cNvSpPr>
              <a:spLocks noChangeArrowheads="1"/>
            </p:cNvSpPr>
            <p:nvPr/>
          </p:nvSpPr>
          <p:spPr bwMode="auto">
            <a:xfrm>
              <a:off x="8489951" y="3152617"/>
              <a:ext cx="977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8128001" y="332406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 flipV="1">
              <a:off x="8286751" y="3338354"/>
              <a:ext cx="0" cy="16986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8489951" y="3324067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$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8128001" y="3497104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8286751" y="3508217"/>
              <a:ext cx="0" cy="176213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8485188" y="3497104"/>
              <a:ext cx="1074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22"/>
            <p:cNvSpPr>
              <a:spLocks noChangeArrowheads="1"/>
            </p:cNvSpPr>
            <p:nvPr/>
          </p:nvSpPr>
          <p:spPr bwMode="auto">
            <a:xfrm>
              <a:off x="8395649" y="2736532"/>
              <a:ext cx="3302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</a:t>
              </a:r>
              <a:r>
                <a: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[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]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4572000" y="20574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29"/>
          <p:cNvSpPr>
            <a:spLocks noChangeArrowheads="1"/>
          </p:cNvSpPr>
          <p:nvPr/>
        </p:nvSpPr>
        <p:spPr bwMode="auto">
          <a:xfrm>
            <a:off x="7068528" y="4275868"/>
            <a:ext cx="627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a,$,b,n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Freeform 136"/>
          <p:cNvSpPr>
            <a:spLocks/>
          </p:cNvSpPr>
          <p:nvPr/>
        </p:nvSpPr>
        <p:spPr bwMode="auto">
          <a:xfrm>
            <a:off x="4929189" y="5888038"/>
            <a:ext cx="387350" cy="298450"/>
          </a:xfrm>
          <a:custGeom>
            <a:avLst/>
            <a:gdLst>
              <a:gd name="T0" fmla="*/ 0 w 244"/>
              <a:gd name="T1" fmla="*/ 188 h 188"/>
              <a:gd name="T2" fmla="*/ 121 w 244"/>
              <a:gd name="T3" fmla="*/ 0 h 188"/>
              <a:gd name="T4" fmla="*/ 244 w 244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" h="188">
                <a:moveTo>
                  <a:pt x="0" y="188"/>
                </a:moveTo>
                <a:lnTo>
                  <a:pt x="121" y="0"/>
                </a:lnTo>
                <a:lnTo>
                  <a:pt x="244" y="18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" name="Freeform 137"/>
          <p:cNvSpPr>
            <a:spLocks/>
          </p:cNvSpPr>
          <p:nvPr/>
        </p:nvSpPr>
        <p:spPr bwMode="auto">
          <a:xfrm>
            <a:off x="5703889" y="5888038"/>
            <a:ext cx="387350" cy="298450"/>
          </a:xfrm>
          <a:custGeom>
            <a:avLst/>
            <a:gdLst>
              <a:gd name="T0" fmla="*/ 0 w 244"/>
              <a:gd name="T1" fmla="*/ 188 h 188"/>
              <a:gd name="T2" fmla="*/ 123 w 244"/>
              <a:gd name="T3" fmla="*/ 0 h 188"/>
              <a:gd name="T4" fmla="*/ 244 w 244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" h="188">
                <a:moveTo>
                  <a:pt x="0" y="188"/>
                </a:moveTo>
                <a:lnTo>
                  <a:pt x="123" y="0"/>
                </a:lnTo>
                <a:lnTo>
                  <a:pt x="244" y="18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138"/>
          <p:cNvSpPr>
            <a:spLocks/>
          </p:cNvSpPr>
          <p:nvPr/>
        </p:nvSpPr>
        <p:spPr bwMode="auto">
          <a:xfrm>
            <a:off x="6481764" y="5888038"/>
            <a:ext cx="382588" cy="298450"/>
          </a:xfrm>
          <a:custGeom>
            <a:avLst/>
            <a:gdLst>
              <a:gd name="T0" fmla="*/ 0 w 241"/>
              <a:gd name="T1" fmla="*/ 188 h 188"/>
              <a:gd name="T2" fmla="*/ 125 w 241"/>
              <a:gd name="T3" fmla="*/ 0 h 188"/>
              <a:gd name="T4" fmla="*/ 241 w 241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188">
                <a:moveTo>
                  <a:pt x="0" y="188"/>
                </a:moveTo>
                <a:lnTo>
                  <a:pt x="125" y="0"/>
                </a:lnTo>
                <a:lnTo>
                  <a:pt x="241" y="18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Freeform 139"/>
          <p:cNvSpPr>
            <a:spLocks/>
          </p:cNvSpPr>
          <p:nvPr/>
        </p:nvSpPr>
        <p:spPr bwMode="auto">
          <a:xfrm>
            <a:off x="7243764" y="5888038"/>
            <a:ext cx="398463" cy="298450"/>
          </a:xfrm>
          <a:custGeom>
            <a:avLst/>
            <a:gdLst>
              <a:gd name="T0" fmla="*/ 0 w 251"/>
              <a:gd name="T1" fmla="*/ 188 h 188"/>
              <a:gd name="T2" fmla="*/ 123 w 251"/>
              <a:gd name="T3" fmla="*/ 0 h 188"/>
              <a:gd name="T4" fmla="*/ 251 w 251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" h="188">
                <a:moveTo>
                  <a:pt x="0" y="188"/>
                </a:moveTo>
                <a:lnTo>
                  <a:pt x="123" y="0"/>
                </a:lnTo>
                <a:lnTo>
                  <a:pt x="251" y="18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140"/>
          <p:cNvSpPr>
            <a:spLocks/>
          </p:cNvSpPr>
          <p:nvPr/>
        </p:nvSpPr>
        <p:spPr bwMode="auto">
          <a:xfrm>
            <a:off x="8029576" y="5888038"/>
            <a:ext cx="365125" cy="298450"/>
          </a:xfrm>
          <a:custGeom>
            <a:avLst/>
            <a:gdLst>
              <a:gd name="T0" fmla="*/ 0 w 230"/>
              <a:gd name="T1" fmla="*/ 188 h 188"/>
              <a:gd name="T2" fmla="*/ 107 w 230"/>
              <a:gd name="T3" fmla="*/ 0 h 188"/>
              <a:gd name="T4" fmla="*/ 230 w 230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" h="188">
                <a:moveTo>
                  <a:pt x="0" y="188"/>
                </a:moveTo>
                <a:lnTo>
                  <a:pt x="107" y="0"/>
                </a:lnTo>
                <a:lnTo>
                  <a:pt x="230" y="18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2" name="Line 141"/>
          <p:cNvSpPr>
            <a:spLocks noChangeShapeType="1"/>
          </p:cNvSpPr>
          <p:nvPr/>
        </p:nvSpPr>
        <p:spPr bwMode="auto">
          <a:xfrm flipV="1">
            <a:off x="8810626" y="5888038"/>
            <a:ext cx="0" cy="29845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142"/>
          <p:cNvSpPr>
            <a:spLocks/>
          </p:cNvSpPr>
          <p:nvPr/>
        </p:nvSpPr>
        <p:spPr bwMode="auto">
          <a:xfrm>
            <a:off x="5129214" y="5432425"/>
            <a:ext cx="769938" cy="282575"/>
          </a:xfrm>
          <a:custGeom>
            <a:avLst/>
            <a:gdLst>
              <a:gd name="T0" fmla="*/ 0 w 485"/>
              <a:gd name="T1" fmla="*/ 178 h 178"/>
              <a:gd name="T2" fmla="*/ 243 w 485"/>
              <a:gd name="T3" fmla="*/ 0 h 178"/>
              <a:gd name="T4" fmla="*/ 243 w 485"/>
              <a:gd name="T5" fmla="*/ 0 h 178"/>
              <a:gd name="T6" fmla="*/ 485 w 485"/>
              <a:gd name="T7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5" h="178">
                <a:moveTo>
                  <a:pt x="0" y="178"/>
                </a:moveTo>
                <a:lnTo>
                  <a:pt x="243" y="0"/>
                </a:lnTo>
                <a:lnTo>
                  <a:pt x="243" y="0"/>
                </a:lnTo>
                <a:lnTo>
                  <a:pt x="485" y="17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4" name="Freeform 143"/>
          <p:cNvSpPr>
            <a:spLocks/>
          </p:cNvSpPr>
          <p:nvPr/>
        </p:nvSpPr>
        <p:spPr bwMode="auto">
          <a:xfrm>
            <a:off x="6665914" y="5432425"/>
            <a:ext cx="766763" cy="282575"/>
          </a:xfrm>
          <a:custGeom>
            <a:avLst/>
            <a:gdLst>
              <a:gd name="T0" fmla="*/ 0 w 483"/>
              <a:gd name="T1" fmla="*/ 178 h 178"/>
              <a:gd name="T2" fmla="*/ 239 w 483"/>
              <a:gd name="T3" fmla="*/ 0 h 178"/>
              <a:gd name="T4" fmla="*/ 483 w 483"/>
              <a:gd name="T5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78">
                <a:moveTo>
                  <a:pt x="0" y="178"/>
                </a:moveTo>
                <a:lnTo>
                  <a:pt x="239" y="0"/>
                </a:lnTo>
                <a:lnTo>
                  <a:pt x="483" y="17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144"/>
          <p:cNvSpPr>
            <a:spLocks/>
          </p:cNvSpPr>
          <p:nvPr/>
        </p:nvSpPr>
        <p:spPr bwMode="auto">
          <a:xfrm>
            <a:off x="8228014" y="5432425"/>
            <a:ext cx="576263" cy="282575"/>
          </a:xfrm>
          <a:custGeom>
            <a:avLst/>
            <a:gdLst>
              <a:gd name="T0" fmla="*/ 0 w 363"/>
              <a:gd name="T1" fmla="*/ 178 h 178"/>
              <a:gd name="T2" fmla="*/ 180 w 363"/>
              <a:gd name="T3" fmla="*/ 0 h 178"/>
              <a:gd name="T4" fmla="*/ 363 w 363"/>
              <a:gd name="T5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78">
                <a:moveTo>
                  <a:pt x="0" y="178"/>
                </a:moveTo>
                <a:lnTo>
                  <a:pt x="180" y="0"/>
                </a:lnTo>
                <a:lnTo>
                  <a:pt x="363" y="178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Freeform 145"/>
          <p:cNvSpPr>
            <a:spLocks/>
          </p:cNvSpPr>
          <p:nvPr/>
        </p:nvSpPr>
        <p:spPr bwMode="auto">
          <a:xfrm>
            <a:off x="5508626" y="4965700"/>
            <a:ext cx="1544638" cy="304800"/>
          </a:xfrm>
          <a:custGeom>
            <a:avLst/>
            <a:gdLst>
              <a:gd name="T0" fmla="*/ 0 w 973"/>
              <a:gd name="T1" fmla="*/ 192 h 192"/>
              <a:gd name="T2" fmla="*/ 483 w 973"/>
              <a:gd name="T3" fmla="*/ 0 h 192"/>
              <a:gd name="T4" fmla="*/ 973 w 973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192">
                <a:moveTo>
                  <a:pt x="0" y="192"/>
                </a:moveTo>
                <a:lnTo>
                  <a:pt x="483" y="0"/>
                </a:lnTo>
                <a:lnTo>
                  <a:pt x="973" y="192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Line 146"/>
          <p:cNvSpPr>
            <a:spLocks noChangeShapeType="1"/>
          </p:cNvSpPr>
          <p:nvPr/>
        </p:nvSpPr>
        <p:spPr bwMode="auto">
          <a:xfrm flipV="1">
            <a:off x="8521701" y="4965700"/>
            <a:ext cx="0" cy="30480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8" name="Freeform 147"/>
          <p:cNvSpPr>
            <a:spLocks/>
          </p:cNvSpPr>
          <p:nvPr/>
        </p:nvSpPr>
        <p:spPr bwMode="auto">
          <a:xfrm>
            <a:off x="6286501" y="4527550"/>
            <a:ext cx="2212975" cy="279400"/>
          </a:xfrm>
          <a:custGeom>
            <a:avLst/>
            <a:gdLst>
              <a:gd name="T0" fmla="*/ 0 w 1394"/>
              <a:gd name="T1" fmla="*/ 176 h 176"/>
              <a:gd name="T2" fmla="*/ 693 w 1394"/>
              <a:gd name="T3" fmla="*/ 0 h 176"/>
              <a:gd name="T4" fmla="*/ 1394 w 1394"/>
              <a:gd name="T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4" h="176">
                <a:moveTo>
                  <a:pt x="0" y="176"/>
                </a:moveTo>
                <a:lnTo>
                  <a:pt x="693" y="0"/>
                </a:lnTo>
                <a:lnTo>
                  <a:pt x="1394" y="176"/>
                </a:lnTo>
              </a:path>
            </a:pathLst>
          </a:custGeom>
          <a:noFill/>
          <a:ln w="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Rectangle 148"/>
          <p:cNvSpPr>
            <a:spLocks noChangeArrowheads="1"/>
          </p:cNvSpPr>
          <p:nvPr/>
        </p:nvSpPr>
        <p:spPr bwMode="auto">
          <a:xfrm>
            <a:off x="4855092" y="616078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Rectangle 149"/>
          <p:cNvSpPr>
            <a:spLocks noChangeArrowheads="1"/>
          </p:cNvSpPr>
          <p:nvPr/>
        </p:nvSpPr>
        <p:spPr bwMode="auto">
          <a:xfrm>
            <a:off x="5242442" y="6160786"/>
            <a:ext cx="131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150"/>
          <p:cNvSpPr>
            <a:spLocks noChangeArrowheads="1"/>
          </p:cNvSpPr>
          <p:nvPr/>
        </p:nvSpPr>
        <p:spPr bwMode="auto">
          <a:xfrm>
            <a:off x="5632967" y="6160786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151"/>
          <p:cNvSpPr>
            <a:spLocks noChangeArrowheads="1"/>
          </p:cNvSpPr>
          <p:nvPr/>
        </p:nvSpPr>
        <p:spPr bwMode="auto">
          <a:xfrm>
            <a:off x="6020317" y="6160786"/>
            <a:ext cx="118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$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Rectangle 152"/>
          <p:cNvSpPr>
            <a:spLocks noChangeArrowheads="1"/>
          </p:cNvSpPr>
          <p:nvPr/>
        </p:nvSpPr>
        <p:spPr bwMode="auto">
          <a:xfrm>
            <a:off x="4985861" y="5658834"/>
            <a:ext cx="3022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b,n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155"/>
          <p:cNvSpPr>
            <a:spLocks noChangeArrowheads="1"/>
          </p:cNvSpPr>
          <p:nvPr/>
        </p:nvSpPr>
        <p:spPr bwMode="auto">
          <a:xfrm>
            <a:off x="5766911" y="5658834"/>
            <a:ext cx="27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$,a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58"/>
          <p:cNvSpPr>
            <a:spLocks noChangeArrowheads="1"/>
          </p:cNvSpPr>
          <p:nvPr/>
        </p:nvSpPr>
        <p:spPr bwMode="auto">
          <a:xfrm>
            <a:off x="6538436" y="5658834"/>
            <a:ext cx="28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n,a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61"/>
          <p:cNvSpPr>
            <a:spLocks noChangeArrowheads="1"/>
          </p:cNvSpPr>
          <p:nvPr/>
        </p:nvSpPr>
        <p:spPr bwMode="auto">
          <a:xfrm>
            <a:off x="7306786" y="5658834"/>
            <a:ext cx="3022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b,n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64"/>
          <p:cNvSpPr>
            <a:spLocks noChangeArrowheads="1"/>
          </p:cNvSpPr>
          <p:nvPr/>
        </p:nvSpPr>
        <p:spPr bwMode="auto">
          <a:xfrm>
            <a:off x="8091011" y="5658834"/>
            <a:ext cx="27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a,$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167"/>
          <p:cNvSpPr>
            <a:spLocks noChangeArrowheads="1"/>
          </p:cNvSpPr>
          <p:nvPr/>
        </p:nvSpPr>
        <p:spPr bwMode="auto">
          <a:xfrm>
            <a:off x="8756778" y="5658834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ectangle 168"/>
          <p:cNvSpPr>
            <a:spLocks noChangeArrowheads="1"/>
          </p:cNvSpPr>
          <p:nvPr/>
        </p:nvSpPr>
        <p:spPr bwMode="auto">
          <a:xfrm>
            <a:off x="5216730" y="5211938"/>
            <a:ext cx="627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$,a,b,n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175"/>
          <p:cNvSpPr>
            <a:spLocks noChangeArrowheads="1"/>
          </p:cNvSpPr>
          <p:nvPr/>
        </p:nvSpPr>
        <p:spPr bwMode="auto">
          <a:xfrm>
            <a:off x="6824868" y="5211938"/>
            <a:ext cx="460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b,n,a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Rectangle 180"/>
          <p:cNvSpPr>
            <a:spLocks noChangeArrowheads="1"/>
          </p:cNvSpPr>
          <p:nvPr/>
        </p:nvSpPr>
        <p:spPr bwMode="auto">
          <a:xfrm>
            <a:off x="8387017" y="5211938"/>
            <a:ext cx="27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a,$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83"/>
          <p:cNvSpPr>
            <a:spLocks noChangeArrowheads="1"/>
          </p:cNvSpPr>
          <p:nvPr/>
        </p:nvSpPr>
        <p:spPr bwMode="auto">
          <a:xfrm>
            <a:off x="5943600" y="4730531"/>
            <a:ext cx="627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b,n,a,$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Rectangle 190"/>
          <p:cNvSpPr>
            <a:spLocks noChangeArrowheads="1"/>
          </p:cNvSpPr>
          <p:nvPr/>
        </p:nvSpPr>
        <p:spPr bwMode="auto">
          <a:xfrm>
            <a:off x="8387810" y="4730531"/>
            <a:ext cx="27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a,$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Freeform 193"/>
          <p:cNvSpPr>
            <a:spLocks/>
          </p:cNvSpPr>
          <p:nvPr/>
        </p:nvSpPr>
        <p:spPr bwMode="auto">
          <a:xfrm>
            <a:off x="4838701" y="6405563"/>
            <a:ext cx="71438" cy="49213"/>
          </a:xfrm>
          <a:custGeom>
            <a:avLst/>
            <a:gdLst>
              <a:gd name="T0" fmla="*/ 19 w 19"/>
              <a:gd name="T1" fmla="*/ 10 h 13"/>
              <a:gd name="T2" fmla="*/ 19 w 19"/>
              <a:gd name="T3" fmla="*/ 9 h 13"/>
              <a:gd name="T4" fmla="*/ 9 w 19"/>
              <a:gd name="T5" fmla="*/ 7 h 13"/>
              <a:gd name="T6" fmla="*/ 2 w 19"/>
              <a:gd name="T7" fmla="*/ 0 h 13"/>
              <a:gd name="T8" fmla="*/ 1 w 19"/>
              <a:gd name="T9" fmla="*/ 0 h 13"/>
              <a:gd name="T10" fmla="*/ 0 w 19"/>
              <a:gd name="T11" fmla="*/ 1 h 13"/>
              <a:gd name="T12" fmla="*/ 0 w 19"/>
              <a:gd name="T13" fmla="*/ 2 h 13"/>
              <a:gd name="T14" fmla="*/ 18 w 19"/>
              <a:gd name="T15" fmla="*/ 13 h 13"/>
              <a:gd name="T16" fmla="*/ 19 w 19"/>
              <a:gd name="T17" fmla="*/ 12 h 13"/>
              <a:gd name="T18" fmla="*/ 19 w 19"/>
              <a:gd name="T19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3">
                <a:moveTo>
                  <a:pt x="19" y="10"/>
                </a:moveTo>
                <a:cubicBezTo>
                  <a:pt x="19" y="9"/>
                  <a:pt x="19" y="9"/>
                  <a:pt x="19" y="9"/>
                </a:cubicBezTo>
                <a:cubicBezTo>
                  <a:pt x="16" y="9"/>
                  <a:pt x="12" y="8"/>
                  <a:pt x="9" y="7"/>
                </a:cubicBezTo>
                <a:cubicBezTo>
                  <a:pt x="4" y="4"/>
                  <a:pt x="3" y="2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5" y="12"/>
                  <a:pt x="14" y="13"/>
                  <a:pt x="18" y="13"/>
                </a:cubicBezTo>
                <a:cubicBezTo>
                  <a:pt x="19" y="13"/>
                  <a:pt x="19" y="13"/>
                  <a:pt x="19" y="12"/>
                </a:cubicBez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Rectangle 194"/>
          <p:cNvSpPr>
            <a:spLocks noChangeArrowheads="1"/>
          </p:cNvSpPr>
          <p:nvPr/>
        </p:nvSpPr>
        <p:spPr bwMode="auto">
          <a:xfrm>
            <a:off x="4910139" y="6438900"/>
            <a:ext cx="541338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" name="Freeform 195"/>
          <p:cNvSpPr>
            <a:spLocks noEditPoints="1"/>
          </p:cNvSpPr>
          <p:nvPr/>
        </p:nvSpPr>
        <p:spPr bwMode="auto">
          <a:xfrm>
            <a:off x="5451476" y="6438900"/>
            <a:ext cx="134938" cy="49213"/>
          </a:xfrm>
          <a:custGeom>
            <a:avLst/>
            <a:gdLst>
              <a:gd name="T0" fmla="*/ 19 w 36"/>
              <a:gd name="T1" fmla="*/ 11 h 13"/>
              <a:gd name="T2" fmla="*/ 0 w 36"/>
              <a:gd name="T3" fmla="*/ 0 h 13"/>
              <a:gd name="T4" fmla="*/ 0 w 36"/>
              <a:gd name="T5" fmla="*/ 1 h 13"/>
              <a:gd name="T6" fmla="*/ 0 w 36"/>
              <a:gd name="T7" fmla="*/ 3 h 13"/>
              <a:gd name="T8" fmla="*/ 0 w 36"/>
              <a:gd name="T9" fmla="*/ 4 h 13"/>
              <a:gd name="T10" fmla="*/ 10 w 36"/>
              <a:gd name="T11" fmla="*/ 7 h 13"/>
              <a:gd name="T12" fmla="*/ 17 w 36"/>
              <a:gd name="T13" fmla="*/ 13 h 13"/>
              <a:gd name="T14" fmla="*/ 18 w 36"/>
              <a:gd name="T15" fmla="*/ 13 h 13"/>
              <a:gd name="T16" fmla="*/ 19 w 36"/>
              <a:gd name="T17" fmla="*/ 12 h 13"/>
              <a:gd name="T18" fmla="*/ 19 w 36"/>
              <a:gd name="T19" fmla="*/ 11 h 13"/>
              <a:gd name="T20" fmla="*/ 36 w 36"/>
              <a:gd name="T21" fmla="*/ 1 h 13"/>
              <a:gd name="T22" fmla="*/ 35 w 36"/>
              <a:gd name="T23" fmla="*/ 0 h 13"/>
              <a:gd name="T24" fmla="*/ 17 w 36"/>
              <a:gd name="T25" fmla="*/ 11 h 13"/>
              <a:gd name="T26" fmla="*/ 17 w 36"/>
              <a:gd name="T27" fmla="*/ 12 h 13"/>
              <a:gd name="T28" fmla="*/ 18 w 36"/>
              <a:gd name="T29" fmla="*/ 13 h 13"/>
              <a:gd name="T30" fmla="*/ 19 w 36"/>
              <a:gd name="T31" fmla="*/ 13 h 13"/>
              <a:gd name="T32" fmla="*/ 36 w 36"/>
              <a:gd name="T33" fmla="*/ 4 h 13"/>
              <a:gd name="T34" fmla="*/ 36 w 36"/>
              <a:gd name="T35" fmla="*/ 3 h 13"/>
              <a:gd name="T36" fmla="*/ 36 w 36"/>
              <a:gd name="T37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" h="13">
                <a:moveTo>
                  <a:pt x="19" y="11"/>
                </a:moveTo>
                <a:cubicBezTo>
                  <a:pt x="13" y="2"/>
                  <a:pt x="5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3" y="4"/>
                  <a:pt x="7" y="5"/>
                  <a:pt x="10" y="7"/>
                </a:cubicBezTo>
                <a:cubicBezTo>
                  <a:pt x="14" y="9"/>
                  <a:pt x="16" y="11"/>
                  <a:pt x="17" y="13"/>
                </a:cubicBezTo>
                <a:cubicBezTo>
                  <a:pt x="17" y="13"/>
                  <a:pt x="17" y="13"/>
                  <a:pt x="18" y="13"/>
                </a:cubicBezTo>
                <a:cubicBezTo>
                  <a:pt x="19" y="13"/>
                  <a:pt x="19" y="13"/>
                  <a:pt x="19" y="12"/>
                </a:cubicBezTo>
                <a:lnTo>
                  <a:pt x="19" y="11"/>
                </a:lnTo>
                <a:close/>
                <a:moveTo>
                  <a:pt x="36" y="1"/>
                </a:moveTo>
                <a:cubicBezTo>
                  <a:pt x="36" y="0"/>
                  <a:pt x="36" y="0"/>
                  <a:pt x="35" y="0"/>
                </a:cubicBezTo>
                <a:cubicBezTo>
                  <a:pt x="31" y="0"/>
                  <a:pt x="22" y="2"/>
                  <a:pt x="17" y="11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3"/>
                  <a:pt x="17" y="13"/>
                  <a:pt x="18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2" y="7"/>
                  <a:pt x="28" y="5"/>
                  <a:pt x="36" y="4"/>
                </a:cubicBezTo>
                <a:cubicBezTo>
                  <a:pt x="36" y="4"/>
                  <a:pt x="36" y="4"/>
                  <a:pt x="36" y="3"/>
                </a:cubicBezTo>
                <a:lnTo>
                  <a:pt x="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Rectangle 196"/>
          <p:cNvSpPr>
            <a:spLocks noChangeArrowheads="1"/>
          </p:cNvSpPr>
          <p:nvPr/>
        </p:nvSpPr>
        <p:spPr bwMode="auto">
          <a:xfrm>
            <a:off x="5586414" y="6438900"/>
            <a:ext cx="541338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8" name="Freeform 197"/>
          <p:cNvSpPr>
            <a:spLocks/>
          </p:cNvSpPr>
          <p:nvPr/>
        </p:nvSpPr>
        <p:spPr bwMode="auto">
          <a:xfrm>
            <a:off x="6127751" y="6405563"/>
            <a:ext cx="71438" cy="49213"/>
          </a:xfrm>
          <a:custGeom>
            <a:avLst/>
            <a:gdLst>
              <a:gd name="T0" fmla="*/ 19 w 19"/>
              <a:gd name="T1" fmla="*/ 1 h 13"/>
              <a:gd name="T2" fmla="*/ 18 w 19"/>
              <a:gd name="T3" fmla="*/ 0 h 13"/>
              <a:gd name="T4" fmla="*/ 17 w 19"/>
              <a:gd name="T5" fmla="*/ 0 h 13"/>
              <a:gd name="T6" fmla="*/ 0 w 19"/>
              <a:gd name="T7" fmla="*/ 9 h 13"/>
              <a:gd name="T8" fmla="*/ 0 w 19"/>
              <a:gd name="T9" fmla="*/ 10 h 13"/>
              <a:gd name="T10" fmla="*/ 0 w 19"/>
              <a:gd name="T11" fmla="*/ 12 h 13"/>
              <a:gd name="T12" fmla="*/ 0 w 19"/>
              <a:gd name="T13" fmla="*/ 13 h 13"/>
              <a:gd name="T14" fmla="*/ 19 w 19"/>
              <a:gd name="T15" fmla="*/ 2 h 13"/>
              <a:gd name="T16" fmla="*/ 19 w 19"/>
              <a:gd name="T17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3">
                <a:moveTo>
                  <a:pt x="19" y="1"/>
                </a:moveTo>
                <a:cubicBezTo>
                  <a:pt x="19" y="0"/>
                  <a:pt x="19" y="0"/>
                  <a:pt x="1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6"/>
                  <a:pt x="8" y="8"/>
                  <a:pt x="0" y="9"/>
                </a:cubicBezTo>
                <a:cubicBezTo>
                  <a:pt x="0" y="9"/>
                  <a:pt x="0" y="9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5" y="13"/>
                  <a:pt x="13" y="11"/>
                  <a:pt x="19" y="2"/>
                </a:cubicBezTo>
                <a:lnTo>
                  <a:pt x="1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Rectangle 198"/>
          <p:cNvSpPr>
            <a:spLocks noChangeArrowheads="1"/>
          </p:cNvSpPr>
          <p:nvPr/>
        </p:nvSpPr>
        <p:spPr bwMode="auto">
          <a:xfrm>
            <a:off x="4875819" y="6484938"/>
            <a:ext cx="12963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Myriad Pro" pitchFamily="34" charset="0"/>
                <a:cs typeface="Arial" pitchFamily="34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ssumed prefix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Freeform 210"/>
          <p:cNvSpPr>
            <a:spLocks/>
          </p:cNvSpPr>
          <p:nvPr/>
        </p:nvSpPr>
        <p:spPr bwMode="auto">
          <a:xfrm>
            <a:off x="6402389" y="6405563"/>
            <a:ext cx="71438" cy="49213"/>
          </a:xfrm>
          <a:custGeom>
            <a:avLst/>
            <a:gdLst>
              <a:gd name="T0" fmla="*/ 19 w 19"/>
              <a:gd name="T1" fmla="*/ 10 h 13"/>
              <a:gd name="T2" fmla="*/ 18 w 19"/>
              <a:gd name="T3" fmla="*/ 9 h 13"/>
              <a:gd name="T4" fmla="*/ 8 w 19"/>
              <a:gd name="T5" fmla="*/ 7 h 13"/>
              <a:gd name="T6" fmla="*/ 1 w 19"/>
              <a:gd name="T7" fmla="*/ 0 h 13"/>
              <a:gd name="T8" fmla="*/ 1 w 19"/>
              <a:gd name="T9" fmla="*/ 0 h 13"/>
              <a:gd name="T10" fmla="*/ 0 w 19"/>
              <a:gd name="T11" fmla="*/ 1 h 13"/>
              <a:gd name="T12" fmla="*/ 0 w 19"/>
              <a:gd name="T13" fmla="*/ 2 h 13"/>
              <a:gd name="T14" fmla="*/ 18 w 19"/>
              <a:gd name="T15" fmla="*/ 13 h 13"/>
              <a:gd name="T16" fmla="*/ 19 w 19"/>
              <a:gd name="T17" fmla="*/ 12 h 13"/>
              <a:gd name="T18" fmla="*/ 19 w 19"/>
              <a:gd name="T19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13">
                <a:moveTo>
                  <a:pt x="19" y="10"/>
                </a:moveTo>
                <a:cubicBezTo>
                  <a:pt x="19" y="9"/>
                  <a:pt x="19" y="9"/>
                  <a:pt x="18" y="9"/>
                </a:cubicBezTo>
                <a:cubicBezTo>
                  <a:pt x="16" y="9"/>
                  <a:pt x="12" y="8"/>
                  <a:pt x="8" y="7"/>
                </a:cubicBezTo>
                <a:cubicBezTo>
                  <a:pt x="4" y="4"/>
                  <a:pt x="2" y="2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5" y="12"/>
                  <a:pt x="14" y="13"/>
                  <a:pt x="18" y="13"/>
                </a:cubicBezTo>
                <a:cubicBezTo>
                  <a:pt x="19" y="13"/>
                  <a:pt x="19" y="13"/>
                  <a:pt x="19" y="12"/>
                </a:cubicBez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2" name="Rectangle 211"/>
          <p:cNvSpPr>
            <a:spLocks noChangeArrowheads="1"/>
          </p:cNvSpPr>
          <p:nvPr/>
        </p:nvSpPr>
        <p:spPr bwMode="auto">
          <a:xfrm>
            <a:off x="6470651" y="6438900"/>
            <a:ext cx="1111250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212"/>
          <p:cNvSpPr>
            <a:spLocks noEditPoints="1"/>
          </p:cNvSpPr>
          <p:nvPr/>
        </p:nvSpPr>
        <p:spPr bwMode="auto">
          <a:xfrm>
            <a:off x="7578726" y="6438900"/>
            <a:ext cx="139700" cy="49213"/>
          </a:xfrm>
          <a:custGeom>
            <a:avLst/>
            <a:gdLst>
              <a:gd name="T0" fmla="*/ 20 w 37"/>
              <a:gd name="T1" fmla="*/ 11 h 13"/>
              <a:gd name="T2" fmla="*/ 1 w 37"/>
              <a:gd name="T3" fmla="*/ 0 h 13"/>
              <a:gd name="T4" fmla="*/ 0 w 37"/>
              <a:gd name="T5" fmla="*/ 1 h 13"/>
              <a:gd name="T6" fmla="*/ 0 w 37"/>
              <a:gd name="T7" fmla="*/ 3 h 13"/>
              <a:gd name="T8" fmla="*/ 1 w 37"/>
              <a:gd name="T9" fmla="*/ 4 h 13"/>
              <a:gd name="T10" fmla="*/ 11 w 37"/>
              <a:gd name="T11" fmla="*/ 7 h 13"/>
              <a:gd name="T12" fmla="*/ 18 w 37"/>
              <a:gd name="T13" fmla="*/ 13 h 13"/>
              <a:gd name="T14" fmla="*/ 19 w 37"/>
              <a:gd name="T15" fmla="*/ 13 h 13"/>
              <a:gd name="T16" fmla="*/ 20 w 37"/>
              <a:gd name="T17" fmla="*/ 12 h 13"/>
              <a:gd name="T18" fmla="*/ 20 w 37"/>
              <a:gd name="T19" fmla="*/ 11 h 13"/>
              <a:gd name="T20" fmla="*/ 37 w 37"/>
              <a:gd name="T21" fmla="*/ 1 h 13"/>
              <a:gd name="T22" fmla="*/ 36 w 37"/>
              <a:gd name="T23" fmla="*/ 0 h 13"/>
              <a:gd name="T24" fmla="*/ 18 w 37"/>
              <a:gd name="T25" fmla="*/ 11 h 13"/>
              <a:gd name="T26" fmla="*/ 18 w 37"/>
              <a:gd name="T27" fmla="*/ 12 h 13"/>
              <a:gd name="T28" fmla="*/ 19 w 37"/>
              <a:gd name="T29" fmla="*/ 13 h 13"/>
              <a:gd name="T30" fmla="*/ 20 w 37"/>
              <a:gd name="T31" fmla="*/ 13 h 13"/>
              <a:gd name="T32" fmla="*/ 37 w 37"/>
              <a:gd name="T33" fmla="*/ 4 h 13"/>
              <a:gd name="T34" fmla="*/ 37 w 37"/>
              <a:gd name="T35" fmla="*/ 3 h 13"/>
              <a:gd name="T36" fmla="*/ 37 w 37"/>
              <a:gd name="T37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3">
                <a:moveTo>
                  <a:pt x="20" y="11"/>
                </a:moveTo>
                <a:cubicBezTo>
                  <a:pt x="14" y="2"/>
                  <a:pt x="5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4"/>
                  <a:pt x="1" y="4"/>
                </a:cubicBezTo>
                <a:cubicBezTo>
                  <a:pt x="3" y="4"/>
                  <a:pt x="7" y="5"/>
                  <a:pt x="11" y="7"/>
                </a:cubicBezTo>
                <a:cubicBezTo>
                  <a:pt x="15" y="9"/>
                  <a:pt x="17" y="11"/>
                  <a:pt x="18" y="13"/>
                </a:cubicBezTo>
                <a:cubicBezTo>
                  <a:pt x="18" y="13"/>
                  <a:pt x="18" y="13"/>
                  <a:pt x="19" y="13"/>
                </a:cubicBezTo>
                <a:cubicBezTo>
                  <a:pt x="20" y="13"/>
                  <a:pt x="20" y="13"/>
                  <a:pt x="20" y="12"/>
                </a:cubicBezTo>
                <a:lnTo>
                  <a:pt x="20" y="11"/>
                </a:lnTo>
                <a:close/>
                <a:moveTo>
                  <a:pt x="37" y="1"/>
                </a:moveTo>
                <a:cubicBezTo>
                  <a:pt x="37" y="0"/>
                  <a:pt x="37" y="0"/>
                  <a:pt x="36" y="0"/>
                </a:cubicBezTo>
                <a:cubicBezTo>
                  <a:pt x="32" y="0"/>
                  <a:pt x="23" y="2"/>
                  <a:pt x="18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3"/>
                  <a:pt x="18" y="13"/>
                  <a:pt x="19" y="13"/>
                </a:cubicBezTo>
                <a:cubicBezTo>
                  <a:pt x="19" y="13"/>
                  <a:pt x="20" y="13"/>
                  <a:pt x="20" y="13"/>
                </a:cubicBezTo>
                <a:cubicBezTo>
                  <a:pt x="23" y="7"/>
                  <a:pt x="28" y="5"/>
                  <a:pt x="37" y="4"/>
                </a:cubicBezTo>
                <a:cubicBezTo>
                  <a:pt x="37" y="4"/>
                  <a:pt x="37" y="4"/>
                  <a:pt x="37" y="3"/>
                </a:cubicBezTo>
                <a:lnTo>
                  <a:pt x="3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4" name="Rectangle 213"/>
          <p:cNvSpPr>
            <a:spLocks noChangeArrowheads="1"/>
          </p:cNvSpPr>
          <p:nvPr/>
        </p:nvSpPr>
        <p:spPr bwMode="auto">
          <a:xfrm>
            <a:off x="7718426" y="6438900"/>
            <a:ext cx="11080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214"/>
          <p:cNvSpPr>
            <a:spLocks/>
          </p:cNvSpPr>
          <p:nvPr/>
        </p:nvSpPr>
        <p:spPr bwMode="auto">
          <a:xfrm>
            <a:off x="8826501" y="6405563"/>
            <a:ext cx="71438" cy="49213"/>
          </a:xfrm>
          <a:custGeom>
            <a:avLst/>
            <a:gdLst>
              <a:gd name="T0" fmla="*/ 19 w 19"/>
              <a:gd name="T1" fmla="*/ 1 h 13"/>
              <a:gd name="T2" fmla="*/ 18 w 19"/>
              <a:gd name="T3" fmla="*/ 0 h 13"/>
              <a:gd name="T4" fmla="*/ 17 w 19"/>
              <a:gd name="T5" fmla="*/ 0 h 13"/>
              <a:gd name="T6" fmla="*/ 0 w 19"/>
              <a:gd name="T7" fmla="*/ 9 h 13"/>
              <a:gd name="T8" fmla="*/ 0 w 19"/>
              <a:gd name="T9" fmla="*/ 10 h 13"/>
              <a:gd name="T10" fmla="*/ 0 w 19"/>
              <a:gd name="T11" fmla="*/ 12 h 13"/>
              <a:gd name="T12" fmla="*/ 0 w 19"/>
              <a:gd name="T13" fmla="*/ 13 h 13"/>
              <a:gd name="T14" fmla="*/ 19 w 19"/>
              <a:gd name="T15" fmla="*/ 2 h 13"/>
              <a:gd name="T16" fmla="*/ 19 w 19"/>
              <a:gd name="T17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3">
                <a:moveTo>
                  <a:pt x="19" y="1"/>
                </a:moveTo>
                <a:cubicBezTo>
                  <a:pt x="19" y="0"/>
                  <a:pt x="19" y="0"/>
                  <a:pt x="1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6"/>
                  <a:pt x="8" y="8"/>
                  <a:pt x="0" y="9"/>
                </a:cubicBezTo>
                <a:cubicBezTo>
                  <a:pt x="0" y="9"/>
                  <a:pt x="0" y="9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4" y="13"/>
                  <a:pt x="13" y="11"/>
                  <a:pt x="19" y="2"/>
                </a:cubicBezTo>
                <a:lnTo>
                  <a:pt x="1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6" name="Rectangle 215"/>
          <p:cNvSpPr>
            <a:spLocks noChangeArrowheads="1"/>
          </p:cNvSpPr>
          <p:nvPr/>
        </p:nvSpPr>
        <p:spPr bwMode="auto">
          <a:xfrm>
            <a:off x="7494764" y="6484938"/>
            <a:ext cx="3093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S</a:t>
            </a: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BST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Rectangle 219"/>
          <p:cNvSpPr>
            <a:spLocks noChangeArrowheads="1"/>
          </p:cNvSpPr>
          <p:nvPr/>
        </p:nvSpPr>
        <p:spPr bwMode="auto">
          <a:xfrm>
            <a:off x="6407667" y="6160786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20"/>
          <p:cNvSpPr>
            <a:spLocks noChangeArrowheads="1"/>
          </p:cNvSpPr>
          <p:nvPr/>
        </p:nvSpPr>
        <p:spPr bwMode="auto">
          <a:xfrm>
            <a:off x="6791842" y="616078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221"/>
          <p:cNvSpPr>
            <a:spLocks noChangeArrowheads="1"/>
          </p:cNvSpPr>
          <p:nvPr/>
        </p:nvSpPr>
        <p:spPr bwMode="auto">
          <a:xfrm>
            <a:off x="7179192" y="616078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Rectangle 222"/>
          <p:cNvSpPr>
            <a:spLocks noChangeArrowheads="1"/>
          </p:cNvSpPr>
          <p:nvPr/>
        </p:nvSpPr>
        <p:spPr bwMode="auto">
          <a:xfrm>
            <a:off x="7566542" y="6160786"/>
            <a:ext cx="131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ctangle 223"/>
          <p:cNvSpPr>
            <a:spLocks noChangeArrowheads="1"/>
          </p:cNvSpPr>
          <p:nvPr/>
        </p:nvSpPr>
        <p:spPr bwMode="auto">
          <a:xfrm>
            <a:off x="7957067" y="6160786"/>
            <a:ext cx="118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$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Rectangle 224"/>
          <p:cNvSpPr>
            <a:spLocks noChangeArrowheads="1"/>
          </p:cNvSpPr>
          <p:nvPr/>
        </p:nvSpPr>
        <p:spPr bwMode="auto">
          <a:xfrm>
            <a:off x="8344417" y="6160786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Rectangle 225"/>
          <p:cNvSpPr>
            <a:spLocks noChangeArrowheads="1"/>
          </p:cNvSpPr>
          <p:nvPr/>
        </p:nvSpPr>
        <p:spPr bwMode="auto">
          <a:xfrm>
            <a:off x="8756778" y="6160786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itchFamily="34" charset="0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4766084" y="4262460"/>
            <a:ext cx="4001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Line 103"/>
          <p:cNvSpPr>
            <a:spLocks noChangeShapeType="1"/>
          </p:cNvSpPr>
          <p:nvPr/>
        </p:nvSpPr>
        <p:spPr bwMode="auto">
          <a:xfrm flipV="1">
            <a:off x="6778626" y="3156091"/>
            <a:ext cx="368300" cy="580822"/>
          </a:xfrm>
          <a:prstGeom prst="line">
            <a:avLst/>
          </a:prstGeom>
          <a:noFill/>
          <a:ln w="3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11" name="Line 106"/>
          <p:cNvSpPr>
            <a:spLocks noChangeShapeType="1"/>
          </p:cNvSpPr>
          <p:nvPr/>
        </p:nvSpPr>
        <p:spPr bwMode="auto">
          <a:xfrm>
            <a:off x="7731125" y="3124200"/>
            <a:ext cx="346075" cy="0"/>
          </a:xfrm>
          <a:prstGeom prst="line">
            <a:avLst/>
          </a:prstGeom>
          <a:noFill/>
          <a:ln w="3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Move-to-Front (MTF) decoding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algorithm as encoding, with the following changes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Serial</a:t>
            </a:r>
            <a:r>
              <a:rPr lang="en-US" dirty="0" smtClean="0"/>
              <a:t>: The MTF lists are used in reverse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/>
              <a:t>: Instead of combining MTF lists, combine permutation functions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5724140" y="2358977"/>
            <a:ext cx="493258" cy="1097280"/>
            <a:chOff x="5547520" y="2239961"/>
            <a:chExt cx="493258" cy="845324"/>
          </a:xfrm>
        </p:grpSpPr>
        <p:sp>
          <p:nvSpPr>
            <p:cNvPr id="103" name="Rectangle 99"/>
            <p:cNvSpPr>
              <a:spLocks noChangeArrowheads="1"/>
            </p:cNvSpPr>
            <p:nvPr/>
          </p:nvSpPr>
          <p:spPr bwMode="auto">
            <a:xfrm>
              <a:off x="5547520" y="2239961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5547520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5547520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5547520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5923758" y="2239961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5923758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5"/>
            <p:cNvSpPr>
              <a:spLocks noChangeArrowheads="1"/>
            </p:cNvSpPr>
            <p:nvPr/>
          </p:nvSpPr>
          <p:spPr bwMode="auto">
            <a:xfrm>
              <a:off x="5923758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5923758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Line 107"/>
            <p:cNvSpPr>
              <a:spLocks noChangeShapeType="1"/>
            </p:cNvSpPr>
            <p:nvPr/>
          </p:nvSpPr>
          <p:spPr bwMode="auto">
            <a:xfrm flipV="1">
              <a:off x="5701508" y="2374898"/>
              <a:ext cx="188913" cy="19050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5701508" y="2374898"/>
              <a:ext cx="188913" cy="19050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1"/>
            <p:cNvSpPr>
              <a:spLocks noChangeShapeType="1"/>
            </p:cNvSpPr>
            <p:nvPr/>
          </p:nvSpPr>
          <p:spPr bwMode="auto">
            <a:xfrm>
              <a:off x="5701508" y="2754311"/>
              <a:ext cx="1889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3"/>
            <p:cNvSpPr>
              <a:spLocks noChangeShapeType="1"/>
            </p:cNvSpPr>
            <p:nvPr/>
          </p:nvSpPr>
          <p:spPr bwMode="auto">
            <a:xfrm>
              <a:off x="5701508" y="2943223"/>
              <a:ext cx="1889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7230678" y="23589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6476615" y="2358977"/>
            <a:ext cx="504370" cy="1097280"/>
            <a:chOff x="6299995" y="2239961"/>
            <a:chExt cx="504370" cy="845324"/>
          </a:xfrm>
        </p:grpSpPr>
        <p:sp>
          <p:nvSpPr>
            <p:cNvPr id="119" name="Rectangle 115"/>
            <p:cNvSpPr>
              <a:spLocks noChangeArrowheads="1"/>
            </p:cNvSpPr>
            <p:nvPr/>
          </p:nvSpPr>
          <p:spPr bwMode="auto">
            <a:xfrm>
              <a:off x="6299995" y="2239961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6"/>
            <p:cNvSpPr>
              <a:spLocks noChangeArrowheads="1"/>
            </p:cNvSpPr>
            <p:nvPr/>
          </p:nvSpPr>
          <p:spPr bwMode="auto">
            <a:xfrm>
              <a:off x="6299995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6299995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6299995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6687345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6687345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6687345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6687345" y="2239961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Line 133"/>
            <p:cNvSpPr>
              <a:spLocks noChangeShapeType="1"/>
            </p:cNvSpPr>
            <p:nvPr/>
          </p:nvSpPr>
          <p:spPr bwMode="auto">
            <a:xfrm>
              <a:off x="6453983" y="2374898"/>
              <a:ext cx="188913" cy="19050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Line 135"/>
            <p:cNvSpPr>
              <a:spLocks noChangeShapeType="1"/>
            </p:cNvSpPr>
            <p:nvPr/>
          </p:nvSpPr>
          <p:spPr bwMode="auto">
            <a:xfrm>
              <a:off x="6453983" y="2565398"/>
              <a:ext cx="188913" cy="18891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Line 137"/>
            <p:cNvSpPr>
              <a:spLocks noChangeShapeType="1"/>
            </p:cNvSpPr>
            <p:nvPr/>
          </p:nvSpPr>
          <p:spPr bwMode="auto">
            <a:xfrm>
              <a:off x="6453983" y="2754311"/>
              <a:ext cx="188913" cy="18891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Line 139"/>
            <p:cNvSpPr>
              <a:spLocks noChangeShapeType="1"/>
            </p:cNvSpPr>
            <p:nvPr/>
          </p:nvSpPr>
          <p:spPr bwMode="auto">
            <a:xfrm flipV="1">
              <a:off x="6453983" y="2374898"/>
              <a:ext cx="188913" cy="56832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5" name="Rectangle 141"/>
          <p:cNvSpPr>
            <a:spLocks noChangeArrowheads="1"/>
          </p:cNvSpPr>
          <p:nvPr/>
        </p:nvSpPr>
        <p:spPr bwMode="auto">
          <a:xfrm>
            <a:off x="7605328" y="23589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7229090" y="2500263"/>
            <a:ext cx="493258" cy="1005840"/>
            <a:chOff x="7052470" y="2381248"/>
            <a:chExt cx="493258" cy="704037"/>
          </a:xfrm>
        </p:grpSpPr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7052470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25"/>
            <p:cNvSpPr>
              <a:spLocks noChangeArrowheads="1"/>
            </p:cNvSpPr>
            <p:nvPr/>
          </p:nvSpPr>
          <p:spPr bwMode="auto">
            <a:xfrm>
              <a:off x="7052470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126"/>
            <p:cNvSpPr>
              <a:spLocks noChangeArrowheads="1"/>
            </p:cNvSpPr>
            <p:nvPr/>
          </p:nvSpPr>
          <p:spPr bwMode="auto">
            <a:xfrm>
              <a:off x="7052470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7428708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7428708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Line 129"/>
            <p:cNvSpPr>
              <a:spLocks noChangeShapeType="1"/>
            </p:cNvSpPr>
            <p:nvPr/>
          </p:nvSpPr>
          <p:spPr bwMode="auto">
            <a:xfrm>
              <a:off x="7206458" y="2760661"/>
              <a:ext cx="1889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Line 131"/>
            <p:cNvSpPr>
              <a:spLocks noChangeShapeType="1"/>
            </p:cNvSpPr>
            <p:nvPr/>
          </p:nvSpPr>
          <p:spPr bwMode="auto">
            <a:xfrm>
              <a:off x="7206458" y="2949573"/>
              <a:ext cx="1889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7428708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>
              <a:off x="7206458" y="2571748"/>
              <a:ext cx="1889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Line 145"/>
            <p:cNvSpPr>
              <a:spLocks noChangeShapeType="1"/>
            </p:cNvSpPr>
            <p:nvPr/>
          </p:nvSpPr>
          <p:spPr bwMode="auto">
            <a:xfrm>
              <a:off x="7206458" y="2381248"/>
              <a:ext cx="1889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7981565" y="2358977"/>
            <a:ext cx="504370" cy="1143000"/>
            <a:chOff x="7804945" y="2239961"/>
            <a:chExt cx="504370" cy="845324"/>
          </a:xfrm>
        </p:grpSpPr>
        <p:sp>
          <p:nvSpPr>
            <p:cNvPr id="151" name="Rectangle 147"/>
            <p:cNvSpPr>
              <a:spLocks noChangeArrowheads="1"/>
            </p:cNvSpPr>
            <p:nvPr/>
          </p:nvSpPr>
          <p:spPr bwMode="auto">
            <a:xfrm>
              <a:off x="7804945" y="2239961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Rectangle 148"/>
            <p:cNvSpPr>
              <a:spLocks noChangeArrowheads="1"/>
            </p:cNvSpPr>
            <p:nvPr/>
          </p:nvSpPr>
          <p:spPr bwMode="auto">
            <a:xfrm>
              <a:off x="7804945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7804945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Rectangle 150"/>
            <p:cNvSpPr>
              <a:spLocks noChangeArrowheads="1"/>
            </p:cNvSpPr>
            <p:nvPr/>
          </p:nvSpPr>
          <p:spPr bwMode="auto">
            <a:xfrm>
              <a:off x="7804945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Rectangle 151"/>
            <p:cNvSpPr>
              <a:spLocks noChangeArrowheads="1"/>
            </p:cNvSpPr>
            <p:nvPr/>
          </p:nvSpPr>
          <p:spPr bwMode="auto">
            <a:xfrm>
              <a:off x="8192295" y="261937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Rectangle 152"/>
            <p:cNvSpPr>
              <a:spLocks noChangeArrowheads="1"/>
            </p:cNvSpPr>
            <p:nvPr/>
          </p:nvSpPr>
          <p:spPr bwMode="auto">
            <a:xfrm>
              <a:off x="8192295" y="243204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153"/>
            <p:cNvSpPr>
              <a:spLocks noChangeArrowheads="1"/>
            </p:cNvSpPr>
            <p:nvPr/>
          </p:nvSpPr>
          <p:spPr bwMode="auto">
            <a:xfrm>
              <a:off x="8192295" y="280828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Rectangle 154"/>
            <p:cNvSpPr>
              <a:spLocks noChangeArrowheads="1"/>
            </p:cNvSpPr>
            <p:nvPr/>
          </p:nvSpPr>
          <p:spPr bwMode="auto">
            <a:xfrm>
              <a:off x="8192295" y="2239961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Line 155"/>
            <p:cNvSpPr>
              <a:spLocks noChangeShapeType="1"/>
            </p:cNvSpPr>
            <p:nvPr/>
          </p:nvSpPr>
          <p:spPr bwMode="auto">
            <a:xfrm>
              <a:off x="7958933" y="2381248"/>
              <a:ext cx="188913" cy="19050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Line 157"/>
            <p:cNvSpPr>
              <a:spLocks noChangeShapeType="1"/>
            </p:cNvSpPr>
            <p:nvPr/>
          </p:nvSpPr>
          <p:spPr bwMode="auto">
            <a:xfrm>
              <a:off x="7958933" y="2565398"/>
              <a:ext cx="188913" cy="18891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Line 159"/>
            <p:cNvSpPr>
              <a:spLocks noChangeShapeType="1"/>
            </p:cNvSpPr>
            <p:nvPr/>
          </p:nvSpPr>
          <p:spPr bwMode="auto">
            <a:xfrm>
              <a:off x="7958933" y="2763837"/>
              <a:ext cx="188913" cy="18891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Line 161"/>
            <p:cNvSpPr>
              <a:spLocks noChangeShapeType="1"/>
            </p:cNvSpPr>
            <p:nvPr/>
          </p:nvSpPr>
          <p:spPr bwMode="auto">
            <a:xfrm flipV="1">
              <a:off x="7958933" y="2381248"/>
              <a:ext cx="188913" cy="56832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7" name="Rectangle 163"/>
          <p:cNvSpPr>
            <a:spLocks noChangeArrowheads="1"/>
          </p:cNvSpPr>
          <p:nvPr/>
        </p:nvSpPr>
        <p:spPr bwMode="auto">
          <a:xfrm>
            <a:off x="5917815" y="202401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164"/>
          <p:cNvSpPr>
            <a:spLocks noChangeArrowheads="1"/>
          </p:cNvSpPr>
          <p:nvPr/>
        </p:nvSpPr>
        <p:spPr bwMode="auto">
          <a:xfrm>
            <a:off x="6671878" y="202401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5"/>
          <p:cNvSpPr>
            <a:spLocks noChangeArrowheads="1"/>
          </p:cNvSpPr>
          <p:nvPr/>
        </p:nvSpPr>
        <p:spPr bwMode="auto">
          <a:xfrm>
            <a:off x="7424353" y="202401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66"/>
          <p:cNvSpPr>
            <a:spLocks noChangeArrowheads="1"/>
          </p:cNvSpPr>
          <p:nvPr/>
        </p:nvSpPr>
        <p:spPr bwMode="auto">
          <a:xfrm>
            <a:off x="8178415" y="202401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67"/>
          <p:cNvSpPr>
            <a:spLocks noChangeArrowheads="1"/>
          </p:cNvSpPr>
          <p:nvPr/>
        </p:nvSpPr>
        <p:spPr bwMode="auto">
          <a:xfrm>
            <a:off x="5047865" y="2024016"/>
            <a:ext cx="3831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MTF</a:t>
            </a:r>
            <a:endParaRPr kumimoji="0" lang="en-US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71"/>
          <p:cNvSpPr>
            <a:spLocks noChangeArrowheads="1"/>
          </p:cNvSpPr>
          <p:nvPr/>
        </p:nvSpPr>
        <p:spPr bwMode="auto">
          <a:xfrm rot="16200000">
            <a:off x="4739816" y="2672324"/>
            <a:ext cx="104143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Permutation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function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7615336" y="5340350"/>
            <a:ext cx="599620" cy="1143000"/>
            <a:chOff x="7615336" y="5340350"/>
            <a:chExt cx="599620" cy="1143000"/>
          </a:xfrm>
        </p:grpSpPr>
        <p:sp>
          <p:nvSpPr>
            <p:cNvPr id="198" name="Rectangle 193"/>
            <p:cNvSpPr>
              <a:spLocks noChangeArrowheads="1"/>
            </p:cNvSpPr>
            <p:nvPr/>
          </p:nvSpPr>
          <p:spPr bwMode="auto">
            <a:xfrm>
              <a:off x="7615336" y="5340350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Rectangle 194"/>
            <p:cNvSpPr>
              <a:spLocks noChangeArrowheads="1"/>
            </p:cNvSpPr>
            <p:nvPr/>
          </p:nvSpPr>
          <p:spPr bwMode="auto">
            <a:xfrm>
              <a:off x="7615336" y="5615908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7615336" y="5891466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Rectangle 196"/>
            <p:cNvSpPr>
              <a:spLocks noChangeArrowheads="1"/>
            </p:cNvSpPr>
            <p:nvPr/>
          </p:nvSpPr>
          <p:spPr bwMode="auto">
            <a:xfrm>
              <a:off x="7615336" y="6167025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Rectangle 197"/>
            <p:cNvSpPr>
              <a:spLocks noChangeArrowheads="1"/>
            </p:cNvSpPr>
            <p:nvPr/>
          </p:nvSpPr>
          <p:spPr bwMode="auto">
            <a:xfrm>
              <a:off x="8097936" y="5340350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8097936" y="5615908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Rectangle 199"/>
            <p:cNvSpPr>
              <a:spLocks noChangeArrowheads="1"/>
            </p:cNvSpPr>
            <p:nvPr/>
          </p:nvSpPr>
          <p:spPr bwMode="auto">
            <a:xfrm>
              <a:off x="8097936" y="5891466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Rectangle 200"/>
            <p:cNvSpPr>
              <a:spLocks noChangeArrowheads="1"/>
            </p:cNvSpPr>
            <p:nvPr/>
          </p:nvSpPr>
          <p:spPr bwMode="auto">
            <a:xfrm>
              <a:off x="8097936" y="6167025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Line 201"/>
            <p:cNvSpPr>
              <a:spLocks noChangeShapeType="1"/>
            </p:cNvSpPr>
            <p:nvPr/>
          </p:nvSpPr>
          <p:spPr bwMode="auto">
            <a:xfrm>
              <a:off x="7796653" y="5511223"/>
              <a:ext cx="239713" cy="551116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7796653" y="5786782"/>
              <a:ext cx="239713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>
              <a:off x="7796653" y="6062340"/>
              <a:ext cx="239713" cy="275558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Line 207"/>
            <p:cNvSpPr>
              <a:spLocks noChangeShapeType="1"/>
            </p:cNvSpPr>
            <p:nvPr/>
          </p:nvSpPr>
          <p:spPr bwMode="auto">
            <a:xfrm flipV="1">
              <a:off x="7796653" y="5511223"/>
              <a:ext cx="239713" cy="826675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646961" y="3810001"/>
            <a:ext cx="613907" cy="1146175"/>
            <a:chOff x="6646961" y="3810001"/>
            <a:chExt cx="613907" cy="1146175"/>
          </a:xfrm>
        </p:grpSpPr>
        <p:sp>
          <p:nvSpPr>
            <p:cNvPr id="214" name="Rectangle 209"/>
            <p:cNvSpPr>
              <a:spLocks noChangeArrowheads="1"/>
            </p:cNvSpPr>
            <p:nvPr/>
          </p:nvSpPr>
          <p:spPr bwMode="auto">
            <a:xfrm>
              <a:off x="6646961" y="3810001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6646961" y="4085887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Rectangle 211"/>
            <p:cNvSpPr>
              <a:spLocks noChangeArrowheads="1"/>
            </p:cNvSpPr>
            <p:nvPr/>
          </p:nvSpPr>
          <p:spPr bwMode="auto">
            <a:xfrm>
              <a:off x="6646961" y="4363588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Rectangle 212"/>
            <p:cNvSpPr>
              <a:spLocks noChangeArrowheads="1"/>
            </p:cNvSpPr>
            <p:nvPr/>
          </p:nvSpPr>
          <p:spPr bwMode="auto">
            <a:xfrm>
              <a:off x="6646961" y="4639474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7143848" y="4363588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Rectangle 214"/>
            <p:cNvSpPr>
              <a:spLocks noChangeArrowheads="1"/>
            </p:cNvSpPr>
            <p:nvPr/>
          </p:nvSpPr>
          <p:spPr bwMode="auto">
            <a:xfrm>
              <a:off x="7143848" y="4085887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Rectangle 215"/>
            <p:cNvSpPr>
              <a:spLocks noChangeArrowheads="1"/>
            </p:cNvSpPr>
            <p:nvPr/>
          </p:nvSpPr>
          <p:spPr bwMode="auto">
            <a:xfrm>
              <a:off x="7143848" y="4639474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7143848" y="3810001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>
              <a:off x="6842908" y="3957803"/>
              <a:ext cx="241300" cy="275886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Line 219"/>
            <p:cNvSpPr>
              <a:spLocks noChangeShapeType="1"/>
            </p:cNvSpPr>
            <p:nvPr/>
          </p:nvSpPr>
          <p:spPr bwMode="auto">
            <a:xfrm>
              <a:off x="6842908" y="4233689"/>
              <a:ext cx="241300" cy="275886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6842908" y="4509575"/>
              <a:ext cx="241300" cy="275886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Line 223"/>
            <p:cNvSpPr>
              <a:spLocks noChangeShapeType="1"/>
            </p:cNvSpPr>
            <p:nvPr/>
          </p:nvSpPr>
          <p:spPr bwMode="auto">
            <a:xfrm flipV="1">
              <a:off x="6842908" y="3957803"/>
              <a:ext cx="241300" cy="827658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683348" y="3810001"/>
            <a:ext cx="599620" cy="1146175"/>
            <a:chOff x="5683348" y="3810001"/>
            <a:chExt cx="599620" cy="1146175"/>
          </a:xfrm>
        </p:grpSpPr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5683348" y="3810001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5683348" y="4085887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227"/>
            <p:cNvSpPr>
              <a:spLocks noChangeArrowheads="1"/>
            </p:cNvSpPr>
            <p:nvPr/>
          </p:nvSpPr>
          <p:spPr bwMode="auto">
            <a:xfrm>
              <a:off x="5683348" y="4363588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Rectangle 228"/>
            <p:cNvSpPr>
              <a:spLocks noChangeArrowheads="1"/>
            </p:cNvSpPr>
            <p:nvPr/>
          </p:nvSpPr>
          <p:spPr bwMode="auto">
            <a:xfrm>
              <a:off x="5683348" y="4639474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Rectangle 229"/>
            <p:cNvSpPr>
              <a:spLocks noChangeArrowheads="1"/>
            </p:cNvSpPr>
            <p:nvPr/>
          </p:nvSpPr>
          <p:spPr bwMode="auto">
            <a:xfrm>
              <a:off x="6165948" y="3810001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230"/>
            <p:cNvSpPr>
              <a:spLocks noChangeArrowheads="1"/>
            </p:cNvSpPr>
            <p:nvPr/>
          </p:nvSpPr>
          <p:spPr bwMode="auto">
            <a:xfrm>
              <a:off x="6165948" y="4085887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231"/>
            <p:cNvSpPr>
              <a:spLocks noChangeArrowheads="1"/>
            </p:cNvSpPr>
            <p:nvPr/>
          </p:nvSpPr>
          <p:spPr bwMode="auto">
            <a:xfrm>
              <a:off x="6165948" y="4363588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232"/>
            <p:cNvSpPr>
              <a:spLocks noChangeArrowheads="1"/>
            </p:cNvSpPr>
            <p:nvPr/>
          </p:nvSpPr>
          <p:spPr bwMode="auto">
            <a:xfrm>
              <a:off x="6165948" y="4639474"/>
              <a:ext cx="117020" cy="3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 flipV="1">
              <a:off x="5870393" y="3974530"/>
              <a:ext cx="241300" cy="275886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5870393" y="3974530"/>
              <a:ext cx="241300" cy="275886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5870393" y="4526302"/>
              <a:ext cx="241300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5870393" y="4802188"/>
              <a:ext cx="241300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040536" y="5340351"/>
            <a:ext cx="855207" cy="1143000"/>
            <a:chOff x="6040536" y="5340351"/>
            <a:chExt cx="855207" cy="1143000"/>
          </a:xfrm>
        </p:grpSpPr>
        <p:sp>
          <p:nvSpPr>
            <p:cNvPr id="246" name="Rectangle 241"/>
            <p:cNvSpPr>
              <a:spLocks noChangeArrowheads="1"/>
            </p:cNvSpPr>
            <p:nvPr/>
          </p:nvSpPr>
          <p:spPr bwMode="auto">
            <a:xfrm>
              <a:off x="6040536" y="5340351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242"/>
            <p:cNvSpPr>
              <a:spLocks noChangeArrowheads="1"/>
            </p:cNvSpPr>
            <p:nvPr/>
          </p:nvSpPr>
          <p:spPr bwMode="auto">
            <a:xfrm>
              <a:off x="6040536" y="5615909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243"/>
            <p:cNvSpPr>
              <a:spLocks noChangeArrowheads="1"/>
            </p:cNvSpPr>
            <p:nvPr/>
          </p:nvSpPr>
          <p:spPr bwMode="auto">
            <a:xfrm>
              <a:off x="6040536" y="5891467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244"/>
            <p:cNvSpPr>
              <a:spLocks noChangeArrowheads="1"/>
            </p:cNvSpPr>
            <p:nvPr/>
          </p:nvSpPr>
          <p:spPr bwMode="auto">
            <a:xfrm>
              <a:off x="6040536" y="6167026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 flipV="1">
              <a:off x="6229168" y="5511224"/>
              <a:ext cx="241300" cy="275558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6229168" y="5511224"/>
              <a:ext cx="241300" cy="275558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6229168" y="6062341"/>
              <a:ext cx="241300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Line 251"/>
            <p:cNvSpPr>
              <a:spLocks noChangeShapeType="1"/>
            </p:cNvSpPr>
            <p:nvPr/>
          </p:nvSpPr>
          <p:spPr bwMode="auto">
            <a:xfrm>
              <a:off x="6229168" y="6337899"/>
              <a:ext cx="241300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253"/>
            <p:cNvSpPr>
              <a:spLocks noChangeArrowheads="1"/>
            </p:cNvSpPr>
            <p:nvPr/>
          </p:nvSpPr>
          <p:spPr bwMode="auto">
            <a:xfrm>
              <a:off x="6778723" y="5891467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254"/>
            <p:cNvSpPr>
              <a:spLocks noChangeArrowheads="1"/>
            </p:cNvSpPr>
            <p:nvPr/>
          </p:nvSpPr>
          <p:spPr bwMode="auto">
            <a:xfrm>
              <a:off x="6778723" y="5615909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Rectangle 255"/>
            <p:cNvSpPr>
              <a:spLocks noChangeArrowheads="1"/>
            </p:cNvSpPr>
            <p:nvPr/>
          </p:nvSpPr>
          <p:spPr bwMode="auto">
            <a:xfrm>
              <a:off x="6778723" y="6167026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" name="Rectangle 256"/>
            <p:cNvSpPr>
              <a:spLocks noChangeArrowheads="1"/>
            </p:cNvSpPr>
            <p:nvPr/>
          </p:nvSpPr>
          <p:spPr bwMode="auto">
            <a:xfrm>
              <a:off x="6778723" y="5340351"/>
              <a:ext cx="117020" cy="31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>
              <a:off x="6470468" y="5511224"/>
              <a:ext cx="241300" cy="275558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>
              <a:off x="6470468" y="5786783"/>
              <a:ext cx="241300" cy="275558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>
              <a:off x="6470468" y="6062341"/>
              <a:ext cx="241300" cy="275558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6470468" y="5511224"/>
              <a:ext cx="241300" cy="826675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0" name="Line 265"/>
          <p:cNvSpPr>
            <a:spLocks noChangeShapeType="1"/>
          </p:cNvSpPr>
          <p:nvPr/>
        </p:nvSpPr>
        <p:spPr bwMode="auto">
          <a:xfrm>
            <a:off x="5969098" y="4956176"/>
            <a:ext cx="361950" cy="36195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2" name="Line 267"/>
          <p:cNvSpPr>
            <a:spLocks noChangeShapeType="1"/>
          </p:cNvSpPr>
          <p:nvPr/>
        </p:nvSpPr>
        <p:spPr bwMode="auto">
          <a:xfrm flipH="1">
            <a:off x="6572348" y="4956176"/>
            <a:ext cx="361950" cy="36195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4" name="Rectangle 269"/>
          <p:cNvSpPr>
            <a:spLocks noChangeArrowheads="1"/>
          </p:cNvSpPr>
          <p:nvPr/>
        </p:nvSpPr>
        <p:spPr bwMode="auto">
          <a:xfrm>
            <a:off x="6400800" y="4218801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Myriad Pro" pitchFamily="34" charset="0"/>
                <a:cs typeface="Arial" pitchFamily="34" charset="0"/>
              </a:rPr>
              <a:t>+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Rectangle 270"/>
          <p:cNvSpPr>
            <a:spLocks noChangeArrowheads="1"/>
          </p:cNvSpPr>
          <p:nvPr/>
        </p:nvSpPr>
        <p:spPr bwMode="auto">
          <a:xfrm>
            <a:off x="7177186" y="5681663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=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4724400" y="1828800"/>
            <a:ext cx="0" cy="449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4876800" y="3657600"/>
            <a:ext cx="3815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Assign shorter bit strings to more-frequent MTF codes</a:t>
            </a:r>
          </a:p>
          <a:p>
            <a:r>
              <a:rPr lang="en-US" dirty="0" smtClean="0"/>
              <a:t>The parallelization of this step is already well known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Serial algorithm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Count frequencies of characters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Build Huffman table based on frequencies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Encode characters using the table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Parallel algorithm</a:t>
            </a:r>
            <a:r>
              <a:rPr lang="en-US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integer sorting </a:t>
            </a:r>
            <a:r>
              <a:rPr lang="en-US" dirty="0" smtClean="0"/>
              <a:t>to count frequencies </a:t>
            </a:r>
            <a:r>
              <a:rPr lang="en-US" dirty="0"/>
              <a:t>(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(log 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Build Huffman table using the (standard, heap-based) serial algorithm </a:t>
            </a:r>
            <a:r>
              <a:rPr lang="en-US" dirty="0"/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(1) time and work</a:t>
            </a:r>
            <a:r>
              <a:rPr lang="en-US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(a) Compute the </a:t>
            </a:r>
            <a:r>
              <a:rPr lang="en-US" dirty="0" smtClean="0">
                <a:solidFill>
                  <a:srgbClr val="FF0000"/>
                </a:solidFill>
              </a:rPr>
              <a:t>prefix sums </a:t>
            </a:r>
            <a:r>
              <a:rPr lang="en-US" dirty="0" smtClean="0"/>
              <a:t>of the code lengths to determine where in the output to write the code for each character </a:t>
            </a:r>
            <a:r>
              <a:rPr lang="en-US" dirty="0"/>
              <a:t>(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(log 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Actually write the output </a:t>
            </a:r>
            <a:r>
              <a:rPr lang="en-US" dirty="0"/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(1) </a:t>
            </a:r>
            <a:r>
              <a:rPr lang="en-US" dirty="0">
                <a:solidFill>
                  <a:schemeClr val="accent2"/>
                </a:solidFill>
              </a:rPr>
              <a:t>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00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Serial algorithm</a:t>
            </a:r>
            <a:r>
              <a:rPr lang="en-US" dirty="0" smtClean="0"/>
              <a:t>: Read through compressed data, decoding one character at a time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Parallel algorithm</a:t>
            </a:r>
            <a:r>
              <a:rPr lang="en-US" dirty="0" smtClean="0"/>
              <a:t>: partition input and apply serial algorithm to each partition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Decoding cannot start in the middle of the codeword for a character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: Identify a set of valid starting bits using </a:t>
            </a:r>
            <a:r>
              <a:rPr lang="en-US" dirty="0" smtClean="0">
                <a:solidFill>
                  <a:srgbClr val="FF0000"/>
                </a:solidFill>
              </a:rPr>
              <a:t>prefix sums </a:t>
            </a:r>
            <a:r>
              <a:rPr lang="en-US" dirty="0"/>
              <a:t>(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(log 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/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171" name="Group 170"/>
          <p:cNvGrpSpPr>
            <a:grpSpLocks noChangeAspect="1"/>
          </p:cNvGrpSpPr>
          <p:nvPr/>
        </p:nvGrpSpPr>
        <p:grpSpPr>
          <a:xfrm>
            <a:off x="5151120" y="1965542"/>
            <a:ext cx="3383280" cy="859548"/>
            <a:chOff x="5125244" y="2067446"/>
            <a:chExt cx="3471881" cy="882058"/>
          </a:xfrm>
        </p:grpSpPr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5870094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5125244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5500119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6242518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6617393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6992268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7367143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8479517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8107092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7734667" y="2374474"/>
              <a:ext cx="117608" cy="27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5730434" y="2133600"/>
              <a:ext cx="0" cy="75710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6475284" y="2133600"/>
              <a:ext cx="0" cy="75710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7220133" y="2133600"/>
              <a:ext cx="0" cy="75710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7964983" y="2133600"/>
              <a:ext cx="0" cy="75710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5171797" y="2067446"/>
              <a:ext cx="744850" cy="254817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5544222" y="2067446"/>
              <a:ext cx="744850" cy="254817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6661496" y="2133600"/>
              <a:ext cx="372425" cy="188662"/>
            </a:xfrm>
            <a:custGeom>
              <a:avLst/>
              <a:gdLst>
                <a:gd name="T0" fmla="*/ 0 w 64"/>
                <a:gd name="T1" fmla="*/ 32 h 32"/>
                <a:gd name="T2" fmla="*/ 32 w 64"/>
                <a:gd name="T3" fmla="*/ 0 h 32"/>
                <a:gd name="T4" fmla="*/ 64 w 64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32">
                  <a:moveTo>
                    <a:pt x="0" y="32"/>
                  </a:moveTo>
                  <a:cubicBezTo>
                    <a:pt x="0" y="14"/>
                    <a:pt x="15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7033921" y="2133600"/>
              <a:ext cx="372425" cy="188662"/>
            </a:xfrm>
            <a:custGeom>
              <a:avLst/>
              <a:gdLst>
                <a:gd name="T0" fmla="*/ 0 w 64"/>
                <a:gd name="T1" fmla="*/ 32 h 32"/>
                <a:gd name="T2" fmla="*/ 32 w 64"/>
                <a:gd name="T3" fmla="*/ 0 h 32"/>
                <a:gd name="T4" fmla="*/ 64 w 64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32">
                  <a:moveTo>
                    <a:pt x="0" y="32"/>
                  </a:moveTo>
                  <a:cubicBezTo>
                    <a:pt x="0" y="14"/>
                    <a:pt x="15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5916647" y="2702038"/>
              <a:ext cx="372425" cy="188662"/>
            </a:xfrm>
            <a:custGeom>
              <a:avLst/>
              <a:gdLst>
                <a:gd name="T0" fmla="*/ 0 w 64"/>
                <a:gd name="T1" fmla="*/ 0 h 32"/>
                <a:gd name="T2" fmla="*/ 32 w 64"/>
                <a:gd name="T3" fmla="*/ 32 h 32"/>
                <a:gd name="T4" fmla="*/ 64 w 64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cubicBezTo>
                    <a:pt x="0" y="17"/>
                    <a:pt x="15" y="32"/>
                    <a:pt x="32" y="32"/>
                  </a:cubicBezTo>
                  <a:cubicBezTo>
                    <a:pt x="50" y="32"/>
                    <a:pt x="64" y="17"/>
                    <a:pt x="64" y="0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6289071" y="2702038"/>
              <a:ext cx="744850" cy="247466"/>
            </a:xfrm>
            <a:custGeom>
              <a:avLst/>
              <a:gdLst>
                <a:gd name="T0" fmla="*/ 0 w 128"/>
                <a:gd name="T1" fmla="*/ 0 h 42"/>
                <a:gd name="T2" fmla="*/ 112 w 128"/>
                <a:gd name="T3" fmla="*/ 16 h 42"/>
                <a:gd name="T4" fmla="*/ 128 w 128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2">
                  <a:moveTo>
                    <a:pt x="0" y="0"/>
                  </a:moveTo>
                  <a:cubicBezTo>
                    <a:pt x="27" y="35"/>
                    <a:pt x="77" y="42"/>
                    <a:pt x="112" y="16"/>
                  </a:cubicBezTo>
                  <a:cubicBezTo>
                    <a:pt x="119" y="11"/>
                    <a:pt x="124" y="6"/>
                    <a:pt x="128" y="0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7406346" y="2702038"/>
              <a:ext cx="372425" cy="188662"/>
            </a:xfrm>
            <a:custGeom>
              <a:avLst/>
              <a:gdLst>
                <a:gd name="T0" fmla="*/ 0 w 64"/>
                <a:gd name="T1" fmla="*/ 0 h 32"/>
                <a:gd name="T2" fmla="*/ 32 w 64"/>
                <a:gd name="T3" fmla="*/ 32 h 32"/>
                <a:gd name="T4" fmla="*/ 64 w 64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cubicBezTo>
                    <a:pt x="0" y="17"/>
                    <a:pt x="15" y="32"/>
                    <a:pt x="32" y="32"/>
                  </a:cubicBezTo>
                  <a:cubicBezTo>
                    <a:pt x="50" y="32"/>
                    <a:pt x="64" y="17"/>
                    <a:pt x="64" y="0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7778770" y="2702038"/>
              <a:ext cx="372425" cy="188662"/>
            </a:xfrm>
            <a:custGeom>
              <a:avLst/>
              <a:gdLst>
                <a:gd name="T0" fmla="*/ 0 w 64"/>
                <a:gd name="T1" fmla="*/ 0 h 32"/>
                <a:gd name="T2" fmla="*/ 32 w 64"/>
                <a:gd name="T3" fmla="*/ 32 h 32"/>
                <a:gd name="T4" fmla="*/ 64 w 64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cubicBezTo>
                    <a:pt x="0" y="17"/>
                    <a:pt x="15" y="32"/>
                    <a:pt x="32" y="32"/>
                  </a:cubicBezTo>
                  <a:cubicBezTo>
                    <a:pt x="50" y="32"/>
                    <a:pt x="64" y="17"/>
                    <a:pt x="64" y="0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119688" y="2971050"/>
            <a:ext cx="3552825" cy="871538"/>
            <a:chOff x="5175052" y="3362320"/>
            <a:chExt cx="3552825" cy="871538"/>
          </a:xfrm>
        </p:grpSpPr>
        <p:sp>
          <p:nvSpPr>
            <p:cNvPr id="107" name="Rectangle 100"/>
            <p:cNvSpPr>
              <a:spLocks noChangeArrowheads="1"/>
            </p:cNvSpPr>
            <p:nvPr/>
          </p:nvSpPr>
          <p:spPr bwMode="auto">
            <a:xfrm>
              <a:off x="5911652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1"/>
            <p:cNvSpPr>
              <a:spLocks noChangeArrowheads="1"/>
            </p:cNvSpPr>
            <p:nvPr/>
          </p:nvSpPr>
          <p:spPr bwMode="auto">
            <a:xfrm>
              <a:off x="5175052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2"/>
            <p:cNvSpPr>
              <a:spLocks noChangeArrowheads="1"/>
            </p:cNvSpPr>
            <p:nvPr/>
          </p:nvSpPr>
          <p:spPr bwMode="auto">
            <a:xfrm>
              <a:off x="5544940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03"/>
            <p:cNvSpPr>
              <a:spLocks noChangeArrowheads="1"/>
            </p:cNvSpPr>
            <p:nvPr/>
          </p:nvSpPr>
          <p:spPr bwMode="auto">
            <a:xfrm>
              <a:off x="6278365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04"/>
            <p:cNvSpPr>
              <a:spLocks noChangeArrowheads="1"/>
            </p:cNvSpPr>
            <p:nvPr/>
          </p:nvSpPr>
          <p:spPr bwMode="auto">
            <a:xfrm>
              <a:off x="6648252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auto">
            <a:xfrm>
              <a:off x="7018140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>
              <a:off x="7388027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auto">
            <a:xfrm>
              <a:off x="8486577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auto">
            <a:xfrm>
              <a:off x="8118277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auto">
            <a:xfrm>
              <a:off x="7751565" y="3635370"/>
              <a:ext cx="2413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>
              <a:off x="5771952" y="3427408"/>
              <a:ext cx="0" cy="749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6506965" y="3427408"/>
              <a:ext cx="0" cy="749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7241977" y="3427408"/>
              <a:ext cx="0" cy="749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7978577" y="3427408"/>
              <a:ext cx="0" cy="749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5221090" y="3362320"/>
              <a:ext cx="735013" cy="252413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5587802" y="3362320"/>
              <a:ext cx="736600" cy="252413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7059415" y="3427408"/>
              <a:ext cx="366713" cy="187325"/>
            </a:xfrm>
            <a:custGeom>
              <a:avLst/>
              <a:gdLst>
                <a:gd name="T0" fmla="*/ 0 w 64"/>
                <a:gd name="T1" fmla="*/ 32 h 32"/>
                <a:gd name="T2" fmla="*/ 32 w 64"/>
                <a:gd name="T3" fmla="*/ 0 h 32"/>
                <a:gd name="T4" fmla="*/ 64 w 64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32">
                  <a:moveTo>
                    <a:pt x="0" y="32"/>
                  </a:moveTo>
                  <a:cubicBezTo>
                    <a:pt x="0" y="14"/>
                    <a:pt x="15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6324402" y="3989383"/>
              <a:ext cx="735013" cy="244475"/>
            </a:xfrm>
            <a:custGeom>
              <a:avLst/>
              <a:gdLst>
                <a:gd name="T0" fmla="*/ 0 w 128"/>
                <a:gd name="T1" fmla="*/ 0 h 42"/>
                <a:gd name="T2" fmla="*/ 112 w 128"/>
                <a:gd name="T3" fmla="*/ 16 h 42"/>
                <a:gd name="T4" fmla="*/ 128 w 128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2">
                  <a:moveTo>
                    <a:pt x="0" y="0"/>
                  </a:moveTo>
                  <a:cubicBezTo>
                    <a:pt x="27" y="35"/>
                    <a:pt x="77" y="42"/>
                    <a:pt x="112" y="16"/>
                  </a:cubicBezTo>
                  <a:cubicBezTo>
                    <a:pt x="119" y="11"/>
                    <a:pt x="124" y="6"/>
                    <a:pt x="128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6691115" y="3362320"/>
              <a:ext cx="735013" cy="252413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5956102" y="3989383"/>
              <a:ext cx="1103313" cy="244475"/>
            </a:xfrm>
            <a:custGeom>
              <a:avLst/>
              <a:gdLst>
                <a:gd name="T0" fmla="*/ 0 w 192"/>
                <a:gd name="T1" fmla="*/ 0 h 42"/>
                <a:gd name="T2" fmla="*/ 192 w 192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42">
                  <a:moveTo>
                    <a:pt x="0" y="0"/>
                  </a:moveTo>
                  <a:cubicBezTo>
                    <a:pt x="57" y="42"/>
                    <a:pt x="136" y="42"/>
                    <a:pt x="192" y="0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7794427" y="3989383"/>
              <a:ext cx="366713" cy="187325"/>
            </a:xfrm>
            <a:custGeom>
              <a:avLst/>
              <a:gdLst>
                <a:gd name="T0" fmla="*/ 0 w 64"/>
                <a:gd name="T1" fmla="*/ 0 h 32"/>
                <a:gd name="T2" fmla="*/ 32 w 64"/>
                <a:gd name="T3" fmla="*/ 32 h 32"/>
                <a:gd name="T4" fmla="*/ 64 w 64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cubicBezTo>
                    <a:pt x="0" y="17"/>
                    <a:pt x="15" y="32"/>
                    <a:pt x="32" y="32"/>
                  </a:cubicBezTo>
                  <a:cubicBezTo>
                    <a:pt x="50" y="32"/>
                    <a:pt x="64" y="17"/>
                    <a:pt x="64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7426127" y="3989383"/>
              <a:ext cx="735013" cy="244475"/>
            </a:xfrm>
            <a:custGeom>
              <a:avLst/>
              <a:gdLst>
                <a:gd name="T0" fmla="*/ 0 w 128"/>
                <a:gd name="T1" fmla="*/ 0 h 42"/>
                <a:gd name="T2" fmla="*/ 112 w 128"/>
                <a:gd name="T3" fmla="*/ 16 h 42"/>
                <a:gd name="T4" fmla="*/ 128 w 128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2">
                  <a:moveTo>
                    <a:pt x="0" y="0"/>
                  </a:moveTo>
                  <a:cubicBezTo>
                    <a:pt x="27" y="35"/>
                    <a:pt x="77" y="42"/>
                    <a:pt x="112" y="16"/>
                  </a:cubicBezTo>
                  <a:cubicBezTo>
                    <a:pt x="119" y="11"/>
                    <a:pt x="124" y="6"/>
                    <a:pt x="128" y="0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119688" y="4089488"/>
            <a:ext cx="3552825" cy="1117600"/>
            <a:chOff x="5182111" y="5031582"/>
            <a:chExt cx="3552825" cy="1117600"/>
          </a:xfrm>
        </p:grpSpPr>
        <p:sp>
          <p:nvSpPr>
            <p:cNvPr id="139" name="Rectangle 133"/>
            <p:cNvSpPr>
              <a:spLocks noChangeArrowheads="1"/>
            </p:cNvSpPr>
            <p:nvPr/>
          </p:nvSpPr>
          <p:spPr bwMode="auto">
            <a:xfrm>
              <a:off x="5918711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134"/>
            <p:cNvSpPr>
              <a:spLocks noChangeArrowheads="1"/>
            </p:cNvSpPr>
            <p:nvPr/>
          </p:nvSpPr>
          <p:spPr bwMode="auto">
            <a:xfrm>
              <a:off x="5182111" y="5301457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5551999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6285424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6655311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138"/>
            <p:cNvSpPr>
              <a:spLocks noChangeArrowheads="1"/>
            </p:cNvSpPr>
            <p:nvPr/>
          </p:nvSpPr>
          <p:spPr bwMode="auto">
            <a:xfrm>
              <a:off x="7025199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139"/>
            <p:cNvSpPr>
              <a:spLocks noChangeArrowheads="1"/>
            </p:cNvSpPr>
            <p:nvPr/>
          </p:nvSpPr>
          <p:spPr bwMode="auto">
            <a:xfrm>
              <a:off x="7395086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Rectangle 140"/>
            <p:cNvSpPr>
              <a:spLocks noChangeArrowheads="1"/>
            </p:cNvSpPr>
            <p:nvPr/>
          </p:nvSpPr>
          <p:spPr bwMode="auto">
            <a:xfrm>
              <a:off x="8493636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8125336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142"/>
            <p:cNvSpPr>
              <a:spLocks noChangeArrowheads="1"/>
            </p:cNvSpPr>
            <p:nvPr/>
          </p:nvSpPr>
          <p:spPr bwMode="auto">
            <a:xfrm>
              <a:off x="7758624" y="5301457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Line 143"/>
            <p:cNvSpPr>
              <a:spLocks noChangeShapeType="1"/>
            </p:cNvSpPr>
            <p:nvPr/>
          </p:nvSpPr>
          <p:spPr bwMode="auto">
            <a:xfrm>
              <a:off x="5779011" y="5095082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Line 144"/>
            <p:cNvSpPr>
              <a:spLocks noChangeShapeType="1"/>
            </p:cNvSpPr>
            <p:nvPr/>
          </p:nvSpPr>
          <p:spPr bwMode="auto">
            <a:xfrm>
              <a:off x="6514024" y="5095082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Line 145"/>
            <p:cNvSpPr>
              <a:spLocks noChangeShapeType="1"/>
            </p:cNvSpPr>
            <p:nvPr/>
          </p:nvSpPr>
          <p:spPr bwMode="auto">
            <a:xfrm>
              <a:off x="7249036" y="5095082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Line 146"/>
            <p:cNvSpPr>
              <a:spLocks noChangeShapeType="1"/>
            </p:cNvSpPr>
            <p:nvPr/>
          </p:nvSpPr>
          <p:spPr bwMode="auto">
            <a:xfrm>
              <a:off x="7985636" y="5095082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49"/>
            <p:cNvSpPr>
              <a:spLocks/>
            </p:cNvSpPr>
            <p:nvPr/>
          </p:nvSpPr>
          <p:spPr bwMode="auto">
            <a:xfrm>
              <a:off x="5594861" y="5031582"/>
              <a:ext cx="736600" cy="250825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47"/>
            <p:cNvSpPr>
              <a:spLocks/>
            </p:cNvSpPr>
            <p:nvPr/>
          </p:nvSpPr>
          <p:spPr bwMode="auto">
            <a:xfrm>
              <a:off x="5228149" y="5031582"/>
              <a:ext cx="735013" cy="250825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53"/>
            <p:cNvSpPr>
              <a:spLocks/>
            </p:cNvSpPr>
            <p:nvPr/>
          </p:nvSpPr>
          <p:spPr bwMode="auto">
            <a:xfrm>
              <a:off x="5594861" y="5031582"/>
              <a:ext cx="1838325" cy="250825"/>
            </a:xfrm>
            <a:custGeom>
              <a:avLst/>
              <a:gdLst>
                <a:gd name="T0" fmla="*/ 0 w 320"/>
                <a:gd name="T1" fmla="*/ 43 h 43"/>
                <a:gd name="T2" fmla="*/ 320 w 320"/>
                <a:gd name="T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43">
                  <a:moveTo>
                    <a:pt x="0" y="43"/>
                  </a:moveTo>
                  <a:cubicBezTo>
                    <a:pt x="103" y="0"/>
                    <a:pt x="218" y="0"/>
                    <a:pt x="320" y="43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51"/>
            <p:cNvSpPr>
              <a:spLocks/>
            </p:cNvSpPr>
            <p:nvPr/>
          </p:nvSpPr>
          <p:spPr bwMode="auto">
            <a:xfrm>
              <a:off x="5228149" y="5031582"/>
              <a:ext cx="2205038" cy="250825"/>
            </a:xfrm>
            <a:custGeom>
              <a:avLst/>
              <a:gdLst>
                <a:gd name="T0" fmla="*/ 0 w 384"/>
                <a:gd name="T1" fmla="*/ 43 h 43"/>
                <a:gd name="T2" fmla="*/ 384 w 384"/>
                <a:gd name="T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3">
                  <a:moveTo>
                    <a:pt x="0" y="43"/>
                  </a:moveTo>
                  <a:cubicBezTo>
                    <a:pt x="125" y="0"/>
                    <a:pt x="260" y="0"/>
                    <a:pt x="384" y="43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57"/>
            <p:cNvSpPr>
              <a:spLocks/>
            </p:cNvSpPr>
            <p:nvPr/>
          </p:nvSpPr>
          <p:spPr bwMode="auto">
            <a:xfrm>
              <a:off x="5594861" y="5653882"/>
              <a:ext cx="1471613" cy="244475"/>
            </a:xfrm>
            <a:custGeom>
              <a:avLst/>
              <a:gdLst>
                <a:gd name="T0" fmla="*/ 0 w 256"/>
                <a:gd name="T1" fmla="*/ 0 h 42"/>
                <a:gd name="T2" fmla="*/ 256 w 25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42">
                  <a:moveTo>
                    <a:pt x="0" y="0"/>
                  </a:moveTo>
                  <a:cubicBezTo>
                    <a:pt x="80" y="42"/>
                    <a:pt x="176" y="42"/>
                    <a:pt x="256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55"/>
            <p:cNvSpPr>
              <a:spLocks/>
            </p:cNvSpPr>
            <p:nvPr/>
          </p:nvSpPr>
          <p:spPr bwMode="auto">
            <a:xfrm>
              <a:off x="5228149" y="5653882"/>
              <a:ext cx="1838325" cy="244475"/>
            </a:xfrm>
            <a:custGeom>
              <a:avLst/>
              <a:gdLst>
                <a:gd name="T0" fmla="*/ 0 w 320"/>
                <a:gd name="T1" fmla="*/ 0 h 42"/>
                <a:gd name="T2" fmla="*/ 320 w 320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42">
                  <a:moveTo>
                    <a:pt x="0" y="0"/>
                  </a:moveTo>
                  <a:cubicBezTo>
                    <a:pt x="103" y="42"/>
                    <a:pt x="218" y="42"/>
                    <a:pt x="320" y="0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61"/>
            <p:cNvSpPr>
              <a:spLocks/>
            </p:cNvSpPr>
            <p:nvPr/>
          </p:nvSpPr>
          <p:spPr bwMode="auto">
            <a:xfrm>
              <a:off x="5594861" y="5653882"/>
              <a:ext cx="2573338" cy="495300"/>
            </a:xfrm>
            <a:custGeom>
              <a:avLst/>
              <a:gdLst>
                <a:gd name="T0" fmla="*/ 0 w 448"/>
                <a:gd name="T1" fmla="*/ 0 h 85"/>
                <a:gd name="T2" fmla="*/ 448 w 448"/>
                <a:gd name="T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8" h="85">
                  <a:moveTo>
                    <a:pt x="0" y="0"/>
                  </a:moveTo>
                  <a:cubicBezTo>
                    <a:pt x="138" y="85"/>
                    <a:pt x="311" y="85"/>
                    <a:pt x="448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59"/>
            <p:cNvSpPr>
              <a:spLocks/>
            </p:cNvSpPr>
            <p:nvPr/>
          </p:nvSpPr>
          <p:spPr bwMode="auto">
            <a:xfrm>
              <a:off x="5228149" y="5653882"/>
              <a:ext cx="2940050" cy="495300"/>
            </a:xfrm>
            <a:custGeom>
              <a:avLst/>
              <a:gdLst>
                <a:gd name="T0" fmla="*/ 0 w 512"/>
                <a:gd name="T1" fmla="*/ 0 h 85"/>
                <a:gd name="T2" fmla="*/ 512 w 512"/>
                <a:gd name="T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2" h="85">
                  <a:moveTo>
                    <a:pt x="0" y="0"/>
                  </a:moveTo>
                  <a:cubicBezTo>
                    <a:pt x="160" y="85"/>
                    <a:pt x="352" y="85"/>
                    <a:pt x="512" y="0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70" name="Straight Connector 169"/>
          <p:cNvCxnSpPr/>
          <p:nvPr/>
        </p:nvCxnSpPr>
        <p:spPr>
          <a:xfrm>
            <a:off x="4800600" y="1905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119688" y="5330539"/>
            <a:ext cx="3552825" cy="1117600"/>
            <a:chOff x="5154283" y="5330539"/>
            <a:chExt cx="3552825" cy="1117600"/>
          </a:xfrm>
        </p:grpSpPr>
        <p:sp>
          <p:nvSpPr>
            <p:cNvPr id="175" name="Rectangle 133"/>
            <p:cNvSpPr>
              <a:spLocks noChangeArrowheads="1"/>
            </p:cNvSpPr>
            <p:nvPr/>
          </p:nvSpPr>
          <p:spPr bwMode="auto">
            <a:xfrm>
              <a:off x="5890883" y="560041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ctangle 134"/>
            <p:cNvSpPr>
              <a:spLocks noChangeArrowheads="1"/>
            </p:cNvSpPr>
            <p:nvPr/>
          </p:nvSpPr>
          <p:spPr bwMode="auto">
            <a:xfrm>
              <a:off x="5154283" y="560041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ectangle 135"/>
            <p:cNvSpPr>
              <a:spLocks noChangeArrowheads="1"/>
            </p:cNvSpPr>
            <p:nvPr/>
          </p:nvSpPr>
          <p:spPr bwMode="auto">
            <a:xfrm>
              <a:off x="5524171" y="5600414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136"/>
            <p:cNvSpPr>
              <a:spLocks noChangeArrowheads="1"/>
            </p:cNvSpPr>
            <p:nvPr/>
          </p:nvSpPr>
          <p:spPr bwMode="auto">
            <a:xfrm>
              <a:off x="6257596" y="5600414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Rectangle 137"/>
            <p:cNvSpPr>
              <a:spLocks noChangeArrowheads="1"/>
            </p:cNvSpPr>
            <p:nvPr/>
          </p:nvSpPr>
          <p:spPr bwMode="auto">
            <a:xfrm>
              <a:off x="6627483" y="5600414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Rectangle 138"/>
            <p:cNvSpPr>
              <a:spLocks noChangeArrowheads="1"/>
            </p:cNvSpPr>
            <p:nvPr/>
          </p:nvSpPr>
          <p:spPr bwMode="auto">
            <a:xfrm>
              <a:off x="6997371" y="560041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ectangle 139"/>
            <p:cNvSpPr>
              <a:spLocks noChangeArrowheads="1"/>
            </p:cNvSpPr>
            <p:nvPr/>
          </p:nvSpPr>
          <p:spPr bwMode="auto">
            <a:xfrm>
              <a:off x="7367258" y="560041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140"/>
            <p:cNvSpPr>
              <a:spLocks noChangeArrowheads="1"/>
            </p:cNvSpPr>
            <p:nvPr/>
          </p:nvSpPr>
          <p:spPr bwMode="auto">
            <a:xfrm>
              <a:off x="8465808" y="5600414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141"/>
            <p:cNvSpPr>
              <a:spLocks noChangeArrowheads="1"/>
            </p:cNvSpPr>
            <p:nvPr/>
          </p:nvSpPr>
          <p:spPr bwMode="auto">
            <a:xfrm>
              <a:off x="8097508" y="560041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7730796" y="5600414"/>
              <a:ext cx="2413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Line 143"/>
            <p:cNvSpPr>
              <a:spLocks noChangeShapeType="1"/>
            </p:cNvSpPr>
            <p:nvPr/>
          </p:nvSpPr>
          <p:spPr bwMode="auto">
            <a:xfrm>
              <a:off x="5751183" y="5394039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Line 144"/>
            <p:cNvSpPr>
              <a:spLocks noChangeShapeType="1"/>
            </p:cNvSpPr>
            <p:nvPr/>
          </p:nvSpPr>
          <p:spPr bwMode="auto">
            <a:xfrm>
              <a:off x="6486196" y="5394039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Line 145"/>
            <p:cNvSpPr>
              <a:spLocks noChangeShapeType="1"/>
            </p:cNvSpPr>
            <p:nvPr/>
          </p:nvSpPr>
          <p:spPr bwMode="auto">
            <a:xfrm>
              <a:off x="7221208" y="5394039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Line 146"/>
            <p:cNvSpPr>
              <a:spLocks noChangeShapeType="1"/>
            </p:cNvSpPr>
            <p:nvPr/>
          </p:nvSpPr>
          <p:spPr bwMode="auto">
            <a:xfrm>
              <a:off x="7957808" y="5394039"/>
              <a:ext cx="0" cy="746125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47"/>
            <p:cNvSpPr>
              <a:spLocks/>
            </p:cNvSpPr>
            <p:nvPr/>
          </p:nvSpPr>
          <p:spPr bwMode="auto">
            <a:xfrm>
              <a:off x="5200321" y="5330539"/>
              <a:ext cx="735013" cy="250825"/>
            </a:xfrm>
            <a:custGeom>
              <a:avLst/>
              <a:gdLst>
                <a:gd name="T0" fmla="*/ 0 w 128"/>
                <a:gd name="T1" fmla="*/ 43 h 43"/>
                <a:gd name="T2" fmla="*/ 112 w 128"/>
                <a:gd name="T3" fmla="*/ 27 h 43"/>
                <a:gd name="T4" fmla="*/ 128 w 128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3">
                  <a:moveTo>
                    <a:pt x="0" y="43"/>
                  </a:moveTo>
                  <a:cubicBezTo>
                    <a:pt x="27" y="7"/>
                    <a:pt x="77" y="0"/>
                    <a:pt x="112" y="27"/>
                  </a:cubicBezTo>
                  <a:cubicBezTo>
                    <a:pt x="119" y="31"/>
                    <a:pt x="124" y="37"/>
                    <a:pt x="128" y="43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51"/>
            <p:cNvSpPr>
              <a:spLocks/>
            </p:cNvSpPr>
            <p:nvPr/>
          </p:nvSpPr>
          <p:spPr bwMode="auto">
            <a:xfrm>
              <a:off x="5200321" y="5330539"/>
              <a:ext cx="2205038" cy="250825"/>
            </a:xfrm>
            <a:custGeom>
              <a:avLst/>
              <a:gdLst>
                <a:gd name="T0" fmla="*/ 0 w 384"/>
                <a:gd name="T1" fmla="*/ 43 h 43"/>
                <a:gd name="T2" fmla="*/ 384 w 384"/>
                <a:gd name="T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3">
                  <a:moveTo>
                    <a:pt x="0" y="43"/>
                  </a:moveTo>
                  <a:cubicBezTo>
                    <a:pt x="125" y="0"/>
                    <a:pt x="260" y="0"/>
                    <a:pt x="384" y="43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155"/>
            <p:cNvSpPr>
              <a:spLocks/>
            </p:cNvSpPr>
            <p:nvPr/>
          </p:nvSpPr>
          <p:spPr bwMode="auto">
            <a:xfrm>
              <a:off x="5200321" y="5952839"/>
              <a:ext cx="1838325" cy="244475"/>
            </a:xfrm>
            <a:custGeom>
              <a:avLst/>
              <a:gdLst>
                <a:gd name="T0" fmla="*/ 0 w 320"/>
                <a:gd name="T1" fmla="*/ 0 h 42"/>
                <a:gd name="T2" fmla="*/ 320 w 320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42">
                  <a:moveTo>
                    <a:pt x="0" y="0"/>
                  </a:moveTo>
                  <a:cubicBezTo>
                    <a:pt x="103" y="42"/>
                    <a:pt x="218" y="42"/>
                    <a:pt x="320" y="0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59"/>
            <p:cNvSpPr>
              <a:spLocks/>
            </p:cNvSpPr>
            <p:nvPr/>
          </p:nvSpPr>
          <p:spPr bwMode="auto">
            <a:xfrm>
              <a:off x="5229359" y="5952839"/>
              <a:ext cx="2940050" cy="495300"/>
            </a:xfrm>
            <a:custGeom>
              <a:avLst/>
              <a:gdLst>
                <a:gd name="T0" fmla="*/ 0 w 512"/>
                <a:gd name="T1" fmla="*/ 0 h 85"/>
                <a:gd name="T2" fmla="*/ 512 w 512"/>
                <a:gd name="T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2" h="85">
                  <a:moveTo>
                    <a:pt x="0" y="0"/>
                  </a:moveTo>
                  <a:cubicBezTo>
                    <a:pt x="160" y="85"/>
                    <a:pt x="352" y="85"/>
                    <a:pt x="512" y="0"/>
                  </a:cubicBezTo>
                </a:path>
              </a:pathLst>
            </a:custGeom>
            <a:noFill/>
            <a:ln w="7" cap="flat">
              <a:solidFill>
                <a:srgbClr val="FF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99" name="Straight Connector 198"/>
          <p:cNvCxnSpPr/>
          <p:nvPr/>
        </p:nvCxnSpPr>
        <p:spPr>
          <a:xfrm>
            <a:off x="4953000" y="396603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identify valid starting positions:</a:t>
            </a:r>
            <a:endParaRPr lang="en-US" dirty="0"/>
          </a:p>
          <a:p>
            <a:pPr lvl="1"/>
            <a:r>
              <a:rPr lang="en-US" dirty="0"/>
              <a:t>Divide </a:t>
            </a:r>
            <a:r>
              <a:rPr lang="en-US" dirty="0" smtClean="0"/>
              <a:t>the input string into </a:t>
            </a:r>
            <a:r>
              <a:rPr lang="en-US" dirty="0"/>
              <a:t>partitions of length </a:t>
            </a:r>
            <a:r>
              <a:rPr lang="en-US" i="1" dirty="0"/>
              <a:t>l</a:t>
            </a:r>
            <a:r>
              <a:rPr lang="en-US" dirty="0"/>
              <a:t> (the length of the longest Huffman codeword)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Assign a processor to each bit </a:t>
            </a:r>
            <a:r>
              <a:rPr lang="en-US" dirty="0" smtClean="0"/>
              <a:t>in the </a:t>
            </a:r>
            <a:r>
              <a:rPr lang="en-US" dirty="0"/>
              <a:t>input. Processor </a:t>
            </a:r>
            <a:r>
              <a:rPr lang="en-US" i="1" dirty="0"/>
              <a:t>i</a:t>
            </a:r>
            <a:r>
              <a:rPr lang="en-US" dirty="0"/>
              <a:t> decodes the compressed input starting at index </a:t>
            </a:r>
            <a:r>
              <a:rPr lang="en-US" i="1" dirty="0"/>
              <a:t>i</a:t>
            </a:r>
            <a:r>
              <a:rPr lang="en-US" dirty="0"/>
              <a:t> and stops when it crosses a partition boundary, recording the index where it stopped. (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(1) 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each partition has </a:t>
            </a:r>
            <a:r>
              <a:rPr lang="en-US" i="1" dirty="0" smtClean="0"/>
              <a:t>l</a:t>
            </a:r>
            <a:r>
              <a:rPr lang="en-US" dirty="0" smtClean="0"/>
              <a:t> pointers entering it, all of which originate from the immediately preceding partition.</a:t>
            </a:r>
          </a:p>
          <a:p>
            <a:pPr marL="850392" lvl="1" indent="-457200">
              <a:buFont typeface="+mj-lt"/>
              <a:buAutoNum type="arabicPeriod" startAt="2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prefix sums</a:t>
            </a:r>
            <a:r>
              <a:rPr lang="en-US" dirty="0" smtClean="0"/>
              <a:t> to merge consecutive pointers. </a:t>
            </a:r>
            <a:r>
              <a:rPr lang="en-US" dirty="0"/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(log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>
                <a:solidFill>
                  <a:schemeClr val="accent2"/>
                </a:solidFill>
              </a:rPr>
              <a:t>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Now each partition still has </a:t>
            </a:r>
            <a:r>
              <a:rPr lang="en-US" i="1" dirty="0" smtClean="0"/>
              <a:t>l</a:t>
            </a:r>
            <a:r>
              <a:rPr lang="en-US" dirty="0" smtClean="0"/>
              <a:t> pointers entering it, but they all originate from the first partition.</a:t>
            </a:r>
          </a:p>
          <a:p>
            <a:pPr marL="850392" lvl="1" indent="-457200">
              <a:buFont typeface="+mj-lt"/>
              <a:buAutoNum type="arabicPeriod" startAt="3"/>
            </a:pPr>
            <a:r>
              <a:rPr lang="en-US" dirty="0" smtClean="0"/>
              <a:t>For each bit in the input, mark it as a valid starting position if and only if the pointer that points to that bit originates from the first bit (index 0) of the first partition </a:t>
            </a:r>
            <a:r>
              <a:rPr lang="en-US" dirty="0"/>
              <a:t>(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(1) time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work</a:t>
            </a:r>
            <a:r>
              <a:rPr lang="en-US" dirty="0"/>
              <a:t>)</a:t>
            </a:r>
            <a:endParaRPr lang="en-US" dirty="0" smtClean="0"/>
          </a:p>
          <a:p>
            <a:pPr marL="850392" lvl="1" indent="-457200">
              <a:buFont typeface="+mj-lt"/>
              <a:buAutoNum type="arabicPeriod" startAt="2"/>
            </a:pPr>
            <a:endParaRPr lang="en-US" dirty="0"/>
          </a:p>
          <a:p>
            <a:pPr marL="850392" lvl="1" indent="-4572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Lossless data compression </a:t>
            </a:r>
            <a:r>
              <a:rPr lang="en-US" dirty="0" smtClean="0"/>
              <a:t>on GPGPU architectures (2011)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Inverse BST: “Problems </a:t>
            </a:r>
            <a:r>
              <a:rPr lang="en-US" dirty="0"/>
              <a:t>would possibly arise from poor GPU </a:t>
            </a:r>
            <a:r>
              <a:rPr lang="en-US" dirty="0" smtClean="0"/>
              <a:t>performance of </a:t>
            </a:r>
            <a:r>
              <a:rPr lang="en-US" dirty="0"/>
              <a:t>the very random memory accessing caused by the scattering of </a:t>
            </a:r>
            <a:r>
              <a:rPr lang="en-US" dirty="0" smtClean="0"/>
              <a:t>characters throughout </a:t>
            </a:r>
            <a:r>
              <a:rPr lang="en-US" dirty="0"/>
              <a:t>the string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MTF decoding: “</a:t>
            </a:r>
            <a:r>
              <a:rPr lang="en-US" dirty="0"/>
              <a:t>Speeding up decoding on GPGPU platforms might be more challenging </a:t>
            </a:r>
            <a:r>
              <a:rPr lang="en-US" dirty="0" smtClean="0"/>
              <a:t>since the </a:t>
            </a:r>
            <a:r>
              <a:rPr lang="en-US" dirty="0"/>
              <a:t>character lookup is already constant time on serial implementations, </a:t>
            </a:r>
            <a:r>
              <a:rPr lang="en-US" dirty="0" smtClean="0"/>
              <a:t>and starting </a:t>
            </a:r>
            <a:r>
              <a:rPr lang="en-US" dirty="0"/>
              <a:t>decoding from multiple places is difficult since the state of the stack </a:t>
            </a:r>
            <a:r>
              <a:rPr lang="en-US" dirty="0" smtClean="0"/>
              <a:t>is not </a:t>
            </a:r>
            <a:r>
              <a:rPr lang="en-US" dirty="0"/>
              <a:t>known at the other places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Huffman decoding: “Here </a:t>
            </a:r>
            <a:r>
              <a:rPr lang="en-US" dirty="0"/>
              <a:t>again, decompression is harder. This is due to the fact that the </a:t>
            </a:r>
            <a:r>
              <a:rPr lang="en-US" dirty="0" smtClean="0"/>
              <a:t>decoder doesn’t </a:t>
            </a:r>
            <a:r>
              <a:rPr lang="en-US" dirty="0"/>
              <a:t>know where one </a:t>
            </a:r>
            <a:r>
              <a:rPr lang="en-US" dirty="0" err="1"/>
              <a:t>codeword</a:t>
            </a:r>
            <a:r>
              <a:rPr lang="en-US" dirty="0"/>
              <a:t> ends and another begins before it has </a:t>
            </a:r>
            <a:r>
              <a:rPr lang="en-US" dirty="0" smtClean="0"/>
              <a:t>decoded the </a:t>
            </a:r>
            <a:r>
              <a:rPr lang="en-US" dirty="0"/>
              <a:t>whole prior input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“As </a:t>
            </a:r>
            <a:r>
              <a:rPr lang="en-US" dirty="0"/>
              <a:t>for the </a:t>
            </a:r>
            <a:r>
              <a:rPr lang="en-US" dirty="0" err="1"/>
              <a:t>codeword</a:t>
            </a:r>
            <a:r>
              <a:rPr lang="en-US" dirty="0"/>
              <a:t> tables for the VLE, it seems unlikely that </a:t>
            </a:r>
            <a:r>
              <a:rPr lang="en-US" dirty="0" smtClean="0"/>
              <a:t>efficient Huffman-tree </a:t>
            </a:r>
            <a:r>
              <a:rPr lang="en-US" dirty="0"/>
              <a:t>GPGPU algorithms will be possible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Lossless data compression</a:t>
            </a:r>
            <a:r>
              <a:rPr lang="en-US" dirty="0" smtClean="0"/>
              <a:t> Common tool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better use of </a:t>
            </a:r>
            <a:r>
              <a:rPr lang="en-US" dirty="0" smtClean="0">
                <a:solidFill>
                  <a:srgbClr val="FF0000"/>
                </a:solidFill>
              </a:rPr>
              <a:t>memory (e.g., disk space)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network bandwidth</a:t>
            </a:r>
            <a:r>
              <a:rPr lang="en-US" dirty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Burrows-Wheeler (BW) compression </a:t>
            </a:r>
            <a:r>
              <a:rPr lang="en-US" dirty="0" smtClean="0"/>
              <a:t>e.g., bzip2 Relatively  </a:t>
            </a:r>
            <a:r>
              <a:rPr lang="en-US" dirty="0" smtClean="0">
                <a:solidFill>
                  <a:srgbClr val="FF0000"/>
                </a:solidFill>
              </a:rPr>
              <a:t>higher compression ratio </a:t>
            </a:r>
            <a:r>
              <a:rPr lang="en-US" dirty="0" smtClean="0"/>
              <a:t>(pro) but </a:t>
            </a:r>
            <a:r>
              <a:rPr lang="en-US" dirty="0" smtClean="0">
                <a:solidFill>
                  <a:srgbClr val="FF0000"/>
                </a:solidFill>
              </a:rPr>
              <a:t>slower </a:t>
            </a:r>
            <a:r>
              <a:rPr lang="en-US" dirty="0" smtClean="0">
                <a:solidFill>
                  <a:srgbClr val="000000"/>
                </a:solidFill>
              </a:rPr>
              <a:t>(con)</a:t>
            </a:r>
          </a:p>
          <a:p>
            <a:r>
              <a:rPr lang="en-US" dirty="0">
                <a:solidFill>
                  <a:srgbClr val="FF0000"/>
                </a:solidFill>
              </a:rPr>
              <a:t>Snappy</a:t>
            </a:r>
            <a:r>
              <a:rPr lang="en-US" dirty="0"/>
              <a:t> (Google) </a:t>
            </a:r>
            <a:r>
              <a:rPr lang="en-US" dirty="0">
                <a:solidFill>
                  <a:srgbClr val="FF0000"/>
                </a:solidFill>
              </a:rPr>
              <a:t>lower compression </a:t>
            </a:r>
            <a:r>
              <a:rPr lang="en-US" dirty="0" smtClean="0">
                <a:solidFill>
                  <a:srgbClr val="FF0000"/>
                </a:solidFill>
              </a:rPr>
              <a:t>ratios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fast. </a:t>
            </a:r>
            <a:r>
              <a:rPr lang="en-US" u="sng" dirty="0" smtClean="0"/>
              <a:t>Example</a:t>
            </a:r>
            <a:r>
              <a:rPr lang="en-US" dirty="0" smtClean="0"/>
              <a:t> For MPI on large machines </a:t>
            </a:r>
            <a:r>
              <a:rPr lang="en-US" dirty="0" smtClean="0">
                <a:solidFill>
                  <a:srgbClr val="FF0000"/>
                </a:solidFill>
              </a:rPr>
              <a:t>speed</a:t>
            </a:r>
            <a:r>
              <a:rPr lang="en-US" dirty="0" smtClean="0"/>
              <a:t> is critical. </a:t>
            </a:r>
          </a:p>
          <a:p>
            <a:r>
              <a:rPr lang="en-US" u="sng" dirty="0" smtClean="0"/>
              <a:t>Our motivation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fast </a:t>
            </a:r>
            <a:r>
              <a:rPr lang="en-US" sz="3600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high compression ratio</a:t>
            </a:r>
          </a:p>
          <a:p>
            <a:r>
              <a:rPr lang="en-US" u="sng" dirty="0" smtClean="0"/>
              <a:t>Unexpected</a:t>
            </a:r>
            <a:r>
              <a:rPr lang="en-US" dirty="0" smtClean="0"/>
              <a:t> Prior work unknown to us </a:t>
            </a:r>
            <a:r>
              <a:rPr lang="en-US" dirty="0" smtClean="0">
                <a:sym typeface="Wingdings"/>
              </a:rPr>
              <a:t>made empirical follow-up … stronger</a:t>
            </a:r>
            <a:endParaRPr lang="en-US" u="sng" dirty="0" smtClean="0"/>
          </a:p>
          <a:p>
            <a:r>
              <a:rPr lang="en-US" dirty="0" smtClean="0"/>
              <a:t>Assumption throughout: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 constant-size </a:t>
            </a:r>
            <a:r>
              <a:rPr lang="en-US" dirty="0" smtClean="0">
                <a:solidFill>
                  <a:srgbClr val="FF0000"/>
                </a:solidFill>
              </a:rPr>
              <a:t>alphabet</a:t>
            </a:r>
          </a:p>
        </p:txBody>
      </p:sp>
    </p:spTree>
    <p:extLst>
      <p:ext uri="{BB962C8B-B14F-4D97-AF65-F5344CB8AC3E}">
        <p14:creationId xmlns:p14="http://schemas.microsoft.com/office/powerpoint/2010/main" val="40212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Irregular algorithms: prevalent in CS curriculum and daily work </a:t>
            </a:r>
            <a:r>
              <a:rPr lang="en-US" dirty="0"/>
              <a:t>(open-ended </a:t>
            </a:r>
            <a:r>
              <a:rPr lang="en-US" dirty="0" smtClean="0"/>
              <a:t>problems/programs).</a:t>
            </a:r>
          </a:p>
          <a:p>
            <a:r>
              <a:rPr lang="en-US" dirty="0" smtClean="0"/>
              <a:t>Yet, very limited </a:t>
            </a:r>
            <a:r>
              <a:rPr lang="en-US" dirty="0"/>
              <a:t>support </a:t>
            </a:r>
            <a:r>
              <a:rPr lang="en-US" dirty="0" smtClean="0"/>
              <a:t>on </a:t>
            </a:r>
            <a:r>
              <a:rPr lang="en-US" dirty="0"/>
              <a:t>t</a:t>
            </a:r>
            <a:r>
              <a:rPr lang="en-US" dirty="0" smtClean="0"/>
              <a:t>oday’s parallel hardware. Even more limited with strong scaling </a:t>
            </a:r>
          </a:p>
          <a:p>
            <a:r>
              <a:rPr lang="en-US" dirty="0" smtClean="0"/>
              <a:t>Low support for irregular parallel code in HW </a:t>
            </a:r>
            <a:r>
              <a:rPr lang="en-US" dirty="0" smtClean="0">
                <a:sym typeface="Wingdings" pitchFamily="2" charset="2"/>
              </a:rPr>
              <a:t> SW developers limit themselves to regular algorithms  HW benchmarks  optimize HW for regular code …</a:t>
            </a:r>
          </a:p>
          <a:p>
            <a:r>
              <a:rPr lang="en-US" dirty="0" smtClean="0">
                <a:sym typeface="Wingdings" pitchFamily="2" charset="2"/>
              </a:rPr>
              <a:t>Namely, parallel d</a:t>
            </a:r>
            <a:r>
              <a:rPr lang="en-US" dirty="0" smtClean="0"/>
              <a:t>ata compression is of general interest as an undeniable application representing a big underrepresented “application crowd” </a:t>
            </a:r>
          </a:p>
        </p:txBody>
      </p:sp>
    </p:spTree>
    <p:extLst>
      <p:ext uri="{BB962C8B-B14F-4D97-AF65-F5344CB8AC3E}">
        <p14:creationId xmlns:p14="http://schemas.microsoft.com/office/powerpoint/2010/main" val="79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“Truly Parallel” BW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smtClean="0"/>
              <a:t>Existing parallel approach</a:t>
            </a:r>
            <a:r>
              <a:rPr lang="en-US" dirty="0" smtClean="0"/>
              <a:t>: break input into blocks, compress blocks in parallel</a:t>
            </a:r>
          </a:p>
          <a:p>
            <a:pPr lvl="1"/>
            <a:r>
              <a:rPr lang="en-US" dirty="0" smtClean="0"/>
              <a:t>Practical drawback</a:t>
            </a:r>
            <a:r>
              <a:rPr lang="en-US" dirty="0"/>
              <a:t>: good compression &amp; </a:t>
            </a:r>
            <a:r>
              <a:rPr lang="en-US" dirty="0" smtClean="0"/>
              <a:t>speed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large input</a:t>
            </a:r>
          </a:p>
          <a:p>
            <a:pPr lvl="1"/>
            <a:r>
              <a:rPr lang="en-US" dirty="0" smtClean="0"/>
              <a:t>Theory drawback: not really parallel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/>
              <a:t>Truly parallel</a:t>
            </a:r>
            <a:r>
              <a:rPr lang="en-US" dirty="0" smtClean="0"/>
              <a:t>: compress entire input using a parallel algorithm</a:t>
            </a:r>
          </a:p>
          <a:p>
            <a:pPr lvl="1"/>
            <a:r>
              <a:rPr lang="en-US" dirty="0" smtClean="0"/>
              <a:t>Works for both </a:t>
            </a:r>
            <a:r>
              <a:rPr lang="en-US" dirty="0" smtClean="0">
                <a:solidFill>
                  <a:srgbClr val="FF0000"/>
                </a:solidFill>
              </a:rPr>
              <a:t>large and small inputs</a:t>
            </a:r>
          </a:p>
          <a:p>
            <a:pPr lvl="1"/>
            <a:r>
              <a:rPr lang="en-US" dirty="0" smtClean="0"/>
              <a:t>Can be combined with block-based approach</a:t>
            </a:r>
          </a:p>
          <a:p>
            <a:r>
              <a:rPr lang="en-US" dirty="0" smtClean="0"/>
              <a:t>Applications of </a:t>
            </a:r>
            <a:r>
              <a:rPr lang="en-US" dirty="0" smtClean="0">
                <a:solidFill>
                  <a:srgbClr val="FF0000"/>
                </a:solidFill>
              </a:rPr>
              <a:t>small inputs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Faster (decompression) &amp; greater compression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better use of </a:t>
            </a:r>
            <a:r>
              <a:rPr lang="en-US" dirty="0">
                <a:solidFill>
                  <a:srgbClr val="FF0000"/>
                </a:solidFill>
              </a:rPr>
              <a:t>main memory </a:t>
            </a:r>
            <a:r>
              <a:rPr lang="en-US" dirty="0" smtClean="0"/>
              <a:t>[ISCA05</a:t>
            </a:r>
            <a:r>
              <a:rPr lang="en-US" dirty="0"/>
              <a:t>]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0000"/>
                </a:solidFill>
              </a:rPr>
              <a:t>cache</a:t>
            </a:r>
            <a:r>
              <a:rPr lang="en-US" dirty="0" smtClean="0"/>
              <a:t> [ISCA12]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Warehouse-scale </a:t>
            </a:r>
            <a:r>
              <a:rPr lang="en-US" dirty="0" smtClean="0"/>
              <a:t>computers.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Bandwidth </a:t>
            </a:r>
            <a:r>
              <a:rPr lang="en-US" dirty="0"/>
              <a:t>between various pairs of nodes can be extremely </a:t>
            </a:r>
            <a:r>
              <a:rPr lang="en-US" dirty="0" smtClean="0"/>
              <a:t>different; for </a:t>
            </a:r>
            <a:r>
              <a:rPr lang="en-US" dirty="0">
                <a:solidFill>
                  <a:srgbClr val="FF0000"/>
                </a:solidFill>
              </a:rPr>
              <a:t>MPI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MapReduce</a:t>
            </a:r>
            <a:r>
              <a:rPr lang="en-US" dirty="0" smtClean="0"/>
              <a:t> low bandwidth between pairs </a:t>
            </a:r>
            <a:r>
              <a:rPr lang="en-US" dirty="0" smtClean="0">
                <a:solidFill>
                  <a:srgbClr val="FF0000"/>
                </a:solidFill>
              </a:rPr>
              <a:t>debilitating</a:t>
            </a:r>
            <a:r>
              <a:rPr lang="en-US" dirty="0" smtClean="0"/>
              <a:t> </a:t>
            </a:r>
            <a:r>
              <a:rPr lang="en-US" dirty="0"/>
              <a:t>[HP 5th ed</a:t>
            </a:r>
            <a:r>
              <a:rPr lang="en-US" dirty="0" smtClean="0"/>
              <a:t>.] (i.e., Snappy was a solution)</a:t>
            </a:r>
          </a:p>
        </p:txBody>
      </p:sp>
    </p:spTree>
    <p:extLst>
      <p:ext uri="{BB962C8B-B14F-4D97-AF65-F5344CB8AC3E}">
        <p14:creationId xmlns:p14="http://schemas.microsoft.com/office/powerpoint/2010/main" val="33573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50" dirty="0" smtClean="0"/>
              <a:t>Attempts at truly parallel BW compression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2011 survey paper [</a:t>
            </a:r>
            <a:r>
              <a:rPr lang="en-US" dirty="0" err="1" smtClean="0"/>
              <a:t>Eirola</a:t>
            </a:r>
            <a:r>
              <a:rPr lang="en-US" dirty="0" smtClean="0"/>
              <a:t>] stipulates that parallelizing BW could hardly work on GPGPU, and </a:t>
            </a:r>
            <a:r>
              <a:rPr lang="en-US" dirty="0" smtClean="0">
                <a:solidFill>
                  <a:srgbClr val="FF0000"/>
                </a:solidFill>
              </a:rPr>
              <a:t>decompression would fall behind further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Portions require “very </a:t>
            </a:r>
            <a:r>
              <a:rPr lang="en-US" dirty="0"/>
              <a:t>random memory </a:t>
            </a:r>
            <a:r>
              <a:rPr lang="en-US" dirty="0" smtClean="0"/>
              <a:t>accessing”</a:t>
            </a:r>
          </a:p>
          <a:p>
            <a:pPr lvl="1"/>
            <a:r>
              <a:rPr lang="en-US" dirty="0" smtClean="0"/>
              <a:t>“…it </a:t>
            </a:r>
            <a:r>
              <a:rPr lang="en-US" dirty="0"/>
              <a:t>seems unlikely that efficient Huffman-tree GPGPU algorithms will be possible.”</a:t>
            </a:r>
            <a:endParaRPr lang="en-US" dirty="0" smtClean="0"/>
          </a:p>
          <a:p>
            <a:r>
              <a:rPr lang="en-US" dirty="0" smtClean="0"/>
              <a:t>The best GPGPU result: even more painful</a:t>
            </a:r>
          </a:p>
          <a:p>
            <a:pPr lvl="1"/>
            <a:r>
              <a:rPr lang="en-US" dirty="0" smtClean="0"/>
              <a:t>In 2012, Patel et al. concurrently attempted to develop parallel code for BW </a:t>
            </a:r>
            <a:r>
              <a:rPr lang="en-US" dirty="0" smtClean="0">
                <a:solidFill>
                  <a:srgbClr val="FF0000"/>
                </a:solidFill>
              </a:rPr>
              <a:t>compression</a:t>
            </a:r>
            <a:r>
              <a:rPr lang="en-US" dirty="0" smtClean="0"/>
              <a:t> on GPUs but their best result was </a:t>
            </a:r>
            <a:r>
              <a:rPr lang="en-US" dirty="0" smtClean="0">
                <a:solidFill>
                  <a:srgbClr val="FF0000"/>
                </a:solidFill>
              </a:rPr>
              <a:t>2.8X slowdown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Patel reported separately 1.2X speedup </a:t>
            </a:r>
            <a:r>
              <a:rPr lang="en-US" smtClean="0"/>
              <a:t>for </a:t>
            </a:r>
            <a:r>
              <a:rPr lang="en-US" smtClean="0"/>
              <a:t>decompression 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dirty="0" smtClean="0"/>
              <a:t>ence, </a:t>
            </a:r>
            <a:r>
              <a:rPr lang="en-US" dirty="0" smtClean="0"/>
              <a:t>not </a:t>
            </a:r>
            <a:r>
              <a:rPr lang="en-US" dirty="0"/>
              <a:t>referenced in SPAA13 </a:t>
            </a:r>
            <a:r>
              <a:rPr lang="en-US" dirty="0" smtClean="0"/>
              <a:t>version.)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Stages of BW compression &amp; decompression</a:t>
            </a:r>
            <a:endParaRPr lang="en-US" dirty="0"/>
          </a:p>
        </p:txBody>
      </p:sp>
      <p:grpSp>
        <p:nvGrpSpPr>
          <p:cNvPr id="697" name="Group 696"/>
          <p:cNvGrpSpPr/>
          <p:nvPr/>
        </p:nvGrpSpPr>
        <p:grpSpPr>
          <a:xfrm>
            <a:off x="303342" y="2316272"/>
            <a:ext cx="8430974" cy="3862968"/>
            <a:chOff x="356453" y="1914707"/>
            <a:chExt cx="7395271" cy="3388424"/>
          </a:xfrm>
        </p:grpSpPr>
        <p:sp>
          <p:nvSpPr>
            <p:cNvPr id="565" name="Rectangle 537"/>
            <p:cNvSpPr>
              <a:spLocks noChangeArrowheads="1"/>
            </p:cNvSpPr>
            <p:nvPr/>
          </p:nvSpPr>
          <p:spPr bwMode="auto">
            <a:xfrm>
              <a:off x="1356451" y="2092353"/>
              <a:ext cx="1169506" cy="817914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Block-Sorting Transform (BST)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566" name="Rectangle 538"/>
            <p:cNvSpPr>
              <a:spLocks noChangeArrowheads="1"/>
            </p:cNvSpPr>
            <p:nvPr/>
          </p:nvSpPr>
          <p:spPr bwMode="auto">
            <a:xfrm>
              <a:off x="3251347" y="2092353"/>
              <a:ext cx="1169506" cy="817914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Move-to-Front (MTF) encoding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567" name="Rectangle 539"/>
            <p:cNvSpPr>
              <a:spLocks noChangeArrowheads="1"/>
            </p:cNvSpPr>
            <p:nvPr/>
          </p:nvSpPr>
          <p:spPr bwMode="auto">
            <a:xfrm>
              <a:off x="5146242" y="2092353"/>
              <a:ext cx="1169506" cy="817914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Huffman encoding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568" name="Line 540"/>
            <p:cNvSpPr>
              <a:spLocks noChangeShapeType="1"/>
            </p:cNvSpPr>
            <p:nvPr/>
          </p:nvSpPr>
          <p:spPr bwMode="auto">
            <a:xfrm>
              <a:off x="2540761" y="2508713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71" name="Line 543"/>
            <p:cNvSpPr>
              <a:spLocks noChangeShapeType="1"/>
            </p:cNvSpPr>
            <p:nvPr/>
          </p:nvSpPr>
          <p:spPr bwMode="auto">
            <a:xfrm>
              <a:off x="4435656" y="2508713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74" name="Line 546"/>
            <p:cNvSpPr>
              <a:spLocks noChangeShapeType="1"/>
            </p:cNvSpPr>
            <p:nvPr/>
          </p:nvSpPr>
          <p:spPr bwMode="auto">
            <a:xfrm>
              <a:off x="645866" y="2508713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77" name="Line 549"/>
            <p:cNvSpPr>
              <a:spLocks noChangeShapeType="1"/>
            </p:cNvSpPr>
            <p:nvPr/>
          </p:nvSpPr>
          <p:spPr bwMode="auto">
            <a:xfrm>
              <a:off x="6330552" y="2508713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667" name="Rectangle 639"/>
            <p:cNvSpPr>
              <a:spLocks noChangeArrowheads="1"/>
            </p:cNvSpPr>
            <p:nvPr/>
          </p:nvSpPr>
          <p:spPr bwMode="auto">
            <a:xfrm>
              <a:off x="1356451" y="3994651"/>
              <a:ext cx="1169506" cy="817914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500" dirty="0" smtClean="0">
                  <a:latin typeface="+mj-lt"/>
                </a:rPr>
                <a:t>Inverse</a:t>
              </a:r>
              <a:br>
                <a:rPr lang="en-US" sz="1500" dirty="0" smtClean="0">
                  <a:latin typeface="+mj-lt"/>
                </a:rPr>
              </a:br>
              <a:r>
                <a:rPr lang="en-US" sz="1500" dirty="0" smtClean="0">
                  <a:latin typeface="+mj-lt"/>
                </a:rPr>
                <a:t>Block-Sorting </a:t>
              </a:r>
              <a:r>
                <a:rPr lang="en-US" sz="1500" dirty="0">
                  <a:latin typeface="+mj-lt"/>
                </a:rPr>
                <a:t>Transform </a:t>
              </a:r>
              <a:r>
                <a:rPr lang="en-US" sz="1500" dirty="0" smtClean="0">
                  <a:latin typeface="+mj-lt"/>
                </a:rPr>
                <a:t>(IBST)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668" name="Rectangle 640"/>
            <p:cNvSpPr>
              <a:spLocks noChangeArrowheads="1"/>
            </p:cNvSpPr>
            <p:nvPr/>
          </p:nvSpPr>
          <p:spPr bwMode="auto">
            <a:xfrm>
              <a:off x="3251347" y="3994651"/>
              <a:ext cx="1169506" cy="817914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+mj-lt"/>
                </a:rPr>
                <a:t>Move-to-Front (MTF) </a:t>
              </a:r>
              <a:r>
                <a:rPr lang="en-US" sz="1600" dirty="0" smtClean="0">
                  <a:latin typeface="+mj-lt"/>
                </a:rPr>
                <a:t>decoding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69" name="Rectangle 641"/>
            <p:cNvSpPr>
              <a:spLocks noChangeArrowheads="1"/>
            </p:cNvSpPr>
            <p:nvPr/>
          </p:nvSpPr>
          <p:spPr bwMode="auto">
            <a:xfrm>
              <a:off x="5146242" y="3994651"/>
              <a:ext cx="1169506" cy="817914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+mj-lt"/>
                </a:rPr>
                <a:t>Huffman </a:t>
              </a:r>
              <a:r>
                <a:rPr lang="en-US" sz="1600" dirty="0" smtClean="0">
                  <a:latin typeface="+mj-lt"/>
                </a:rPr>
                <a:t>decoding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70" name="Line 642"/>
            <p:cNvSpPr>
              <a:spLocks noChangeShapeType="1"/>
            </p:cNvSpPr>
            <p:nvPr/>
          </p:nvSpPr>
          <p:spPr bwMode="auto">
            <a:xfrm flipH="1">
              <a:off x="2540761" y="4411011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673" name="Line 645"/>
            <p:cNvSpPr>
              <a:spLocks noChangeShapeType="1"/>
            </p:cNvSpPr>
            <p:nvPr/>
          </p:nvSpPr>
          <p:spPr bwMode="auto">
            <a:xfrm flipH="1">
              <a:off x="645866" y="4411011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676" name="Line 648"/>
            <p:cNvSpPr>
              <a:spLocks noChangeShapeType="1"/>
            </p:cNvSpPr>
            <p:nvPr/>
          </p:nvSpPr>
          <p:spPr bwMode="auto">
            <a:xfrm flipH="1">
              <a:off x="4435656" y="4411011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679" name="Line 651"/>
            <p:cNvSpPr>
              <a:spLocks noChangeShapeType="1"/>
            </p:cNvSpPr>
            <p:nvPr/>
          </p:nvSpPr>
          <p:spPr bwMode="auto">
            <a:xfrm flipH="1">
              <a:off x="6330552" y="4411011"/>
              <a:ext cx="710586" cy="0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682" name="Freeform 654"/>
            <p:cNvSpPr>
              <a:spLocks/>
            </p:cNvSpPr>
            <p:nvPr/>
          </p:nvSpPr>
          <p:spPr bwMode="auto">
            <a:xfrm>
              <a:off x="7514861" y="2508713"/>
              <a:ext cx="236863" cy="1902298"/>
            </a:xfrm>
            <a:custGeom>
              <a:avLst/>
              <a:gdLst>
                <a:gd name="T0" fmla="*/ 0 w 564"/>
                <a:gd name="T1" fmla="*/ 0 h 4515"/>
                <a:gd name="T2" fmla="*/ 564 w 564"/>
                <a:gd name="T3" fmla="*/ 0 h 4515"/>
                <a:gd name="T4" fmla="*/ 564 w 564"/>
                <a:gd name="T5" fmla="*/ 4515 h 4515"/>
                <a:gd name="T6" fmla="*/ 0 w 564"/>
                <a:gd name="T7" fmla="*/ 4515 h 4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4515">
                  <a:moveTo>
                    <a:pt x="0" y="0"/>
                  </a:moveTo>
                  <a:lnTo>
                    <a:pt x="564" y="0"/>
                  </a:lnTo>
                  <a:lnTo>
                    <a:pt x="564" y="4515"/>
                  </a:lnTo>
                  <a:lnTo>
                    <a:pt x="0" y="4515"/>
                  </a:lnTo>
                </a:path>
              </a:pathLst>
            </a:cu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685" name="Rectangle 657"/>
            <p:cNvSpPr>
              <a:spLocks noChangeArrowheads="1"/>
            </p:cNvSpPr>
            <p:nvPr/>
          </p:nvSpPr>
          <p:spPr bwMode="auto">
            <a:xfrm>
              <a:off x="1119589" y="1914707"/>
              <a:ext cx="5433021" cy="1173207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461" name="Rectangle 659"/>
            <p:cNvSpPr>
              <a:spLocks noChangeArrowheads="1"/>
            </p:cNvSpPr>
            <p:nvPr/>
          </p:nvSpPr>
          <p:spPr bwMode="auto">
            <a:xfrm>
              <a:off x="1119589" y="3817005"/>
              <a:ext cx="5433021" cy="1173207"/>
            </a:xfrm>
            <a:prstGeom prst="rect">
              <a:avLst/>
            </a:prstGeom>
            <a:noFill/>
            <a:ln w="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3268859" y="3097397"/>
              <a:ext cx="1161580" cy="309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Compression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87" name="TextBox 686"/>
            <p:cNvSpPr txBox="1"/>
            <p:nvPr/>
          </p:nvSpPr>
          <p:spPr>
            <a:xfrm>
              <a:off x="3179829" y="4993188"/>
              <a:ext cx="1349307" cy="309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Decompression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379445" y="2354822"/>
              <a:ext cx="255645" cy="309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356453" y="4257122"/>
              <a:ext cx="255645" cy="309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2674295" y="2254077"/>
              <a:ext cx="4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r>
                <a:rPr lang="en-US" sz="1600" baseline="30000" dirty="0" smtClean="0">
                  <a:latin typeface="+mj-lt"/>
                </a:rPr>
                <a:t>BST</a:t>
              </a:r>
              <a:endParaRPr lang="en-US" sz="1600" baseline="30000" dirty="0">
                <a:latin typeface="+mj-lt"/>
              </a:endParaRPr>
            </a:p>
          </p:txBody>
        </p:sp>
        <p:sp>
          <p:nvSpPr>
            <p:cNvPr id="691" name="TextBox 690"/>
            <p:cNvSpPr txBox="1"/>
            <p:nvPr/>
          </p:nvSpPr>
          <p:spPr>
            <a:xfrm>
              <a:off x="4550337" y="2256504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r>
                <a:rPr lang="en-US" sz="1600" baseline="30000" dirty="0" smtClean="0">
                  <a:latin typeface="+mj-lt"/>
                </a:rPr>
                <a:t>MTF</a:t>
              </a:r>
              <a:endParaRPr lang="en-US" sz="1600" baseline="30000" dirty="0">
                <a:latin typeface="+mj-lt"/>
              </a:endParaRPr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7078331" y="2354823"/>
              <a:ext cx="436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r>
                <a:rPr lang="en-US" sz="1600" baseline="30000" dirty="0" smtClean="0">
                  <a:latin typeface="+mj-lt"/>
                </a:rPr>
                <a:t>BW</a:t>
              </a:r>
              <a:endParaRPr lang="en-US" sz="1600" baseline="30000" dirty="0">
                <a:latin typeface="+mj-lt"/>
              </a:endParaRPr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7078331" y="4249719"/>
              <a:ext cx="436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r>
                <a:rPr lang="en-US" sz="1600" baseline="30000" dirty="0" smtClean="0">
                  <a:latin typeface="+mj-lt"/>
                </a:rPr>
                <a:t>BW</a:t>
              </a:r>
              <a:endParaRPr lang="en-US" sz="1600" baseline="30000" dirty="0">
                <a:latin typeface="+mj-lt"/>
              </a:endParaRPr>
            </a:p>
          </p:txBody>
        </p:sp>
        <p:sp>
          <p:nvSpPr>
            <p:cNvPr id="695" name="TextBox 694"/>
            <p:cNvSpPr txBox="1"/>
            <p:nvPr/>
          </p:nvSpPr>
          <p:spPr>
            <a:xfrm>
              <a:off x="2674295" y="4154983"/>
              <a:ext cx="4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r>
                <a:rPr lang="en-US" sz="1600" baseline="30000" dirty="0" smtClean="0">
                  <a:latin typeface="+mj-lt"/>
                </a:rPr>
                <a:t>BST</a:t>
              </a:r>
              <a:endParaRPr lang="en-US" sz="1600" baseline="30000" dirty="0">
                <a:latin typeface="+mj-lt"/>
              </a:endParaRPr>
            </a:p>
          </p:txBody>
        </p:sp>
        <p:sp>
          <p:nvSpPr>
            <p:cNvPr id="696" name="TextBox 695"/>
            <p:cNvSpPr txBox="1"/>
            <p:nvPr/>
          </p:nvSpPr>
          <p:spPr>
            <a:xfrm>
              <a:off x="4550333" y="4151757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</a:t>
              </a:r>
              <a:r>
                <a:rPr lang="en-US" sz="1600" baseline="30000" dirty="0" smtClean="0">
                  <a:latin typeface="+mj-lt"/>
                </a:rPr>
                <a:t>MTF</a:t>
              </a:r>
              <a:endParaRPr lang="en-US" sz="1600" baseline="30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6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Inverse Block-Sorting Transform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4038600" cy="463311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Serial algorithm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Sort </a:t>
            </a:r>
            <a:r>
              <a:rPr lang="en-US" b="1" dirty="0" smtClean="0"/>
              <a:t>characters</a:t>
            </a:r>
            <a:r>
              <a:rPr lang="en-US" dirty="0" smtClean="0"/>
              <a:t> of </a:t>
            </a:r>
            <a:r>
              <a:rPr lang="en-US" i="1" dirty="0" smtClean="0"/>
              <a:t>S</a:t>
            </a:r>
            <a:r>
              <a:rPr lang="en-US" i="1" baseline="30000" dirty="0" smtClean="0"/>
              <a:t>BST</a:t>
            </a:r>
            <a:r>
              <a:rPr lang="en-US" dirty="0" smtClean="0"/>
              <a:t>; the </a:t>
            </a:r>
            <a:r>
              <a:rPr lang="en-US" dirty="0"/>
              <a:t>sorted order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 forms a ring </a:t>
            </a:r>
            <a:r>
              <a:rPr lang="en-US" i="1" dirty="0"/>
              <a:t>i</a:t>
            </a:r>
            <a:r>
              <a:rPr lang="en-US" dirty="0"/>
              <a:t> →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 smtClean="0"/>
              <a:t>]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Starting with $, traverse the ring to recover </a:t>
            </a:r>
            <a:r>
              <a:rPr lang="en-US" i="1" dirty="0" smtClean="0"/>
              <a:t>S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Parallel algorithm</a:t>
            </a:r>
            <a:r>
              <a:rPr lang="en-US" dirty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Use parallel integer sorting to find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Use parallel list ranking to traverse the ring</a:t>
            </a:r>
          </a:p>
          <a:p>
            <a:pPr lvl="1"/>
            <a:r>
              <a:rPr lang="en-US" dirty="0" smtClean="0"/>
              <a:t>Both steps require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(log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time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 work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On current parallel HW list ranking gets you – why we chose this step</a:t>
            </a:r>
            <a:endParaRPr lang="en-US" dirty="0" smtClean="0"/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8003866" y="514929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7563445" y="514929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6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1" name="Rectangle 97"/>
          <p:cNvSpPr>
            <a:spLocks noChangeArrowheads="1"/>
          </p:cNvSpPr>
          <p:nvPr/>
        </p:nvSpPr>
        <p:spPr bwMode="auto">
          <a:xfrm>
            <a:off x="7120670" y="514929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2" name="Rectangle 98"/>
          <p:cNvSpPr>
            <a:spLocks noChangeArrowheads="1"/>
          </p:cNvSpPr>
          <p:nvPr/>
        </p:nvSpPr>
        <p:spPr bwMode="auto">
          <a:xfrm>
            <a:off x="6680251" y="514929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5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6239830" y="514929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4" name="Rectangle 100"/>
          <p:cNvSpPr>
            <a:spLocks noChangeArrowheads="1"/>
          </p:cNvSpPr>
          <p:nvPr/>
        </p:nvSpPr>
        <p:spPr bwMode="auto">
          <a:xfrm>
            <a:off x="5797055" y="514929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5" name="Rectangle 101"/>
          <p:cNvSpPr>
            <a:spLocks noChangeArrowheads="1"/>
          </p:cNvSpPr>
          <p:nvPr/>
        </p:nvSpPr>
        <p:spPr bwMode="auto">
          <a:xfrm>
            <a:off x="5356635" y="514929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4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6" name="Line 102"/>
          <p:cNvSpPr>
            <a:spLocks noChangeShapeType="1"/>
          </p:cNvSpPr>
          <p:nvPr/>
        </p:nvSpPr>
        <p:spPr bwMode="auto">
          <a:xfrm>
            <a:off x="5481692" y="5282202"/>
            <a:ext cx="275558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09" name="Line 105"/>
          <p:cNvSpPr>
            <a:spLocks noChangeShapeType="1"/>
          </p:cNvSpPr>
          <p:nvPr/>
        </p:nvSpPr>
        <p:spPr bwMode="auto">
          <a:xfrm>
            <a:off x="5922113" y="5282202"/>
            <a:ext cx="275558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12" name="Line 108"/>
          <p:cNvSpPr>
            <a:spLocks noChangeShapeType="1"/>
          </p:cNvSpPr>
          <p:nvPr/>
        </p:nvSpPr>
        <p:spPr bwMode="auto">
          <a:xfrm>
            <a:off x="6362533" y="5282202"/>
            <a:ext cx="277912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15" name="Line 111"/>
          <p:cNvSpPr>
            <a:spLocks noChangeShapeType="1"/>
          </p:cNvSpPr>
          <p:nvPr/>
        </p:nvSpPr>
        <p:spPr bwMode="auto">
          <a:xfrm>
            <a:off x="6805308" y="5282202"/>
            <a:ext cx="275558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18" name="Line 114"/>
          <p:cNvSpPr>
            <a:spLocks noChangeShapeType="1"/>
          </p:cNvSpPr>
          <p:nvPr/>
        </p:nvSpPr>
        <p:spPr bwMode="auto">
          <a:xfrm>
            <a:off x="7245729" y="5282202"/>
            <a:ext cx="275558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1" name="Line 117"/>
          <p:cNvSpPr>
            <a:spLocks noChangeShapeType="1"/>
          </p:cNvSpPr>
          <p:nvPr/>
        </p:nvSpPr>
        <p:spPr bwMode="auto">
          <a:xfrm>
            <a:off x="7686148" y="5282202"/>
            <a:ext cx="277912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4" name="Line 120"/>
          <p:cNvSpPr>
            <a:spLocks noChangeShapeType="1"/>
          </p:cNvSpPr>
          <p:nvPr/>
        </p:nvSpPr>
        <p:spPr bwMode="auto">
          <a:xfrm>
            <a:off x="8128923" y="5282202"/>
            <a:ext cx="275558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8458649" y="5152340"/>
            <a:ext cx="545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(END)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40" name="Rectangle 136"/>
          <p:cNvSpPr>
            <a:spLocks noChangeArrowheads="1"/>
          </p:cNvSpPr>
          <p:nvPr/>
        </p:nvSpPr>
        <p:spPr bwMode="auto">
          <a:xfrm>
            <a:off x="8003866" y="553660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41" name="Rectangle 137"/>
          <p:cNvSpPr>
            <a:spLocks noChangeArrowheads="1"/>
          </p:cNvSpPr>
          <p:nvPr/>
        </p:nvSpPr>
        <p:spPr bwMode="auto">
          <a:xfrm>
            <a:off x="7563445" y="553660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42" name="Rectangle 138"/>
          <p:cNvSpPr>
            <a:spLocks noChangeArrowheads="1"/>
          </p:cNvSpPr>
          <p:nvPr/>
        </p:nvSpPr>
        <p:spPr bwMode="auto">
          <a:xfrm>
            <a:off x="7120670" y="553660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43" name="Rectangle 139"/>
          <p:cNvSpPr>
            <a:spLocks noChangeArrowheads="1"/>
          </p:cNvSpPr>
          <p:nvPr/>
        </p:nvSpPr>
        <p:spPr bwMode="auto">
          <a:xfrm>
            <a:off x="6680251" y="553660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44" name="Rectangle 140"/>
          <p:cNvSpPr>
            <a:spLocks noChangeArrowheads="1"/>
          </p:cNvSpPr>
          <p:nvPr/>
        </p:nvSpPr>
        <p:spPr bwMode="auto">
          <a:xfrm>
            <a:off x="6239830" y="553660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4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45" name="Rectangle 141"/>
          <p:cNvSpPr>
            <a:spLocks noChangeArrowheads="1"/>
          </p:cNvSpPr>
          <p:nvPr/>
        </p:nvSpPr>
        <p:spPr bwMode="auto">
          <a:xfrm>
            <a:off x="5797055" y="553660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5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46" name="Rectangle 142"/>
          <p:cNvSpPr>
            <a:spLocks noChangeArrowheads="1"/>
          </p:cNvSpPr>
          <p:nvPr/>
        </p:nvSpPr>
        <p:spPr bwMode="auto">
          <a:xfrm>
            <a:off x="5356635" y="553660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6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4" name="Rectangle 150"/>
          <p:cNvSpPr>
            <a:spLocks noChangeArrowheads="1"/>
          </p:cNvSpPr>
          <p:nvPr/>
        </p:nvSpPr>
        <p:spPr bwMode="auto">
          <a:xfrm>
            <a:off x="8003866" y="5858801"/>
            <a:ext cx="121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5" name="Rectangle 151"/>
          <p:cNvSpPr>
            <a:spLocks noChangeArrowheads="1"/>
          </p:cNvSpPr>
          <p:nvPr/>
        </p:nvSpPr>
        <p:spPr bwMode="auto">
          <a:xfrm>
            <a:off x="7563445" y="5858801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6" name="Rectangle 152"/>
          <p:cNvSpPr>
            <a:spLocks noChangeArrowheads="1"/>
          </p:cNvSpPr>
          <p:nvPr/>
        </p:nvSpPr>
        <p:spPr bwMode="auto">
          <a:xfrm>
            <a:off x="7120670" y="5858801"/>
            <a:ext cx="121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7" name="Rectangle 153"/>
          <p:cNvSpPr>
            <a:spLocks noChangeArrowheads="1"/>
          </p:cNvSpPr>
          <p:nvPr/>
        </p:nvSpPr>
        <p:spPr bwMode="auto">
          <a:xfrm>
            <a:off x="6680251" y="5858801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8" name="Rectangle 154"/>
          <p:cNvSpPr>
            <a:spLocks noChangeArrowheads="1"/>
          </p:cNvSpPr>
          <p:nvPr/>
        </p:nvSpPr>
        <p:spPr bwMode="auto">
          <a:xfrm>
            <a:off x="6239830" y="5858801"/>
            <a:ext cx="121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9" name="Rectangle 155"/>
          <p:cNvSpPr>
            <a:spLocks noChangeArrowheads="1"/>
          </p:cNvSpPr>
          <p:nvPr/>
        </p:nvSpPr>
        <p:spPr bwMode="auto">
          <a:xfrm>
            <a:off x="5797055" y="5858801"/>
            <a:ext cx="110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0" name="Rectangle 156"/>
          <p:cNvSpPr>
            <a:spLocks noChangeArrowheads="1"/>
          </p:cNvSpPr>
          <p:nvPr/>
        </p:nvSpPr>
        <p:spPr bwMode="auto">
          <a:xfrm>
            <a:off x="5356635" y="585880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$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 flipH="1">
            <a:off x="5411037" y="6122495"/>
            <a:ext cx="2649587" cy="0"/>
          </a:xfrm>
          <a:prstGeom prst="line">
            <a:avLst/>
          </a:prstGeom>
          <a:noFill/>
          <a:ln w="2" cap="flat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4" name="Rectangle 160"/>
          <p:cNvSpPr>
            <a:spLocks noChangeArrowheads="1"/>
          </p:cNvSpPr>
          <p:nvPr/>
        </p:nvSpPr>
        <p:spPr bwMode="auto">
          <a:xfrm>
            <a:off x="6112883" y="6157824"/>
            <a:ext cx="1832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 (read right to left)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89512" y="2286000"/>
            <a:ext cx="355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8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612771"/>
              </p:ext>
            </p:extLst>
          </p:nvPr>
        </p:nvGraphicFramePr>
        <p:xfrm>
          <a:off x="4821238" y="1981200"/>
          <a:ext cx="36979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62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207645">
                <a:tc>
                  <a:txBody>
                    <a:bodyPr/>
                    <a:lstStyle/>
                    <a:p>
                      <a:pPr algn="r"/>
                      <a:r>
                        <a:rPr lang="en-US" i="1" dirty="0" smtClean="0">
                          <a:latin typeface="+mj-lt"/>
                        </a:rPr>
                        <a:t>i</a:t>
                      </a:r>
                      <a:endParaRPr lang="en-US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54915">
                <a:tc>
                  <a:txBody>
                    <a:bodyPr/>
                    <a:lstStyle/>
                    <a:p>
                      <a:pPr algn="r"/>
                      <a:r>
                        <a:rPr lang="en-US" i="1" dirty="0" smtClean="0">
                          <a:latin typeface="+mj-lt"/>
                        </a:rPr>
                        <a:t>S</a:t>
                      </a:r>
                      <a:r>
                        <a:rPr lang="en-US" i="1" baseline="30000" dirty="0" smtClean="0">
                          <a:latin typeface="+mj-lt"/>
                        </a:rPr>
                        <a:t>BST</a:t>
                      </a:r>
                      <a:r>
                        <a:rPr lang="en-US" baseline="0" dirty="0" smtClean="0">
                          <a:latin typeface="+mj-lt"/>
                        </a:rPr>
                        <a:t>[</a:t>
                      </a:r>
                      <a:r>
                        <a:rPr lang="en-US" i="1" baseline="0" dirty="0" smtClean="0">
                          <a:latin typeface="+mj-lt"/>
                        </a:rPr>
                        <a:t>i</a:t>
                      </a:r>
                      <a:r>
                        <a:rPr lang="en-US" baseline="0" dirty="0" smtClean="0">
                          <a:latin typeface="+mj-lt"/>
                        </a:rPr>
                        <a:t>]</a:t>
                      </a:r>
                      <a:endParaRPr lang="en-US" baseline="30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b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$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48441">
                <a:tc>
                  <a:txBody>
                    <a:bodyPr/>
                    <a:lstStyle/>
                    <a:p>
                      <a:pPr algn="r"/>
                      <a:r>
                        <a:rPr lang="en-US" i="1" dirty="0" smtClean="0">
                          <a:latin typeface="+mj-lt"/>
                        </a:rPr>
                        <a:t>T</a:t>
                      </a:r>
                      <a:r>
                        <a:rPr lang="en-US" dirty="0" smtClean="0">
                          <a:latin typeface="+mj-lt"/>
                        </a:rPr>
                        <a:t>[</a:t>
                      </a:r>
                      <a:r>
                        <a:rPr lang="en-US" i="1" dirty="0" smtClean="0">
                          <a:latin typeface="+mj-lt"/>
                        </a:rPr>
                        <a:t>i</a:t>
                      </a:r>
                      <a:r>
                        <a:rPr lang="en-US" dirty="0" smtClean="0">
                          <a:latin typeface="+mj-lt"/>
                        </a:rPr>
                        <a:t>]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0" name="Group 199"/>
          <p:cNvGrpSpPr/>
          <p:nvPr/>
        </p:nvGrpSpPr>
        <p:grpSpPr>
          <a:xfrm>
            <a:off x="6640445" y="3282331"/>
            <a:ext cx="1629159" cy="1631044"/>
            <a:chOff x="6135926" y="3282331"/>
            <a:chExt cx="1629159" cy="1631044"/>
          </a:xfrm>
        </p:grpSpPr>
        <p:grpSp>
          <p:nvGrpSpPr>
            <p:cNvPr id="187" name="Group 186"/>
            <p:cNvGrpSpPr/>
            <p:nvPr/>
          </p:nvGrpSpPr>
          <p:grpSpPr>
            <a:xfrm>
              <a:off x="6255616" y="3461850"/>
              <a:ext cx="1347103" cy="1341443"/>
              <a:chOff x="5722144" y="3385343"/>
              <a:chExt cx="755650" cy="752475"/>
            </a:xfrm>
          </p:grpSpPr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6144419" y="3385343"/>
                <a:ext cx="211138" cy="98425"/>
              </a:xfrm>
              <a:custGeom>
                <a:avLst/>
                <a:gdLst>
                  <a:gd name="T0" fmla="*/ 0 w 801"/>
                  <a:gd name="T1" fmla="*/ 0 h 373"/>
                  <a:gd name="T2" fmla="*/ 801 w 801"/>
                  <a:gd name="T3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1" h="373">
                    <a:moveTo>
                      <a:pt x="0" y="0"/>
                    </a:moveTo>
                    <a:cubicBezTo>
                      <a:pt x="300" y="36"/>
                      <a:pt x="581" y="166"/>
                      <a:pt x="801" y="373"/>
                    </a:cubicBezTo>
                  </a:path>
                </a:pathLst>
              </a:custGeom>
              <a:noFill/>
              <a:ln w="2" cap="flat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6414294" y="3555206"/>
                <a:ext cx="63500" cy="230187"/>
              </a:xfrm>
              <a:custGeom>
                <a:avLst/>
                <a:gdLst>
                  <a:gd name="T0" fmla="*/ 0 w 239"/>
                  <a:gd name="T1" fmla="*/ 0 h 867"/>
                  <a:gd name="T2" fmla="*/ 215 w 239"/>
                  <a:gd name="T3" fmla="*/ 867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9" h="867">
                    <a:moveTo>
                      <a:pt x="0" y="0"/>
                    </a:moveTo>
                    <a:cubicBezTo>
                      <a:pt x="164" y="258"/>
                      <a:pt x="239" y="562"/>
                      <a:pt x="215" y="867"/>
                    </a:cubicBezTo>
                  </a:path>
                </a:pathLst>
              </a:custGeom>
              <a:noFill/>
              <a:ln w="2" cap="flat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6307931" y="3886993"/>
                <a:ext cx="142875" cy="184150"/>
              </a:xfrm>
              <a:custGeom>
                <a:avLst/>
                <a:gdLst>
                  <a:gd name="T0" fmla="*/ 539 w 539"/>
                  <a:gd name="T1" fmla="*/ 0 h 699"/>
                  <a:gd name="T2" fmla="*/ 0 w 539"/>
                  <a:gd name="T3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9" h="699">
                    <a:moveTo>
                      <a:pt x="539" y="0"/>
                    </a:moveTo>
                    <a:cubicBezTo>
                      <a:pt x="435" y="282"/>
                      <a:pt x="247" y="527"/>
                      <a:pt x="0" y="699"/>
                    </a:cubicBezTo>
                  </a:path>
                </a:pathLst>
              </a:custGeom>
              <a:noFill/>
              <a:ln w="2" cap="flat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5980906" y="4112418"/>
                <a:ext cx="236538" cy="25400"/>
              </a:xfrm>
              <a:custGeom>
                <a:avLst/>
                <a:gdLst>
                  <a:gd name="T0" fmla="*/ 901 w 901"/>
                  <a:gd name="T1" fmla="*/ 1 h 97"/>
                  <a:gd name="T2" fmla="*/ 0 w 901"/>
                  <a:gd name="T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97">
                    <a:moveTo>
                      <a:pt x="901" y="1"/>
                    </a:moveTo>
                    <a:cubicBezTo>
                      <a:pt x="608" y="97"/>
                      <a:pt x="292" y="97"/>
                      <a:pt x="0" y="0"/>
                    </a:cubicBezTo>
                  </a:path>
                </a:pathLst>
              </a:custGeom>
              <a:noFill/>
              <a:ln w="2" cap="flat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5752306" y="3888581"/>
                <a:ext cx="157163" cy="188912"/>
              </a:xfrm>
              <a:custGeom>
                <a:avLst/>
                <a:gdLst>
                  <a:gd name="T0" fmla="*/ 594 w 594"/>
                  <a:gd name="T1" fmla="*/ 714 h 714"/>
                  <a:gd name="T2" fmla="*/ 0 w 594"/>
                  <a:gd name="T3" fmla="*/ 0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4" h="714">
                    <a:moveTo>
                      <a:pt x="594" y="714"/>
                    </a:moveTo>
                    <a:cubicBezTo>
                      <a:pt x="321" y="549"/>
                      <a:pt x="112" y="298"/>
                      <a:pt x="0" y="0"/>
                    </a:cubicBezTo>
                  </a:path>
                </a:pathLst>
              </a:custGeom>
              <a:noFill/>
              <a:ln w="2" cap="flat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5722144" y="3559968"/>
                <a:ext cx="63500" cy="236537"/>
              </a:xfrm>
              <a:custGeom>
                <a:avLst/>
                <a:gdLst>
                  <a:gd name="T0" fmla="*/ 36 w 244"/>
                  <a:gd name="T1" fmla="*/ 895 h 895"/>
                  <a:gd name="T2" fmla="*/ 244 w 244"/>
                  <a:gd name="T3" fmla="*/ 0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4" h="895">
                    <a:moveTo>
                      <a:pt x="36" y="895"/>
                    </a:moveTo>
                    <a:cubicBezTo>
                      <a:pt x="0" y="582"/>
                      <a:pt x="74" y="266"/>
                      <a:pt x="244" y="0"/>
                    </a:cubicBezTo>
                  </a:path>
                </a:pathLst>
              </a:custGeom>
              <a:noFill/>
              <a:ln w="2" cap="flat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5834856" y="3385343"/>
                <a:ext cx="238125" cy="109537"/>
              </a:xfrm>
              <a:custGeom>
                <a:avLst/>
                <a:gdLst>
                  <a:gd name="T0" fmla="*/ 0 w 903"/>
                  <a:gd name="T1" fmla="*/ 417 h 417"/>
                  <a:gd name="T2" fmla="*/ 903 w 903"/>
                  <a:gd name="T3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3" h="417">
                    <a:moveTo>
                      <a:pt x="0" y="417"/>
                    </a:moveTo>
                    <a:cubicBezTo>
                      <a:pt x="240" y="173"/>
                      <a:pt x="562" y="24"/>
                      <a:pt x="903" y="0"/>
                    </a:cubicBezTo>
                  </a:path>
                </a:pathLst>
              </a:custGeom>
              <a:noFill/>
              <a:ln w="2" cap="flat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6774485" y="3282331"/>
              <a:ext cx="345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0</a:t>
              </a:r>
              <a:endParaRPr lang="en-US" dirty="0">
                <a:latin typeface="+mj-lt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274052" y="3501257"/>
              <a:ext cx="345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241081" y="3520580"/>
              <a:ext cx="345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4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052767" y="4525060"/>
              <a:ext cx="345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84315" y="4544043"/>
              <a:ext cx="345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135926" y="4089893"/>
              <a:ext cx="345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419137" y="4075263"/>
              <a:ext cx="345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5</a:t>
              </a: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5028970" y="51329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+mj-lt"/>
              </a:rPr>
              <a:t>i</a:t>
            </a:r>
            <a:endParaRPr lang="en-US" i="1" dirty="0">
              <a:latin typeface="+mj-lt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467919" y="54980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+mj-lt"/>
              </a:rPr>
              <a:t>rank</a:t>
            </a:r>
            <a:r>
              <a:rPr lang="en-US" dirty="0" smtClean="0">
                <a:latin typeface="+mj-lt"/>
              </a:rPr>
              <a:t>[</a:t>
            </a:r>
            <a:r>
              <a:rPr lang="en-US" i="1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endParaRPr lang="en-US" i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557111" y="581435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+mj-lt"/>
              </a:rPr>
              <a:t>S</a:t>
            </a:r>
            <a:r>
              <a:rPr lang="en-US" i="1" baseline="30000" dirty="0" smtClean="0">
                <a:latin typeface="+mj-lt"/>
              </a:rPr>
              <a:t>BST</a:t>
            </a:r>
            <a:r>
              <a:rPr lang="en-US" dirty="0" smtClean="0">
                <a:latin typeface="+mj-lt"/>
              </a:rPr>
              <a:t>[</a:t>
            </a:r>
            <a:r>
              <a:rPr lang="en-US" i="1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endParaRPr lang="en-US" i="1" dirty="0">
              <a:latin typeface="+mj-lt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193075" y="3870589"/>
            <a:ext cx="1207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Linked ring</a:t>
            </a:r>
          </a:p>
          <a:p>
            <a:pPr algn="ctr"/>
            <a:r>
              <a:rPr lang="en-US" i="1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→ 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[</a:t>
            </a:r>
            <a:r>
              <a:rPr lang="en-US" i="1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endParaRPr lang="en-US" dirty="0">
              <a:latin typeface="+mj-lt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4902452" y="3282331"/>
            <a:ext cx="36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902452" y="5029200"/>
            <a:ext cx="36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419600" y="1981200"/>
            <a:ext cx="0" cy="4315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763000" cy="1048512"/>
          </a:xfrm>
        </p:spPr>
        <p:txBody>
          <a:bodyPr>
            <a:noAutofit/>
          </a:bodyPr>
          <a:lstStyle/>
          <a:p>
            <a:r>
              <a:rPr lang="en-US" sz="4210" dirty="0"/>
              <a:t>Conclusion</a:t>
            </a:r>
            <a:r>
              <a:rPr lang="en-US" sz="4250" dirty="0"/>
              <a:t> </a:t>
            </a:r>
            <a:r>
              <a:rPr lang="en-US" sz="4250" dirty="0" smtClean="0"/>
              <a:t>and where </a:t>
            </a:r>
            <a:r>
              <a:rPr lang="en-US" sz="4250" dirty="0"/>
              <a:t>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46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Despite being originally described as a serial algorithm, BW compression can be accomplished by a parallel algorithm.</a:t>
            </a:r>
          </a:p>
          <a:p>
            <a:r>
              <a:rPr lang="en-US" dirty="0"/>
              <a:t>Material for a few good exercises on prefix sum &amp; list ranking?</a:t>
            </a:r>
          </a:p>
          <a:p>
            <a:r>
              <a:rPr lang="en-US" dirty="0"/>
              <a:t>For a more detailed description of our algorithm, see reference [4] in our brief announcement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algorithm demonstrates the importance of parallel primitives such as prefix sums and list ranking. </a:t>
            </a:r>
            <a:r>
              <a:rPr lang="en-US" dirty="0"/>
              <a:t>Requires support of </a:t>
            </a:r>
            <a:r>
              <a:rPr lang="en-US" dirty="0">
                <a:solidFill>
                  <a:srgbClr val="FF0000"/>
                </a:solidFill>
              </a:rPr>
              <a:t>fine-grained, irregular parallelism </a:t>
            </a:r>
            <a:r>
              <a:rPr lang="en-US" dirty="0"/>
              <a:t>and sometimes also </a:t>
            </a:r>
            <a:r>
              <a:rPr lang="en-US" dirty="0">
                <a:solidFill>
                  <a:srgbClr val="FF0000"/>
                </a:solidFill>
              </a:rPr>
              <a:t>strong </a:t>
            </a:r>
            <a:r>
              <a:rPr lang="en-US" dirty="0" smtClean="0">
                <a:solidFill>
                  <a:srgbClr val="FF0000"/>
                </a:solidFill>
              </a:rPr>
              <a:t>scaling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Issues </a:t>
            </a:r>
            <a:r>
              <a:rPr lang="en-US" dirty="0" smtClean="0">
                <a:solidFill>
                  <a:srgbClr val="FF0000"/>
                </a:solidFill>
              </a:rPr>
              <a:t>on all </a:t>
            </a:r>
            <a:r>
              <a:rPr lang="en-US" dirty="0">
                <a:solidFill>
                  <a:srgbClr val="FF0000"/>
                </a:solidFill>
              </a:rPr>
              <a:t>current parallel hardware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/>
              <a:t>Indeed:</a:t>
            </a:r>
            <a:endParaRPr lang="en-US" dirty="0" smtClean="0"/>
          </a:p>
          <a:p>
            <a:pPr lvl="1"/>
            <a:r>
              <a:rPr lang="en-US" dirty="0" smtClean="0"/>
              <a:t>While recent work from UC Davis </a:t>
            </a:r>
            <a:r>
              <a:rPr lang="en-US" dirty="0"/>
              <a:t>(2012) </a:t>
            </a:r>
            <a:r>
              <a:rPr lang="en-US" dirty="0" smtClean="0"/>
              <a:t>on parallel BW compression on GPUs </a:t>
            </a:r>
            <a:r>
              <a:rPr lang="en-US" dirty="0" smtClean="0">
                <a:solidFill>
                  <a:srgbClr val="FF0000"/>
                </a:solidFill>
              </a:rPr>
              <a:t>that we missed taxed </a:t>
            </a:r>
            <a:r>
              <a:rPr lang="en-US" dirty="0">
                <a:solidFill>
                  <a:srgbClr val="FF0000"/>
                </a:solidFill>
              </a:rPr>
              <a:t>~20% of our originality (same Step </a:t>
            </a:r>
            <a:r>
              <a:rPr lang="en-US" dirty="0" smtClean="0">
                <a:solidFill>
                  <a:srgbClr val="FF0000"/>
                </a:solidFill>
              </a:rPr>
              <a:t>2), </a:t>
            </a:r>
          </a:p>
          <a:p>
            <a:pPr lvl="1"/>
            <a:r>
              <a:rPr lang="en-US" dirty="0" smtClean="0"/>
              <a:t>It failed to achieve any speedup on compression.  </a:t>
            </a:r>
            <a:r>
              <a:rPr lang="en-US" dirty="0"/>
              <a:t>I</a:t>
            </a:r>
            <a:r>
              <a:rPr lang="en-US" dirty="0" smtClean="0"/>
              <a:t>nstead a slowdown of 2.8x. For decompression: 1.2X speedup.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the UMD experimental Explicit Multi-Threading (XMT) architecture, we achieved speedups of 25x for compression and 13x for decompression [5]. </a:t>
            </a:r>
            <a:r>
              <a:rPr lang="en-US" dirty="0" smtClean="0">
                <a:solidFill>
                  <a:srgbClr val="FF0000"/>
                </a:solidFill>
              </a:rPr>
              <a:t>On balance UC Davis paper </a:t>
            </a:r>
            <a:r>
              <a:rPr lang="en-US" b="1" dirty="0" smtClean="0">
                <a:solidFill>
                  <a:srgbClr val="FF0000"/>
                </a:solidFill>
              </a:rPr>
              <a:t>huge gift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70x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. GPU for compression and 11X for decompression. </a:t>
            </a:r>
          </a:p>
        </p:txBody>
      </p:sp>
    </p:spTree>
    <p:extLst>
      <p:ext uri="{BB962C8B-B14F-4D97-AF65-F5344CB8AC3E}">
        <p14:creationId xmlns:p14="http://schemas.microsoft.com/office/powerpoint/2010/main" val="36728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Remaining options for </a:t>
            </a:r>
            <a:r>
              <a:rPr lang="en-US" dirty="0" smtClean="0"/>
              <a:t>the community</a:t>
            </a:r>
            <a:endParaRPr lang="en-US" dirty="0"/>
          </a:p>
          <a:p>
            <a:pPr lvl="1"/>
            <a:r>
              <a:rPr lang="en-US" dirty="0"/>
              <a:t>Figure out how to do it on current HW</a:t>
            </a:r>
          </a:p>
          <a:p>
            <a:pPr lvl="1"/>
            <a:r>
              <a:rPr lang="en-US" dirty="0"/>
              <a:t>Or, bash PRAM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u="sng" dirty="0" smtClean="0"/>
              <a:t>Or, the alternative we pursued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 a </a:t>
            </a:r>
            <a:r>
              <a:rPr lang="en-US" dirty="0" smtClean="0">
                <a:solidFill>
                  <a:srgbClr val="FF0000"/>
                </a:solidFill>
              </a:rPr>
              <a:t>parallel algorithm</a:t>
            </a:r>
            <a:r>
              <a:rPr lang="en-US" dirty="0" smtClean="0"/>
              <a:t> </a:t>
            </a:r>
            <a:r>
              <a:rPr lang="en-US" dirty="0"/>
              <a:t>that will work well on </a:t>
            </a:r>
            <a:r>
              <a:rPr lang="en-US" dirty="0">
                <a:solidFill>
                  <a:srgbClr val="FF0000"/>
                </a:solidFill>
              </a:rPr>
              <a:t>buildable HW</a:t>
            </a:r>
            <a:r>
              <a:rPr lang="en-US" dirty="0"/>
              <a:t> </a:t>
            </a:r>
            <a:r>
              <a:rPr lang="en-US" dirty="0" smtClean="0"/>
              <a:t>designed to support the best-established </a:t>
            </a:r>
            <a:r>
              <a:rPr lang="en-US" dirty="0" smtClean="0">
                <a:solidFill>
                  <a:srgbClr val="FF0000"/>
                </a:solidFill>
              </a:rPr>
              <a:t>parallel algorithmic theory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Final thought connecting to several other SPAA presentations </a:t>
            </a:r>
          </a:p>
          <a:p>
            <a:r>
              <a:rPr lang="en-US" dirty="0" smtClean="0"/>
              <a:t>This </a:t>
            </a:r>
            <a:r>
              <a:rPr lang="en-US" dirty="0"/>
              <a:t>is an example where MPI </a:t>
            </a:r>
            <a:r>
              <a:rPr lang="en-US" dirty="0" smtClean="0"/>
              <a:t>on </a:t>
            </a:r>
            <a:r>
              <a:rPr lang="en-US" dirty="0"/>
              <a:t>large </a:t>
            </a:r>
            <a:r>
              <a:rPr lang="en-US" dirty="0" smtClean="0"/>
              <a:t>systems works in tandem with </a:t>
            </a:r>
            <a:r>
              <a:rPr lang="en-US" dirty="0" smtClean="0">
                <a:sym typeface="Wingdings" pitchFamily="2" charset="2"/>
              </a:rPr>
              <a:t>PRAM-like </a:t>
            </a:r>
            <a:r>
              <a:rPr lang="en-US" dirty="0">
                <a:sym typeface="Wingdings" pitchFamily="2" charset="2"/>
              </a:rPr>
              <a:t>support on small </a:t>
            </a:r>
            <a:r>
              <a:rPr lang="en-US" dirty="0" smtClean="0">
                <a:sym typeface="Wingdings" pitchFamily="2" charset="2"/>
              </a:rPr>
              <a:t>systems.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Intra-node (of a large system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use PRAM compression &amp; decompression algorithms for inter-node MPI messages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Counter-argument to an often unstated position.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hat we </a:t>
            </a:r>
            <a:r>
              <a:rPr lang="en-US" dirty="0">
                <a:sym typeface="Wingdings" pitchFamily="2" charset="2"/>
              </a:rPr>
              <a:t>need the same parallel </a:t>
            </a:r>
            <a:r>
              <a:rPr lang="en-US" dirty="0" smtClean="0">
                <a:sym typeface="Wingdings" pitchFamily="2" charset="2"/>
              </a:rPr>
              <a:t>programming model </a:t>
            </a:r>
            <a:r>
              <a:rPr lang="en-US" dirty="0">
                <a:sym typeface="Wingdings" pitchFamily="2" charset="2"/>
              </a:rPr>
              <a:t>at very large and small scales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1787</TotalTime>
  <Words>2085</Words>
  <Application>Microsoft Office PowerPoint</Application>
  <PresentationFormat>On-screen Show (4:3)</PresentationFormat>
  <Paragraphs>463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Truly Parallel Burrows-Wheeler Compression and Decompression</vt:lpstr>
      <vt:lpstr>Introduction</vt:lpstr>
      <vt:lpstr>State of the field</vt:lpstr>
      <vt:lpstr>“Truly Parallel” BW compression</vt:lpstr>
      <vt:lpstr>Attempts at truly parallel BW compression</vt:lpstr>
      <vt:lpstr>Stages of BW compression &amp; decompression</vt:lpstr>
      <vt:lpstr>Inverse Block-Sorting Transform</vt:lpstr>
      <vt:lpstr>Conclusion and where to go from here?</vt:lpstr>
      <vt:lpstr>Where to go from here?</vt:lpstr>
      <vt:lpstr>References</vt:lpstr>
      <vt:lpstr>Backup slides</vt:lpstr>
      <vt:lpstr>Block-Sorting Transform (BST)</vt:lpstr>
      <vt:lpstr>Block-Sorting Transform (BST)</vt:lpstr>
      <vt:lpstr>Move-to-Front (MTF) encoding</vt:lpstr>
      <vt:lpstr>Move-to-Front (MTF) decoding</vt:lpstr>
      <vt:lpstr>Huffman Encoding</vt:lpstr>
      <vt:lpstr>Huffman Decoding</vt:lpstr>
      <vt:lpstr>Huffman Decoding</vt:lpstr>
      <vt:lpstr>Lossless data compression on GPGPU architectures (2011)</vt:lpstr>
    </vt:vector>
  </TitlesOfParts>
  <Company>James Edwards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Truly Parallel Burrows-Wheeler Compression and Decompression</dc:title>
  <dc:creator>James Edwards</dc:creator>
  <cp:lastModifiedBy>Uzi  Vishkin</cp:lastModifiedBy>
  <cp:revision>117</cp:revision>
  <dcterms:created xsi:type="dcterms:W3CDTF">2013-07-11T17:44:29Z</dcterms:created>
  <dcterms:modified xsi:type="dcterms:W3CDTF">2013-07-30T18:47:33Z</dcterms:modified>
</cp:coreProperties>
</file>