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2"/>
  </p:notesMasterIdLst>
  <p:sldIdLst>
    <p:sldId id="256" r:id="rId2"/>
    <p:sldId id="260" r:id="rId3"/>
    <p:sldId id="262" r:id="rId4"/>
    <p:sldId id="257" r:id="rId5"/>
    <p:sldId id="258" r:id="rId6"/>
    <p:sldId id="288" r:id="rId7"/>
    <p:sldId id="313" r:id="rId8"/>
    <p:sldId id="275" r:id="rId9"/>
    <p:sldId id="270" r:id="rId10"/>
    <p:sldId id="314" r:id="rId11"/>
    <p:sldId id="315" r:id="rId12"/>
    <p:sldId id="316" r:id="rId13"/>
    <p:sldId id="317" r:id="rId14"/>
    <p:sldId id="318" r:id="rId15"/>
    <p:sldId id="319" r:id="rId16"/>
    <p:sldId id="320" r:id="rId17"/>
    <p:sldId id="321" r:id="rId18"/>
    <p:sldId id="323" r:id="rId19"/>
    <p:sldId id="324" r:id="rId20"/>
    <p:sldId id="259" r:id="rId21"/>
  </p:sldIdLst>
  <p:sldSz cx="9144000" cy="5143500" type="screen16x9"/>
  <p:notesSz cx="6858000" cy="9144000"/>
  <p:embeddedFontLst>
    <p:embeddedFont>
      <p:font typeface="Arimo" panose="020B0604020202020204" charset="0"/>
      <p:regular r:id="rId23"/>
      <p:bold r:id="rId24"/>
      <p:italic r:id="rId25"/>
      <p:boldItalic r:id="rId26"/>
    </p:embeddedFont>
    <p:embeddedFont>
      <p:font typeface="Bebas Neue" panose="020B0606020202050201" pitchFamily="34" charset="0"/>
      <p:regular r:id="rId27"/>
    </p:embeddedFont>
    <p:embeddedFont>
      <p:font typeface="Roboto Condensed Light" panose="02000000000000000000" pitchFamily="2"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903814-E058-4746-B286-808B5728E9E2}">
  <a:tblStyle styleId="{9F903814-E058-4746-B286-808B5728E9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8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f61a32cbe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f61a32cbe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7213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f61a32cbe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f61a32cbe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185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f61a32cbe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f61a32cbe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0691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f61a32cbe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f61a32cbe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7389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f61a32cbe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f61a32cbe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282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f61a32cbe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f61a32cbe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816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f61a32cbe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f61a32cbe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9129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f61a32cbe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f61a32cbe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627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394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2"/>
        <p:cNvGrpSpPr/>
        <p:nvPr/>
      </p:nvGrpSpPr>
      <p:grpSpPr>
        <a:xfrm>
          <a:off x="0" y="0"/>
          <a:ext cx="0" cy="0"/>
          <a:chOff x="0" y="0"/>
          <a:chExt cx="0" cy="0"/>
        </a:xfrm>
      </p:grpSpPr>
      <p:sp>
        <p:nvSpPr>
          <p:cNvPr id="2093" name="Google Shape;2093;gf5e77e6543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4" name="Google Shape;2094;gf5e77e6543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323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f61a32cbe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f61a32cbe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f61a32cbe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f61a32cbe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26" name="Google Shape;26;p5"/>
          <p:cNvSpPr txBox="1">
            <a:spLocks noGrp="1"/>
          </p:cNvSpPr>
          <p:nvPr>
            <p:ph type="title" idx="2"/>
          </p:nvPr>
        </p:nvSpPr>
        <p:spPr>
          <a:xfrm>
            <a:off x="1804169" y="29418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7" name="Google Shape;27;p5"/>
          <p:cNvSpPr txBox="1">
            <a:spLocks noGrp="1"/>
          </p:cNvSpPr>
          <p:nvPr>
            <p:ph type="subTitle" idx="1"/>
          </p:nvPr>
        </p:nvSpPr>
        <p:spPr>
          <a:xfrm>
            <a:off x="1804169" y="35887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 name="Google Shape;28;p5"/>
          <p:cNvSpPr txBox="1">
            <a:spLocks noGrp="1"/>
          </p:cNvSpPr>
          <p:nvPr>
            <p:ph type="title" idx="3"/>
          </p:nvPr>
        </p:nvSpPr>
        <p:spPr>
          <a:xfrm>
            <a:off x="5109344" y="29418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9" name="Google Shape;29;p5"/>
          <p:cNvSpPr txBox="1">
            <a:spLocks noGrp="1"/>
          </p:cNvSpPr>
          <p:nvPr>
            <p:ph type="subTitle" idx="4"/>
          </p:nvPr>
        </p:nvSpPr>
        <p:spPr>
          <a:xfrm>
            <a:off x="5109344" y="35887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30" name="Google Shape;30;p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9" r:id="rId6"/>
    <p:sldLayoutId id="2147483669" r:id="rId7"/>
    <p:sldLayoutId id="2147483672" r:id="rId8"/>
    <p:sldLayoutId id="2147483675" r:id="rId9"/>
    <p:sldLayoutId id="214748367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1.xml"/><Relationship Id="rId4" Type="http://schemas.openxmlformats.org/officeDocument/2006/relationships/slide" Target="slide12.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 Target="slide2.xml"/><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slide" Target="slide1.xml"/><Relationship Id="rId4" Type="http://schemas.openxmlformats.org/officeDocument/2006/relationships/slide" Target="slide1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2.xml"/><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slide" Target="slide1.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slide" Target="slide1.xml"/><Relationship Id="rId4" Type="http://schemas.openxmlformats.org/officeDocument/2006/relationships/slide" Target="slide1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slide" Target="slide1.xml"/><Relationship Id="rId4" Type="http://schemas.openxmlformats.org/officeDocument/2006/relationships/slide" Target="slide1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 Target="slide1.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 Target="slide1.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6.png"/><Relationship Id="rId4" Type="http://schemas.openxmlformats.org/officeDocument/2006/relationships/slide" Target="slide1.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slide" Target="slide1.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12.xml"/></Relationships>
</file>

<file path=ppt/slides/_rels/slide1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slide" Target="slide1.xml"/><Relationship Id="rId4" Type="http://schemas.openxmlformats.org/officeDocument/2006/relationships/slide" Target="slide12.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 Target="slide2.xml"/><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hyperlink" Target="https://commons.wikimedia.org/wiki/File:WhatsApp_logo-color-vertical.svg" TargetMode="External"/><Relationship Id="rId5" Type="http://schemas.openxmlformats.org/officeDocument/2006/relationships/slide" Target="slide1.xml"/><Relationship Id="rId10" Type="http://schemas.openxmlformats.org/officeDocument/2006/relationships/image" Target="../media/image25.png"/><Relationship Id="rId4" Type="http://schemas.openxmlformats.org/officeDocument/2006/relationships/slide" Target="slide12.xml"/><Relationship Id="rId9" Type="http://schemas.openxmlformats.org/officeDocument/2006/relationships/hyperlink" Target="https://freepngimg.com/png/66541-logo-google-email-gmail-download-hq-png" TargetMode="Externa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1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slide" Target="slide1.xml"/><Relationship Id="rId4" Type="http://schemas.openxmlformats.org/officeDocument/2006/relationships/slide" Target="slide1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jpeg"/><Relationship Id="rId5" Type="http://schemas.openxmlformats.org/officeDocument/2006/relationships/slide" Target="slide1.xml"/><Relationship Id="rId4" Type="http://schemas.openxmlformats.org/officeDocument/2006/relationships/slide" Target="slide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slide" Target="slide12.xml"/><Relationship Id="rId5" Type="http://schemas.openxmlformats.org/officeDocument/2006/relationships/slide" Target="slide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1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slide" Target="slide1.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682965" y="4661192"/>
            <a:ext cx="2308591" cy="282297"/>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txBox="1">
            <a:spLocks noGrp="1"/>
          </p:cNvSpPr>
          <p:nvPr>
            <p:ph type="ctrTitle"/>
          </p:nvPr>
        </p:nvSpPr>
        <p:spPr>
          <a:xfrm>
            <a:off x="59312" y="1381882"/>
            <a:ext cx="5799363" cy="18773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3"/>
                </a:solidFill>
              </a:rPr>
              <a:t>          </a:t>
            </a:r>
            <a:r>
              <a:rPr lang="en-US" sz="6000" dirty="0">
                <a:solidFill>
                  <a:schemeClr val="lt2"/>
                </a:solidFill>
              </a:rPr>
              <a:t>lasso regression</a:t>
            </a:r>
            <a:endParaRPr sz="6000" dirty="0"/>
          </a:p>
        </p:txBody>
      </p:sp>
      <p:sp>
        <p:nvSpPr>
          <p:cNvPr id="240" name="Google Shape;240;p34"/>
          <p:cNvSpPr txBox="1">
            <a:spLocks noGrp="1"/>
          </p:cNvSpPr>
          <p:nvPr>
            <p:ph type="subTitle" idx="1"/>
          </p:nvPr>
        </p:nvSpPr>
        <p:spPr>
          <a:xfrm>
            <a:off x="803426" y="4693540"/>
            <a:ext cx="2419266" cy="20626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100" dirty="0"/>
              <a:t>Presented by M. Saftian Kodja</a:t>
            </a:r>
            <a:endParaRPr sz="1100"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682965" y="1660041"/>
            <a:ext cx="2408884" cy="629849"/>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How to use</a:t>
            </a: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US" dirty="0">
                <a:solidFill>
                  <a:schemeClr val="lt2"/>
                </a:solidFill>
                <a:latin typeface="Bebas Neue"/>
                <a:ea typeface="Bebas Neue"/>
                <a:cs typeface="Bebas Neue"/>
                <a:sym typeface="Bebas Neue"/>
              </a:rPr>
              <a:t>Data ANALYSIS</a:t>
            </a:r>
            <a:endParaRPr lang="en-US" dirty="0">
              <a:solidFill>
                <a:schemeClr val="lt2"/>
              </a:solidFill>
            </a:endParaRPr>
          </a:p>
        </p:txBody>
      </p:sp>
      <p:sp>
        <p:nvSpPr>
          <p:cNvPr id="246" name="Google Shape;246;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MENU</a:t>
            </a:r>
            <a:endParaRPr sz="1000" dirty="0">
              <a:solidFill>
                <a:schemeClr val="dk1"/>
              </a:solidFill>
              <a:latin typeface="Bebas Neue"/>
              <a:ea typeface="Bebas Neue"/>
              <a:cs typeface="Bebas Neue"/>
              <a:sym typeface="Bebas Neue"/>
            </a:endParaRPr>
          </a:p>
        </p:txBody>
      </p:sp>
      <p:sp>
        <p:nvSpPr>
          <p:cNvPr id="247" name="Google Shape;247;p34">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48" name="Google Shape;248;p34">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3;p34">
            <a:extLst>
              <a:ext uri="{FF2B5EF4-FFF2-40B4-BE49-F238E27FC236}">
                <a16:creationId xmlns:a16="http://schemas.microsoft.com/office/drawing/2014/main" id="{2CF51D97-6DA1-6F1C-EFE0-7E784AD5311A}"/>
              </a:ext>
            </a:extLst>
          </p:cNvPr>
          <p:cNvSpPr/>
          <p:nvPr/>
        </p:nvSpPr>
        <p:spPr>
          <a:xfrm>
            <a:off x="2444600" y="3028677"/>
            <a:ext cx="2408884" cy="629849"/>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In python</a:t>
            </a:r>
            <a:endParaRPr b="0" i="0" dirty="0">
              <a:ln w="9525" cap="flat" cmpd="sng">
                <a:solidFill>
                  <a:schemeClr val="dk1"/>
                </a:solidFill>
                <a:prstDash val="solid"/>
                <a:round/>
                <a:headEnd type="none" w="sm" len="sm"/>
                <a:tailEnd type="none" w="sm" len="sm"/>
              </a:ln>
              <a:noFill/>
              <a:latin typeface="Bebas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8"/>
          <p:cNvSpPr txBox="1">
            <a:spLocks noGrp="1"/>
          </p:cNvSpPr>
          <p:nvPr>
            <p:ph type="title"/>
          </p:nvPr>
        </p:nvSpPr>
        <p:spPr>
          <a:xfrm>
            <a:off x="1390378" y="553450"/>
            <a:ext cx="7039321"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Multicollinearity check</a:t>
            </a:r>
          </a:p>
        </p:txBody>
      </p:sp>
      <p:sp>
        <p:nvSpPr>
          <p:cNvPr id="1152" name="Google Shape;1152;p4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67" name="Google Shape;1167;p4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70" name="Google Shape;1170;p4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71" name="Google Shape;1171;p4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72" name="Google Shape;1172;p48"/>
          <p:cNvGrpSpPr/>
          <p:nvPr/>
        </p:nvGrpSpPr>
        <p:grpSpPr>
          <a:xfrm>
            <a:off x="706038" y="312972"/>
            <a:ext cx="140222" cy="140409"/>
            <a:chOff x="2741000" y="199475"/>
            <a:chExt cx="191953" cy="192210"/>
          </a:xfrm>
        </p:grpSpPr>
        <p:sp>
          <p:nvSpPr>
            <p:cNvPr id="1173" name="Google Shape;1173;p4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4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5996112" y="704563"/>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5" name="Google Shape;1185;p48"/>
          <p:cNvGrpSpPr/>
          <p:nvPr/>
        </p:nvGrpSpPr>
        <p:grpSpPr>
          <a:xfrm>
            <a:off x="7741747" y="734402"/>
            <a:ext cx="695830" cy="243805"/>
            <a:chOff x="2271950" y="2722775"/>
            <a:chExt cx="575875" cy="201775"/>
          </a:xfrm>
        </p:grpSpPr>
        <p:sp>
          <p:nvSpPr>
            <p:cNvPr id="1186" name="Google Shape;1186;p4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48"/>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rot="-1685758">
            <a:off x="8359482" y="1209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839211" y="7184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06;p53">
            <a:extLst>
              <a:ext uri="{FF2B5EF4-FFF2-40B4-BE49-F238E27FC236}">
                <a16:creationId xmlns:a16="http://schemas.microsoft.com/office/drawing/2014/main" id="{3D930498-24EB-98EA-1CEC-2972B4B1FE70}"/>
              </a:ext>
            </a:extLst>
          </p:cNvPr>
          <p:cNvSpPr/>
          <p:nvPr/>
        </p:nvSpPr>
        <p:spPr>
          <a:xfrm>
            <a:off x="704843" y="60583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02</a:t>
            </a:r>
            <a:endParaRPr sz="2600" dirty="0">
              <a:solidFill>
                <a:schemeClr val="lt1"/>
              </a:solidFill>
              <a:latin typeface="Bebas Neue"/>
              <a:ea typeface="Bebas Neue"/>
              <a:cs typeface="Bebas Neue"/>
              <a:sym typeface="Bebas Neue"/>
            </a:endParaRPr>
          </a:p>
        </p:txBody>
      </p:sp>
      <p:sp>
        <p:nvSpPr>
          <p:cNvPr id="62" name="Google Shape;1413;p53">
            <a:extLst>
              <a:ext uri="{FF2B5EF4-FFF2-40B4-BE49-F238E27FC236}">
                <a16:creationId xmlns:a16="http://schemas.microsoft.com/office/drawing/2014/main" id="{72F5F7EC-3FAB-E63F-1117-154BC3515B74}"/>
              </a:ext>
            </a:extLst>
          </p:cNvPr>
          <p:cNvSpPr txBox="1"/>
          <p:nvPr/>
        </p:nvSpPr>
        <p:spPr>
          <a:xfrm>
            <a:off x="623265" y="1235770"/>
            <a:ext cx="3502290" cy="394800"/>
          </a:xfrm>
          <a:prstGeom prst="rect">
            <a:avLst/>
          </a:prstGeom>
          <a:noFill/>
          <a:ln>
            <a:noFill/>
          </a:ln>
        </p:spPr>
        <p:txBody>
          <a:bodyPr spcFirstLastPara="1" wrap="square" lIns="91425" tIns="91425" rIns="91425" bIns="91425" anchor="ctr" anchorCtr="0">
            <a:noAutofit/>
          </a:bodyPr>
          <a:lstStyle/>
          <a:p>
            <a:pPr lvl="2">
              <a:buSzPts val="1100"/>
            </a:pPr>
            <a:r>
              <a:rPr lang="en-US" sz="1600" dirty="0">
                <a:solidFill>
                  <a:schemeClr val="dk1"/>
                </a:solidFill>
                <a:latin typeface="Arimo"/>
                <a:ea typeface="Arimo"/>
                <a:cs typeface="Arimo"/>
                <a:sym typeface="Arimo"/>
              </a:rPr>
              <a:t>Using </a:t>
            </a:r>
            <a:r>
              <a:rPr lang="en-US" sz="1600" dirty="0" err="1">
                <a:solidFill>
                  <a:schemeClr val="dk1"/>
                </a:solidFill>
                <a:latin typeface="Arimo"/>
                <a:ea typeface="Arimo"/>
                <a:cs typeface="Arimo"/>
                <a:sym typeface="Arimo"/>
              </a:rPr>
              <a:t>statsmodels</a:t>
            </a:r>
            <a:r>
              <a:rPr lang="en-US" sz="1600" dirty="0">
                <a:solidFill>
                  <a:schemeClr val="dk1"/>
                </a:solidFill>
                <a:latin typeface="Arimo"/>
                <a:ea typeface="Arimo"/>
                <a:cs typeface="Arimo"/>
                <a:sym typeface="Arimo"/>
              </a:rPr>
              <a:t> library.</a:t>
            </a:r>
            <a:endParaRPr sz="1600" dirty="0">
              <a:solidFill>
                <a:schemeClr val="dk1"/>
              </a:solidFill>
              <a:latin typeface="Arimo"/>
              <a:ea typeface="Arimo"/>
              <a:cs typeface="Arimo"/>
              <a:sym typeface="Arimo"/>
            </a:endParaRPr>
          </a:p>
        </p:txBody>
      </p:sp>
      <p:pic>
        <p:nvPicPr>
          <p:cNvPr id="3" name="Picture 2">
            <a:extLst>
              <a:ext uri="{FF2B5EF4-FFF2-40B4-BE49-F238E27FC236}">
                <a16:creationId xmlns:a16="http://schemas.microsoft.com/office/drawing/2014/main" id="{A1BCD593-D47B-D4F0-7B88-4E862C80A67C}"/>
              </a:ext>
            </a:extLst>
          </p:cNvPr>
          <p:cNvPicPr>
            <a:picLocks noChangeAspect="1"/>
          </p:cNvPicPr>
          <p:nvPr/>
        </p:nvPicPr>
        <p:blipFill>
          <a:blip r:embed="rId6"/>
          <a:stretch>
            <a:fillRect/>
          </a:stretch>
        </p:blipFill>
        <p:spPr>
          <a:xfrm>
            <a:off x="721926" y="1608824"/>
            <a:ext cx="5281815" cy="1990965"/>
          </a:xfrm>
          <a:prstGeom prst="rect">
            <a:avLst/>
          </a:prstGeom>
        </p:spPr>
      </p:pic>
      <p:pic>
        <p:nvPicPr>
          <p:cNvPr id="6" name="Picture 5">
            <a:extLst>
              <a:ext uri="{FF2B5EF4-FFF2-40B4-BE49-F238E27FC236}">
                <a16:creationId xmlns:a16="http://schemas.microsoft.com/office/drawing/2014/main" id="{E3AF4340-DA53-D710-B0FE-EF4E0DED3BF0}"/>
              </a:ext>
            </a:extLst>
          </p:cNvPr>
          <p:cNvPicPr>
            <a:picLocks noChangeAspect="1"/>
          </p:cNvPicPr>
          <p:nvPr/>
        </p:nvPicPr>
        <p:blipFill>
          <a:blip r:embed="rId7"/>
          <a:stretch>
            <a:fillRect/>
          </a:stretch>
        </p:blipFill>
        <p:spPr>
          <a:xfrm rot="5400000">
            <a:off x="6321650" y="2445647"/>
            <a:ext cx="335309" cy="652627"/>
          </a:xfrm>
          <a:prstGeom prst="rect">
            <a:avLst/>
          </a:prstGeom>
        </p:spPr>
      </p:pic>
      <p:sp>
        <p:nvSpPr>
          <p:cNvPr id="39" name="Google Shape;1413;p53">
            <a:extLst>
              <a:ext uri="{FF2B5EF4-FFF2-40B4-BE49-F238E27FC236}">
                <a16:creationId xmlns:a16="http://schemas.microsoft.com/office/drawing/2014/main" id="{24CF4862-5B40-ECE3-0777-ABEA16B7BBD3}"/>
              </a:ext>
            </a:extLst>
          </p:cNvPr>
          <p:cNvSpPr txBox="1"/>
          <p:nvPr/>
        </p:nvSpPr>
        <p:spPr>
          <a:xfrm>
            <a:off x="611624" y="3779641"/>
            <a:ext cx="6203994" cy="539643"/>
          </a:xfrm>
          <a:prstGeom prst="rect">
            <a:avLst/>
          </a:prstGeom>
          <a:noFill/>
          <a:ln>
            <a:noFill/>
          </a:ln>
        </p:spPr>
        <p:txBody>
          <a:bodyPr spcFirstLastPara="1" wrap="square" lIns="91425" tIns="91425" rIns="91425" bIns="91425" anchor="ctr" anchorCtr="0">
            <a:noAutofit/>
          </a:bodyPr>
          <a:lstStyle/>
          <a:p>
            <a:pPr lvl="2">
              <a:buSzPts val="1100"/>
            </a:pPr>
            <a:r>
              <a:rPr lang="en-US" dirty="0">
                <a:solidFill>
                  <a:schemeClr val="dk1"/>
                </a:solidFill>
                <a:latin typeface="Arimo"/>
                <a:ea typeface="Arimo"/>
                <a:cs typeface="Arimo"/>
                <a:sym typeface="Arimo"/>
              </a:rPr>
              <a:t>We can detect multicollinearity by computing VIF score for each feature:</a:t>
            </a:r>
          </a:p>
          <a:p>
            <a:pPr marL="285750" lvl="2" indent="-285750">
              <a:buSzPts val="1100"/>
              <a:buFontTx/>
              <a:buChar char="-"/>
            </a:pPr>
            <a:r>
              <a:rPr lang="en-US" dirty="0">
                <a:solidFill>
                  <a:schemeClr val="accent6"/>
                </a:solidFill>
                <a:latin typeface="Arimo"/>
                <a:ea typeface="Arimo"/>
                <a:cs typeface="Arimo"/>
                <a:sym typeface="Arimo"/>
              </a:rPr>
              <a:t>VIF = 1 → No multicollinearity</a:t>
            </a:r>
          </a:p>
          <a:p>
            <a:pPr marL="285750" lvl="2" indent="-285750">
              <a:buSzPts val="1100"/>
              <a:buFontTx/>
              <a:buChar char="-"/>
            </a:pPr>
            <a:r>
              <a:rPr lang="en-US" dirty="0">
                <a:solidFill>
                  <a:schemeClr val="accent6"/>
                </a:solidFill>
                <a:latin typeface="Arimo"/>
                <a:ea typeface="Arimo"/>
                <a:cs typeface="Arimo"/>
                <a:sym typeface="Arimo"/>
              </a:rPr>
              <a:t>VIF between 4 and 10 → Moderate multicollinearity</a:t>
            </a:r>
          </a:p>
          <a:p>
            <a:pPr marL="285750" lvl="2" indent="-285750">
              <a:buSzPts val="1100"/>
              <a:buFontTx/>
              <a:buChar char="-"/>
            </a:pPr>
            <a:r>
              <a:rPr lang="en-US" dirty="0">
                <a:solidFill>
                  <a:schemeClr val="accent6"/>
                </a:solidFill>
                <a:latin typeface="Arimo"/>
                <a:ea typeface="Arimo"/>
                <a:cs typeface="Arimo"/>
                <a:sym typeface="Arimo"/>
              </a:rPr>
              <a:t>VIF &gt; 10 → Severe multicollinearity</a:t>
            </a:r>
            <a:endParaRPr dirty="0">
              <a:solidFill>
                <a:schemeClr val="accent6"/>
              </a:solidFill>
              <a:latin typeface="Arimo"/>
              <a:ea typeface="Arimo"/>
              <a:cs typeface="Arimo"/>
              <a:sym typeface="Arimo"/>
            </a:endParaRPr>
          </a:p>
        </p:txBody>
      </p:sp>
      <p:pic>
        <p:nvPicPr>
          <p:cNvPr id="13" name="Picture 12">
            <a:extLst>
              <a:ext uri="{FF2B5EF4-FFF2-40B4-BE49-F238E27FC236}">
                <a16:creationId xmlns:a16="http://schemas.microsoft.com/office/drawing/2014/main" id="{3F862235-5406-E8B2-E30A-C6B9E53F57E4}"/>
              </a:ext>
            </a:extLst>
          </p:cNvPr>
          <p:cNvPicPr>
            <a:picLocks noChangeAspect="1"/>
          </p:cNvPicPr>
          <p:nvPr/>
        </p:nvPicPr>
        <p:blipFill>
          <a:blip r:embed="rId8"/>
          <a:stretch>
            <a:fillRect/>
          </a:stretch>
        </p:blipFill>
        <p:spPr>
          <a:xfrm>
            <a:off x="6866608" y="1201903"/>
            <a:ext cx="1701084" cy="3370956"/>
          </a:xfrm>
          <a:prstGeom prst="rect">
            <a:avLst/>
          </a:prstGeom>
        </p:spPr>
      </p:pic>
    </p:spTree>
    <p:extLst>
      <p:ext uri="{BB962C8B-B14F-4D97-AF65-F5344CB8AC3E}">
        <p14:creationId xmlns:p14="http://schemas.microsoft.com/office/powerpoint/2010/main" val="3696685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8"/>
          <p:cNvSpPr txBox="1">
            <a:spLocks noGrp="1"/>
          </p:cNvSpPr>
          <p:nvPr>
            <p:ph type="title"/>
          </p:nvPr>
        </p:nvSpPr>
        <p:spPr>
          <a:xfrm>
            <a:off x="1390378" y="553450"/>
            <a:ext cx="7039321"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Multicollinearity check</a:t>
            </a:r>
          </a:p>
        </p:txBody>
      </p:sp>
      <p:sp>
        <p:nvSpPr>
          <p:cNvPr id="1152" name="Google Shape;1152;p4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67" name="Google Shape;1167;p4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70" name="Google Shape;1170;p4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71" name="Google Shape;1171;p4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72" name="Google Shape;1172;p48"/>
          <p:cNvGrpSpPr/>
          <p:nvPr/>
        </p:nvGrpSpPr>
        <p:grpSpPr>
          <a:xfrm>
            <a:off x="706038" y="312972"/>
            <a:ext cx="140222" cy="140409"/>
            <a:chOff x="2741000" y="199475"/>
            <a:chExt cx="191953" cy="192210"/>
          </a:xfrm>
        </p:grpSpPr>
        <p:sp>
          <p:nvSpPr>
            <p:cNvPr id="1173" name="Google Shape;1173;p4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4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5996112" y="704563"/>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5" name="Google Shape;1185;p48"/>
          <p:cNvGrpSpPr/>
          <p:nvPr/>
        </p:nvGrpSpPr>
        <p:grpSpPr>
          <a:xfrm>
            <a:off x="7741747" y="734402"/>
            <a:ext cx="695830" cy="243805"/>
            <a:chOff x="2271950" y="2722775"/>
            <a:chExt cx="575875" cy="201775"/>
          </a:xfrm>
        </p:grpSpPr>
        <p:sp>
          <p:nvSpPr>
            <p:cNvPr id="1186" name="Google Shape;1186;p4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48"/>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rot="-1685758">
            <a:off x="8359482" y="1209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839211" y="7184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06;p53">
            <a:extLst>
              <a:ext uri="{FF2B5EF4-FFF2-40B4-BE49-F238E27FC236}">
                <a16:creationId xmlns:a16="http://schemas.microsoft.com/office/drawing/2014/main" id="{3D930498-24EB-98EA-1CEC-2972B4B1FE70}"/>
              </a:ext>
            </a:extLst>
          </p:cNvPr>
          <p:cNvSpPr/>
          <p:nvPr/>
        </p:nvSpPr>
        <p:spPr>
          <a:xfrm>
            <a:off x="704843" y="60583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02</a:t>
            </a:r>
            <a:endParaRPr sz="2600" dirty="0">
              <a:solidFill>
                <a:schemeClr val="lt1"/>
              </a:solidFill>
              <a:latin typeface="Bebas Neue"/>
              <a:ea typeface="Bebas Neue"/>
              <a:cs typeface="Bebas Neue"/>
              <a:sym typeface="Bebas Neue"/>
            </a:endParaRPr>
          </a:p>
        </p:txBody>
      </p:sp>
      <p:sp>
        <p:nvSpPr>
          <p:cNvPr id="62" name="Google Shape;1413;p53">
            <a:extLst>
              <a:ext uri="{FF2B5EF4-FFF2-40B4-BE49-F238E27FC236}">
                <a16:creationId xmlns:a16="http://schemas.microsoft.com/office/drawing/2014/main" id="{72F5F7EC-3FAB-E63F-1117-154BC3515B74}"/>
              </a:ext>
            </a:extLst>
          </p:cNvPr>
          <p:cNvSpPr txBox="1"/>
          <p:nvPr/>
        </p:nvSpPr>
        <p:spPr>
          <a:xfrm>
            <a:off x="623265" y="1224481"/>
            <a:ext cx="7814312" cy="394800"/>
          </a:xfrm>
          <a:prstGeom prst="rect">
            <a:avLst/>
          </a:prstGeom>
          <a:noFill/>
          <a:ln>
            <a:noFill/>
          </a:ln>
        </p:spPr>
        <p:txBody>
          <a:bodyPr spcFirstLastPara="1" wrap="square" lIns="91425" tIns="91425" rIns="91425" bIns="91425" anchor="ctr" anchorCtr="0">
            <a:noAutofit/>
          </a:bodyPr>
          <a:lstStyle/>
          <a:p>
            <a:pPr lvl="2">
              <a:buSzPts val="1100"/>
            </a:pPr>
            <a:r>
              <a:rPr lang="en-US" sz="1200" dirty="0">
                <a:solidFill>
                  <a:schemeClr val="dk1"/>
                </a:solidFill>
                <a:latin typeface="Arimo"/>
                <a:ea typeface="Arimo"/>
                <a:cs typeface="Arimo"/>
                <a:sym typeface="Arimo"/>
              </a:rPr>
              <a:t>To prevent multicollinearity, we can draw a correlation heatmap.</a:t>
            </a:r>
          </a:p>
          <a:p>
            <a:pPr lvl="2">
              <a:buSzPts val="1100"/>
            </a:pPr>
            <a:r>
              <a:rPr lang="en-US" sz="1200" dirty="0">
                <a:solidFill>
                  <a:schemeClr val="dk1"/>
                </a:solidFill>
                <a:latin typeface="Arimo"/>
                <a:ea typeface="Arimo"/>
                <a:cs typeface="Arimo"/>
                <a:sym typeface="Arimo"/>
              </a:rPr>
              <a:t>Using </a:t>
            </a:r>
            <a:r>
              <a:rPr lang="en-US" sz="1200" dirty="0" err="1">
                <a:solidFill>
                  <a:schemeClr val="dk1"/>
                </a:solidFill>
                <a:latin typeface="Arimo"/>
                <a:ea typeface="Arimo"/>
                <a:cs typeface="Arimo"/>
                <a:sym typeface="Arimo"/>
              </a:rPr>
              <a:t>sns.heatmap</a:t>
            </a:r>
            <a:r>
              <a:rPr lang="en-US" sz="1200" dirty="0">
                <a:solidFill>
                  <a:schemeClr val="dk1"/>
                </a:solidFill>
                <a:latin typeface="Arimo"/>
                <a:ea typeface="Arimo"/>
                <a:cs typeface="Arimo"/>
                <a:sym typeface="Arimo"/>
              </a:rPr>
              <a:t>() function:</a:t>
            </a:r>
            <a:endParaRPr sz="1200" dirty="0">
              <a:solidFill>
                <a:schemeClr val="dk1"/>
              </a:solidFill>
              <a:latin typeface="Arimo"/>
              <a:ea typeface="Arimo"/>
              <a:cs typeface="Arimo"/>
              <a:sym typeface="Arimo"/>
            </a:endParaRPr>
          </a:p>
        </p:txBody>
      </p:sp>
      <p:pic>
        <p:nvPicPr>
          <p:cNvPr id="4" name="Picture 3">
            <a:extLst>
              <a:ext uri="{FF2B5EF4-FFF2-40B4-BE49-F238E27FC236}">
                <a16:creationId xmlns:a16="http://schemas.microsoft.com/office/drawing/2014/main" id="{6158DD18-1AFD-564F-EEAB-B1CE58AB1BFD}"/>
              </a:ext>
            </a:extLst>
          </p:cNvPr>
          <p:cNvPicPr>
            <a:picLocks noChangeAspect="1"/>
          </p:cNvPicPr>
          <p:nvPr/>
        </p:nvPicPr>
        <p:blipFill>
          <a:blip r:embed="rId6"/>
          <a:stretch>
            <a:fillRect/>
          </a:stretch>
        </p:blipFill>
        <p:spPr>
          <a:xfrm>
            <a:off x="112889" y="1623599"/>
            <a:ext cx="4763911" cy="1270376"/>
          </a:xfrm>
          <a:prstGeom prst="rect">
            <a:avLst/>
          </a:prstGeom>
        </p:spPr>
      </p:pic>
      <p:pic>
        <p:nvPicPr>
          <p:cNvPr id="9" name="Picture 8">
            <a:extLst>
              <a:ext uri="{FF2B5EF4-FFF2-40B4-BE49-F238E27FC236}">
                <a16:creationId xmlns:a16="http://schemas.microsoft.com/office/drawing/2014/main" id="{6F4A4BF1-3E7F-0E9A-D440-C83AFBF9DE65}"/>
              </a:ext>
            </a:extLst>
          </p:cNvPr>
          <p:cNvPicPr>
            <a:picLocks noChangeAspect="1"/>
          </p:cNvPicPr>
          <p:nvPr/>
        </p:nvPicPr>
        <p:blipFill>
          <a:blip r:embed="rId7"/>
          <a:stretch>
            <a:fillRect/>
          </a:stretch>
        </p:blipFill>
        <p:spPr>
          <a:xfrm>
            <a:off x="4937397" y="1610780"/>
            <a:ext cx="4124082" cy="2979269"/>
          </a:xfrm>
          <a:prstGeom prst="rect">
            <a:avLst/>
          </a:prstGeom>
        </p:spPr>
      </p:pic>
      <p:sp>
        <p:nvSpPr>
          <p:cNvPr id="43" name="Google Shape;1413;p53">
            <a:extLst>
              <a:ext uri="{FF2B5EF4-FFF2-40B4-BE49-F238E27FC236}">
                <a16:creationId xmlns:a16="http://schemas.microsoft.com/office/drawing/2014/main" id="{1DAA3D51-122B-2473-EBD1-7C6E90C6ECEC}"/>
              </a:ext>
            </a:extLst>
          </p:cNvPr>
          <p:cNvSpPr txBox="1"/>
          <p:nvPr/>
        </p:nvSpPr>
        <p:spPr>
          <a:xfrm>
            <a:off x="38957" y="2805430"/>
            <a:ext cx="4824517" cy="785693"/>
          </a:xfrm>
          <a:prstGeom prst="rect">
            <a:avLst/>
          </a:prstGeom>
          <a:noFill/>
          <a:ln>
            <a:noFill/>
          </a:ln>
        </p:spPr>
        <p:txBody>
          <a:bodyPr spcFirstLastPara="1" wrap="square" lIns="91425" tIns="91425" rIns="91425" bIns="91425" anchor="ctr" anchorCtr="0">
            <a:noAutofit/>
          </a:bodyPr>
          <a:lstStyle/>
          <a:p>
            <a:pPr lvl="2">
              <a:buSzPts val="1100"/>
            </a:pPr>
            <a:r>
              <a:rPr lang="en-US" sz="1200" dirty="0">
                <a:solidFill>
                  <a:schemeClr val="dk1"/>
                </a:solidFill>
                <a:latin typeface="Arimo"/>
                <a:ea typeface="Arimo"/>
                <a:cs typeface="Arimo"/>
                <a:sym typeface="Arimo"/>
              </a:rPr>
              <a:t>We have 2 independent variables that have a correlation of more than 0.8. Therefore, we need to drop:</a:t>
            </a:r>
          </a:p>
          <a:p>
            <a:pPr lvl="2">
              <a:buSzPts val="1100"/>
            </a:pPr>
            <a:r>
              <a:rPr lang="en-US" sz="1200" dirty="0">
                <a:solidFill>
                  <a:schemeClr val="dk1"/>
                </a:solidFill>
                <a:latin typeface="Arimo"/>
                <a:ea typeface="Arimo"/>
                <a:cs typeface="Arimo"/>
                <a:sym typeface="Arimo"/>
              </a:rPr>
              <a:t>rad and tax from model.</a:t>
            </a:r>
          </a:p>
        </p:txBody>
      </p:sp>
      <p:pic>
        <p:nvPicPr>
          <p:cNvPr id="11" name="Picture 10">
            <a:extLst>
              <a:ext uri="{FF2B5EF4-FFF2-40B4-BE49-F238E27FC236}">
                <a16:creationId xmlns:a16="http://schemas.microsoft.com/office/drawing/2014/main" id="{A5C684A9-9083-9114-62E4-01870A964B35}"/>
              </a:ext>
            </a:extLst>
          </p:cNvPr>
          <p:cNvPicPr>
            <a:picLocks noChangeAspect="1"/>
          </p:cNvPicPr>
          <p:nvPr/>
        </p:nvPicPr>
        <p:blipFill>
          <a:blip r:embed="rId8"/>
          <a:stretch>
            <a:fillRect/>
          </a:stretch>
        </p:blipFill>
        <p:spPr>
          <a:xfrm>
            <a:off x="112889" y="3494161"/>
            <a:ext cx="4750585" cy="650378"/>
          </a:xfrm>
          <a:prstGeom prst="rect">
            <a:avLst/>
          </a:prstGeom>
        </p:spPr>
      </p:pic>
      <p:sp>
        <p:nvSpPr>
          <p:cNvPr id="46" name="Google Shape;1413;p53">
            <a:extLst>
              <a:ext uri="{FF2B5EF4-FFF2-40B4-BE49-F238E27FC236}">
                <a16:creationId xmlns:a16="http://schemas.microsoft.com/office/drawing/2014/main" id="{3249F506-4320-9B1B-EB1B-E0A603212EA4}"/>
              </a:ext>
            </a:extLst>
          </p:cNvPr>
          <p:cNvSpPr txBox="1"/>
          <p:nvPr/>
        </p:nvSpPr>
        <p:spPr>
          <a:xfrm>
            <a:off x="16378" y="4109673"/>
            <a:ext cx="4824517" cy="492828"/>
          </a:xfrm>
          <a:prstGeom prst="rect">
            <a:avLst/>
          </a:prstGeom>
          <a:noFill/>
          <a:ln>
            <a:noFill/>
          </a:ln>
        </p:spPr>
        <p:txBody>
          <a:bodyPr spcFirstLastPara="1" wrap="square" lIns="91425" tIns="91425" rIns="91425" bIns="91425" anchor="ctr" anchorCtr="0">
            <a:noAutofit/>
          </a:bodyPr>
          <a:lstStyle/>
          <a:p>
            <a:pPr lvl="2">
              <a:buSzPts val="1100"/>
            </a:pPr>
            <a:r>
              <a:rPr lang="en-US" sz="1200" dirty="0">
                <a:solidFill>
                  <a:schemeClr val="dk1"/>
                </a:solidFill>
                <a:latin typeface="Arimo"/>
                <a:ea typeface="Arimo"/>
                <a:cs typeface="Arimo"/>
                <a:sym typeface="Arimo"/>
              </a:rPr>
              <a:t>Repeat the previous process to see if multicollinearity still occurs or not.</a:t>
            </a:r>
          </a:p>
        </p:txBody>
      </p:sp>
    </p:spTree>
    <p:extLst>
      <p:ext uri="{BB962C8B-B14F-4D97-AF65-F5344CB8AC3E}">
        <p14:creationId xmlns:p14="http://schemas.microsoft.com/office/powerpoint/2010/main" val="320953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8"/>
          <p:cNvSpPr txBox="1">
            <a:spLocks noGrp="1"/>
          </p:cNvSpPr>
          <p:nvPr>
            <p:ph type="title"/>
          </p:nvPr>
        </p:nvSpPr>
        <p:spPr>
          <a:xfrm>
            <a:off x="1390378" y="553450"/>
            <a:ext cx="7039321" cy="60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a:solidFill>
                  <a:schemeClr val="dk1"/>
                </a:solidFill>
                <a:latin typeface="Bebas Neue"/>
                <a:ea typeface="Bebas Neue"/>
                <a:cs typeface="Bebas Neue"/>
                <a:sym typeface="Bebas Neue"/>
              </a:rPr>
              <a:t>Fit the model on training data</a:t>
            </a:r>
          </a:p>
        </p:txBody>
      </p:sp>
      <p:sp>
        <p:nvSpPr>
          <p:cNvPr id="1152" name="Google Shape;1152;p4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67" name="Google Shape;1167;p48">
            <a:hlinkClick r:id="" action="ppaction://hlinkshowjump?jump=nextslide"/>
          </p:cNvPr>
          <p:cNvSpPr/>
          <p:nvPr/>
        </p:nvSpPr>
        <p:spPr>
          <a:xfrm rot="5400000">
            <a:off x="8215422" y="4894772"/>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a:hlinkClick r:id="" action="ppaction://hlinkshowjump?jump=previousslide"/>
          </p:cNvPr>
          <p:cNvSpPr/>
          <p:nvPr/>
        </p:nvSpPr>
        <p:spPr>
          <a:xfrm rot="-5400000" flipH="1">
            <a:off x="731972" y="4894772"/>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70" name="Google Shape;1170;p4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71" name="Google Shape;1171;p4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72" name="Google Shape;1172;p48"/>
          <p:cNvGrpSpPr/>
          <p:nvPr/>
        </p:nvGrpSpPr>
        <p:grpSpPr>
          <a:xfrm>
            <a:off x="706038" y="312972"/>
            <a:ext cx="140222" cy="140409"/>
            <a:chOff x="2741000" y="199475"/>
            <a:chExt cx="191953" cy="192210"/>
          </a:xfrm>
        </p:grpSpPr>
        <p:sp>
          <p:nvSpPr>
            <p:cNvPr id="1173" name="Google Shape;1173;p4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4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157548" y="951865"/>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5" name="Google Shape;1185;p48"/>
          <p:cNvGrpSpPr/>
          <p:nvPr/>
        </p:nvGrpSpPr>
        <p:grpSpPr>
          <a:xfrm>
            <a:off x="7741747" y="734402"/>
            <a:ext cx="695830" cy="243805"/>
            <a:chOff x="2271950" y="2722775"/>
            <a:chExt cx="575875" cy="201775"/>
          </a:xfrm>
        </p:grpSpPr>
        <p:sp>
          <p:nvSpPr>
            <p:cNvPr id="1186" name="Google Shape;1186;p4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48"/>
          <p:cNvSpPr/>
          <p:nvPr/>
        </p:nvSpPr>
        <p:spPr>
          <a:xfrm>
            <a:off x="6811734" y="96863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rot="-1685758">
            <a:off x="8359482" y="1209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839211" y="7184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06;p53">
            <a:extLst>
              <a:ext uri="{FF2B5EF4-FFF2-40B4-BE49-F238E27FC236}">
                <a16:creationId xmlns:a16="http://schemas.microsoft.com/office/drawing/2014/main" id="{3D930498-24EB-98EA-1CEC-2972B4B1FE70}"/>
              </a:ext>
            </a:extLst>
          </p:cNvPr>
          <p:cNvSpPr/>
          <p:nvPr/>
        </p:nvSpPr>
        <p:spPr>
          <a:xfrm>
            <a:off x="704843" y="60583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03</a:t>
            </a:r>
            <a:endParaRPr sz="2600" dirty="0">
              <a:solidFill>
                <a:schemeClr val="lt1"/>
              </a:solidFill>
              <a:latin typeface="Bebas Neue"/>
              <a:ea typeface="Bebas Neue"/>
              <a:cs typeface="Bebas Neue"/>
              <a:sym typeface="Bebas Neue"/>
            </a:endParaRPr>
          </a:p>
        </p:txBody>
      </p:sp>
      <p:sp>
        <p:nvSpPr>
          <p:cNvPr id="62" name="Google Shape;1413;p53">
            <a:extLst>
              <a:ext uri="{FF2B5EF4-FFF2-40B4-BE49-F238E27FC236}">
                <a16:creationId xmlns:a16="http://schemas.microsoft.com/office/drawing/2014/main" id="{72F5F7EC-3FAB-E63F-1117-154BC3515B74}"/>
              </a:ext>
            </a:extLst>
          </p:cNvPr>
          <p:cNvSpPr txBox="1"/>
          <p:nvPr/>
        </p:nvSpPr>
        <p:spPr>
          <a:xfrm>
            <a:off x="623265" y="1308692"/>
            <a:ext cx="7814312" cy="394800"/>
          </a:xfrm>
          <a:prstGeom prst="rect">
            <a:avLst/>
          </a:prstGeom>
          <a:noFill/>
          <a:ln>
            <a:noFill/>
          </a:ln>
        </p:spPr>
        <p:txBody>
          <a:bodyPr spcFirstLastPara="1" wrap="square" lIns="91425" tIns="91425" rIns="91425" bIns="91425" anchor="ctr" anchorCtr="0">
            <a:noAutofit/>
          </a:bodyPr>
          <a:lstStyle/>
          <a:p>
            <a:pPr lvl="2">
              <a:buSzPts val="1100"/>
            </a:pPr>
            <a:r>
              <a:rPr lang="en-US" dirty="0">
                <a:solidFill>
                  <a:schemeClr val="dk1"/>
                </a:solidFill>
                <a:latin typeface="Arimo"/>
                <a:ea typeface="Arimo"/>
                <a:cs typeface="Arimo"/>
                <a:sym typeface="Arimo"/>
              </a:rPr>
              <a:t>To fit the model, we need to train test again for chose the best lambda (Alpha).</a:t>
            </a:r>
          </a:p>
          <a:p>
            <a:pPr lvl="2">
              <a:buSzPts val="1100"/>
            </a:pPr>
            <a:r>
              <a:rPr lang="en-US" dirty="0">
                <a:solidFill>
                  <a:schemeClr val="dk1"/>
                </a:solidFill>
                <a:latin typeface="Arimo"/>
                <a:ea typeface="Arimo"/>
                <a:cs typeface="Arimo"/>
                <a:sym typeface="Arimo"/>
              </a:rPr>
              <a:t>For lambdas in (0.01, 0.1, 1, 10)</a:t>
            </a:r>
          </a:p>
        </p:txBody>
      </p:sp>
      <p:pic>
        <p:nvPicPr>
          <p:cNvPr id="3" name="Picture 2">
            <a:extLst>
              <a:ext uri="{FF2B5EF4-FFF2-40B4-BE49-F238E27FC236}">
                <a16:creationId xmlns:a16="http://schemas.microsoft.com/office/drawing/2014/main" id="{8EB75891-AC09-79E2-36B8-773DBF1A373F}"/>
              </a:ext>
            </a:extLst>
          </p:cNvPr>
          <p:cNvPicPr>
            <a:picLocks noChangeAspect="1"/>
          </p:cNvPicPr>
          <p:nvPr/>
        </p:nvPicPr>
        <p:blipFill>
          <a:blip r:embed="rId6"/>
          <a:stretch>
            <a:fillRect/>
          </a:stretch>
        </p:blipFill>
        <p:spPr>
          <a:xfrm>
            <a:off x="641784" y="1715854"/>
            <a:ext cx="7095032" cy="2311779"/>
          </a:xfrm>
          <a:prstGeom prst="rect">
            <a:avLst/>
          </a:prstGeom>
        </p:spPr>
      </p:pic>
      <p:sp>
        <p:nvSpPr>
          <p:cNvPr id="42" name="Google Shape;1413;p53">
            <a:extLst>
              <a:ext uri="{FF2B5EF4-FFF2-40B4-BE49-F238E27FC236}">
                <a16:creationId xmlns:a16="http://schemas.microsoft.com/office/drawing/2014/main" id="{1F55BAEC-28AB-6047-BB35-15241A88E166}"/>
              </a:ext>
            </a:extLst>
          </p:cNvPr>
          <p:cNvSpPr txBox="1"/>
          <p:nvPr/>
        </p:nvSpPr>
        <p:spPr>
          <a:xfrm>
            <a:off x="6242485" y="4106416"/>
            <a:ext cx="2883150" cy="428107"/>
          </a:xfrm>
          <a:prstGeom prst="rect">
            <a:avLst/>
          </a:prstGeom>
          <a:noFill/>
          <a:ln>
            <a:noFill/>
          </a:ln>
        </p:spPr>
        <p:txBody>
          <a:bodyPr spcFirstLastPara="1" wrap="square" lIns="91425" tIns="91425" rIns="91425" bIns="91425" anchor="ctr" anchorCtr="0">
            <a:noAutofit/>
          </a:bodyPr>
          <a:lstStyle/>
          <a:p>
            <a:pPr lvl="2">
              <a:buSzPts val="1100"/>
            </a:pPr>
            <a:r>
              <a:rPr lang="en-US" dirty="0">
                <a:solidFill>
                  <a:schemeClr val="dk1"/>
                </a:solidFill>
                <a:latin typeface="Arimo"/>
                <a:ea typeface="Arimo"/>
                <a:cs typeface="Arimo"/>
                <a:sym typeface="Arimo"/>
              </a:rPr>
              <a:t>Don’t forget to define new function.</a:t>
            </a:r>
          </a:p>
        </p:txBody>
      </p:sp>
      <p:pic>
        <p:nvPicPr>
          <p:cNvPr id="8" name="Picture 7">
            <a:extLst>
              <a:ext uri="{FF2B5EF4-FFF2-40B4-BE49-F238E27FC236}">
                <a16:creationId xmlns:a16="http://schemas.microsoft.com/office/drawing/2014/main" id="{8CDC0629-6AC4-A703-400B-82CFDDDE5444}"/>
              </a:ext>
            </a:extLst>
          </p:cNvPr>
          <p:cNvPicPr>
            <a:picLocks noChangeAspect="1"/>
          </p:cNvPicPr>
          <p:nvPr/>
        </p:nvPicPr>
        <p:blipFill>
          <a:blip r:embed="rId7"/>
          <a:stretch>
            <a:fillRect/>
          </a:stretch>
        </p:blipFill>
        <p:spPr>
          <a:xfrm>
            <a:off x="641784" y="4038922"/>
            <a:ext cx="5600700" cy="542925"/>
          </a:xfrm>
          <a:prstGeom prst="rect">
            <a:avLst/>
          </a:prstGeom>
        </p:spPr>
      </p:pic>
    </p:spTree>
    <p:extLst>
      <p:ext uri="{BB962C8B-B14F-4D97-AF65-F5344CB8AC3E}">
        <p14:creationId xmlns:p14="http://schemas.microsoft.com/office/powerpoint/2010/main" val="10315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8"/>
          <p:cNvSpPr txBox="1">
            <a:spLocks noGrp="1"/>
          </p:cNvSpPr>
          <p:nvPr>
            <p:ph type="title"/>
          </p:nvPr>
        </p:nvSpPr>
        <p:spPr>
          <a:xfrm>
            <a:off x="1390378" y="553450"/>
            <a:ext cx="7039321" cy="60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a:solidFill>
                  <a:schemeClr val="dk1"/>
                </a:solidFill>
                <a:latin typeface="Bebas Neue"/>
                <a:ea typeface="Bebas Neue"/>
                <a:cs typeface="Bebas Neue"/>
                <a:sym typeface="Bebas Neue"/>
              </a:rPr>
              <a:t>Fit the model on training data</a:t>
            </a:r>
          </a:p>
        </p:txBody>
      </p:sp>
      <p:sp>
        <p:nvSpPr>
          <p:cNvPr id="1152" name="Google Shape;1152;p4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67" name="Google Shape;1167;p48">
            <a:hlinkClick r:id="" action="ppaction://hlinkshowjump?jump=nextslide"/>
          </p:cNvPr>
          <p:cNvSpPr/>
          <p:nvPr/>
        </p:nvSpPr>
        <p:spPr>
          <a:xfrm rot="5400000">
            <a:off x="8215422" y="4894772"/>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a:hlinkClick r:id="" action="ppaction://hlinkshowjump?jump=previousslide"/>
          </p:cNvPr>
          <p:cNvSpPr/>
          <p:nvPr/>
        </p:nvSpPr>
        <p:spPr>
          <a:xfrm rot="-5400000" flipH="1">
            <a:off x="731972" y="4894772"/>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70" name="Google Shape;1170;p4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71" name="Google Shape;1171;p4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72" name="Google Shape;1172;p48"/>
          <p:cNvGrpSpPr/>
          <p:nvPr/>
        </p:nvGrpSpPr>
        <p:grpSpPr>
          <a:xfrm>
            <a:off x="706038" y="312972"/>
            <a:ext cx="140222" cy="140409"/>
            <a:chOff x="2741000" y="199475"/>
            <a:chExt cx="191953" cy="192210"/>
          </a:xfrm>
        </p:grpSpPr>
        <p:sp>
          <p:nvSpPr>
            <p:cNvPr id="1173" name="Google Shape;1173;p4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4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157548" y="951865"/>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5" name="Google Shape;1185;p48"/>
          <p:cNvGrpSpPr/>
          <p:nvPr/>
        </p:nvGrpSpPr>
        <p:grpSpPr>
          <a:xfrm>
            <a:off x="7741747" y="734402"/>
            <a:ext cx="695830" cy="243805"/>
            <a:chOff x="2271950" y="2722775"/>
            <a:chExt cx="575875" cy="201775"/>
          </a:xfrm>
        </p:grpSpPr>
        <p:sp>
          <p:nvSpPr>
            <p:cNvPr id="1186" name="Google Shape;1186;p4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48"/>
          <p:cNvSpPr/>
          <p:nvPr/>
        </p:nvSpPr>
        <p:spPr>
          <a:xfrm>
            <a:off x="6811734" y="96863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rot="-1685758">
            <a:off x="8359482" y="1209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839211" y="7184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06;p53">
            <a:extLst>
              <a:ext uri="{FF2B5EF4-FFF2-40B4-BE49-F238E27FC236}">
                <a16:creationId xmlns:a16="http://schemas.microsoft.com/office/drawing/2014/main" id="{3D930498-24EB-98EA-1CEC-2972B4B1FE70}"/>
              </a:ext>
            </a:extLst>
          </p:cNvPr>
          <p:cNvSpPr/>
          <p:nvPr/>
        </p:nvSpPr>
        <p:spPr>
          <a:xfrm>
            <a:off x="704843" y="60583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03</a:t>
            </a:r>
            <a:endParaRPr sz="2600" dirty="0">
              <a:solidFill>
                <a:schemeClr val="lt1"/>
              </a:solidFill>
              <a:latin typeface="Bebas Neue"/>
              <a:ea typeface="Bebas Neue"/>
              <a:cs typeface="Bebas Neue"/>
              <a:sym typeface="Bebas Neue"/>
            </a:endParaRPr>
          </a:p>
        </p:txBody>
      </p:sp>
      <p:sp>
        <p:nvSpPr>
          <p:cNvPr id="62" name="Google Shape;1413;p53">
            <a:extLst>
              <a:ext uri="{FF2B5EF4-FFF2-40B4-BE49-F238E27FC236}">
                <a16:creationId xmlns:a16="http://schemas.microsoft.com/office/drawing/2014/main" id="{72F5F7EC-3FAB-E63F-1117-154BC3515B74}"/>
              </a:ext>
            </a:extLst>
          </p:cNvPr>
          <p:cNvSpPr txBox="1"/>
          <p:nvPr/>
        </p:nvSpPr>
        <p:spPr>
          <a:xfrm>
            <a:off x="623265" y="1161935"/>
            <a:ext cx="7814312" cy="394800"/>
          </a:xfrm>
          <a:prstGeom prst="rect">
            <a:avLst/>
          </a:prstGeom>
          <a:noFill/>
          <a:ln>
            <a:noFill/>
          </a:ln>
        </p:spPr>
        <p:txBody>
          <a:bodyPr spcFirstLastPara="1" wrap="square" lIns="91425" tIns="91425" rIns="91425" bIns="91425" anchor="ctr" anchorCtr="0">
            <a:noAutofit/>
          </a:bodyPr>
          <a:lstStyle/>
          <a:p>
            <a:pPr lvl="2">
              <a:buSzPts val="1100"/>
            </a:pPr>
            <a:r>
              <a:rPr lang="en-US" dirty="0">
                <a:solidFill>
                  <a:schemeClr val="dk1"/>
                </a:solidFill>
                <a:latin typeface="Arimo"/>
                <a:ea typeface="Arimo"/>
                <a:cs typeface="Arimo"/>
                <a:sym typeface="Arimo"/>
              </a:rPr>
              <a:t>Define the model and fit the model.</a:t>
            </a:r>
          </a:p>
        </p:txBody>
      </p:sp>
      <p:pic>
        <p:nvPicPr>
          <p:cNvPr id="11" name="Picture 10">
            <a:extLst>
              <a:ext uri="{FF2B5EF4-FFF2-40B4-BE49-F238E27FC236}">
                <a16:creationId xmlns:a16="http://schemas.microsoft.com/office/drawing/2014/main" id="{9D35A47B-6FDB-D7BB-F80F-EDFBDB82111C}"/>
              </a:ext>
            </a:extLst>
          </p:cNvPr>
          <p:cNvPicPr>
            <a:picLocks noChangeAspect="1"/>
          </p:cNvPicPr>
          <p:nvPr/>
        </p:nvPicPr>
        <p:blipFill>
          <a:blip r:embed="rId6"/>
          <a:stretch>
            <a:fillRect/>
          </a:stretch>
        </p:blipFill>
        <p:spPr>
          <a:xfrm>
            <a:off x="704843" y="1486015"/>
            <a:ext cx="4171950" cy="2495550"/>
          </a:xfrm>
          <a:prstGeom prst="rect">
            <a:avLst/>
          </a:prstGeom>
        </p:spPr>
      </p:pic>
    </p:spTree>
    <p:extLst>
      <p:ext uri="{BB962C8B-B14F-4D97-AF65-F5344CB8AC3E}">
        <p14:creationId xmlns:p14="http://schemas.microsoft.com/office/powerpoint/2010/main" val="3447694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8"/>
          <p:cNvSpPr txBox="1">
            <a:spLocks noGrp="1"/>
          </p:cNvSpPr>
          <p:nvPr>
            <p:ph type="title"/>
          </p:nvPr>
        </p:nvSpPr>
        <p:spPr>
          <a:xfrm>
            <a:off x="1390378" y="553450"/>
            <a:ext cx="7039321" cy="60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a:solidFill>
                  <a:schemeClr val="dk1"/>
                </a:solidFill>
                <a:latin typeface="Bebas Neue"/>
                <a:ea typeface="Bebas Neue"/>
                <a:cs typeface="Bebas Neue"/>
                <a:sym typeface="Bebas Neue"/>
              </a:rPr>
              <a:t>Fit the model on training data</a:t>
            </a:r>
          </a:p>
        </p:txBody>
      </p:sp>
      <p:sp>
        <p:nvSpPr>
          <p:cNvPr id="1152" name="Google Shape;1152;p4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67" name="Google Shape;1167;p48">
            <a:hlinkClick r:id="" action="ppaction://hlinkshowjump?jump=nextslide"/>
          </p:cNvPr>
          <p:cNvSpPr/>
          <p:nvPr/>
        </p:nvSpPr>
        <p:spPr>
          <a:xfrm rot="5400000">
            <a:off x="8215422" y="4894772"/>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a:hlinkClick r:id="" action="ppaction://hlinkshowjump?jump=previousslide"/>
          </p:cNvPr>
          <p:cNvSpPr/>
          <p:nvPr/>
        </p:nvSpPr>
        <p:spPr>
          <a:xfrm rot="-5400000" flipH="1">
            <a:off x="731972" y="4894772"/>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70" name="Google Shape;1170;p48">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71" name="Google Shape;1171;p4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72" name="Google Shape;1172;p48"/>
          <p:cNvGrpSpPr/>
          <p:nvPr/>
        </p:nvGrpSpPr>
        <p:grpSpPr>
          <a:xfrm>
            <a:off x="706038" y="312972"/>
            <a:ext cx="140222" cy="140409"/>
            <a:chOff x="2741000" y="199475"/>
            <a:chExt cx="191953" cy="192210"/>
          </a:xfrm>
        </p:grpSpPr>
        <p:sp>
          <p:nvSpPr>
            <p:cNvPr id="1173" name="Google Shape;1173;p4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48">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157548" y="951865"/>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5" name="Google Shape;1185;p48"/>
          <p:cNvGrpSpPr/>
          <p:nvPr/>
        </p:nvGrpSpPr>
        <p:grpSpPr>
          <a:xfrm>
            <a:off x="7741747" y="734402"/>
            <a:ext cx="695830" cy="243805"/>
            <a:chOff x="2271950" y="2722775"/>
            <a:chExt cx="575875" cy="201775"/>
          </a:xfrm>
        </p:grpSpPr>
        <p:sp>
          <p:nvSpPr>
            <p:cNvPr id="1186" name="Google Shape;1186;p4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48"/>
          <p:cNvSpPr/>
          <p:nvPr/>
        </p:nvSpPr>
        <p:spPr>
          <a:xfrm>
            <a:off x="6811734" y="96863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rot="-1685758">
            <a:off x="8359482" y="1209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839211" y="7184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06;p53">
            <a:extLst>
              <a:ext uri="{FF2B5EF4-FFF2-40B4-BE49-F238E27FC236}">
                <a16:creationId xmlns:a16="http://schemas.microsoft.com/office/drawing/2014/main" id="{3D930498-24EB-98EA-1CEC-2972B4B1FE70}"/>
              </a:ext>
            </a:extLst>
          </p:cNvPr>
          <p:cNvSpPr/>
          <p:nvPr/>
        </p:nvSpPr>
        <p:spPr>
          <a:xfrm>
            <a:off x="704843" y="60583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03</a:t>
            </a:r>
            <a:endParaRPr sz="2600" dirty="0">
              <a:solidFill>
                <a:schemeClr val="lt1"/>
              </a:solidFill>
              <a:latin typeface="Bebas Neue"/>
              <a:ea typeface="Bebas Neue"/>
              <a:cs typeface="Bebas Neue"/>
              <a:sym typeface="Bebas Neue"/>
            </a:endParaRPr>
          </a:p>
        </p:txBody>
      </p:sp>
      <p:sp>
        <p:nvSpPr>
          <p:cNvPr id="62" name="Google Shape;1413;p53">
            <a:extLst>
              <a:ext uri="{FF2B5EF4-FFF2-40B4-BE49-F238E27FC236}">
                <a16:creationId xmlns:a16="http://schemas.microsoft.com/office/drawing/2014/main" id="{72F5F7EC-3FAB-E63F-1117-154BC3515B74}"/>
              </a:ext>
            </a:extLst>
          </p:cNvPr>
          <p:cNvSpPr txBox="1"/>
          <p:nvPr/>
        </p:nvSpPr>
        <p:spPr>
          <a:xfrm>
            <a:off x="623265" y="1161701"/>
            <a:ext cx="7814312" cy="394800"/>
          </a:xfrm>
          <a:prstGeom prst="rect">
            <a:avLst/>
          </a:prstGeom>
          <a:noFill/>
          <a:ln>
            <a:noFill/>
          </a:ln>
        </p:spPr>
        <p:txBody>
          <a:bodyPr spcFirstLastPara="1" wrap="square" lIns="91425" tIns="91425" rIns="91425" bIns="91425" anchor="ctr" anchorCtr="0">
            <a:noAutofit/>
          </a:bodyPr>
          <a:lstStyle/>
          <a:p>
            <a:pPr lvl="2">
              <a:buSzPts val="1100"/>
            </a:pPr>
            <a:r>
              <a:rPr lang="en-US" dirty="0">
                <a:solidFill>
                  <a:schemeClr val="dk1"/>
                </a:solidFill>
                <a:latin typeface="Arimo"/>
                <a:ea typeface="Arimo"/>
                <a:cs typeface="Arimo"/>
                <a:sym typeface="Arimo"/>
              </a:rPr>
              <a:t>Choose the best lambda from the validation set</a:t>
            </a:r>
          </a:p>
        </p:txBody>
      </p:sp>
      <p:pic>
        <p:nvPicPr>
          <p:cNvPr id="3" name="Picture 2">
            <a:extLst>
              <a:ext uri="{FF2B5EF4-FFF2-40B4-BE49-F238E27FC236}">
                <a16:creationId xmlns:a16="http://schemas.microsoft.com/office/drawing/2014/main" id="{A48AED7A-D3EA-4590-23DC-7300F96219A3}"/>
              </a:ext>
            </a:extLst>
          </p:cNvPr>
          <p:cNvPicPr>
            <a:picLocks noChangeAspect="1"/>
          </p:cNvPicPr>
          <p:nvPr/>
        </p:nvPicPr>
        <p:blipFill>
          <a:blip r:embed="rId5"/>
          <a:stretch>
            <a:fillRect/>
          </a:stretch>
        </p:blipFill>
        <p:spPr>
          <a:xfrm>
            <a:off x="704843" y="1470028"/>
            <a:ext cx="4500171" cy="2305325"/>
          </a:xfrm>
          <a:prstGeom prst="rect">
            <a:avLst/>
          </a:prstGeom>
        </p:spPr>
      </p:pic>
      <p:pic>
        <p:nvPicPr>
          <p:cNvPr id="6" name="Picture 5">
            <a:extLst>
              <a:ext uri="{FF2B5EF4-FFF2-40B4-BE49-F238E27FC236}">
                <a16:creationId xmlns:a16="http://schemas.microsoft.com/office/drawing/2014/main" id="{B58B3097-3925-A3BA-DC10-18555EE0C8DE}"/>
              </a:ext>
            </a:extLst>
          </p:cNvPr>
          <p:cNvPicPr>
            <a:picLocks noChangeAspect="1"/>
          </p:cNvPicPr>
          <p:nvPr/>
        </p:nvPicPr>
        <p:blipFill>
          <a:blip r:embed="rId6"/>
          <a:stretch>
            <a:fillRect/>
          </a:stretch>
        </p:blipFill>
        <p:spPr>
          <a:xfrm>
            <a:off x="704843" y="3820509"/>
            <a:ext cx="4500171" cy="754520"/>
          </a:xfrm>
          <a:prstGeom prst="rect">
            <a:avLst/>
          </a:prstGeom>
        </p:spPr>
      </p:pic>
      <p:sp>
        <p:nvSpPr>
          <p:cNvPr id="38" name="Google Shape;1413;p53">
            <a:extLst>
              <a:ext uri="{FF2B5EF4-FFF2-40B4-BE49-F238E27FC236}">
                <a16:creationId xmlns:a16="http://schemas.microsoft.com/office/drawing/2014/main" id="{3E599F0E-F018-6C2A-4552-935AE3DFDF7B}"/>
              </a:ext>
            </a:extLst>
          </p:cNvPr>
          <p:cNvSpPr txBox="1"/>
          <p:nvPr/>
        </p:nvSpPr>
        <p:spPr>
          <a:xfrm>
            <a:off x="5193281" y="3892056"/>
            <a:ext cx="3928534" cy="599158"/>
          </a:xfrm>
          <a:prstGeom prst="rect">
            <a:avLst/>
          </a:prstGeom>
          <a:noFill/>
          <a:ln>
            <a:noFill/>
          </a:ln>
        </p:spPr>
        <p:txBody>
          <a:bodyPr spcFirstLastPara="1" wrap="square" lIns="91425" tIns="91425" rIns="91425" bIns="91425" anchor="ctr" anchorCtr="0">
            <a:noAutofit/>
          </a:bodyPr>
          <a:lstStyle/>
          <a:p>
            <a:pPr lvl="2">
              <a:buSzPts val="1100"/>
            </a:pPr>
            <a:r>
              <a:rPr lang="en-US" dirty="0">
                <a:solidFill>
                  <a:schemeClr val="dk1"/>
                </a:solidFill>
                <a:latin typeface="Arimo"/>
                <a:ea typeface="Arimo"/>
                <a:cs typeface="Arimo"/>
                <a:sym typeface="Arimo"/>
              </a:rPr>
              <a:t>We get the best lambda when alpha is 1. Because the values of RMSE when Lambda=1 is smaller than others.</a:t>
            </a:r>
          </a:p>
        </p:txBody>
      </p:sp>
    </p:spTree>
    <p:extLst>
      <p:ext uri="{BB962C8B-B14F-4D97-AF65-F5344CB8AC3E}">
        <p14:creationId xmlns:p14="http://schemas.microsoft.com/office/powerpoint/2010/main" val="2641876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8"/>
          <p:cNvSpPr txBox="1">
            <a:spLocks noGrp="1"/>
          </p:cNvSpPr>
          <p:nvPr>
            <p:ph type="title"/>
          </p:nvPr>
        </p:nvSpPr>
        <p:spPr>
          <a:xfrm>
            <a:off x="1390378" y="553450"/>
            <a:ext cx="7039321" cy="60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a:solidFill>
                  <a:schemeClr val="dk1"/>
                </a:solidFill>
                <a:latin typeface="Bebas Neue"/>
                <a:ea typeface="Bebas Neue"/>
                <a:cs typeface="Bebas Neue"/>
                <a:sym typeface="Bebas Neue"/>
              </a:rPr>
              <a:t>Model diagnostic</a:t>
            </a:r>
          </a:p>
        </p:txBody>
      </p:sp>
      <p:sp>
        <p:nvSpPr>
          <p:cNvPr id="1152" name="Google Shape;1152;p4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67" name="Google Shape;1167;p48">
            <a:hlinkClick r:id="" action="ppaction://hlinkshowjump?jump=nextslide"/>
          </p:cNvPr>
          <p:cNvSpPr/>
          <p:nvPr/>
        </p:nvSpPr>
        <p:spPr>
          <a:xfrm rot="5400000">
            <a:off x="8215422" y="4894772"/>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a:hlinkClick r:id="" action="ppaction://hlinkshowjump?jump=previousslide"/>
          </p:cNvPr>
          <p:cNvSpPr/>
          <p:nvPr/>
        </p:nvSpPr>
        <p:spPr>
          <a:xfrm rot="-5400000" flipH="1">
            <a:off x="731972" y="4894772"/>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70" name="Google Shape;1170;p48">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71" name="Google Shape;1171;p4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72" name="Google Shape;1172;p48"/>
          <p:cNvGrpSpPr/>
          <p:nvPr/>
        </p:nvGrpSpPr>
        <p:grpSpPr>
          <a:xfrm>
            <a:off x="706038" y="312972"/>
            <a:ext cx="140222" cy="140409"/>
            <a:chOff x="2741000" y="199475"/>
            <a:chExt cx="191953" cy="192210"/>
          </a:xfrm>
        </p:grpSpPr>
        <p:sp>
          <p:nvSpPr>
            <p:cNvPr id="1173" name="Google Shape;1173;p4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48">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157548" y="951865"/>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5" name="Google Shape;1185;p48"/>
          <p:cNvGrpSpPr/>
          <p:nvPr/>
        </p:nvGrpSpPr>
        <p:grpSpPr>
          <a:xfrm>
            <a:off x="7741747" y="734402"/>
            <a:ext cx="695830" cy="243805"/>
            <a:chOff x="2271950" y="2722775"/>
            <a:chExt cx="575875" cy="201775"/>
          </a:xfrm>
        </p:grpSpPr>
        <p:sp>
          <p:nvSpPr>
            <p:cNvPr id="1186" name="Google Shape;1186;p4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48"/>
          <p:cNvSpPr/>
          <p:nvPr/>
        </p:nvSpPr>
        <p:spPr>
          <a:xfrm>
            <a:off x="6811734" y="96863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rot="-1685758">
            <a:off x="8359482" y="1209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839211" y="7184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06;p53">
            <a:extLst>
              <a:ext uri="{FF2B5EF4-FFF2-40B4-BE49-F238E27FC236}">
                <a16:creationId xmlns:a16="http://schemas.microsoft.com/office/drawing/2014/main" id="{3D930498-24EB-98EA-1CEC-2972B4B1FE70}"/>
              </a:ext>
            </a:extLst>
          </p:cNvPr>
          <p:cNvSpPr/>
          <p:nvPr/>
        </p:nvSpPr>
        <p:spPr>
          <a:xfrm>
            <a:off x="704843" y="60583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04</a:t>
            </a:r>
            <a:endParaRPr sz="2600" dirty="0">
              <a:solidFill>
                <a:schemeClr val="lt1"/>
              </a:solidFill>
              <a:latin typeface="Bebas Neue"/>
              <a:ea typeface="Bebas Neue"/>
              <a:cs typeface="Bebas Neue"/>
              <a:sym typeface="Bebas Neue"/>
            </a:endParaRPr>
          </a:p>
        </p:txBody>
      </p:sp>
      <p:sp>
        <p:nvSpPr>
          <p:cNvPr id="62" name="Google Shape;1413;p53">
            <a:extLst>
              <a:ext uri="{FF2B5EF4-FFF2-40B4-BE49-F238E27FC236}">
                <a16:creationId xmlns:a16="http://schemas.microsoft.com/office/drawing/2014/main" id="{72F5F7EC-3FAB-E63F-1117-154BC3515B74}"/>
              </a:ext>
            </a:extLst>
          </p:cNvPr>
          <p:cNvSpPr txBox="1"/>
          <p:nvPr/>
        </p:nvSpPr>
        <p:spPr>
          <a:xfrm>
            <a:off x="623265" y="1161701"/>
            <a:ext cx="7814312" cy="394800"/>
          </a:xfrm>
          <a:prstGeom prst="rect">
            <a:avLst/>
          </a:prstGeom>
          <a:noFill/>
          <a:ln>
            <a:noFill/>
          </a:ln>
        </p:spPr>
        <p:txBody>
          <a:bodyPr spcFirstLastPara="1" wrap="square" lIns="91425" tIns="91425" rIns="91425" bIns="91425" anchor="ctr" anchorCtr="0">
            <a:noAutofit/>
          </a:bodyPr>
          <a:lstStyle/>
          <a:p>
            <a:pPr lvl="2">
              <a:buSzPts val="1100"/>
            </a:pPr>
            <a:r>
              <a:rPr lang="en-US" dirty="0">
                <a:solidFill>
                  <a:schemeClr val="dk1"/>
                </a:solidFill>
                <a:latin typeface="Arimo"/>
                <a:ea typeface="Arimo"/>
                <a:cs typeface="Arimo"/>
                <a:sym typeface="Arimo"/>
              </a:rPr>
              <a:t>Show coefficient by using the best lambda model.</a:t>
            </a:r>
          </a:p>
        </p:txBody>
      </p:sp>
      <p:pic>
        <p:nvPicPr>
          <p:cNvPr id="4" name="Picture 3">
            <a:extLst>
              <a:ext uri="{FF2B5EF4-FFF2-40B4-BE49-F238E27FC236}">
                <a16:creationId xmlns:a16="http://schemas.microsoft.com/office/drawing/2014/main" id="{3D15E4BC-E2B2-9E6D-8100-27F427985F07}"/>
              </a:ext>
            </a:extLst>
          </p:cNvPr>
          <p:cNvPicPr>
            <a:picLocks noChangeAspect="1"/>
          </p:cNvPicPr>
          <p:nvPr/>
        </p:nvPicPr>
        <p:blipFill>
          <a:blip r:embed="rId5"/>
          <a:stretch>
            <a:fillRect/>
          </a:stretch>
        </p:blipFill>
        <p:spPr>
          <a:xfrm>
            <a:off x="721926" y="1510448"/>
            <a:ext cx="5086350" cy="1724025"/>
          </a:xfrm>
          <a:prstGeom prst="rect">
            <a:avLst/>
          </a:prstGeom>
        </p:spPr>
      </p:pic>
      <p:pic>
        <p:nvPicPr>
          <p:cNvPr id="7" name="Picture 6">
            <a:extLst>
              <a:ext uri="{FF2B5EF4-FFF2-40B4-BE49-F238E27FC236}">
                <a16:creationId xmlns:a16="http://schemas.microsoft.com/office/drawing/2014/main" id="{F7A9BAC8-A06E-6911-E56A-B9AEFC7A64E9}"/>
              </a:ext>
            </a:extLst>
          </p:cNvPr>
          <p:cNvPicPr>
            <a:picLocks noChangeAspect="1"/>
          </p:cNvPicPr>
          <p:nvPr/>
        </p:nvPicPr>
        <p:blipFill>
          <a:blip r:embed="rId6"/>
          <a:stretch>
            <a:fillRect/>
          </a:stretch>
        </p:blipFill>
        <p:spPr>
          <a:xfrm>
            <a:off x="6690131" y="1306428"/>
            <a:ext cx="1747446" cy="3300731"/>
          </a:xfrm>
          <a:prstGeom prst="rect">
            <a:avLst/>
          </a:prstGeom>
        </p:spPr>
      </p:pic>
      <p:pic>
        <p:nvPicPr>
          <p:cNvPr id="40" name="Picture 39">
            <a:extLst>
              <a:ext uri="{FF2B5EF4-FFF2-40B4-BE49-F238E27FC236}">
                <a16:creationId xmlns:a16="http://schemas.microsoft.com/office/drawing/2014/main" id="{919D8F8E-D1A3-F93B-2972-D2E12A8616C8}"/>
              </a:ext>
            </a:extLst>
          </p:cNvPr>
          <p:cNvPicPr>
            <a:picLocks noChangeAspect="1"/>
          </p:cNvPicPr>
          <p:nvPr/>
        </p:nvPicPr>
        <p:blipFill>
          <a:blip r:embed="rId7"/>
          <a:stretch>
            <a:fillRect/>
          </a:stretch>
        </p:blipFill>
        <p:spPr>
          <a:xfrm rot="5400000">
            <a:off x="6065596" y="2175500"/>
            <a:ext cx="335309" cy="652627"/>
          </a:xfrm>
          <a:prstGeom prst="rect">
            <a:avLst/>
          </a:prstGeom>
        </p:spPr>
      </p:pic>
    </p:spTree>
    <p:extLst>
      <p:ext uri="{BB962C8B-B14F-4D97-AF65-F5344CB8AC3E}">
        <p14:creationId xmlns:p14="http://schemas.microsoft.com/office/powerpoint/2010/main" val="1460774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8"/>
          <p:cNvSpPr txBox="1">
            <a:spLocks noGrp="1"/>
          </p:cNvSpPr>
          <p:nvPr>
            <p:ph type="title"/>
          </p:nvPr>
        </p:nvSpPr>
        <p:spPr>
          <a:xfrm>
            <a:off x="1390378" y="553450"/>
            <a:ext cx="7039321" cy="60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a:solidFill>
                  <a:schemeClr val="dk1"/>
                </a:solidFill>
                <a:latin typeface="Bebas Neue"/>
                <a:ea typeface="Bebas Neue"/>
                <a:cs typeface="Bebas Neue"/>
                <a:sym typeface="Bebas Neue"/>
              </a:rPr>
              <a:t>Model diagnostic</a:t>
            </a:r>
          </a:p>
        </p:txBody>
      </p:sp>
      <p:sp>
        <p:nvSpPr>
          <p:cNvPr id="1152" name="Google Shape;1152;p4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67" name="Google Shape;1167;p48">
            <a:hlinkClick r:id="" action="ppaction://hlinkshowjump?jump=nextslide"/>
          </p:cNvPr>
          <p:cNvSpPr/>
          <p:nvPr/>
        </p:nvSpPr>
        <p:spPr>
          <a:xfrm rot="5400000">
            <a:off x="8215422" y="4894772"/>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a:hlinkClick r:id="" action="ppaction://hlinkshowjump?jump=previousslide"/>
          </p:cNvPr>
          <p:cNvSpPr/>
          <p:nvPr/>
        </p:nvSpPr>
        <p:spPr>
          <a:xfrm rot="-5400000" flipH="1">
            <a:off x="731972" y="4894772"/>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70" name="Google Shape;1170;p48">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71" name="Google Shape;1171;p4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72" name="Google Shape;1172;p48"/>
          <p:cNvGrpSpPr/>
          <p:nvPr/>
        </p:nvGrpSpPr>
        <p:grpSpPr>
          <a:xfrm>
            <a:off x="706038" y="312972"/>
            <a:ext cx="140222" cy="140409"/>
            <a:chOff x="2741000" y="199475"/>
            <a:chExt cx="191953" cy="192210"/>
          </a:xfrm>
        </p:grpSpPr>
        <p:sp>
          <p:nvSpPr>
            <p:cNvPr id="1173" name="Google Shape;1173;p4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48">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157548" y="951865"/>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5" name="Google Shape;1185;p48"/>
          <p:cNvGrpSpPr/>
          <p:nvPr/>
        </p:nvGrpSpPr>
        <p:grpSpPr>
          <a:xfrm>
            <a:off x="7741747" y="734402"/>
            <a:ext cx="695830" cy="243805"/>
            <a:chOff x="2271950" y="2722775"/>
            <a:chExt cx="575875" cy="201775"/>
          </a:xfrm>
        </p:grpSpPr>
        <p:sp>
          <p:nvSpPr>
            <p:cNvPr id="1186" name="Google Shape;1186;p4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48"/>
          <p:cNvSpPr/>
          <p:nvPr/>
        </p:nvSpPr>
        <p:spPr>
          <a:xfrm>
            <a:off x="6811734" y="96863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rot="-1685758">
            <a:off x="8359482" y="1209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839211" y="7184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06;p53">
            <a:extLst>
              <a:ext uri="{FF2B5EF4-FFF2-40B4-BE49-F238E27FC236}">
                <a16:creationId xmlns:a16="http://schemas.microsoft.com/office/drawing/2014/main" id="{3D930498-24EB-98EA-1CEC-2972B4B1FE70}"/>
              </a:ext>
            </a:extLst>
          </p:cNvPr>
          <p:cNvSpPr/>
          <p:nvPr/>
        </p:nvSpPr>
        <p:spPr>
          <a:xfrm>
            <a:off x="704843" y="60583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04</a:t>
            </a:r>
            <a:endParaRPr sz="2600" dirty="0">
              <a:solidFill>
                <a:schemeClr val="lt1"/>
              </a:solidFill>
              <a:latin typeface="Bebas Neue"/>
              <a:ea typeface="Bebas Neue"/>
              <a:cs typeface="Bebas Neue"/>
              <a:sym typeface="Bebas Neue"/>
            </a:endParaRPr>
          </a:p>
        </p:txBody>
      </p:sp>
      <p:sp>
        <p:nvSpPr>
          <p:cNvPr id="62" name="Google Shape;1413;p53">
            <a:extLst>
              <a:ext uri="{FF2B5EF4-FFF2-40B4-BE49-F238E27FC236}">
                <a16:creationId xmlns:a16="http://schemas.microsoft.com/office/drawing/2014/main" id="{72F5F7EC-3FAB-E63F-1117-154BC3515B74}"/>
              </a:ext>
            </a:extLst>
          </p:cNvPr>
          <p:cNvSpPr txBox="1"/>
          <p:nvPr/>
        </p:nvSpPr>
        <p:spPr>
          <a:xfrm>
            <a:off x="623265" y="1161701"/>
            <a:ext cx="7814312" cy="394800"/>
          </a:xfrm>
          <a:prstGeom prst="rect">
            <a:avLst/>
          </a:prstGeom>
          <a:noFill/>
          <a:ln>
            <a:noFill/>
          </a:ln>
        </p:spPr>
        <p:txBody>
          <a:bodyPr spcFirstLastPara="1" wrap="square" lIns="91425" tIns="91425" rIns="91425" bIns="91425" anchor="ctr" anchorCtr="0">
            <a:noAutofit/>
          </a:bodyPr>
          <a:lstStyle/>
          <a:p>
            <a:pPr lvl="2">
              <a:buSzPts val="1100"/>
            </a:pPr>
            <a:r>
              <a:rPr lang="en-US" dirty="0">
                <a:solidFill>
                  <a:schemeClr val="dk1"/>
                </a:solidFill>
                <a:latin typeface="Arimo"/>
                <a:ea typeface="Arimo"/>
                <a:cs typeface="Arimo"/>
                <a:sym typeface="Arimo"/>
              </a:rPr>
              <a:t>Checking R-Square from model with the best lambda.</a:t>
            </a:r>
          </a:p>
        </p:txBody>
      </p:sp>
      <p:pic>
        <p:nvPicPr>
          <p:cNvPr id="40" name="Picture 39">
            <a:extLst>
              <a:ext uri="{FF2B5EF4-FFF2-40B4-BE49-F238E27FC236}">
                <a16:creationId xmlns:a16="http://schemas.microsoft.com/office/drawing/2014/main" id="{919D8F8E-D1A3-F93B-2972-D2E12A8616C8}"/>
              </a:ext>
            </a:extLst>
          </p:cNvPr>
          <p:cNvPicPr>
            <a:picLocks noChangeAspect="1"/>
          </p:cNvPicPr>
          <p:nvPr/>
        </p:nvPicPr>
        <p:blipFill>
          <a:blip r:embed="rId5"/>
          <a:stretch>
            <a:fillRect/>
          </a:stretch>
        </p:blipFill>
        <p:spPr>
          <a:xfrm rot="5400000">
            <a:off x="6065596" y="2175500"/>
            <a:ext cx="335309" cy="652627"/>
          </a:xfrm>
          <a:prstGeom prst="rect">
            <a:avLst/>
          </a:prstGeom>
        </p:spPr>
      </p:pic>
      <p:pic>
        <p:nvPicPr>
          <p:cNvPr id="3" name="Picture 2">
            <a:extLst>
              <a:ext uri="{FF2B5EF4-FFF2-40B4-BE49-F238E27FC236}">
                <a16:creationId xmlns:a16="http://schemas.microsoft.com/office/drawing/2014/main" id="{2609993F-6E48-CA03-B20D-B1DC4ED25F8C}"/>
              </a:ext>
            </a:extLst>
          </p:cNvPr>
          <p:cNvPicPr>
            <a:picLocks noChangeAspect="1"/>
          </p:cNvPicPr>
          <p:nvPr/>
        </p:nvPicPr>
        <p:blipFill>
          <a:blip r:embed="rId6"/>
          <a:stretch>
            <a:fillRect/>
          </a:stretch>
        </p:blipFill>
        <p:spPr>
          <a:xfrm>
            <a:off x="714297" y="1516991"/>
            <a:ext cx="6638925" cy="1228725"/>
          </a:xfrm>
          <a:prstGeom prst="rect">
            <a:avLst/>
          </a:prstGeom>
        </p:spPr>
      </p:pic>
      <p:sp>
        <p:nvSpPr>
          <p:cNvPr id="38" name="Google Shape;1413;p53">
            <a:extLst>
              <a:ext uri="{FF2B5EF4-FFF2-40B4-BE49-F238E27FC236}">
                <a16:creationId xmlns:a16="http://schemas.microsoft.com/office/drawing/2014/main" id="{D394CC08-CE22-C59D-B40C-093B7CBF2D41}"/>
              </a:ext>
            </a:extLst>
          </p:cNvPr>
          <p:cNvSpPr txBox="1"/>
          <p:nvPr/>
        </p:nvSpPr>
        <p:spPr>
          <a:xfrm>
            <a:off x="664844" y="2768588"/>
            <a:ext cx="6677858" cy="754785"/>
          </a:xfrm>
          <a:prstGeom prst="rect">
            <a:avLst/>
          </a:prstGeom>
          <a:noFill/>
          <a:ln>
            <a:noFill/>
          </a:ln>
        </p:spPr>
        <p:txBody>
          <a:bodyPr spcFirstLastPara="1" wrap="square" lIns="91425" tIns="91425" rIns="91425" bIns="91425" anchor="ctr" anchorCtr="0">
            <a:noAutofit/>
          </a:bodyPr>
          <a:lstStyle/>
          <a:p>
            <a:pPr lvl="2">
              <a:buSzPts val="1100"/>
            </a:pPr>
            <a:r>
              <a:rPr lang="en-US" dirty="0">
                <a:solidFill>
                  <a:schemeClr val="dk1"/>
                </a:solidFill>
                <a:latin typeface="Arimo"/>
                <a:ea typeface="Arimo"/>
                <a:cs typeface="Arimo"/>
                <a:sym typeface="Arimo"/>
              </a:rPr>
              <a:t>We get </a:t>
            </a:r>
            <a:r>
              <a:rPr lang="en-US" dirty="0" err="1">
                <a:solidFill>
                  <a:schemeClr val="dk1"/>
                </a:solidFill>
                <a:latin typeface="Arimo"/>
                <a:ea typeface="Arimo"/>
                <a:cs typeface="Arimo"/>
                <a:sym typeface="Arimo"/>
              </a:rPr>
              <a:t>thats</a:t>
            </a:r>
            <a:r>
              <a:rPr lang="en-US" dirty="0">
                <a:solidFill>
                  <a:schemeClr val="dk1"/>
                </a:solidFill>
                <a:latin typeface="Arimo"/>
                <a:ea typeface="Arimo"/>
                <a:cs typeface="Arimo"/>
                <a:sym typeface="Arimo"/>
              </a:rPr>
              <a:t> R-squared is 0.688. </a:t>
            </a:r>
            <a:r>
              <a:rPr lang="en-US" dirty="0" err="1">
                <a:solidFill>
                  <a:schemeClr val="dk1"/>
                </a:solidFill>
                <a:latin typeface="Arimo"/>
                <a:ea typeface="Arimo"/>
                <a:cs typeface="Arimo"/>
                <a:sym typeface="Arimo"/>
              </a:rPr>
              <a:t>Thats</a:t>
            </a:r>
            <a:r>
              <a:rPr lang="en-US" dirty="0">
                <a:solidFill>
                  <a:schemeClr val="dk1"/>
                </a:solidFill>
                <a:latin typeface="Arimo"/>
                <a:ea typeface="Arimo"/>
                <a:cs typeface="Arimo"/>
                <a:sym typeface="Arimo"/>
              </a:rPr>
              <a:t> meaning 68,83% of </a:t>
            </a:r>
            <a:r>
              <a:rPr lang="en-US" dirty="0" err="1">
                <a:solidFill>
                  <a:schemeClr val="dk1"/>
                </a:solidFill>
                <a:latin typeface="Arimo"/>
                <a:ea typeface="Arimo"/>
                <a:cs typeface="Arimo"/>
                <a:sym typeface="Arimo"/>
              </a:rPr>
              <a:t>variabillity</a:t>
            </a:r>
            <a:r>
              <a:rPr lang="en-US" dirty="0">
                <a:solidFill>
                  <a:schemeClr val="dk1"/>
                </a:solidFill>
                <a:latin typeface="Arimo"/>
                <a:ea typeface="Arimo"/>
                <a:cs typeface="Arimo"/>
                <a:sym typeface="Arimo"/>
              </a:rPr>
              <a:t> of </a:t>
            </a:r>
            <a:r>
              <a:rPr lang="en-US" dirty="0" err="1">
                <a:solidFill>
                  <a:schemeClr val="dk1"/>
                </a:solidFill>
                <a:latin typeface="Arimo"/>
                <a:ea typeface="Arimo"/>
                <a:cs typeface="Arimo"/>
                <a:sym typeface="Arimo"/>
              </a:rPr>
              <a:t>medv</a:t>
            </a:r>
            <a:r>
              <a:rPr lang="en-US" dirty="0">
                <a:solidFill>
                  <a:schemeClr val="dk1"/>
                </a:solidFill>
                <a:latin typeface="Arimo"/>
                <a:ea typeface="Arimo"/>
                <a:cs typeface="Arimo"/>
                <a:sym typeface="Arimo"/>
              </a:rPr>
              <a:t> is successfully explained using all the features in the model. And </a:t>
            </a:r>
            <a:r>
              <a:rPr lang="en-US" dirty="0" err="1">
                <a:solidFill>
                  <a:schemeClr val="dk1"/>
                </a:solidFill>
                <a:latin typeface="Arimo"/>
                <a:ea typeface="Arimo"/>
                <a:cs typeface="Arimo"/>
                <a:sym typeface="Arimo"/>
              </a:rPr>
              <a:t>thats</a:t>
            </a:r>
            <a:r>
              <a:rPr lang="en-US" dirty="0">
                <a:solidFill>
                  <a:schemeClr val="dk1"/>
                </a:solidFill>
                <a:latin typeface="Arimo"/>
                <a:ea typeface="Arimo"/>
                <a:cs typeface="Arimo"/>
                <a:sym typeface="Arimo"/>
              </a:rPr>
              <a:t> good for using this model</a:t>
            </a:r>
          </a:p>
        </p:txBody>
      </p:sp>
    </p:spTree>
    <p:extLst>
      <p:ext uri="{BB962C8B-B14F-4D97-AF65-F5344CB8AC3E}">
        <p14:creationId xmlns:p14="http://schemas.microsoft.com/office/powerpoint/2010/main" val="3609722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8"/>
          <p:cNvSpPr txBox="1">
            <a:spLocks noGrp="1"/>
          </p:cNvSpPr>
          <p:nvPr>
            <p:ph type="title"/>
          </p:nvPr>
        </p:nvSpPr>
        <p:spPr>
          <a:xfrm>
            <a:off x="1390378" y="553450"/>
            <a:ext cx="7039321" cy="605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a:solidFill>
                  <a:schemeClr val="dk1"/>
                </a:solidFill>
                <a:latin typeface="Bebas Neue"/>
                <a:ea typeface="Bebas Neue"/>
                <a:cs typeface="Bebas Neue"/>
                <a:sym typeface="Bebas Neue"/>
              </a:rPr>
              <a:t>Model evaluation</a:t>
            </a:r>
          </a:p>
        </p:txBody>
      </p:sp>
      <p:sp>
        <p:nvSpPr>
          <p:cNvPr id="1152" name="Google Shape;1152;p4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67" name="Google Shape;1167;p48">
            <a:hlinkClick r:id="" action="ppaction://hlinkshowjump?jump=nextslide"/>
          </p:cNvPr>
          <p:cNvSpPr/>
          <p:nvPr/>
        </p:nvSpPr>
        <p:spPr>
          <a:xfrm rot="5400000">
            <a:off x="8215422" y="4894772"/>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a:hlinkClick r:id="" action="ppaction://hlinkshowjump?jump=previousslide"/>
          </p:cNvPr>
          <p:cNvSpPr/>
          <p:nvPr/>
        </p:nvSpPr>
        <p:spPr>
          <a:xfrm rot="-5400000" flipH="1">
            <a:off x="731972" y="4894772"/>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70" name="Google Shape;1170;p48">
            <a:hlinkClick r:id="" action="ppaction://noaction"/>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71" name="Google Shape;1171;p4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72" name="Google Shape;1172;p48"/>
          <p:cNvGrpSpPr/>
          <p:nvPr/>
        </p:nvGrpSpPr>
        <p:grpSpPr>
          <a:xfrm>
            <a:off x="706038" y="312972"/>
            <a:ext cx="140222" cy="140409"/>
            <a:chOff x="2741000" y="199475"/>
            <a:chExt cx="191953" cy="192210"/>
          </a:xfrm>
        </p:grpSpPr>
        <p:sp>
          <p:nvSpPr>
            <p:cNvPr id="1173" name="Google Shape;1173;p4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48">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157548" y="951865"/>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5" name="Google Shape;1185;p48"/>
          <p:cNvGrpSpPr/>
          <p:nvPr/>
        </p:nvGrpSpPr>
        <p:grpSpPr>
          <a:xfrm>
            <a:off x="7741747" y="734402"/>
            <a:ext cx="695830" cy="243805"/>
            <a:chOff x="2271950" y="2722775"/>
            <a:chExt cx="575875" cy="201775"/>
          </a:xfrm>
        </p:grpSpPr>
        <p:sp>
          <p:nvSpPr>
            <p:cNvPr id="1186" name="Google Shape;1186;p4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48"/>
          <p:cNvSpPr/>
          <p:nvPr/>
        </p:nvSpPr>
        <p:spPr>
          <a:xfrm>
            <a:off x="6811734" y="96863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rot="-1685758">
            <a:off x="8359482" y="1209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839211" y="7184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06;p53">
            <a:extLst>
              <a:ext uri="{FF2B5EF4-FFF2-40B4-BE49-F238E27FC236}">
                <a16:creationId xmlns:a16="http://schemas.microsoft.com/office/drawing/2014/main" id="{3D930498-24EB-98EA-1CEC-2972B4B1FE70}"/>
              </a:ext>
            </a:extLst>
          </p:cNvPr>
          <p:cNvSpPr/>
          <p:nvPr/>
        </p:nvSpPr>
        <p:spPr>
          <a:xfrm>
            <a:off x="704843" y="60583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05</a:t>
            </a:r>
            <a:endParaRPr sz="2600" dirty="0">
              <a:solidFill>
                <a:schemeClr val="lt1"/>
              </a:solidFill>
              <a:latin typeface="Bebas Neue"/>
              <a:ea typeface="Bebas Neue"/>
              <a:cs typeface="Bebas Neue"/>
              <a:sym typeface="Bebas Neue"/>
            </a:endParaRPr>
          </a:p>
        </p:txBody>
      </p:sp>
      <p:sp>
        <p:nvSpPr>
          <p:cNvPr id="62" name="Google Shape;1413;p53">
            <a:extLst>
              <a:ext uri="{FF2B5EF4-FFF2-40B4-BE49-F238E27FC236}">
                <a16:creationId xmlns:a16="http://schemas.microsoft.com/office/drawing/2014/main" id="{72F5F7EC-3FAB-E63F-1117-154BC3515B74}"/>
              </a:ext>
            </a:extLst>
          </p:cNvPr>
          <p:cNvSpPr txBox="1"/>
          <p:nvPr/>
        </p:nvSpPr>
        <p:spPr>
          <a:xfrm>
            <a:off x="623265" y="1161701"/>
            <a:ext cx="7814312" cy="394800"/>
          </a:xfrm>
          <a:prstGeom prst="rect">
            <a:avLst/>
          </a:prstGeom>
          <a:noFill/>
          <a:ln>
            <a:noFill/>
          </a:ln>
        </p:spPr>
        <p:txBody>
          <a:bodyPr spcFirstLastPara="1" wrap="square" lIns="91425" tIns="91425" rIns="91425" bIns="91425" anchor="ctr" anchorCtr="0">
            <a:noAutofit/>
          </a:bodyPr>
          <a:lstStyle/>
          <a:p>
            <a:pPr lvl="2">
              <a:buSzPts val="1100"/>
            </a:pPr>
            <a:r>
              <a:rPr lang="en-US" dirty="0">
                <a:solidFill>
                  <a:schemeClr val="dk1"/>
                </a:solidFill>
                <a:latin typeface="Arimo"/>
                <a:ea typeface="Arimo"/>
                <a:cs typeface="Arimo"/>
                <a:sym typeface="Arimo"/>
              </a:rPr>
              <a:t>We need to define new prediction result on test data.</a:t>
            </a:r>
          </a:p>
        </p:txBody>
      </p:sp>
      <p:pic>
        <p:nvPicPr>
          <p:cNvPr id="4" name="Picture 3">
            <a:extLst>
              <a:ext uri="{FF2B5EF4-FFF2-40B4-BE49-F238E27FC236}">
                <a16:creationId xmlns:a16="http://schemas.microsoft.com/office/drawing/2014/main" id="{1179E4BB-9E7D-3631-E0FD-47329AB61EE3}"/>
              </a:ext>
            </a:extLst>
          </p:cNvPr>
          <p:cNvPicPr>
            <a:picLocks noChangeAspect="1"/>
          </p:cNvPicPr>
          <p:nvPr/>
        </p:nvPicPr>
        <p:blipFill>
          <a:blip r:embed="rId5"/>
          <a:stretch>
            <a:fillRect/>
          </a:stretch>
        </p:blipFill>
        <p:spPr>
          <a:xfrm>
            <a:off x="721926" y="1472472"/>
            <a:ext cx="3003407" cy="1133068"/>
          </a:xfrm>
          <a:prstGeom prst="rect">
            <a:avLst/>
          </a:prstGeom>
        </p:spPr>
      </p:pic>
      <p:pic>
        <p:nvPicPr>
          <p:cNvPr id="6" name="Picture 5">
            <a:extLst>
              <a:ext uri="{FF2B5EF4-FFF2-40B4-BE49-F238E27FC236}">
                <a16:creationId xmlns:a16="http://schemas.microsoft.com/office/drawing/2014/main" id="{2EA9D730-F9E4-B439-5978-3FBC769894E8}"/>
              </a:ext>
            </a:extLst>
          </p:cNvPr>
          <p:cNvPicPr>
            <a:picLocks noChangeAspect="1"/>
          </p:cNvPicPr>
          <p:nvPr/>
        </p:nvPicPr>
        <p:blipFill>
          <a:blip r:embed="rId6"/>
          <a:stretch>
            <a:fillRect/>
          </a:stretch>
        </p:blipFill>
        <p:spPr>
          <a:xfrm>
            <a:off x="725183" y="2628783"/>
            <a:ext cx="6617519" cy="1242338"/>
          </a:xfrm>
          <a:prstGeom prst="rect">
            <a:avLst/>
          </a:prstGeom>
        </p:spPr>
      </p:pic>
      <p:pic>
        <p:nvPicPr>
          <p:cNvPr id="8" name="Picture 7">
            <a:extLst>
              <a:ext uri="{FF2B5EF4-FFF2-40B4-BE49-F238E27FC236}">
                <a16:creationId xmlns:a16="http://schemas.microsoft.com/office/drawing/2014/main" id="{0FE6495D-8347-2A3F-9BB3-EDF167E2E4D8}"/>
              </a:ext>
            </a:extLst>
          </p:cNvPr>
          <p:cNvPicPr>
            <a:picLocks noChangeAspect="1"/>
          </p:cNvPicPr>
          <p:nvPr/>
        </p:nvPicPr>
        <p:blipFill>
          <a:blip r:embed="rId7"/>
          <a:stretch>
            <a:fillRect/>
          </a:stretch>
        </p:blipFill>
        <p:spPr>
          <a:xfrm>
            <a:off x="721926" y="3894365"/>
            <a:ext cx="3003407" cy="492494"/>
          </a:xfrm>
          <a:prstGeom prst="rect">
            <a:avLst/>
          </a:prstGeom>
        </p:spPr>
      </p:pic>
      <p:sp>
        <p:nvSpPr>
          <p:cNvPr id="42" name="Google Shape;1413;p53">
            <a:extLst>
              <a:ext uri="{FF2B5EF4-FFF2-40B4-BE49-F238E27FC236}">
                <a16:creationId xmlns:a16="http://schemas.microsoft.com/office/drawing/2014/main" id="{2CCF66E4-A044-F878-D175-E5BE81A7CB02}"/>
              </a:ext>
            </a:extLst>
          </p:cNvPr>
          <p:cNvSpPr txBox="1"/>
          <p:nvPr/>
        </p:nvSpPr>
        <p:spPr>
          <a:xfrm>
            <a:off x="3725333" y="3894364"/>
            <a:ext cx="5418667" cy="695685"/>
          </a:xfrm>
          <a:prstGeom prst="rect">
            <a:avLst/>
          </a:prstGeom>
          <a:noFill/>
          <a:ln>
            <a:noFill/>
          </a:ln>
        </p:spPr>
        <p:txBody>
          <a:bodyPr spcFirstLastPara="1" wrap="square" lIns="91425" tIns="91425" rIns="91425" bIns="91425" anchor="ctr" anchorCtr="0">
            <a:noAutofit/>
          </a:bodyPr>
          <a:lstStyle/>
          <a:p>
            <a:pPr lvl="2">
              <a:buSzPts val="1100"/>
            </a:pPr>
            <a:r>
              <a:rPr lang="en-US" sz="1100" dirty="0">
                <a:solidFill>
                  <a:schemeClr val="dk1"/>
                </a:solidFill>
                <a:latin typeface="Arimo"/>
                <a:ea typeface="Arimo"/>
                <a:cs typeface="Arimo"/>
                <a:sym typeface="Arimo"/>
              </a:rPr>
              <a:t>RMSE: The standard deviation of predictions errors is 5.158 from the regression line, the residuals mostly deviate between +- 5.158.</a:t>
            </a:r>
          </a:p>
          <a:p>
            <a:pPr lvl="2">
              <a:buSzPts val="1100"/>
            </a:pPr>
            <a:r>
              <a:rPr lang="en-US" sz="1100" dirty="0">
                <a:solidFill>
                  <a:schemeClr val="dk1"/>
                </a:solidFill>
                <a:latin typeface="Arimo"/>
                <a:ea typeface="Arimo"/>
                <a:cs typeface="Arimo"/>
                <a:sym typeface="Arimo"/>
              </a:rPr>
              <a:t>MAE: On average, our predictions deviates the true </a:t>
            </a:r>
            <a:r>
              <a:rPr lang="en-US" sz="1100" dirty="0" err="1">
                <a:solidFill>
                  <a:schemeClr val="dk1"/>
                </a:solidFill>
                <a:latin typeface="Arimo"/>
                <a:ea typeface="Arimo"/>
                <a:cs typeface="Arimo"/>
                <a:sym typeface="Arimo"/>
              </a:rPr>
              <a:t>medv</a:t>
            </a:r>
            <a:r>
              <a:rPr lang="en-US" sz="1100" dirty="0">
                <a:solidFill>
                  <a:schemeClr val="dk1"/>
                </a:solidFill>
                <a:latin typeface="Arimo"/>
                <a:ea typeface="Arimo"/>
                <a:cs typeface="Arimo"/>
                <a:sym typeface="Arimo"/>
              </a:rPr>
              <a:t> by 3.446.</a:t>
            </a:r>
          </a:p>
          <a:p>
            <a:pPr lvl="2">
              <a:buSzPts val="1100"/>
            </a:pPr>
            <a:r>
              <a:rPr lang="en-US" sz="1100" dirty="0">
                <a:solidFill>
                  <a:schemeClr val="dk1"/>
                </a:solidFill>
                <a:latin typeface="Arimo"/>
                <a:ea typeface="Arimo"/>
                <a:cs typeface="Arimo"/>
                <a:sym typeface="Arimo"/>
              </a:rPr>
              <a:t>MAPE: Moreover, this is equivalent to 18.22% deviation relative to the true </a:t>
            </a:r>
            <a:r>
              <a:rPr lang="en-US" sz="1100" dirty="0" err="1">
                <a:solidFill>
                  <a:schemeClr val="dk1"/>
                </a:solidFill>
                <a:latin typeface="Arimo"/>
                <a:ea typeface="Arimo"/>
                <a:cs typeface="Arimo"/>
                <a:sym typeface="Arimo"/>
              </a:rPr>
              <a:t>medv</a:t>
            </a:r>
            <a:r>
              <a:rPr lang="en-US" sz="1100" dirty="0">
                <a:solidFill>
                  <a:schemeClr val="dk1"/>
                </a:solidFill>
                <a:latin typeface="Arimo"/>
                <a:ea typeface="Arimo"/>
                <a:cs typeface="Arimo"/>
                <a:sym typeface="Arimo"/>
              </a:rPr>
              <a:t>.</a:t>
            </a:r>
          </a:p>
        </p:txBody>
      </p:sp>
    </p:spTree>
    <p:extLst>
      <p:ext uri="{BB962C8B-B14F-4D97-AF65-F5344CB8AC3E}">
        <p14:creationId xmlns:p14="http://schemas.microsoft.com/office/powerpoint/2010/main" val="1713777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380399" y="1273525"/>
            <a:ext cx="4678911"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7200" dirty="0">
                <a:solidFill>
                  <a:schemeClr val="lt2"/>
                </a:solidFill>
              </a:rPr>
              <a:t>Conclusions</a:t>
            </a:r>
          </a:p>
        </p:txBody>
      </p:sp>
      <p:sp>
        <p:nvSpPr>
          <p:cNvPr id="648" name="Google Shape;648;p40"/>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2633;p70">
            <a:extLst>
              <a:ext uri="{FF2B5EF4-FFF2-40B4-BE49-F238E27FC236}">
                <a16:creationId xmlns:a16="http://schemas.microsoft.com/office/drawing/2014/main" id="{B8189E34-9E38-C2D1-0A37-CA603E023323}"/>
              </a:ext>
            </a:extLst>
          </p:cNvPr>
          <p:cNvGrpSpPr/>
          <p:nvPr/>
        </p:nvGrpSpPr>
        <p:grpSpPr>
          <a:xfrm>
            <a:off x="3629571" y="2822560"/>
            <a:ext cx="2180565" cy="1740900"/>
            <a:chOff x="5178700" y="1900588"/>
            <a:chExt cx="3223650" cy="2519663"/>
          </a:xfrm>
        </p:grpSpPr>
        <p:grpSp>
          <p:nvGrpSpPr>
            <p:cNvPr id="58" name="Google Shape;2634;p70">
              <a:extLst>
                <a:ext uri="{FF2B5EF4-FFF2-40B4-BE49-F238E27FC236}">
                  <a16:creationId xmlns:a16="http://schemas.microsoft.com/office/drawing/2014/main" id="{28D46AC9-AF3C-A768-D395-90F73A929EE7}"/>
                </a:ext>
              </a:extLst>
            </p:cNvPr>
            <p:cNvGrpSpPr/>
            <p:nvPr/>
          </p:nvGrpSpPr>
          <p:grpSpPr>
            <a:xfrm>
              <a:off x="5308325" y="2175824"/>
              <a:ext cx="955410" cy="791843"/>
              <a:chOff x="3616600" y="2051524"/>
              <a:chExt cx="955410" cy="791843"/>
            </a:xfrm>
          </p:grpSpPr>
          <p:sp>
            <p:nvSpPr>
              <p:cNvPr id="118" name="Google Shape;2635;p70">
                <a:extLst>
                  <a:ext uri="{FF2B5EF4-FFF2-40B4-BE49-F238E27FC236}">
                    <a16:creationId xmlns:a16="http://schemas.microsoft.com/office/drawing/2014/main" id="{8510A777-894F-2AF6-7795-AAABDA0D051E}"/>
                  </a:ext>
                </a:extLst>
              </p:cNvPr>
              <p:cNvSpPr/>
              <p:nvPr/>
            </p:nvSpPr>
            <p:spPr>
              <a:xfrm>
                <a:off x="3739240" y="2051524"/>
                <a:ext cx="832770" cy="791832"/>
              </a:xfrm>
              <a:custGeom>
                <a:avLst/>
                <a:gdLst/>
                <a:ahLst/>
                <a:cxnLst/>
                <a:rect l="l" t="t" r="r" b="b"/>
                <a:pathLst>
                  <a:path w="18347" h="17447" extrusionOk="0">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636;p70">
                <a:extLst>
                  <a:ext uri="{FF2B5EF4-FFF2-40B4-BE49-F238E27FC236}">
                    <a16:creationId xmlns:a16="http://schemas.microsoft.com/office/drawing/2014/main" id="{E057ADDD-6983-9963-12BF-87D8F25DE081}"/>
                  </a:ext>
                </a:extLst>
              </p:cNvPr>
              <p:cNvSpPr/>
              <p:nvPr/>
            </p:nvSpPr>
            <p:spPr>
              <a:xfrm>
                <a:off x="3822483" y="2252906"/>
                <a:ext cx="685934" cy="499643"/>
              </a:xfrm>
              <a:custGeom>
                <a:avLst/>
                <a:gdLst/>
                <a:ahLst/>
                <a:cxnLst/>
                <a:rect l="l" t="t" r="r" b="b"/>
                <a:pathLst>
                  <a:path w="15112" h="11009" extrusionOk="0">
                    <a:moveTo>
                      <a:pt x="1" y="0"/>
                    </a:moveTo>
                    <a:lnTo>
                      <a:pt x="1" y="11008"/>
                    </a:lnTo>
                    <a:lnTo>
                      <a:pt x="15112" y="11008"/>
                    </a:lnTo>
                    <a:lnTo>
                      <a:pt x="15112" y="67"/>
                    </a:lnTo>
                    <a:lnTo>
                      <a:pt x="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637;p70">
                <a:extLst>
                  <a:ext uri="{FF2B5EF4-FFF2-40B4-BE49-F238E27FC236}">
                    <a16:creationId xmlns:a16="http://schemas.microsoft.com/office/drawing/2014/main" id="{ED967B91-8B59-8CEB-7FCB-13AEC7024562}"/>
                  </a:ext>
                </a:extLst>
              </p:cNvPr>
              <p:cNvSpPr/>
              <p:nvPr/>
            </p:nvSpPr>
            <p:spPr>
              <a:xfrm>
                <a:off x="3616600" y="2314995"/>
                <a:ext cx="953916" cy="528372"/>
              </a:xfrm>
              <a:custGeom>
                <a:avLst/>
                <a:gdLst/>
                <a:ahLst/>
                <a:cxnLst/>
                <a:rect l="l" t="t" r="r" b="b"/>
                <a:pathLst>
                  <a:path w="21016" h="11642" extrusionOk="0">
                    <a:moveTo>
                      <a:pt x="3069" y="0"/>
                    </a:moveTo>
                    <a:cubicBezTo>
                      <a:pt x="1268" y="0"/>
                      <a:pt x="0" y="1668"/>
                      <a:pt x="467" y="3369"/>
                    </a:cubicBezTo>
                    <a:lnTo>
                      <a:pt x="2702" y="11642"/>
                    </a:lnTo>
                    <a:lnTo>
                      <a:pt x="21015" y="11642"/>
                    </a:lnTo>
                    <a:lnTo>
                      <a:pt x="17846" y="67"/>
                    </a:lnTo>
                    <a:lnTo>
                      <a:pt x="3069" y="0"/>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2638;p70">
              <a:extLst>
                <a:ext uri="{FF2B5EF4-FFF2-40B4-BE49-F238E27FC236}">
                  <a16:creationId xmlns:a16="http://schemas.microsoft.com/office/drawing/2014/main" id="{36B76AA3-5322-884B-6529-59808C4FAC3C}"/>
                </a:ext>
              </a:extLst>
            </p:cNvPr>
            <p:cNvGrpSpPr/>
            <p:nvPr/>
          </p:nvGrpSpPr>
          <p:grpSpPr>
            <a:xfrm>
              <a:off x="5547091" y="2722146"/>
              <a:ext cx="2129895" cy="1316036"/>
              <a:chOff x="2918225" y="1793675"/>
              <a:chExt cx="2518500" cy="1556150"/>
            </a:xfrm>
          </p:grpSpPr>
          <p:sp>
            <p:nvSpPr>
              <p:cNvPr id="99" name="Google Shape;2639;p70">
                <a:extLst>
                  <a:ext uri="{FF2B5EF4-FFF2-40B4-BE49-F238E27FC236}">
                    <a16:creationId xmlns:a16="http://schemas.microsoft.com/office/drawing/2014/main" id="{2A7EAB91-5740-A68F-915E-CD5789C08F2C}"/>
                  </a:ext>
                </a:extLst>
              </p:cNvPr>
              <p:cNvSpPr/>
              <p:nvPr/>
            </p:nvSpPr>
            <p:spPr>
              <a:xfrm>
                <a:off x="3012450" y="1793675"/>
                <a:ext cx="2329200" cy="1391875"/>
              </a:xfrm>
              <a:custGeom>
                <a:avLst/>
                <a:gdLst/>
                <a:ahLst/>
                <a:cxnLst/>
                <a:rect l="l" t="t" r="r" b="b"/>
                <a:pathLst>
                  <a:path w="93168" h="55675" extrusionOk="0">
                    <a:moveTo>
                      <a:pt x="3370" y="1"/>
                    </a:moveTo>
                    <a:cubicBezTo>
                      <a:pt x="1502" y="1"/>
                      <a:pt x="1" y="1502"/>
                      <a:pt x="1" y="3370"/>
                    </a:cubicBezTo>
                    <a:lnTo>
                      <a:pt x="1" y="55674"/>
                    </a:lnTo>
                    <a:lnTo>
                      <a:pt x="93167" y="55674"/>
                    </a:lnTo>
                    <a:lnTo>
                      <a:pt x="93167" y="3370"/>
                    </a:lnTo>
                    <a:cubicBezTo>
                      <a:pt x="93167" y="1502"/>
                      <a:pt x="91666" y="1"/>
                      <a:pt x="89832"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640;p70">
                <a:extLst>
                  <a:ext uri="{FF2B5EF4-FFF2-40B4-BE49-F238E27FC236}">
                    <a16:creationId xmlns:a16="http://schemas.microsoft.com/office/drawing/2014/main" id="{47C6B9C0-D41B-0068-9A2B-938B989EFC58}"/>
                  </a:ext>
                </a:extLst>
              </p:cNvPr>
              <p:cNvSpPr/>
              <p:nvPr/>
            </p:nvSpPr>
            <p:spPr>
              <a:xfrm>
                <a:off x="3012450" y="3136325"/>
                <a:ext cx="2329200" cy="49225"/>
              </a:xfrm>
              <a:custGeom>
                <a:avLst/>
                <a:gdLst/>
                <a:ahLst/>
                <a:cxnLst/>
                <a:rect l="l" t="t" r="r" b="b"/>
                <a:pathLst>
                  <a:path w="93168" h="1969" extrusionOk="0">
                    <a:moveTo>
                      <a:pt x="1" y="0"/>
                    </a:moveTo>
                    <a:lnTo>
                      <a:pt x="1" y="1968"/>
                    </a:lnTo>
                    <a:lnTo>
                      <a:pt x="93167" y="1968"/>
                    </a:lnTo>
                    <a:lnTo>
                      <a:pt x="93167"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641;p70">
                <a:extLst>
                  <a:ext uri="{FF2B5EF4-FFF2-40B4-BE49-F238E27FC236}">
                    <a16:creationId xmlns:a16="http://schemas.microsoft.com/office/drawing/2014/main" id="{E76B2D98-7BCC-89BC-2E65-5D3B047E3D4F}"/>
                  </a:ext>
                </a:extLst>
              </p:cNvPr>
              <p:cNvSpPr/>
              <p:nvPr/>
            </p:nvSpPr>
            <p:spPr>
              <a:xfrm>
                <a:off x="2918225" y="3185525"/>
                <a:ext cx="2518500" cy="164300"/>
              </a:xfrm>
              <a:custGeom>
                <a:avLst/>
                <a:gdLst/>
                <a:ahLst/>
                <a:cxnLst/>
                <a:rect l="l" t="t" r="r" b="b"/>
                <a:pathLst>
                  <a:path w="100740" h="6572" extrusionOk="0">
                    <a:moveTo>
                      <a:pt x="0" y="0"/>
                    </a:moveTo>
                    <a:lnTo>
                      <a:pt x="0" y="1768"/>
                    </a:lnTo>
                    <a:cubicBezTo>
                      <a:pt x="0" y="4437"/>
                      <a:pt x="2169" y="6572"/>
                      <a:pt x="4837" y="6572"/>
                    </a:cubicBezTo>
                    <a:lnTo>
                      <a:pt x="95902" y="6572"/>
                    </a:lnTo>
                    <a:cubicBezTo>
                      <a:pt x="98571" y="6572"/>
                      <a:pt x="100739" y="4403"/>
                      <a:pt x="100739" y="1768"/>
                    </a:cubicBezTo>
                    <a:lnTo>
                      <a:pt x="100739"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642;p70">
                <a:extLst>
                  <a:ext uri="{FF2B5EF4-FFF2-40B4-BE49-F238E27FC236}">
                    <a16:creationId xmlns:a16="http://schemas.microsoft.com/office/drawing/2014/main" id="{90E673FD-F6AE-71CE-47D4-D6F70FB48102}"/>
                  </a:ext>
                </a:extLst>
              </p:cNvPr>
              <p:cNvSpPr/>
              <p:nvPr/>
            </p:nvSpPr>
            <p:spPr>
              <a:xfrm>
                <a:off x="3961475" y="3185525"/>
                <a:ext cx="431150" cy="59225"/>
              </a:xfrm>
              <a:custGeom>
                <a:avLst/>
                <a:gdLst/>
                <a:ahLst/>
                <a:cxnLst/>
                <a:rect l="l" t="t" r="r" b="b"/>
                <a:pathLst>
                  <a:path w="17246" h="2369" extrusionOk="0">
                    <a:moveTo>
                      <a:pt x="0" y="0"/>
                    </a:moveTo>
                    <a:lnTo>
                      <a:pt x="0" y="334"/>
                    </a:lnTo>
                    <a:cubicBezTo>
                      <a:pt x="0" y="1468"/>
                      <a:pt x="934" y="2369"/>
                      <a:pt x="2068" y="2369"/>
                    </a:cubicBezTo>
                    <a:lnTo>
                      <a:pt x="15211" y="2369"/>
                    </a:lnTo>
                    <a:cubicBezTo>
                      <a:pt x="16312" y="2369"/>
                      <a:pt x="17246" y="1468"/>
                      <a:pt x="17246" y="334"/>
                    </a:cubicBezTo>
                    <a:lnTo>
                      <a:pt x="17246"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643;p70">
                <a:extLst>
                  <a:ext uri="{FF2B5EF4-FFF2-40B4-BE49-F238E27FC236}">
                    <a16:creationId xmlns:a16="http://schemas.microsoft.com/office/drawing/2014/main" id="{51EDA4CB-1176-FC71-F352-334F929C762E}"/>
                  </a:ext>
                </a:extLst>
              </p:cNvPr>
              <p:cNvSpPr/>
              <p:nvPr/>
            </p:nvSpPr>
            <p:spPr>
              <a:xfrm>
                <a:off x="3092525" y="1903775"/>
                <a:ext cx="2169900" cy="1170025"/>
              </a:xfrm>
              <a:custGeom>
                <a:avLst/>
                <a:gdLst/>
                <a:ahLst/>
                <a:cxnLst/>
                <a:rect l="l" t="t" r="r" b="b"/>
                <a:pathLst>
                  <a:path w="86796" h="46801" extrusionOk="0">
                    <a:moveTo>
                      <a:pt x="0" y="0"/>
                    </a:moveTo>
                    <a:lnTo>
                      <a:pt x="86795" y="0"/>
                    </a:lnTo>
                    <a:lnTo>
                      <a:pt x="86795" y="46800"/>
                    </a:lnTo>
                    <a:lnTo>
                      <a:pt x="0" y="4680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644;p70">
                <a:extLst>
                  <a:ext uri="{FF2B5EF4-FFF2-40B4-BE49-F238E27FC236}">
                    <a16:creationId xmlns:a16="http://schemas.microsoft.com/office/drawing/2014/main" id="{382684CF-F2E9-DC52-DBC0-E663971EC617}"/>
                  </a:ext>
                </a:extLst>
              </p:cNvPr>
              <p:cNvSpPr/>
              <p:nvPr/>
            </p:nvSpPr>
            <p:spPr>
              <a:xfrm>
                <a:off x="3092525" y="1903775"/>
                <a:ext cx="2169900" cy="140125"/>
              </a:xfrm>
              <a:custGeom>
                <a:avLst/>
                <a:gdLst/>
                <a:ahLst/>
                <a:cxnLst/>
                <a:rect l="l" t="t" r="r" b="b"/>
                <a:pathLst>
                  <a:path w="86796" h="5605" extrusionOk="0">
                    <a:moveTo>
                      <a:pt x="0" y="0"/>
                    </a:moveTo>
                    <a:lnTo>
                      <a:pt x="0" y="5604"/>
                    </a:lnTo>
                    <a:lnTo>
                      <a:pt x="86795" y="5604"/>
                    </a:lnTo>
                    <a:lnTo>
                      <a:pt x="86795" y="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645;p70">
                <a:extLst>
                  <a:ext uri="{FF2B5EF4-FFF2-40B4-BE49-F238E27FC236}">
                    <a16:creationId xmlns:a16="http://schemas.microsoft.com/office/drawing/2014/main" id="{D5A27EDE-6FFB-E796-0AD3-0EEBFB62F29D}"/>
                  </a:ext>
                </a:extLst>
              </p:cNvPr>
              <p:cNvSpPr/>
              <p:nvPr/>
            </p:nvSpPr>
            <p:spPr>
              <a:xfrm>
                <a:off x="317835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646;p70">
                <a:extLst>
                  <a:ext uri="{FF2B5EF4-FFF2-40B4-BE49-F238E27FC236}">
                    <a16:creationId xmlns:a16="http://schemas.microsoft.com/office/drawing/2014/main" id="{1EFE85A3-BC34-AB3F-E737-33AB1B1A42E9}"/>
                  </a:ext>
                </a:extLst>
              </p:cNvPr>
              <p:cNvSpPr/>
              <p:nvPr/>
            </p:nvSpPr>
            <p:spPr>
              <a:xfrm>
                <a:off x="328650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647;p70">
                <a:extLst>
                  <a:ext uri="{FF2B5EF4-FFF2-40B4-BE49-F238E27FC236}">
                    <a16:creationId xmlns:a16="http://schemas.microsoft.com/office/drawing/2014/main" id="{6AAB1EF0-3FC0-F999-D646-ADCDA35EDD41}"/>
                  </a:ext>
                </a:extLst>
              </p:cNvPr>
              <p:cNvSpPr/>
              <p:nvPr/>
            </p:nvSpPr>
            <p:spPr>
              <a:xfrm>
                <a:off x="339465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648;p70">
                <a:extLst>
                  <a:ext uri="{FF2B5EF4-FFF2-40B4-BE49-F238E27FC236}">
                    <a16:creationId xmlns:a16="http://schemas.microsoft.com/office/drawing/2014/main" id="{D8456258-0DF8-3E0E-F44F-2B34D76E88A9}"/>
                  </a:ext>
                </a:extLst>
              </p:cNvPr>
              <p:cNvSpPr/>
              <p:nvPr/>
            </p:nvSpPr>
            <p:spPr>
              <a:xfrm>
                <a:off x="3388650" y="2195750"/>
                <a:ext cx="687900" cy="687900"/>
              </a:xfrm>
              <a:prstGeom prst="pie">
                <a:avLst>
                  <a:gd name="adj1" fmla="val 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 name="Google Shape;2649;p70">
                <a:extLst>
                  <a:ext uri="{FF2B5EF4-FFF2-40B4-BE49-F238E27FC236}">
                    <a16:creationId xmlns:a16="http://schemas.microsoft.com/office/drawing/2014/main" id="{FDC38F73-FA86-70CB-671F-8EA0494E3968}"/>
                  </a:ext>
                </a:extLst>
              </p:cNvPr>
              <p:cNvCxnSpPr/>
              <p:nvPr/>
            </p:nvCxnSpPr>
            <p:spPr>
              <a:xfrm>
                <a:off x="3950475" y="2270850"/>
                <a:ext cx="480900" cy="0"/>
              </a:xfrm>
              <a:prstGeom prst="straightConnector1">
                <a:avLst/>
              </a:prstGeom>
              <a:noFill/>
              <a:ln w="9525" cap="flat" cmpd="sng">
                <a:solidFill>
                  <a:schemeClr val="dk1"/>
                </a:solidFill>
                <a:prstDash val="solid"/>
                <a:round/>
                <a:headEnd type="none" w="med" len="med"/>
                <a:tailEnd type="oval" w="med" len="med"/>
              </a:ln>
            </p:spPr>
          </p:cxnSp>
          <p:cxnSp>
            <p:nvCxnSpPr>
              <p:cNvPr id="110" name="Google Shape;2650;p70">
                <a:extLst>
                  <a:ext uri="{FF2B5EF4-FFF2-40B4-BE49-F238E27FC236}">
                    <a16:creationId xmlns:a16="http://schemas.microsoft.com/office/drawing/2014/main" id="{CCC507D0-D0B8-B5EE-6C6D-810E72F27C3D}"/>
                  </a:ext>
                </a:extLst>
              </p:cNvPr>
              <p:cNvCxnSpPr/>
              <p:nvPr/>
            </p:nvCxnSpPr>
            <p:spPr>
              <a:xfrm>
                <a:off x="4572000" y="2270850"/>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11" name="Google Shape;2651;p70">
                <a:extLst>
                  <a:ext uri="{FF2B5EF4-FFF2-40B4-BE49-F238E27FC236}">
                    <a16:creationId xmlns:a16="http://schemas.microsoft.com/office/drawing/2014/main" id="{C0DB9436-8AA6-532F-6DB7-524296A7F317}"/>
                  </a:ext>
                </a:extLst>
              </p:cNvPr>
              <p:cNvCxnSpPr/>
              <p:nvPr/>
            </p:nvCxnSpPr>
            <p:spPr>
              <a:xfrm>
                <a:off x="4572000" y="2321913"/>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12" name="Google Shape;2652;p70">
                <a:extLst>
                  <a:ext uri="{FF2B5EF4-FFF2-40B4-BE49-F238E27FC236}">
                    <a16:creationId xmlns:a16="http://schemas.microsoft.com/office/drawing/2014/main" id="{C6BAED5F-E1FE-7A81-369D-7ACB77DB5EF0}"/>
                  </a:ext>
                </a:extLst>
              </p:cNvPr>
              <p:cNvCxnSpPr/>
              <p:nvPr/>
            </p:nvCxnSpPr>
            <p:spPr>
              <a:xfrm>
                <a:off x="4572000" y="2372975"/>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2653;p70">
                <a:extLst>
                  <a:ext uri="{FF2B5EF4-FFF2-40B4-BE49-F238E27FC236}">
                    <a16:creationId xmlns:a16="http://schemas.microsoft.com/office/drawing/2014/main" id="{662B9AEF-05F1-B522-9FB5-4E61116F95D3}"/>
                  </a:ext>
                </a:extLst>
              </p:cNvPr>
              <p:cNvCxnSpPr/>
              <p:nvPr/>
            </p:nvCxnSpPr>
            <p:spPr>
              <a:xfrm>
                <a:off x="3665075" y="2703588"/>
                <a:ext cx="766200" cy="0"/>
              </a:xfrm>
              <a:prstGeom prst="straightConnector1">
                <a:avLst/>
              </a:prstGeom>
              <a:noFill/>
              <a:ln w="9525" cap="flat" cmpd="sng">
                <a:solidFill>
                  <a:schemeClr val="dk1"/>
                </a:solidFill>
                <a:prstDash val="solid"/>
                <a:round/>
                <a:headEnd type="none" w="med" len="med"/>
                <a:tailEnd type="oval" w="med" len="med"/>
              </a:ln>
            </p:spPr>
          </p:cxnSp>
          <p:cxnSp>
            <p:nvCxnSpPr>
              <p:cNvPr id="114" name="Google Shape;2654;p70">
                <a:extLst>
                  <a:ext uri="{FF2B5EF4-FFF2-40B4-BE49-F238E27FC236}">
                    <a16:creationId xmlns:a16="http://schemas.microsoft.com/office/drawing/2014/main" id="{4F49A62A-1980-2618-54F0-D86C44EC887D}"/>
                  </a:ext>
                </a:extLst>
              </p:cNvPr>
              <p:cNvCxnSpPr/>
              <p:nvPr/>
            </p:nvCxnSpPr>
            <p:spPr>
              <a:xfrm>
                <a:off x="4572000" y="2703588"/>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2655;p70">
                <a:extLst>
                  <a:ext uri="{FF2B5EF4-FFF2-40B4-BE49-F238E27FC236}">
                    <a16:creationId xmlns:a16="http://schemas.microsoft.com/office/drawing/2014/main" id="{7BE1232C-3F1B-4AD4-489D-2C6C96272706}"/>
                  </a:ext>
                </a:extLst>
              </p:cNvPr>
              <p:cNvCxnSpPr/>
              <p:nvPr/>
            </p:nvCxnSpPr>
            <p:spPr>
              <a:xfrm>
                <a:off x="4572000" y="2754650"/>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16" name="Google Shape;2656;p70">
                <a:extLst>
                  <a:ext uri="{FF2B5EF4-FFF2-40B4-BE49-F238E27FC236}">
                    <a16:creationId xmlns:a16="http://schemas.microsoft.com/office/drawing/2014/main" id="{79E7251C-5DD5-CA06-91DC-5340862767AF}"/>
                  </a:ext>
                </a:extLst>
              </p:cNvPr>
              <p:cNvCxnSpPr/>
              <p:nvPr/>
            </p:nvCxnSpPr>
            <p:spPr>
              <a:xfrm>
                <a:off x="4572000" y="2805713"/>
                <a:ext cx="387600" cy="0"/>
              </a:xfrm>
              <a:prstGeom prst="straightConnector1">
                <a:avLst/>
              </a:prstGeom>
              <a:noFill/>
              <a:ln w="9525" cap="flat" cmpd="sng">
                <a:solidFill>
                  <a:schemeClr val="dk1"/>
                </a:solidFill>
                <a:prstDash val="solid"/>
                <a:round/>
                <a:headEnd type="none" w="med" len="med"/>
                <a:tailEnd type="none" w="med" len="med"/>
              </a:ln>
            </p:spPr>
          </p:cxnSp>
          <p:sp>
            <p:nvSpPr>
              <p:cNvPr id="117" name="Google Shape;2657;p70">
                <a:extLst>
                  <a:ext uri="{FF2B5EF4-FFF2-40B4-BE49-F238E27FC236}">
                    <a16:creationId xmlns:a16="http://schemas.microsoft.com/office/drawing/2014/main" id="{C332455A-946F-6E33-C746-806E333475FC}"/>
                  </a:ext>
                </a:extLst>
              </p:cNvPr>
              <p:cNvSpPr/>
              <p:nvPr/>
            </p:nvSpPr>
            <p:spPr>
              <a:xfrm rot="5400000">
                <a:off x="3453750" y="2144838"/>
                <a:ext cx="687900" cy="687900"/>
              </a:xfrm>
              <a:prstGeom prst="pie">
                <a:avLst>
                  <a:gd name="adj1" fmla="val 10777963"/>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2658;p70">
              <a:extLst>
                <a:ext uri="{FF2B5EF4-FFF2-40B4-BE49-F238E27FC236}">
                  <a16:creationId xmlns:a16="http://schemas.microsoft.com/office/drawing/2014/main" id="{B213AE89-495E-00D2-C6AF-2A80970C918B}"/>
                </a:ext>
              </a:extLst>
            </p:cNvPr>
            <p:cNvGrpSpPr/>
            <p:nvPr/>
          </p:nvGrpSpPr>
          <p:grpSpPr>
            <a:xfrm>
              <a:off x="7320116" y="3611724"/>
              <a:ext cx="730793" cy="605681"/>
              <a:chOff x="3616600" y="2051524"/>
              <a:chExt cx="955410" cy="791843"/>
            </a:xfrm>
          </p:grpSpPr>
          <p:sp>
            <p:nvSpPr>
              <p:cNvPr id="96" name="Google Shape;2659;p70">
                <a:extLst>
                  <a:ext uri="{FF2B5EF4-FFF2-40B4-BE49-F238E27FC236}">
                    <a16:creationId xmlns:a16="http://schemas.microsoft.com/office/drawing/2014/main" id="{1E24C75A-B1E8-D113-944F-4DDEEAF6973F}"/>
                  </a:ext>
                </a:extLst>
              </p:cNvPr>
              <p:cNvSpPr/>
              <p:nvPr/>
            </p:nvSpPr>
            <p:spPr>
              <a:xfrm>
                <a:off x="3739240" y="2051524"/>
                <a:ext cx="832770" cy="791832"/>
              </a:xfrm>
              <a:custGeom>
                <a:avLst/>
                <a:gdLst/>
                <a:ahLst/>
                <a:cxnLst/>
                <a:rect l="l" t="t" r="r" b="b"/>
                <a:pathLst>
                  <a:path w="18347" h="17447" extrusionOk="0">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660;p70">
                <a:extLst>
                  <a:ext uri="{FF2B5EF4-FFF2-40B4-BE49-F238E27FC236}">
                    <a16:creationId xmlns:a16="http://schemas.microsoft.com/office/drawing/2014/main" id="{61D5B7FA-A858-09B2-FBED-BDEEE69750BA}"/>
                  </a:ext>
                </a:extLst>
              </p:cNvPr>
              <p:cNvSpPr/>
              <p:nvPr/>
            </p:nvSpPr>
            <p:spPr>
              <a:xfrm>
                <a:off x="3822483" y="2252906"/>
                <a:ext cx="685934" cy="499643"/>
              </a:xfrm>
              <a:custGeom>
                <a:avLst/>
                <a:gdLst/>
                <a:ahLst/>
                <a:cxnLst/>
                <a:rect l="l" t="t" r="r" b="b"/>
                <a:pathLst>
                  <a:path w="15112" h="11009" extrusionOk="0">
                    <a:moveTo>
                      <a:pt x="1" y="0"/>
                    </a:moveTo>
                    <a:lnTo>
                      <a:pt x="1" y="11008"/>
                    </a:lnTo>
                    <a:lnTo>
                      <a:pt x="15112" y="11008"/>
                    </a:lnTo>
                    <a:lnTo>
                      <a:pt x="15112" y="67"/>
                    </a:lnTo>
                    <a:lnTo>
                      <a:pt x="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661;p70">
                <a:extLst>
                  <a:ext uri="{FF2B5EF4-FFF2-40B4-BE49-F238E27FC236}">
                    <a16:creationId xmlns:a16="http://schemas.microsoft.com/office/drawing/2014/main" id="{C957B59D-A7FD-149A-C8C0-D023EDEDFD25}"/>
                  </a:ext>
                </a:extLst>
              </p:cNvPr>
              <p:cNvSpPr/>
              <p:nvPr/>
            </p:nvSpPr>
            <p:spPr>
              <a:xfrm>
                <a:off x="3616600" y="2314995"/>
                <a:ext cx="953916" cy="528372"/>
              </a:xfrm>
              <a:custGeom>
                <a:avLst/>
                <a:gdLst/>
                <a:ahLst/>
                <a:cxnLst/>
                <a:rect l="l" t="t" r="r" b="b"/>
                <a:pathLst>
                  <a:path w="21016" h="11642" extrusionOk="0">
                    <a:moveTo>
                      <a:pt x="3069" y="0"/>
                    </a:moveTo>
                    <a:cubicBezTo>
                      <a:pt x="1268" y="0"/>
                      <a:pt x="0" y="1668"/>
                      <a:pt x="467" y="3369"/>
                    </a:cubicBezTo>
                    <a:lnTo>
                      <a:pt x="2702" y="11642"/>
                    </a:lnTo>
                    <a:lnTo>
                      <a:pt x="21015" y="11642"/>
                    </a:lnTo>
                    <a:lnTo>
                      <a:pt x="17846" y="67"/>
                    </a:lnTo>
                    <a:lnTo>
                      <a:pt x="3069"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2662;p70">
              <a:extLst>
                <a:ext uri="{FF2B5EF4-FFF2-40B4-BE49-F238E27FC236}">
                  <a16:creationId xmlns:a16="http://schemas.microsoft.com/office/drawing/2014/main" id="{25EEA57C-B6DA-7299-ECF1-F8596EEE3068}"/>
                </a:ext>
              </a:extLst>
            </p:cNvPr>
            <p:cNvGrpSpPr/>
            <p:nvPr/>
          </p:nvGrpSpPr>
          <p:grpSpPr>
            <a:xfrm>
              <a:off x="6782088" y="2389650"/>
              <a:ext cx="1425859" cy="691841"/>
              <a:chOff x="7010688" y="2460575"/>
              <a:chExt cx="1425859" cy="691841"/>
            </a:xfrm>
          </p:grpSpPr>
          <p:sp>
            <p:nvSpPr>
              <p:cNvPr id="72" name="Google Shape;2663;p70">
                <a:extLst>
                  <a:ext uri="{FF2B5EF4-FFF2-40B4-BE49-F238E27FC236}">
                    <a16:creationId xmlns:a16="http://schemas.microsoft.com/office/drawing/2014/main" id="{2791D31F-E1CF-D8FF-DEE1-C48FBFC431D6}"/>
                  </a:ext>
                </a:extLst>
              </p:cNvPr>
              <p:cNvSpPr/>
              <p:nvPr/>
            </p:nvSpPr>
            <p:spPr>
              <a:xfrm>
                <a:off x="7010688" y="2460575"/>
                <a:ext cx="1425859" cy="691841"/>
              </a:xfrm>
              <a:custGeom>
                <a:avLst/>
                <a:gdLst/>
                <a:ahLst/>
                <a:cxnLst/>
                <a:rect l="l" t="t" r="r" b="b"/>
                <a:pathLst>
                  <a:path w="55207" h="26787" extrusionOk="0">
                    <a:moveTo>
                      <a:pt x="0" y="0"/>
                    </a:moveTo>
                    <a:lnTo>
                      <a:pt x="0" y="26786"/>
                    </a:lnTo>
                    <a:lnTo>
                      <a:pt x="0" y="26786"/>
                    </a:lnTo>
                    <a:lnTo>
                      <a:pt x="55206" y="26786"/>
                    </a:lnTo>
                    <a:lnTo>
                      <a:pt x="55206" y="0"/>
                    </a:lnTo>
                    <a:close/>
                  </a:path>
                </a:pathLst>
              </a:cu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64;p70">
                <a:extLst>
                  <a:ext uri="{FF2B5EF4-FFF2-40B4-BE49-F238E27FC236}">
                    <a16:creationId xmlns:a16="http://schemas.microsoft.com/office/drawing/2014/main" id="{F957808C-23EB-FBE9-AD92-D0B31A6BAAFB}"/>
                  </a:ext>
                </a:extLst>
              </p:cNvPr>
              <p:cNvSpPr/>
              <p:nvPr/>
            </p:nvSpPr>
            <p:spPr>
              <a:xfrm>
                <a:off x="7056351" y="2509673"/>
                <a:ext cx="1335385" cy="101683"/>
              </a:xfrm>
              <a:custGeom>
                <a:avLst/>
                <a:gdLst/>
                <a:ahLst/>
                <a:cxnLst/>
                <a:rect l="l" t="t" r="r" b="b"/>
                <a:pathLst>
                  <a:path w="51704" h="3937" extrusionOk="0">
                    <a:moveTo>
                      <a:pt x="49736" y="1"/>
                    </a:moveTo>
                    <a:lnTo>
                      <a:pt x="1968" y="1"/>
                    </a:lnTo>
                    <a:cubicBezTo>
                      <a:pt x="868" y="1"/>
                      <a:pt x="0" y="868"/>
                      <a:pt x="0" y="1969"/>
                    </a:cubicBezTo>
                    <a:lnTo>
                      <a:pt x="0" y="1969"/>
                    </a:lnTo>
                    <a:cubicBezTo>
                      <a:pt x="0" y="3036"/>
                      <a:pt x="868" y="3937"/>
                      <a:pt x="1968" y="3937"/>
                    </a:cubicBezTo>
                    <a:lnTo>
                      <a:pt x="49736" y="3937"/>
                    </a:lnTo>
                    <a:cubicBezTo>
                      <a:pt x="50803" y="3937"/>
                      <a:pt x="51704" y="3036"/>
                      <a:pt x="51704" y="1969"/>
                    </a:cubicBezTo>
                    <a:lnTo>
                      <a:pt x="51704" y="1969"/>
                    </a:lnTo>
                    <a:cubicBezTo>
                      <a:pt x="51704" y="868"/>
                      <a:pt x="50803" y="1"/>
                      <a:pt x="49736" y="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665;p70">
                <a:extLst>
                  <a:ext uri="{FF2B5EF4-FFF2-40B4-BE49-F238E27FC236}">
                    <a16:creationId xmlns:a16="http://schemas.microsoft.com/office/drawing/2014/main" id="{15370A23-FB2C-4D02-1FBC-9893ED20098B}"/>
                  </a:ext>
                </a:extLst>
              </p:cNvPr>
              <p:cNvSpPr/>
              <p:nvPr/>
            </p:nvSpPr>
            <p:spPr>
              <a:xfrm>
                <a:off x="7110615" y="2539840"/>
                <a:ext cx="47419" cy="40678"/>
              </a:xfrm>
              <a:custGeom>
                <a:avLst/>
                <a:gdLst/>
                <a:ahLst/>
                <a:cxnLst/>
                <a:rect l="l" t="t" r="r" b="b"/>
                <a:pathLst>
                  <a:path w="1836" h="1575" extrusionOk="0">
                    <a:moveTo>
                      <a:pt x="1035" y="0"/>
                    </a:moveTo>
                    <a:cubicBezTo>
                      <a:pt x="368" y="0"/>
                      <a:pt x="1" y="867"/>
                      <a:pt x="501" y="1334"/>
                    </a:cubicBezTo>
                    <a:cubicBezTo>
                      <a:pt x="667" y="1500"/>
                      <a:pt x="868" y="1574"/>
                      <a:pt x="1065" y="1574"/>
                    </a:cubicBezTo>
                    <a:cubicBezTo>
                      <a:pt x="1462" y="1574"/>
                      <a:pt x="1835" y="1270"/>
                      <a:pt x="1835" y="801"/>
                    </a:cubicBezTo>
                    <a:cubicBezTo>
                      <a:pt x="1835" y="367"/>
                      <a:pt x="1469"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666;p70">
                <a:extLst>
                  <a:ext uri="{FF2B5EF4-FFF2-40B4-BE49-F238E27FC236}">
                    <a16:creationId xmlns:a16="http://schemas.microsoft.com/office/drawing/2014/main" id="{147A73F4-747E-3BAF-D761-08FE46B383DB}"/>
                  </a:ext>
                </a:extLst>
              </p:cNvPr>
              <p:cNvSpPr/>
              <p:nvPr/>
            </p:nvSpPr>
            <p:spPr>
              <a:xfrm>
                <a:off x="7201942" y="2539840"/>
                <a:ext cx="46541" cy="40678"/>
              </a:xfrm>
              <a:custGeom>
                <a:avLst/>
                <a:gdLst/>
                <a:ahLst/>
                <a:cxnLst/>
                <a:rect l="l" t="t" r="r" b="b"/>
                <a:pathLst>
                  <a:path w="1802" h="1575" extrusionOk="0">
                    <a:moveTo>
                      <a:pt x="1035" y="0"/>
                    </a:moveTo>
                    <a:cubicBezTo>
                      <a:pt x="334" y="0"/>
                      <a:pt x="1" y="834"/>
                      <a:pt x="468" y="1334"/>
                    </a:cubicBezTo>
                    <a:cubicBezTo>
                      <a:pt x="633" y="1500"/>
                      <a:pt x="835" y="1574"/>
                      <a:pt x="1031" y="1574"/>
                    </a:cubicBezTo>
                    <a:cubicBezTo>
                      <a:pt x="1428" y="1574"/>
                      <a:pt x="1802" y="1270"/>
                      <a:pt x="1802" y="801"/>
                    </a:cubicBezTo>
                    <a:cubicBezTo>
                      <a:pt x="1802" y="367"/>
                      <a:pt x="1468"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667;p70">
                <a:extLst>
                  <a:ext uri="{FF2B5EF4-FFF2-40B4-BE49-F238E27FC236}">
                    <a16:creationId xmlns:a16="http://schemas.microsoft.com/office/drawing/2014/main" id="{1C558BE6-FF27-A91A-B43F-9314FF8A5EA8}"/>
                  </a:ext>
                </a:extLst>
              </p:cNvPr>
              <p:cNvSpPr/>
              <p:nvPr/>
            </p:nvSpPr>
            <p:spPr>
              <a:xfrm>
                <a:off x="7293269" y="2539840"/>
                <a:ext cx="47419" cy="40678"/>
              </a:xfrm>
              <a:custGeom>
                <a:avLst/>
                <a:gdLst/>
                <a:ahLst/>
                <a:cxnLst/>
                <a:rect l="l" t="t" r="r" b="b"/>
                <a:pathLst>
                  <a:path w="1836" h="1575" extrusionOk="0">
                    <a:moveTo>
                      <a:pt x="1035" y="0"/>
                    </a:moveTo>
                    <a:cubicBezTo>
                      <a:pt x="367" y="0"/>
                      <a:pt x="1" y="867"/>
                      <a:pt x="501" y="1334"/>
                    </a:cubicBezTo>
                    <a:cubicBezTo>
                      <a:pt x="666" y="1500"/>
                      <a:pt x="868" y="1574"/>
                      <a:pt x="1064" y="1574"/>
                    </a:cubicBezTo>
                    <a:cubicBezTo>
                      <a:pt x="1461" y="1574"/>
                      <a:pt x="1835" y="1270"/>
                      <a:pt x="1835" y="801"/>
                    </a:cubicBezTo>
                    <a:cubicBezTo>
                      <a:pt x="1835" y="367"/>
                      <a:pt x="1468"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668;p70">
                <a:extLst>
                  <a:ext uri="{FF2B5EF4-FFF2-40B4-BE49-F238E27FC236}">
                    <a16:creationId xmlns:a16="http://schemas.microsoft.com/office/drawing/2014/main" id="{E8402AA6-87FB-2FCA-8522-9329E34EAB84}"/>
                  </a:ext>
                </a:extLst>
              </p:cNvPr>
              <p:cNvSpPr/>
              <p:nvPr/>
            </p:nvSpPr>
            <p:spPr>
              <a:xfrm>
                <a:off x="7096849" y="2704389"/>
                <a:ext cx="761601" cy="342059"/>
              </a:xfrm>
              <a:custGeom>
                <a:avLst/>
                <a:gdLst/>
                <a:ahLst/>
                <a:cxnLst/>
                <a:rect l="l" t="t" r="r" b="b"/>
                <a:pathLst>
                  <a:path w="29488" h="13244" fill="none" extrusionOk="0">
                    <a:moveTo>
                      <a:pt x="0" y="8173"/>
                    </a:moveTo>
                    <a:lnTo>
                      <a:pt x="7072" y="0"/>
                    </a:lnTo>
                    <a:lnTo>
                      <a:pt x="13076" y="4304"/>
                    </a:lnTo>
                    <a:lnTo>
                      <a:pt x="18013" y="768"/>
                    </a:lnTo>
                    <a:lnTo>
                      <a:pt x="29488" y="13243"/>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69;p70">
                <a:extLst>
                  <a:ext uri="{FF2B5EF4-FFF2-40B4-BE49-F238E27FC236}">
                    <a16:creationId xmlns:a16="http://schemas.microsoft.com/office/drawing/2014/main" id="{970B7EEA-E4FA-2E3C-715C-738479D8FDDC}"/>
                  </a:ext>
                </a:extLst>
              </p:cNvPr>
              <p:cNvSpPr/>
              <p:nvPr/>
            </p:nvSpPr>
            <p:spPr>
              <a:xfrm>
                <a:off x="7096849" y="2700076"/>
                <a:ext cx="764184" cy="314501"/>
              </a:xfrm>
              <a:custGeom>
                <a:avLst/>
                <a:gdLst/>
                <a:ahLst/>
                <a:cxnLst/>
                <a:rect l="l" t="t" r="r" b="b"/>
                <a:pathLst>
                  <a:path w="29588" h="12177" fill="none" extrusionOk="0">
                    <a:moveTo>
                      <a:pt x="0" y="1"/>
                    </a:moveTo>
                    <a:lnTo>
                      <a:pt x="6938" y="7439"/>
                    </a:lnTo>
                    <a:lnTo>
                      <a:pt x="9640" y="3403"/>
                    </a:lnTo>
                    <a:lnTo>
                      <a:pt x="18647" y="12176"/>
                    </a:lnTo>
                    <a:lnTo>
                      <a:pt x="29588" y="1668"/>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70;p70">
                <a:extLst>
                  <a:ext uri="{FF2B5EF4-FFF2-40B4-BE49-F238E27FC236}">
                    <a16:creationId xmlns:a16="http://schemas.microsoft.com/office/drawing/2014/main" id="{A0E04D30-D5A6-377A-B8B6-6E0E7363F4C0}"/>
                  </a:ext>
                </a:extLst>
              </p:cNvPr>
              <p:cNvSpPr/>
              <p:nvPr/>
            </p:nvSpPr>
            <p:spPr>
              <a:xfrm>
                <a:off x="7096849" y="2662160"/>
                <a:ext cx="755584" cy="413576"/>
              </a:xfrm>
              <a:custGeom>
                <a:avLst/>
                <a:gdLst/>
                <a:ahLst/>
                <a:cxnLst/>
                <a:rect l="l" t="t" r="r" b="b"/>
                <a:pathLst>
                  <a:path w="29255" h="16013" fill="none" extrusionOk="0">
                    <a:moveTo>
                      <a:pt x="0" y="16012"/>
                    </a:moveTo>
                    <a:lnTo>
                      <a:pt x="7639" y="10709"/>
                    </a:lnTo>
                    <a:lnTo>
                      <a:pt x="12776" y="15779"/>
                    </a:lnTo>
                    <a:lnTo>
                      <a:pt x="29254"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71;p70">
                <a:extLst>
                  <a:ext uri="{FF2B5EF4-FFF2-40B4-BE49-F238E27FC236}">
                    <a16:creationId xmlns:a16="http://schemas.microsoft.com/office/drawing/2014/main" id="{908AEAEC-7FEB-AEBB-2634-61C661CEF1D0}"/>
                  </a:ext>
                </a:extLst>
              </p:cNvPr>
              <p:cNvSpPr/>
              <p:nvPr/>
            </p:nvSpPr>
            <p:spPr>
              <a:xfrm>
                <a:off x="7085640" y="2907162"/>
                <a:ext cx="19836" cy="16943"/>
              </a:xfrm>
              <a:custGeom>
                <a:avLst/>
                <a:gdLst/>
                <a:ahLst/>
                <a:cxnLst/>
                <a:rect l="l" t="t" r="r" b="b"/>
                <a:pathLst>
                  <a:path w="768" h="656" extrusionOk="0">
                    <a:moveTo>
                      <a:pt x="431" y="0"/>
                    </a:moveTo>
                    <a:cubicBezTo>
                      <a:pt x="353" y="0"/>
                      <a:pt x="272" y="27"/>
                      <a:pt x="201" y="88"/>
                    </a:cubicBezTo>
                    <a:cubicBezTo>
                      <a:pt x="0" y="289"/>
                      <a:pt x="167" y="656"/>
                      <a:pt x="434" y="656"/>
                    </a:cubicBezTo>
                    <a:cubicBezTo>
                      <a:pt x="634" y="656"/>
                      <a:pt x="768" y="489"/>
                      <a:pt x="768" y="322"/>
                    </a:cubicBezTo>
                    <a:cubicBezTo>
                      <a:pt x="768" y="137"/>
                      <a:pt x="607" y="0"/>
                      <a:pt x="431"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672;p70">
                <a:extLst>
                  <a:ext uri="{FF2B5EF4-FFF2-40B4-BE49-F238E27FC236}">
                    <a16:creationId xmlns:a16="http://schemas.microsoft.com/office/drawing/2014/main" id="{30EBBABF-D050-D62E-E6CD-89DAA1CF2CED}"/>
                  </a:ext>
                </a:extLst>
              </p:cNvPr>
              <p:cNvSpPr/>
              <p:nvPr/>
            </p:nvSpPr>
            <p:spPr>
              <a:xfrm>
                <a:off x="7085640" y="3067398"/>
                <a:ext cx="19836" cy="16943"/>
              </a:xfrm>
              <a:custGeom>
                <a:avLst/>
                <a:gdLst/>
                <a:ahLst/>
                <a:cxnLst/>
                <a:rect l="l" t="t" r="r" b="b"/>
                <a:pathLst>
                  <a:path w="768" h="656" extrusionOk="0">
                    <a:moveTo>
                      <a:pt x="431" y="1"/>
                    </a:moveTo>
                    <a:cubicBezTo>
                      <a:pt x="353" y="1"/>
                      <a:pt x="272" y="27"/>
                      <a:pt x="201" y="89"/>
                    </a:cubicBezTo>
                    <a:cubicBezTo>
                      <a:pt x="0" y="289"/>
                      <a:pt x="167" y="656"/>
                      <a:pt x="434" y="656"/>
                    </a:cubicBezTo>
                    <a:cubicBezTo>
                      <a:pt x="634" y="656"/>
                      <a:pt x="768" y="489"/>
                      <a:pt x="768" y="322"/>
                    </a:cubicBezTo>
                    <a:cubicBezTo>
                      <a:pt x="768" y="137"/>
                      <a:pt x="607" y="1"/>
                      <a:pt x="431"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673;p70">
                <a:extLst>
                  <a:ext uri="{FF2B5EF4-FFF2-40B4-BE49-F238E27FC236}">
                    <a16:creationId xmlns:a16="http://schemas.microsoft.com/office/drawing/2014/main" id="{6DCCB60E-B07D-C96B-E27F-EB7EA533B53C}"/>
                  </a:ext>
                </a:extLst>
              </p:cNvPr>
              <p:cNvSpPr/>
              <p:nvPr/>
            </p:nvSpPr>
            <p:spPr>
              <a:xfrm>
                <a:off x="7281207" y="2931931"/>
                <a:ext cx="19836" cy="16297"/>
              </a:xfrm>
              <a:custGeom>
                <a:avLst/>
                <a:gdLst/>
                <a:ahLst/>
                <a:cxnLst/>
                <a:rect l="l" t="t" r="r" b="b"/>
                <a:pathLst>
                  <a:path w="768" h="631" extrusionOk="0">
                    <a:moveTo>
                      <a:pt x="437" y="0"/>
                    </a:moveTo>
                    <a:cubicBezTo>
                      <a:pt x="353" y="0"/>
                      <a:pt x="267" y="30"/>
                      <a:pt x="201" y="97"/>
                    </a:cubicBezTo>
                    <a:cubicBezTo>
                      <a:pt x="1" y="297"/>
                      <a:pt x="167" y="631"/>
                      <a:pt x="434" y="631"/>
                    </a:cubicBezTo>
                    <a:cubicBezTo>
                      <a:pt x="601" y="631"/>
                      <a:pt x="768" y="497"/>
                      <a:pt x="768" y="297"/>
                    </a:cubicBezTo>
                    <a:cubicBezTo>
                      <a:pt x="768" y="119"/>
                      <a:pt x="605" y="0"/>
                      <a:pt x="437"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674;p70">
                <a:extLst>
                  <a:ext uri="{FF2B5EF4-FFF2-40B4-BE49-F238E27FC236}">
                    <a16:creationId xmlns:a16="http://schemas.microsoft.com/office/drawing/2014/main" id="{C6AD1261-9FF7-A123-F9BE-EBB12F00B8CC}"/>
                  </a:ext>
                </a:extLst>
              </p:cNvPr>
              <p:cNvSpPr/>
              <p:nvPr/>
            </p:nvSpPr>
            <p:spPr>
              <a:xfrm>
                <a:off x="7415615" y="3059650"/>
                <a:ext cx="18983" cy="16943"/>
              </a:xfrm>
              <a:custGeom>
                <a:avLst/>
                <a:gdLst/>
                <a:ahLst/>
                <a:cxnLst/>
                <a:rect l="l" t="t" r="r" b="b"/>
                <a:pathLst>
                  <a:path w="735" h="656" extrusionOk="0">
                    <a:moveTo>
                      <a:pt x="409" y="0"/>
                    </a:moveTo>
                    <a:cubicBezTo>
                      <a:pt x="336" y="0"/>
                      <a:pt x="262" y="27"/>
                      <a:pt x="200" y="89"/>
                    </a:cubicBezTo>
                    <a:cubicBezTo>
                      <a:pt x="0" y="322"/>
                      <a:pt x="134" y="656"/>
                      <a:pt x="401" y="656"/>
                    </a:cubicBezTo>
                    <a:cubicBezTo>
                      <a:pt x="601" y="656"/>
                      <a:pt x="734" y="522"/>
                      <a:pt x="734" y="322"/>
                    </a:cubicBezTo>
                    <a:cubicBezTo>
                      <a:pt x="734" y="137"/>
                      <a:pt x="574" y="0"/>
                      <a:pt x="409"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675;p70">
                <a:extLst>
                  <a:ext uri="{FF2B5EF4-FFF2-40B4-BE49-F238E27FC236}">
                    <a16:creationId xmlns:a16="http://schemas.microsoft.com/office/drawing/2014/main" id="{5DB2CD99-4D8C-F0FF-B264-43185B31DBCF}"/>
                  </a:ext>
                </a:extLst>
              </p:cNvPr>
              <p:cNvSpPr/>
              <p:nvPr/>
            </p:nvSpPr>
            <p:spPr>
              <a:xfrm>
                <a:off x="7843787" y="2653560"/>
                <a:ext cx="16400" cy="17253"/>
              </a:xfrm>
              <a:custGeom>
                <a:avLst/>
                <a:gdLst/>
                <a:ahLst/>
                <a:cxnLst/>
                <a:rect l="l" t="t" r="r" b="b"/>
                <a:pathLst>
                  <a:path w="635" h="668" extrusionOk="0">
                    <a:moveTo>
                      <a:pt x="334" y="0"/>
                    </a:moveTo>
                    <a:cubicBezTo>
                      <a:pt x="134" y="0"/>
                      <a:pt x="1" y="167"/>
                      <a:pt x="1" y="334"/>
                    </a:cubicBezTo>
                    <a:cubicBezTo>
                      <a:pt x="1" y="501"/>
                      <a:pt x="134" y="667"/>
                      <a:pt x="334" y="667"/>
                    </a:cubicBezTo>
                    <a:cubicBezTo>
                      <a:pt x="501" y="667"/>
                      <a:pt x="635" y="501"/>
                      <a:pt x="635" y="334"/>
                    </a:cubicBezTo>
                    <a:cubicBezTo>
                      <a:pt x="635" y="167"/>
                      <a:pt x="501" y="0"/>
                      <a:pt x="334"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676;p70">
                <a:extLst>
                  <a:ext uri="{FF2B5EF4-FFF2-40B4-BE49-F238E27FC236}">
                    <a16:creationId xmlns:a16="http://schemas.microsoft.com/office/drawing/2014/main" id="{7B8B636B-3098-F192-7EE2-26483AE14499}"/>
                  </a:ext>
                </a:extLst>
              </p:cNvPr>
              <p:cNvSpPr/>
              <p:nvPr/>
            </p:nvSpPr>
            <p:spPr>
              <a:xfrm>
                <a:off x="7269146" y="2696072"/>
                <a:ext cx="19836" cy="16943"/>
              </a:xfrm>
              <a:custGeom>
                <a:avLst/>
                <a:gdLst/>
                <a:ahLst/>
                <a:cxnLst/>
                <a:rect l="l" t="t" r="r" b="b"/>
                <a:pathLst>
                  <a:path w="768" h="656" extrusionOk="0">
                    <a:moveTo>
                      <a:pt x="431" y="1"/>
                    </a:moveTo>
                    <a:cubicBezTo>
                      <a:pt x="353" y="1"/>
                      <a:pt x="272" y="27"/>
                      <a:pt x="201" y="89"/>
                    </a:cubicBezTo>
                    <a:cubicBezTo>
                      <a:pt x="1" y="322"/>
                      <a:pt x="167" y="656"/>
                      <a:pt x="434" y="656"/>
                    </a:cubicBezTo>
                    <a:cubicBezTo>
                      <a:pt x="634" y="656"/>
                      <a:pt x="768" y="523"/>
                      <a:pt x="768" y="322"/>
                    </a:cubicBezTo>
                    <a:cubicBezTo>
                      <a:pt x="768" y="137"/>
                      <a:pt x="608" y="1"/>
                      <a:pt x="431"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677;p70">
                <a:extLst>
                  <a:ext uri="{FF2B5EF4-FFF2-40B4-BE49-F238E27FC236}">
                    <a16:creationId xmlns:a16="http://schemas.microsoft.com/office/drawing/2014/main" id="{6FC88CE6-410E-150B-7DF2-B944DDF9D59E}"/>
                  </a:ext>
                </a:extLst>
              </p:cNvPr>
              <p:cNvSpPr/>
              <p:nvPr/>
            </p:nvSpPr>
            <p:spPr>
              <a:xfrm>
                <a:off x="7089075" y="2692327"/>
                <a:ext cx="16400" cy="16400"/>
              </a:xfrm>
              <a:custGeom>
                <a:avLst/>
                <a:gdLst/>
                <a:ahLst/>
                <a:cxnLst/>
                <a:rect l="l" t="t" r="r" b="b"/>
                <a:pathLst>
                  <a:path w="635" h="635" extrusionOk="0">
                    <a:moveTo>
                      <a:pt x="301" y="0"/>
                    </a:moveTo>
                    <a:cubicBezTo>
                      <a:pt x="134" y="0"/>
                      <a:pt x="1" y="134"/>
                      <a:pt x="1" y="301"/>
                    </a:cubicBezTo>
                    <a:cubicBezTo>
                      <a:pt x="1" y="501"/>
                      <a:pt x="134" y="634"/>
                      <a:pt x="301" y="634"/>
                    </a:cubicBezTo>
                    <a:cubicBezTo>
                      <a:pt x="501" y="634"/>
                      <a:pt x="635" y="501"/>
                      <a:pt x="635" y="301"/>
                    </a:cubicBezTo>
                    <a:cubicBezTo>
                      <a:pt x="635" y="134"/>
                      <a:pt x="501" y="0"/>
                      <a:pt x="301"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678;p70">
                <a:extLst>
                  <a:ext uri="{FF2B5EF4-FFF2-40B4-BE49-F238E27FC236}">
                    <a16:creationId xmlns:a16="http://schemas.microsoft.com/office/drawing/2014/main" id="{9FB9348E-05CA-8EFC-BC43-43D26B4B3DE4}"/>
                  </a:ext>
                </a:extLst>
              </p:cNvPr>
              <p:cNvSpPr/>
              <p:nvPr/>
            </p:nvSpPr>
            <p:spPr>
              <a:xfrm>
                <a:off x="7264833" y="2888205"/>
                <a:ext cx="19836" cy="16943"/>
              </a:xfrm>
              <a:custGeom>
                <a:avLst/>
                <a:gdLst/>
                <a:ahLst/>
                <a:cxnLst/>
                <a:rect l="l" t="t" r="r" b="b"/>
                <a:pathLst>
                  <a:path w="768" h="656" extrusionOk="0">
                    <a:moveTo>
                      <a:pt x="417" y="0"/>
                    </a:moveTo>
                    <a:cubicBezTo>
                      <a:pt x="339" y="0"/>
                      <a:pt x="262" y="27"/>
                      <a:pt x="201" y="89"/>
                    </a:cubicBezTo>
                    <a:cubicBezTo>
                      <a:pt x="1" y="289"/>
                      <a:pt x="134" y="656"/>
                      <a:pt x="434" y="656"/>
                    </a:cubicBezTo>
                    <a:cubicBezTo>
                      <a:pt x="601" y="656"/>
                      <a:pt x="768" y="489"/>
                      <a:pt x="768" y="322"/>
                    </a:cubicBezTo>
                    <a:cubicBezTo>
                      <a:pt x="768" y="137"/>
                      <a:pt x="592" y="0"/>
                      <a:pt x="417"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679;p70">
                <a:extLst>
                  <a:ext uri="{FF2B5EF4-FFF2-40B4-BE49-F238E27FC236}">
                    <a16:creationId xmlns:a16="http://schemas.microsoft.com/office/drawing/2014/main" id="{973443E1-CC2C-99A4-A8D7-F1BDE793EC4C}"/>
                  </a:ext>
                </a:extLst>
              </p:cNvPr>
              <p:cNvSpPr/>
              <p:nvPr/>
            </p:nvSpPr>
            <p:spPr>
              <a:xfrm>
                <a:off x="7334619" y="2778618"/>
                <a:ext cx="18983" cy="17124"/>
              </a:xfrm>
              <a:custGeom>
                <a:avLst/>
                <a:gdLst/>
                <a:ahLst/>
                <a:cxnLst/>
                <a:rect l="l" t="t" r="r" b="b"/>
                <a:pathLst>
                  <a:path w="735" h="663" extrusionOk="0">
                    <a:moveTo>
                      <a:pt x="423" y="0"/>
                    </a:moveTo>
                    <a:cubicBezTo>
                      <a:pt x="346" y="0"/>
                      <a:pt x="266" y="30"/>
                      <a:pt x="201" y="95"/>
                    </a:cubicBezTo>
                    <a:cubicBezTo>
                      <a:pt x="1" y="295"/>
                      <a:pt x="134" y="662"/>
                      <a:pt x="434" y="662"/>
                    </a:cubicBezTo>
                    <a:cubicBezTo>
                      <a:pt x="601" y="662"/>
                      <a:pt x="735" y="496"/>
                      <a:pt x="735" y="329"/>
                    </a:cubicBezTo>
                    <a:cubicBezTo>
                      <a:pt x="735" y="127"/>
                      <a:pt x="583" y="0"/>
                      <a:pt x="423"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680;p70">
                <a:extLst>
                  <a:ext uri="{FF2B5EF4-FFF2-40B4-BE49-F238E27FC236}">
                    <a16:creationId xmlns:a16="http://schemas.microsoft.com/office/drawing/2014/main" id="{F2626956-1FBF-6074-586B-08BF84D79A4C}"/>
                  </a:ext>
                </a:extLst>
              </p:cNvPr>
              <p:cNvSpPr/>
              <p:nvPr/>
            </p:nvSpPr>
            <p:spPr>
              <a:xfrm>
                <a:off x="7567250" y="3006057"/>
                <a:ext cx="18957" cy="16271"/>
              </a:xfrm>
              <a:custGeom>
                <a:avLst/>
                <a:gdLst/>
                <a:ahLst/>
                <a:cxnLst/>
                <a:rect l="l" t="t" r="r" b="b"/>
                <a:pathLst>
                  <a:path w="734" h="630" extrusionOk="0">
                    <a:moveTo>
                      <a:pt x="423" y="0"/>
                    </a:moveTo>
                    <a:cubicBezTo>
                      <a:pt x="345" y="0"/>
                      <a:pt x="266" y="30"/>
                      <a:pt x="200" y="96"/>
                    </a:cubicBezTo>
                    <a:cubicBezTo>
                      <a:pt x="0" y="296"/>
                      <a:pt x="134" y="629"/>
                      <a:pt x="434" y="629"/>
                    </a:cubicBezTo>
                    <a:cubicBezTo>
                      <a:pt x="601" y="629"/>
                      <a:pt x="734" y="496"/>
                      <a:pt x="734" y="329"/>
                    </a:cubicBezTo>
                    <a:cubicBezTo>
                      <a:pt x="734" y="127"/>
                      <a:pt x="583" y="0"/>
                      <a:pt x="423"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681;p70">
                <a:extLst>
                  <a:ext uri="{FF2B5EF4-FFF2-40B4-BE49-F238E27FC236}">
                    <a16:creationId xmlns:a16="http://schemas.microsoft.com/office/drawing/2014/main" id="{67478A8B-4B67-8E56-98B4-333E0C405819}"/>
                  </a:ext>
                </a:extLst>
              </p:cNvPr>
              <p:cNvSpPr/>
              <p:nvPr/>
            </p:nvSpPr>
            <p:spPr>
              <a:xfrm>
                <a:off x="7852414" y="2734530"/>
                <a:ext cx="16400" cy="17279"/>
              </a:xfrm>
              <a:custGeom>
                <a:avLst/>
                <a:gdLst/>
                <a:ahLst/>
                <a:cxnLst/>
                <a:rect l="l" t="t" r="r" b="b"/>
                <a:pathLst>
                  <a:path w="635" h="669" extrusionOk="0">
                    <a:moveTo>
                      <a:pt x="334" y="1"/>
                    </a:moveTo>
                    <a:cubicBezTo>
                      <a:pt x="134" y="1"/>
                      <a:pt x="0" y="168"/>
                      <a:pt x="0" y="334"/>
                    </a:cubicBezTo>
                    <a:cubicBezTo>
                      <a:pt x="0" y="501"/>
                      <a:pt x="134" y="668"/>
                      <a:pt x="334" y="668"/>
                    </a:cubicBezTo>
                    <a:cubicBezTo>
                      <a:pt x="501" y="668"/>
                      <a:pt x="634" y="501"/>
                      <a:pt x="634" y="334"/>
                    </a:cubicBezTo>
                    <a:cubicBezTo>
                      <a:pt x="634" y="168"/>
                      <a:pt x="501" y="1"/>
                      <a:pt x="334" y="1"/>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682;p70">
                <a:extLst>
                  <a:ext uri="{FF2B5EF4-FFF2-40B4-BE49-F238E27FC236}">
                    <a16:creationId xmlns:a16="http://schemas.microsoft.com/office/drawing/2014/main" id="{0C14455C-B449-B7D5-87E7-DB97E628E8D1}"/>
                  </a:ext>
                </a:extLst>
              </p:cNvPr>
              <p:cNvSpPr/>
              <p:nvPr/>
            </p:nvSpPr>
            <p:spPr>
              <a:xfrm>
                <a:off x="7423363" y="2808759"/>
                <a:ext cx="18983" cy="16271"/>
              </a:xfrm>
              <a:custGeom>
                <a:avLst/>
                <a:gdLst/>
                <a:ahLst/>
                <a:cxnLst/>
                <a:rect l="l" t="t" r="r" b="b"/>
                <a:pathLst>
                  <a:path w="735" h="630" extrusionOk="0">
                    <a:moveTo>
                      <a:pt x="423" y="1"/>
                    </a:moveTo>
                    <a:cubicBezTo>
                      <a:pt x="346" y="1"/>
                      <a:pt x="266" y="30"/>
                      <a:pt x="201" y="96"/>
                    </a:cubicBezTo>
                    <a:cubicBezTo>
                      <a:pt x="0" y="296"/>
                      <a:pt x="134" y="629"/>
                      <a:pt x="434" y="629"/>
                    </a:cubicBezTo>
                    <a:cubicBezTo>
                      <a:pt x="601" y="629"/>
                      <a:pt x="734" y="496"/>
                      <a:pt x="734" y="329"/>
                    </a:cubicBezTo>
                    <a:cubicBezTo>
                      <a:pt x="734" y="127"/>
                      <a:pt x="583" y="1"/>
                      <a:pt x="423"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683;p70">
                <a:extLst>
                  <a:ext uri="{FF2B5EF4-FFF2-40B4-BE49-F238E27FC236}">
                    <a16:creationId xmlns:a16="http://schemas.microsoft.com/office/drawing/2014/main" id="{12B72929-7E19-FCB0-41F1-DB01F693EE02}"/>
                  </a:ext>
                </a:extLst>
              </p:cNvPr>
              <p:cNvSpPr/>
              <p:nvPr/>
            </p:nvSpPr>
            <p:spPr>
              <a:xfrm>
                <a:off x="7551727" y="2717303"/>
                <a:ext cx="16400" cy="14902"/>
              </a:xfrm>
              <a:custGeom>
                <a:avLst/>
                <a:gdLst/>
                <a:ahLst/>
                <a:cxnLst/>
                <a:rect l="l" t="t" r="r" b="b"/>
                <a:pathLst>
                  <a:path w="635" h="577" extrusionOk="0">
                    <a:moveTo>
                      <a:pt x="318" y="1"/>
                    </a:moveTo>
                    <a:cubicBezTo>
                      <a:pt x="167" y="1"/>
                      <a:pt x="17" y="101"/>
                      <a:pt x="1" y="301"/>
                    </a:cubicBezTo>
                    <a:cubicBezTo>
                      <a:pt x="17" y="484"/>
                      <a:pt x="167" y="576"/>
                      <a:pt x="318" y="576"/>
                    </a:cubicBezTo>
                    <a:cubicBezTo>
                      <a:pt x="468" y="576"/>
                      <a:pt x="618" y="484"/>
                      <a:pt x="634" y="301"/>
                    </a:cubicBezTo>
                    <a:cubicBezTo>
                      <a:pt x="618" y="101"/>
                      <a:pt x="468" y="1"/>
                      <a:pt x="318"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684;p70">
                <a:extLst>
                  <a:ext uri="{FF2B5EF4-FFF2-40B4-BE49-F238E27FC236}">
                    <a16:creationId xmlns:a16="http://schemas.microsoft.com/office/drawing/2014/main" id="{18023E66-FDA4-BB10-DD00-6C3D11EFD43A}"/>
                  </a:ext>
                </a:extLst>
              </p:cNvPr>
              <p:cNvSpPr/>
              <p:nvPr/>
            </p:nvSpPr>
            <p:spPr>
              <a:xfrm>
                <a:off x="7850683" y="3038032"/>
                <a:ext cx="16400" cy="16814"/>
              </a:xfrm>
              <a:custGeom>
                <a:avLst/>
                <a:gdLst/>
                <a:ahLst/>
                <a:cxnLst/>
                <a:rect l="l" t="t" r="r" b="b"/>
                <a:pathLst>
                  <a:path w="635" h="651" extrusionOk="0">
                    <a:moveTo>
                      <a:pt x="317" y="0"/>
                    </a:moveTo>
                    <a:cubicBezTo>
                      <a:pt x="159" y="0"/>
                      <a:pt x="1" y="108"/>
                      <a:pt x="1" y="325"/>
                    </a:cubicBezTo>
                    <a:cubicBezTo>
                      <a:pt x="1" y="542"/>
                      <a:pt x="159" y="650"/>
                      <a:pt x="317" y="650"/>
                    </a:cubicBezTo>
                    <a:cubicBezTo>
                      <a:pt x="476" y="650"/>
                      <a:pt x="634" y="542"/>
                      <a:pt x="634" y="325"/>
                    </a:cubicBezTo>
                    <a:cubicBezTo>
                      <a:pt x="634" y="108"/>
                      <a:pt x="476" y="0"/>
                      <a:pt x="317"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685;p70">
                <a:extLst>
                  <a:ext uri="{FF2B5EF4-FFF2-40B4-BE49-F238E27FC236}">
                    <a16:creationId xmlns:a16="http://schemas.microsoft.com/office/drawing/2014/main" id="{A91FFA5C-2829-47C4-0EA5-4CC0769610A9}"/>
                  </a:ext>
                </a:extLst>
              </p:cNvPr>
              <p:cNvSpPr/>
              <p:nvPr/>
            </p:nvSpPr>
            <p:spPr>
              <a:xfrm>
                <a:off x="7936845" y="2670787"/>
                <a:ext cx="485919" cy="446299"/>
              </a:xfrm>
              <a:custGeom>
                <a:avLst/>
                <a:gdLst/>
                <a:ahLst/>
                <a:cxnLst/>
                <a:rect l="l" t="t" r="r" b="b"/>
                <a:pathLst>
                  <a:path w="18814" h="17280" fill="none" extrusionOk="0">
                    <a:moveTo>
                      <a:pt x="16179" y="4671"/>
                    </a:moveTo>
                    <a:cubicBezTo>
                      <a:pt x="18814" y="10942"/>
                      <a:pt x="12476" y="17280"/>
                      <a:pt x="6205" y="14644"/>
                    </a:cubicBezTo>
                    <a:cubicBezTo>
                      <a:pt x="4370" y="13877"/>
                      <a:pt x="2902" y="12409"/>
                      <a:pt x="2135" y="10575"/>
                    </a:cubicBezTo>
                    <a:cubicBezTo>
                      <a:pt x="0" y="5571"/>
                      <a:pt x="3703" y="0"/>
                      <a:pt x="9140"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686;p70">
                <a:extLst>
                  <a:ext uri="{FF2B5EF4-FFF2-40B4-BE49-F238E27FC236}">
                    <a16:creationId xmlns:a16="http://schemas.microsoft.com/office/drawing/2014/main" id="{458A3E0C-A0D8-6D68-6083-03481EBFBC73}"/>
                  </a:ext>
                </a:extLst>
              </p:cNvPr>
              <p:cNvSpPr/>
              <p:nvPr/>
            </p:nvSpPr>
            <p:spPr>
              <a:xfrm>
                <a:off x="7994570" y="2718181"/>
                <a:ext cx="284335" cy="329972"/>
              </a:xfrm>
              <a:custGeom>
                <a:avLst/>
                <a:gdLst/>
                <a:ahLst/>
                <a:cxnLst/>
                <a:rect l="l" t="t" r="r" b="b"/>
                <a:pathLst>
                  <a:path w="11009" h="12776" fill="none" extrusionOk="0">
                    <a:moveTo>
                      <a:pt x="11008" y="9874"/>
                    </a:moveTo>
                    <a:cubicBezTo>
                      <a:pt x="8106" y="12776"/>
                      <a:pt x="3169" y="11809"/>
                      <a:pt x="1568" y="8006"/>
                    </a:cubicBezTo>
                    <a:cubicBezTo>
                      <a:pt x="0" y="4203"/>
                      <a:pt x="2802" y="0"/>
                      <a:pt x="6905"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2687;p70">
              <a:extLst>
                <a:ext uri="{FF2B5EF4-FFF2-40B4-BE49-F238E27FC236}">
                  <a16:creationId xmlns:a16="http://schemas.microsoft.com/office/drawing/2014/main" id="{F1F83D33-5F17-0A65-7C5B-0588FE160CF6}"/>
                </a:ext>
              </a:extLst>
            </p:cNvPr>
            <p:cNvSpPr/>
            <p:nvPr/>
          </p:nvSpPr>
          <p:spPr>
            <a:xfrm>
              <a:off x="6429925" y="2074500"/>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88;p70">
              <a:extLst>
                <a:ext uri="{FF2B5EF4-FFF2-40B4-BE49-F238E27FC236}">
                  <a16:creationId xmlns:a16="http://schemas.microsoft.com/office/drawing/2014/main" id="{522D5D48-D552-BDDB-D8F5-B561E79E15F9}"/>
                </a:ext>
              </a:extLst>
            </p:cNvPr>
            <p:cNvSpPr/>
            <p:nvPr/>
          </p:nvSpPr>
          <p:spPr>
            <a:xfrm>
              <a:off x="5178700" y="3340113"/>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89;p70">
              <a:extLst>
                <a:ext uri="{FF2B5EF4-FFF2-40B4-BE49-F238E27FC236}">
                  <a16:creationId xmlns:a16="http://schemas.microsoft.com/office/drawing/2014/main" id="{17559E4F-0C7C-FDFE-1388-55E44D1081B6}"/>
                </a:ext>
              </a:extLst>
            </p:cNvPr>
            <p:cNvSpPr/>
            <p:nvPr/>
          </p:nvSpPr>
          <p:spPr>
            <a:xfrm>
              <a:off x="5450550" y="4183550"/>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90;p70">
              <a:extLst>
                <a:ext uri="{FF2B5EF4-FFF2-40B4-BE49-F238E27FC236}">
                  <a16:creationId xmlns:a16="http://schemas.microsoft.com/office/drawing/2014/main" id="{3449CE57-C4F9-E7CC-5D36-5F5CFA2D2D85}"/>
                </a:ext>
              </a:extLst>
            </p:cNvPr>
            <p:cNvSpPr/>
            <p:nvPr/>
          </p:nvSpPr>
          <p:spPr>
            <a:xfrm>
              <a:off x="8207950" y="328297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91;p70">
              <a:extLst>
                <a:ext uri="{FF2B5EF4-FFF2-40B4-BE49-F238E27FC236}">
                  <a16:creationId xmlns:a16="http://schemas.microsoft.com/office/drawing/2014/main" id="{8E398803-375B-7883-1ECC-5F63EC3DDF1E}"/>
                </a:ext>
              </a:extLst>
            </p:cNvPr>
            <p:cNvSpPr/>
            <p:nvPr/>
          </p:nvSpPr>
          <p:spPr>
            <a:xfrm>
              <a:off x="5764875" y="2032200"/>
              <a:ext cx="42300" cy="423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92;p70">
              <a:extLst>
                <a:ext uri="{FF2B5EF4-FFF2-40B4-BE49-F238E27FC236}">
                  <a16:creationId xmlns:a16="http://schemas.microsoft.com/office/drawing/2014/main" id="{0A95ACF3-8BAD-E316-0E12-D6361B80CE92}"/>
                </a:ext>
              </a:extLst>
            </p:cNvPr>
            <p:cNvSpPr/>
            <p:nvPr/>
          </p:nvSpPr>
          <p:spPr>
            <a:xfrm>
              <a:off x="6782100" y="190058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93;p70">
              <a:extLst>
                <a:ext uri="{FF2B5EF4-FFF2-40B4-BE49-F238E27FC236}">
                  <a16:creationId xmlns:a16="http://schemas.microsoft.com/office/drawing/2014/main" id="{F1011864-BD59-175F-27DC-7A4EC60C7A0A}"/>
                </a:ext>
              </a:extLst>
            </p:cNvPr>
            <p:cNvSpPr/>
            <p:nvPr/>
          </p:nvSpPr>
          <p:spPr>
            <a:xfrm>
              <a:off x="6334675" y="4225850"/>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94;p70">
              <a:extLst>
                <a:ext uri="{FF2B5EF4-FFF2-40B4-BE49-F238E27FC236}">
                  <a16:creationId xmlns:a16="http://schemas.microsoft.com/office/drawing/2014/main" id="{35B8FD1D-7AFA-B688-1576-E9D110AB522F}"/>
                </a:ext>
              </a:extLst>
            </p:cNvPr>
            <p:cNvSpPr/>
            <p:nvPr/>
          </p:nvSpPr>
          <p:spPr>
            <a:xfrm>
              <a:off x="5231988" y="3759213"/>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95;p70">
              <a:extLst>
                <a:ext uri="{FF2B5EF4-FFF2-40B4-BE49-F238E27FC236}">
                  <a16:creationId xmlns:a16="http://schemas.microsoft.com/office/drawing/2014/main" id="{1899AF32-B82C-A158-A239-E2EEECAAF28B}"/>
                </a:ext>
              </a:extLst>
            </p:cNvPr>
            <p:cNvSpPr/>
            <p:nvPr/>
          </p:nvSpPr>
          <p:spPr>
            <a:xfrm>
              <a:off x="7858100" y="21228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96;p70">
              <a:extLst>
                <a:ext uri="{FF2B5EF4-FFF2-40B4-BE49-F238E27FC236}">
                  <a16:creationId xmlns:a16="http://schemas.microsoft.com/office/drawing/2014/main" id="{57C7BC0D-8F1F-A709-8ECA-05657DE51BBA}"/>
                </a:ext>
              </a:extLst>
            </p:cNvPr>
            <p:cNvSpPr/>
            <p:nvPr/>
          </p:nvSpPr>
          <p:spPr>
            <a:xfrm>
              <a:off x="7676975" y="190058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0155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507113C-984B-C20C-C5F9-4914DDDFF708}"/>
              </a:ext>
            </a:extLst>
          </p:cNvPr>
          <p:cNvSpPr>
            <a:spLocks noGrp="1"/>
          </p:cNvSpPr>
          <p:nvPr>
            <p:ph type="subTitle" idx="1"/>
          </p:nvPr>
        </p:nvSpPr>
        <p:spPr>
          <a:xfrm>
            <a:off x="575734" y="1285238"/>
            <a:ext cx="4925526" cy="2721154"/>
          </a:xfrm>
        </p:spPr>
        <p:txBody>
          <a:bodyPr/>
          <a:lstStyle/>
          <a:p>
            <a:pPr marL="0" indent="463550" algn="l"/>
            <a:r>
              <a:rPr lang="en-US" dirty="0"/>
              <a:t>From Lasso Regression, we know the </a:t>
            </a:r>
            <a:r>
              <a:rPr lang="en-US" dirty="0" err="1"/>
              <a:t>boston</a:t>
            </a:r>
            <a:r>
              <a:rPr lang="en-US" dirty="0"/>
              <a:t> data frame have 13 independent variable’s and 1 </a:t>
            </a:r>
            <a:r>
              <a:rPr lang="en-US" dirty="0" err="1"/>
              <a:t>dependend</a:t>
            </a:r>
            <a:r>
              <a:rPr lang="en-US" dirty="0"/>
              <a:t> variable. But from the results of the method that was run, it turned out that 2 variables did not match the model to be run. Therefore, these variables must be excluded from the model, so that the model obtained from the regression lasso is as follows: </a:t>
            </a:r>
          </a:p>
          <a:p>
            <a:pPr marL="0" indent="1588" algn="l"/>
            <a:r>
              <a:rPr lang="en-US" dirty="0" err="1"/>
              <a:t>Medv</a:t>
            </a:r>
            <a:r>
              <a:rPr lang="en-US" dirty="0"/>
              <a:t> = 25.86 – 0.057 </a:t>
            </a:r>
            <a:r>
              <a:rPr lang="en-US" dirty="0" err="1"/>
              <a:t>crim</a:t>
            </a:r>
            <a:r>
              <a:rPr lang="en-US" dirty="0"/>
              <a:t> + 0.021 </a:t>
            </a:r>
            <a:r>
              <a:rPr lang="en-US" dirty="0" err="1"/>
              <a:t>zn</a:t>
            </a:r>
            <a:r>
              <a:rPr lang="en-US" dirty="0"/>
              <a:t>   – 0.028 </a:t>
            </a:r>
            <a:r>
              <a:rPr lang="en-US" dirty="0" err="1"/>
              <a:t>indus</a:t>
            </a:r>
            <a:r>
              <a:rPr lang="en-US" dirty="0"/>
              <a:t> + 0.000 </a:t>
            </a:r>
            <a:r>
              <a:rPr lang="en-US" dirty="0" err="1"/>
              <a:t>chas</a:t>
            </a:r>
            <a:r>
              <a:rPr lang="en-US" dirty="0"/>
              <a:t>  – 0.000 </a:t>
            </a:r>
            <a:r>
              <a:rPr lang="en-US" dirty="0" err="1"/>
              <a:t>nox</a:t>
            </a:r>
            <a:r>
              <a:rPr lang="en-US" dirty="0"/>
              <a:t> + 2.466 rm  + 0.023 age - 0.558 dis - 0.717 </a:t>
            </a:r>
            <a:r>
              <a:rPr lang="en-US" dirty="0" err="1"/>
              <a:t>ptratio</a:t>
            </a:r>
            <a:r>
              <a:rPr lang="en-US" dirty="0"/>
              <a:t>  + 0.012 black - 0.720 </a:t>
            </a:r>
            <a:r>
              <a:rPr lang="en-US" dirty="0" err="1"/>
              <a:t>lstat</a:t>
            </a:r>
            <a:r>
              <a:rPr lang="en-US" dirty="0"/>
              <a:t> </a:t>
            </a:r>
          </a:p>
          <a:p>
            <a:pPr marL="0" indent="1588" algn="l"/>
            <a:endParaRPr lang="en-US" dirty="0"/>
          </a:p>
          <a:p>
            <a:pPr marL="0" indent="463550" algn="l"/>
            <a:r>
              <a:rPr lang="en-US" dirty="0"/>
              <a:t>Besides that, from this model, we can see that some automatic variables have been excluded from the model which is has a coefficient of zero.</a:t>
            </a:r>
          </a:p>
        </p:txBody>
      </p:sp>
      <p:sp>
        <p:nvSpPr>
          <p:cNvPr id="3" name="Title 2">
            <a:extLst>
              <a:ext uri="{FF2B5EF4-FFF2-40B4-BE49-F238E27FC236}">
                <a16:creationId xmlns:a16="http://schemas.microsoft.com/office/drawing/2014/main" id="{2D49D2BF-9F19-C8C7-9049-787BD3928AE9}"/>
              </a:ext>
            </a:extLst>
          </p:cNvPr>
          <p:cNvSpPr>
            <a:spLocks noGrp="1"/>
          </p:cNvSpPr>
          <p:nvPr>
            <p:ph type="title"/>
          </p:nvPr>
        </p:nvSpPr>
        <p:spPr>
          <a:xfrm>
            <a:off x="669500" y="627413"/>
            <a:ext cx="5431228" cy="772409"/>
          </a:xfrm>
        </p:spPr>
        <p:txBody>
          <a:bodyPr/>
          <a:lstStyle/>
          <a:p>
            <a:pPr algn="l"/>
            <a:r>
              <a:rPr lang="en-US" sz="5400" dirty="0">
                <a:solidFill>
                  <a:schemeClr val="lt2"/>
                </a:solidFill>
              </a:rPr>
              <a:t>Conclusions</a:t>
            </a:r>
            <a:endParaRPr lang="en-US" sz="6000" dirty="0"/>
          </a:p>
        </p:txBody>
      </p:sp>
      <p:sp>
        <p:nvSpPr>
          <p:cNvPr id="4" name="Google Shape;650;p40">
            <a:extLst>
              <a:ext uri="{FF2B5EF4-FFF2-40B4-BE49-F238E27FC236}">
                <a16:creationId xmlns:a16="http://schemas.microsoft.com/office/drawing/2014/main" id="{A1569B33-380B-3AA9-8B76-DE47D0CA878B}"/>
              </a:ext>
            </a:extLst>
          </p:cNvPr>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5" name="Google Shape;669;p40">
            <a:hlinkClick r:id="rId2" action="ppaction://hlinksldjump"/>
            <a:extLst>
              <a:ext uri="{FF2B5EF4-FFF2-40B4-BE49-F238E27FC236}">
                <a16:creationId xmlns:a16="http://schemas.microsoft.com/office/drawing/2014/main" id="{D99EFA3F-10D8-9D0C-2E85-07F522DB2F63}"/>
              </a:ext>
            </a:extLst>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 name="Google Shape;670;p40">
            <a:hlinkClick r:id="rId3" action="ppaction://hlinksldjump"/>
            <a:extLst>
              <a:ext uri="{FF2B5EF4-FFF2-40B4-BE49-F238E27FC236}">
                <a16:creationId xmlns:a16="http://schemas.microsoft.com/office/drawing/2014/main" id="{03D57215-CF38-0FAC-ECEF-FD0AA2840DD9}"/>
              </a:ext>
            </a:extLst>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7" name="Google Shape;671;p40">
            <a:hlinkClick r:id="" action="ppaction://noaction"/>
            <a:extLst>
              <a:ext uri="{FF2B5EF4-FFF2-40B4-BE49-F238E27FC236}">
                <a16:creationId xmlns:a16="http://schemas.microsoft.com/office/drawing/2014/main" id="{3556A326-CD21-A65A-BF93-7CA14AB064A1}"/>
              </a:ext>
            </a:extLst>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8" name="Google Shape;672;p40">
            <a:extLst>
              <a:ext uri="{FF2B5EF4-FFF2-40B4-BE49-F238E27FC236}">
                <a16:creationId xmlns:a16="http://schemas.microsoft.com/office/drawing/2014/main" id="{2E369453-278C-3A21-5EAF-9815062D8D3D}"/>
              </a:ext>
            </a:extLst>
          </p:cNvPr>
          <p:cNvGrpSpPr/>
          <p:nvPr/>
        </p:nvGrpSpPr>
        <p:grpSpPr>
          <a:xfrm>
            <a:off x="706038" y="312972"/>
            <a:ext cx="140222" cy="140409"/>
            <a:chOff x="2741000" y="199475"/>
            <a:chExt cx="191953" cy="192210"/>
          </a:xfrm>
        </p:grpSpPr>
        <p:sp>
          <p:nvSpPr>
            <p:cNvPr id="9" name="Google Shape;673;p40">
              <a:extLst>
                <a:ext uri="{FF2B5EF4-FFF2-40B4-BE49-F238E27FC236}">
                  <a16:creationId xmlns:a16="http://schemas.microsoft.com/office/drawing/2014/main" id="{A3FB68CA-3E61-2407-E562-11FE11CA0055}"/>
                </a:ext>
              </a:extLst>
            </p:cNvPr>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74;p40">
              <a:extLst>
                <a:ext uri="{FF2B5EF4-FFF2-40B4-BE49-F238E27FC236}">
                  <a16:creationId xmlns:a16="http://schemas.microsoft.com/office/drawing/2014/main" id="{00F2E58D-DFEE-9379-1765-F1EE40DC7C3D}"/>
                </a:ext>
              </a:extLst>
            </p:cNvPr>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75;p40">
              <a:extLst>
                <a:ext uri="{FF2B5EF4-FFF2-40B4-BE49-F238E27FC236}">
                  <a16:creationId xmlns:a16="http://schemas.microsoft.com/office/drawing/2014/main" id="{C88525FF-22B1-A0E9-3DB1-9A5448606A79}"/>
                </a:ext>
              </a:extLst>
            </p:cNvPr>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76;p40">
              <a:extLst>
                <a:ext uri="{FF2B5EF4-FFF2-40B4-BE49-F238E27FC236}">
                  <a16:creationId xmlns:a16="http://schemas.microsoft.com/office/drawing/2014/main" id="{AE3D8B33-3640-B7BC-3E3E-B23248A22612}"/>
                </a:ext>
              </a:extLst>
            </p:cNvPr>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77;p40">
              <a:extLst>
                <a:ext uri="{FF2B5EF4-FFF2-40B4-BE49-F238E27FC236}">
                  <a16:creationId xmlns:a16="http://schemas.microsoft.com/office/drawing/2014/main" id="{14AB4F73-0B65-3E6D-043A-C31BB7EEB305}"/>
                </a:ext>
              </a:extLst>
            </p:cNvPr>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78;p40">
              <a:extLst>
                <a:ext uri="{FF2B5EF4-FFF2-40B4-BE49-F238E27FC236}">
                  <a16:creationId xmlns:a16="http://schemas.microsoft.com/office/drawing/2014/main" id="{6EE95004-FDE7-148E-7F55-4C7F6060A596}"/>
                </a:ext>
              </a:extLst>
            </p:cNvPr>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79;p40">
              <a:extLst>
                <a:ext uri="{FF2B5EF4-FFF2-40B4-BE49-F238E27FC236}">
                  <a16:creationId xmlns:a16="http://schemas.microsoft.com/office/drawing/2014/main" id="{19BB9AAE-F8A7-BD2F-FF0F-03CB6C455ED2}"/>
                </a:ext>
              </a:extLst>
            </p:cNvPr>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80;p40">
              <a:extLst>
                <a:ext uri="{FF2B5EF4-FFF2-40B4-BE49-F238E27FC236}">
                  <a16:creationId xmlns:a16="http://schemas.microsoft.com/office/drawing/2014/main" id="{FB85552D-C3B3-DE2A-6E4A-37196952C493}"/>
                </a:ext>
              </a:extLst>
            </p:cNvPr>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81;p40">
              <a:extLst>
                <a:ext uri="{FF2B5EF4-FFF2-40B4-BE49-F238E27FC236}">
                  <a16:creationId xmlns:a16="http://schemas.microsoft.com/office/drawing/2014/main" id="{DF5D9BE2-F1DB-6C7E-89B8-2DA8E553573E}"/>
                </a:ext>
              </a:extLst>
            </p:cNvPr>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682;p40">
            <a:hlinkClick r:id="rId4" action="ppaction://hlinksldjump"/>
            <a:extLst>
              <a:ext uri="{FF2B5EF4-FFF2-40B4-BE49-F238E27FC236}">
                <a16:creationId xmlns:a16="http://schemas.microsoft.com/office/drawing/2014/main" id="{1B31FC3F-B9F7-DB55-AFB6-C5B259FD03F0}"/>
              </a:ext>
            </a:extLst>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 name="Picture 18">
            <a:extLst>
              <a:ext uri="{FF2B5EF4-FFF2-40B4-BE49-F238E27FC236}">
                <a16:creationId xmlns:a16="http://schemas.microsoft.com/office/drawing/2014/main" id="{8B52A9D8-58A8-6C9D-1A6B-7F90188EA8D0}"/>
              </a:ext>
            </a:extLst>
          </p:cNvPr>
          <p:cNvPicPr>
            <a:picLocks noChangeAspect="1"/>
          </p:cNvPicPr>
          <p:nvPr/>
        </p:nvPicPr>
        <p:blipFill>
          <a:blip r:embed="rId5"/>
          <a:stretch>
            <a:fillRect/>
          </a:stretch>
        </p:blipFill>
        <p:spPr>
          <a:xfrm>
            <a:off x="5595026" y="1285238"/>
            <a:ext cx="1689763" cy="3191775"/>
          </a:xfrm>
          <a:prstGeom prst="rect">
            <a:avLst/>
          </a:prstGeom>
        </p:spPr>
      </p:pic>
    </p:spTree>
    <p:extLst>
      <p:ext uri="{BB962C8B-B14F-4D97-AF65-F5344CB8AC3E}">
        <p14:creationId xmlns:p14="http://schemas.microsoft.com/office/powerpoint/2010/main" val="397287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8"/>
          <p:cNvSpPr/>
          <p:nvPr/>
        </p:nvSpPr>
        <p:spPr>
          <a:xfrm>
            <a:off x="46638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38"/>
          <p:cNvCxnSpPr/>
          <p:nvPr/>
        </p:nvCxnSpPr>
        <p:spPr>
          <a:xfrm>
            <a:off x="55794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502" name="Google Shape;502;p38"/>
          <p:cNvSpPr/>
          <p:nvPr/>
        </p:nvSpPr>
        <p:spPr>
          <a:xfrm>
            <a:off x="280114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3" name="Google Shape;503;p38"/>
          <p:cNvCxnSpPr/>
          <p:nvPr/>
        </p:nvCxnSpPr>
        <p:spPr>
          <a:xfrm>
            <a:off x="3716766" y="3731088"/>
            <a:ext cx="2186400" cy="0"/>
          </a:xfrm>
          <a:prstGeom prst="straightConnector1">
            <a:avLst/>
          </a:prstGeom>
          <a:noFill/>
          <a:ln w="9525" cap="flat" cmpd="sng">
            <a:solidFill>
              <a:schemeClr val="dk1"/>
            </a:solidFill>
            <a:prstDash val="solid"/>
            <a:round/>
            <a:headEnd type="none" w="med" len="med"/>
            <a:tailEnd type="none" w="med" len="med"/>
          </a:ln>
        </p:spPr>
      </p:cxnSp>
      <p:sp>
        <p:nvSpPr>
          <p:cNvPr id="504" name="Google Shape;504;p38"/>
          <p:cNvSpPr/>
          <p:nvPr/>
        </p:nvSpPr>
        <p:spPr>
          <a:xfrm>
            <a:off x="8061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a:t>
            </a:r>
            <a:endParaRPr dirty="0"/>
          </a:p>
        </p:txBody>
      </p:sp>
      <p:sp>
        <p:nvSpPr>
          <p:cNvPr id="506" name="Google Shape;506;p38"/>
          <p:cNvSpPr txBox="1">
            <a:spLocks noGrp="1"/>
          </p:cNvSpPr>
          <p:nvPr>
            <p:ph type="title"/>
          </p:nvPr>
        </p:nvSpPr>
        <p:spPr>
          <a:xfrm>
            <a:off x="1648489" y="1478308"/>
            <a:ext cx="2509776"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507" name="Google Shape;507;p38"/>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slide contains about what lasso regression is and what is needed in this project.</a:t>
            </a:r>
            <a:endParaRPr dirty="0"/>
          </a:p>
        </p:txBody>
      </p:sp>
      <p:sp>
        <p:nvSpPr>
          <p:cNvPr id="508" name="Google Shape;508;p38"/>
          <p:cNvSpPr txBox="1">
            <a:spLocks noGrp="1"/>
          </p:cNvSpPr>
          <p:nvPr>
            <p:ph type="title" idx="2"/>
          </p:nvPr>
        </p:nvSpPr>
        <p:spPr>
          <a:xfrm>
            <a:off x="8061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509" name="Google Shape;509;p38"/>
          <p:cNvCxnSpPr/>
          <p:nvPr/>
        </p:nvCxnSpPr>
        <p:spPr>
          <a:xfrm>
            <a:off x="17217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510" name="Google Shape;510;p38"/>
          <p:cNvSpPr txBox="1">
            <a:spLocks noGrp="1"/>
          </p:cNvSpPr>
          <p:nvPr>
            <p:ph type="title" idx="3"/>
          </p:nvPr>
        </p:nvSpPr>
        <p:spPr>
          <a:xfrm>
            <a:off x="5506189" y="1450880"/>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t>
            </a:r>
            <a:r>
              <a:rPr lang="en" dirty="0"/>
              <a:t>odeling flow</a:t>
            </a:r>
            <a:endParaRPr dirty="0"/>
          </a:p>
        </p:txBody>
      </p:sp>
      <p:sp>
        <p:nvSpPr>
          <p:cNvPr id="511" name="Google Shape;511;p38"/>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slide contains about flow of modeling lasso regression using python</a:t>
            </a:r>
          </a:p>
        </p:txBody>
      </p:sp>
      <p:sp>
        <p:nvSpPr>
          <p:cNvPr id="512" name="Google Shape;512;p38"/>
          <p:cNvSpPr txBox="1">
            <a:spLocks noGrp="1"/>
          </p:cNvSpPr>
          <p:nvPr>
            <p:ph type="title" idx="5"/>
          </p:nvPr>
        </p:nvSpPr>
        <p:spPr>
          <a:xfrm>
            <a:off x="46638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16" name="Google Shape;516;p38"/>
          <p:cNvSpPr txBox="1">
            <a:spLocks noGrp="1"/>
          </p:cNvSpPr>
          <p:nvPr>
            <p:ph type="title" idx="9"/>
          </p:nvPr>
        </p:nvSpPr>
        <p:spPr>
          <a:xfrm>
            <a:off x="3645802" y="3287688"/>
            <a:ext cx="2723878"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Conclusions</a:t>
            </a:r>
            <a:endParaRPr dirty="0"/>
          </a:p>
        </p:txBody>
      </p:sp>
      <p:sp>
        <p:nvSpPr>
          <p:cNvPr id="517" name="Google Shape;517;p38"/>
          <p:cNvSpPr txBox="1">
            <a:spLocks noGrp="1"/>
          </p:cNvSpPr>
          <p:nvPr>
            <p:ph type="subTitle" idx="13"/>
          </p:nvPr>
        </p:nvSpPr>
        <p:spPr>
          <a:xfrm>
            <a:off x="3636591" y="37504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Yes, we get the conclusions and provide recommendations.</a:t>
            </a:r>
            <a:endParaRPr dirty="0"/>
          </a:p>
        </p:txBody>
      </p:sp>
      <p:sp>
        <p:nvSpPr>
          <p:cNvPr id="518" name="Google Shape;518;p38"/>
          <p:cNvSpPr txBox="1">
            <a:spLocks noGrp="1"/>
          </p:cNvSpPr>
          <p:nvPr>
            <p:ph type="title" idx="14"/>
          </p:nvPr>
        </p:nvSpPr>
        <p:spPr>
          <a:xfrm>
            <a:off x="2801141" y="36017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19" name="Google Shape;519;p3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523" name="Google Shape;523;p3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524" name="Google Shape;524;p3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7450613" y="13608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47" y="2779368"/>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47" y="31649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49" y="3221071"/>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1167876" y="30611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933116" y="2782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56;p40">
            <a:extLst>
              <a:ext uri="{FF2B5EF4-FFF2-40B4-BE49-F238E27FC236}">
                <a16:creationId xmlns:a16="http://schemas.microsoft.com/office/drawing/2014/main" id="{665F3767-8E4F-73A8-4ADE-AF72798C8A8D}"/>
              </a:ext>
            </a:extLst>
          </p:cNvPr>
          <p:cNvGrpSpPr/>
          <p:nvPr/>
        </p:nvGrpSpPr>
        <p:grpSpPr>
          <a:xfrm>
            <a:off x="6476719" y="3221068"/>
            <a:ext cx="695830" cy="243805"/>
            <a:chOff x="2271950" y="2722775"/>
            <a:chExt cx="575875" cy="201775"/>
          </a:xfrm>
        </p:grpSpPr>
        <p:sp>
          <p:nvSpPr>
            <p:cNvPr id="62" name="Google Shape;657;p40">
              <a:extLst>
                <a:ext uri="{FF2B5EF4-FFF2-40B4-BE49-F238E27FC236}">
                  <a16:creationId xmlns:a16="http://schemas.microsoft.com/office/drawing/2014/main" id="{19CE7969-7F66-F352-00E1-4DE3250540A2}"/>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58;p40">
              <a:extLst>
                <a:ext uri="{FF2B5EF4-FFF2-40B4-BE49-F238E27FC236}">
                  <a16:creationId xmlns:a16="http://schemas.microsoft.com/office/drawing/2014/main" id="{C5A52D31-6D5A-24EF-FEDE-ADA00528CF3E}"/>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59;p40">
              <a:extLst>
                <a:ext uri="{FF2B5EF4-FFF2-40B4-BE49-F238E27FC236}">
                  <a16:creationId xmlns:a16="http://schemas.microsoft.com/office/drawing/2014/main" id="{E7A3D765-6897-E374-C0C9-C0A07C714F7F}"/>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60;p40">
              <a:extLst>
                <a:ext uri="{FF2B5EF4-FFF2-40B4-BE49-F238E27FC236}">
                  <a16:creationId xmlns:a16="http://schemas.microsoft.com/office/drawing/2014/main" id="{D59C8329-9D8D-146F-5C22-DE98DADC47D2}"/>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1;p40">
              <a:extLst>
                <a:ext uri="{FF2B5EF4-FFF2-40B4-BE49-F238E27FC236}">
                  <a16:creationId xmlns:a16="http://schemas.microsoft.com/office/drawing/2014/main" id="{8917CD64-C84A-32B0-DC12-2575DBC0202D}"/>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56;p40">
            <a:extLst>
              <a:ext uri="{FF2B5EF4-FFF2-40B4-BE49-F238E27FC236}">
                <a16:creationId xmlns:a16="http://schemas.microsoft.com/office/drawing/2014/main" id="{7B5FABD5-131E-0821-7F38-89BF69AEE2B5}"/>
              </a:ext>
            </a:extLst>
          </p:cNvPr>
          <p:cNvGrpSpPr/>
          <p:nvPr/>
        </p:nvGrpSpPr>
        <p:grpSpPr>
          <a:xfrm>
            <a:off x="1333089" y="4009276"/>
            <a:ext cx="695830" cy="243805"/>
            <a:chOff x="2271950" y="2722775"/>
            <a:chExt cx="575875" cy="201775"/>
          </a:xfrm>
        </p:grpSpPr>
        <p:sp>
          <p:nvSpPr>
            <p:cNvPr id="68" name="Google Shape;657;p40">
              <a:extLst>
                <a:ext uri="{FF2B5EF4-FFF2-40B4-BE49-F238E27FC236}">
                  <a16:creationId xmlns:a16="http://schemas.microsoft.com/office/drawing/2014/main" id="{D698CA95-E052-10A2-67EC-02C958575B0B}"/>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58;p40">
              <a:extLst>
                <a:ext uri="{FF2B5EF4-FFF2-40B4-BE49-F238E27FC236}">
                  <a16:creationId xmlns:a16="http://schemas.microsoft.com/office/drawing/2014/main" id="{EC86292C-0CA5-8B24-C1AE-30DFF922543B}"/>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59;p40">
              <a:extLst>
                <a:ext uri="{FF2B5EF4-FFF2-40B4-BE49-F238E27FC236}">
                  <a16:creationId xmlns:a16="http://schemas.microsoft.com/office/drawing/2014/main" id="{A3EA1BDA-2EB9-F307-9938-2B85B8423F3C}"/>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60;p40">
              <a:extLst>
                <a:ext uri="{FF2B5EF4-FFF2-40B4-BE49-F238E27FC236}">
                  <a16:creationId xmlns:a16="http://schemas.microsoft.com/office/drawing/2014/main" id="{F5107257-6A8D-EA8E-6DF0-94197BA3D2BF}"/>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61;p40">
              <a:extLst>
                <a:ext uri="{FF2B5EF4-FFF2-40B4-BE49-F238E27FC236}">
                  <a16:creationId xmlns:a16="http://schemas.microsoft.com/office/drawing/2014/main" id="{43380593-72A9-B72E-8139-3CFC87AC56E0}"/>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548;p38">
            <a:extLst>
              <a:ext uri="{FF2B5EF4-FFF2-40B4-BE49-F238E27FC236}">
                <a16:creationId xmlns:a16="http://schemas.microsoft.com/office/drawing/2014/main" id="{F03A8938-B935-3766-49D7-28BF46F147A9}"/>
              </a:ext>
            </a:extLst>
          </p:cNvPr>
          <p:cNvSpPr/>
          <p:nvPr/>
        </p:nvSpPr>
        <p:spPr>
          <a:xfrm rot="6366221">
            <a:off x="6827579" y="430876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49;p38">
            <a:extLst>
              <a:ext uri="{FF2B5EF4-FFF2-40B4-BE49-F238E27FC236}">
                <a16:creationId xmlns:a16="http://schemas.microsoft.com/office/drawing/2014/main" id="{63FA59FA-ABA5-EA74-89EE-AE06E8B00B04}"/>
              </a:ext>
            </a:extLst>
          </p:cNvPr>
          <p:cNvSpPr/>
          <p:nvPr/>
        </p:nvSpPr>
        <p:spPr>
          <a:xfrm rot="4680463">
            <a:off x="6592819" y="403030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36;p38">
            <a:extLst>
              <a:ext uri="{FF2B5EF4-FFF2-40B4-BE49-F238E27FC236}">
                <a16:creationId xmlns:a16="http://schemas.microsoft.com/office/drawing/2014/main" id="{B47E2FF2-C41B-86F3-54D1-75B6CCC47D3C}"/>
              </a:ext>
            </a:extLst>
          </p:cNvPr>
          <p:cNvSpPr/>
          <p:nvPr/>
        </p:nvSpPr>
        <p:spPr>
          <a:xfrm rot="6366221">
            <a:off x="7048844" y="3960726"/>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8" name="Google Shape;398;p37"/>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a:t>Thanks!</a:t>
            </a:r>
            <a:endParaRPr sz="8000" dirty="0"/>
          </a:p>
        </p:txBody>
      </p:sp>
      <p:sp>
        <p:nvSpPr>
          <p:cNvPr id="399" name="Google Shape;399;p3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grpSp>
        <p:nvGrpSpPr>
          <p:cNvPr id="400" name="Google Shape;400;p37"/>
          <p:cNvGrpSpPr/>
          <p:nvPr/>
        </p:nvGrpSpPr>
        <p:grpSpPr>
          <a:xfrm>
            <a:off x="2308150" y="1262488"/>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7"/>
          <p:cNvGrpSpPr/>
          <p:nvPr/>
        </p:nvGrpSpPr>
        <p:grpSpPr>
          <a:xfrm>
            <a:off x="1093400" y="1043938"/>
            <a:ext cx="1043050" cy="1488400"/>
            <a:chOff x="910475" y="761863"/>
            <a:chExt cx="1043050" cy="1488400"/>
          </a:xfrm>
        </p:grpSpPr>
        <p:sp>
          <p:nvSpPr>
            <p:cNvPr id="418" name="Google Shape;418;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01625" y="213563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480" name="Google Shape;480;p37">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481" name="Google Shape;481;p37">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CONTACT</a:t>
            </a:r>
            <a:endParaRPr sz="1000" dirty="0">
              <a:solidFill>
                <a:schemeClr val="dk1"/>
              </a:solidFill>
              <a:latin typeface="Bebas Neue"/>
              <a:ea typeface="Bebas Neue"/>
              <a:cs typeface="Bebas Neue"/>
              <a:sym typeface="Bebas Neue"/>
            </a:endParaRPr>
          </a:p>
        </p:txBody>
      </p:sp>
      <p:grpSp>
        <p:nvGrpSpPr>
          <p:cNvPr id="482" name="Google Shape;482;p37"/>
          <p:cNvGrpSpPr/>
          <p:nvPr/>
        </p:nvGrpSpPr>
        <p:grpSpPr>
          <a:xfrm>
            <a:off x="706038" y="312972"/>
            <a:ext cx="140222" cy="140409"/>
            <a:chOff x="2741000" y="199475"/>
            <a:chExt cx="191953" cy="192210"/>
          </a:xfrm>
        </p:grpSpPr>
        <p:sp>
          <p:nvSpPr>
            <p:cNvPr id="483" name="Google Shape;483;p37"/>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7">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pic>
        <p:nvPicPr>
          <p:cNvPr id="2" name="Picture 1">
            <a:extLst>
              <a:ext uri="{FF2B5EF4-FFF2-40B4-BE49-F238E27FC236}">
                <a16:creationId xmlns:a16="http://schemas.microsoft.com/office/drawing/2014/main" id="{FC7C9FCC-F00A-9443-D484-8CDE8D87FA44}"/>
              </a:ext>
            </a:extLst>
          </p:cNvPr>
          <p:cNvPicPr>
            <a:picLocks noChangeAspect="1"/>
          </p:cNvPicPr>
          <p:nvPr/>
        </p:nvPicPr>
        <p:blipFill>
          <a:blip r:embed="rId6"/>
          <a:stretch>
            <a:fillRect/>
          </a:stretch>
        </p:blipFill>
        <p:spPr>
          <a:xfrm>
            <a:off x="2711929" y="2817726"/>
            <a:ext cx="394884" cy="394884"/>
          </a:xfrm>
          <a:prstGeom prst="rect">
            <a:avLst/>
          </a:prstGeom>
        </p:spPr>
      </p:pic>
      <p:grpSp>
        <p:nvGrpSpPr>
          <p:cNvPr id="17" name="Group 16">
            <a:extLst>
              <a:ext uri="{FF2B5EF4-FFF2-40B4-BE49-F238E27FC236}">
                <a16:creationId xmlns:a16="http://schemas.microsoft.com/office/drawing/2014/main" id="{A7160E98-C2DF-337B-CC2F-738C7024FF6E}"/>
              </a:ext>
            </a:extLst>
          </p:cNvPr>
          <p:cNvGrpSpPr/>
          <p:nvPr/>
        </p:nvGrpSpPr>
        <p:grpSpPr>
          <a:xfrm>
            <a:off x="2722683" y="3658191"/>
            <a:ext cx="371844" cy="381543"/>
            <a:chOff x="2722683" y="3745510"/>
            <a:chExt cx="453548" cy="418404"/>
          </a:xfrm>
        </p:grpSpPr>
        <p:sp>
          <p:nvSpPr>
            <p:cNvPr id="103" name="Google Shape;438;p37">
              <a:extLst>
                <a:ext uri="{FF2B5EF4-FFF2-40B4-BE49-F238E27FC236}">
                  <a16:creationId xmlns:a16="http://schemas.microsoft.com/office/drawing/2014/main" id="{B75508F8-6DBB-223A-5CE2-3BBFC683585A}"/>
                </a:ext>
              </a:extLst>
            </p:cNvPr>
            <p:cNvSpPr/>
            <p:nvPr/>
          </p:nvSpPr>
          <p:spPr>
            <a:xfrm>
              <a:off x="2722683" y="3745510"/>
              <a:ext cx="453548" cy="41840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descr="Shape&#10;&#10;Description automatically generated with low confidence">
              <a:extLst>
                <a:ext uri="{FF2B5EF4-FFF2-40B4-BE49-F238E27FC236}">
                  <a16:creationId xmlns:a16="http://schemas.microsoft.com/office/drawing/2014/main" id="{52A68209-2063-4A86-DB19-537C62F475DC}"/>
                </a:ext>
              </a:extLst>
            </p:cNvPr>
            <p:cNvPicPr>
              <a:picLocks noChangeAspect="1"/>
            </p:cNvPicPr>
            <p:nvPr/>
          </p:nvPicPr>
          <p:blipFill>
            <a:blip r:embed="rId7"/>
            <a:stretch>
              <a:fillRect/>
            </a:stretch>
          </p:blipFill>
          <p:spPr>
            <a:xfrm>
              <a:off x="2777585" y="3806652"/>
              <a:ext cx="338018" cy="338018"/>
            </a:xfrm>
            <a:prstGeom prst="rect">
              <a:avLst/>
            </a:prstGeom>
          </p:spPr>
        </p:pic>
      </p:grpSp>
      <p:grpSp>
        <p:nvGrpSpPr>
          <p:cNvPr id="16" name="Group 15">
            <a:extLst>
              <a:ext uri="{FF2B5EF4-FFF2-40B4-BE49-F238E27FC236}">
                <a16:creationId xmlns:a16="http://schemas.microsoft.com/office/drawing/2014/main" id="{92FFFCE0-29B7-5541-E70A-1C9CD1E877DE}"/>
              </a:ext>
            </a:extLst>
          </p:cNvPr>
          <p:cNvGrpSpPr/>
          <p:nvPr/>
        </p:nvGrpSpPr>
        <p:grpSpPr>
          <a:xfrm>
            <a:off x="2722767" y="4093575"/>
            <a:ext cx="371844" cy="381543"/>
            <a:chOff x="2722767" y="4226050"/>
            <a:chExt cx="453548" cy="418404"/>
          </a:xfrm>
        </p:grpSpPr>
        <p:sp>
          <p:nvSpPr>
            <p:cNvPr id="109" name="Google Shape;438;p37">
              <a:extLst>
                <a:ext uri="{FF2B5EF4-FFF2-40B4-BE49-F238E27FC236}">
                  <a16:creationId xmlns:a16="http://schemas.microsoft.com/office/drawing/2014/main" id="{E417353E-73C3-A679-C1F9-BFF96C2A875C}"/>
                </a:ext>
              </a:extLst>
            </p:cNvPr>
            <p:cNvSpPr/>
            <p:nvPr/>
          </p:nvSpPr>
          <p:spPr>
            <a:xfrm>
              <a:off x="2722767" y="4226050"/>
              <a:ext cx="453548" cy="41840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descr="Icon&#10;&#10;Description automatically generated with medium confidence">
              <a:extLst>
                <a:ext uri="{FF2B5EF4-FFF2-40B4-BE49-F238E27FC236}">
                  <a16:creationId xmlns:a16="http://schemas.microsoft.com/office/drawing/2014/main" id="{ED806C71-E8C0-1730-D3B3-F7C6058990C3}"/>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2764827" y="4340162"/>
              <a:ext cx="361579" cy="230333"/>
            </a:xfrm>
            <a:prstGeom prst="rect">
              <a:avLst/>
            </a:prstGeom>
          </p:spPr>
        </p:pic>
      </p:grpSp>
      <p:grpSp>
        <p:nvGrpSpPr>
          <p:cNvPr id="18" name="Group 17">
            <a:extLst>
              <a:ext uri="{FF2B5EF4-FFF2-40B4-BE49-F238E27FC236}">
                <a16:creationId xmlns:a16="http://schemas.microsoft.com/office/drawing/2014/main" id="{2CD1E588-C7B0-E98B-4ADD-B143926808E9}"/>
              </a:ext>
            </a:extLst>
          </p:cNvPr>
          <p:cNvGrpSpPr/>
          <p:nvPr/>
        </p:nvGrpSpPr>
        <p:grpSpPr>
          <a:xfrm>
            <a:off x="2712750" y="3251081"/>
            <a:ext cx="371844" cy="381543"/>
            <a:chOff x="2712750" y="3270666"/>
            <a:chExt cx="453548" cy="418404"/>
          </a:xfrm>
        </p:grpSpPr>
        <p:sp>
          <p:nvSpPr>
            <p:cNvPr id="101" name="Google Shape;438;p37">
              <a:extLst>
                <a:ext uri="{FF2B5EF4-FFF2-40B4-BE49-F238E27FC236}">
                  <a16:creationId xmlns:a16="http://schemas.microsoft.com/office/drawing/2014/main" id="{0624050E-9551-9786-EAE2-071695D5B6FE}"/>
                </a:ext>
              </a:extLst>
            </p:cNvPr>
            <p:cNvSpPr/>
            <p:nvPr/>
          </p:nvSpPr>
          <p:spPr>
            <a:xfrm>
              <a:off x="2712750" y="3270666"/>
              <a:ext cx="453548" cy="41840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13" descr="Icon&#10;&#10;Description automatically generated">
              <a:extLst>
                <a:ext uri="{FF2B5EF4-FFF2-40B4-BE49-F238E27FC236}">
                  <a16:creationId xmlns:a16="http://schemas.microsoft.com/office/drawing/2014/main" id="{7C824D09-1AE2-3224-6A99-E2A212BFF639}"/>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2777980" y="3306713"/>
              <a:ext cx="327388" cy="327388"/>
            </a:xfrm>
            <a:prstGeom prst="rect">
              <a:avLst/>
            </a:prstGeom>
          </p:spPr>
        </p:pic>
      </p:grpSp>
      <p:sp>
        <p:nvSpPr>
          <p:cNvPr id="119" name="Google Shape;481;p37">
            <a:hlinkClick r:id="" action="ppaction://noaction"/>
            <a:extLst>
              <a:ext uri="{FF2B5EF4-FFF2-40B4-BE49-F238E27FC236}">
                <a16:creationId xmlns:a16="http://schemas.microsoft.com/office/drawing/2014/main" id="{DD68DACD-E9CE-5C8F-AA8B-38494DF5B644}"/>
              </a:ext>
            </a:extLst>
          </p:cNvPr>
          <p:cNvSpPr txBox="1"/>
          <p:nvPr/>
        </p:nvSpPr>
        <p:spPr>
          <a:xfrm>
            <a:off x="3206356" y="2867360"/>
            <a:ext cx="1311416" cy="295615"/>
          </a:xfrm>
          <a:prstGeom prst="rect">
            <a:avLst/>
          </a:prstGeom>
          <a:noFill/>
          <a:ln>
            <a:noFill/>
          </a:ln>
        </p:spPr>
        <p:txBody>
          <a:bodyPr spcFirstLastPara="1" wrap="square" lIns="0" tIns="91425" rIns="0" bIns="91425" anchor="ctr" anchorCtr="0">
            <a:noAutofit/>
          </a:bodyPr>
          <a:lstStyle/>
          <a:p>
            <a:pPr marL="0" lvl="0" indent="0" rtl="0">
              <a:spcBef>
                <a:spcPts val="0"/>
              </a:spcBef>
              <a:spcAft>
                <a:spcPts val="0"/>
              </a:spcAft>
              <a:buNone/>
            </a:pPr>
            <a:endParaRPr dirty="0">
              <a:solidFill>
                <a:schemeClr val="dk1"/>
              </a:solidFill>
              <a:latin typeface="Bebas Neue"/>
              <a:ea typeface="Bebas Neue"/>
              <a:cs typeface="Bebas Neue"/>
              <a:sym typeface="Bebas Neue"/>
            </a:endParaRPr>
          </a:p>
        </p:txBody>
      </p:sp>
      <p:sp>
        <p:nvSpPr>
          <p:cNvPr id="120" name="Google Shape;690;p41">
            <a:extLst>
              <a:ext uri="{FF2B5EF4-FFF2-40B4-BE49-F238E27FC236}">
                <a16:creationId xmlns:a16="http://schemas.microsoft.com/office/drawing/2014/main" id="{5EC32E91-D12C-6549-BEDD-8F77DAD4EDFA}"/>
              </a:ext>
            </a:extLst>
          </p:cNvPr>
          <p:cNvSpPr txBox="1">
            <a:spLocks/>
          </p:cNvSpPr>
          <p:nvPr/>
        </p:nvSpPr>
        <p:spPr>
          <a:xfrm>
            <a:off x="3018994" y="2810904"/>
            <a:ext cx="2939467" cy="3639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Clr>
                <a:schemeClr val="hlink"/>
              </a:buClr>
              <a:buSzPts val="1100"/>
            </a:pPr>
            <a:r>
              <a:rPr lang="en-US" dirty="0">
                <a:solidFill>
                  <a:schemeClr val="accent6"/>
                </a:solidFill>
              </a:rPr>
              <a:t>www.linkedin.com/in/saftian-kodja</a:t>
            </a:r>
          </a:p>
        </p:txBody>
      </p:sp>
      <p:sp>
        <p:nvSpPr>
          <p:cNvPr id="121" name="Google Shape;690;p41">
            <a:extLst>
              <a:ext uri="{FF2B5EF4-FFF2-40B4-BE49-F238E27FC236}">
                <a16:creationId xmlns:a16="http://schemas.microsoft.com/office/drawing/2014/main" id="{97387E82-C80B-14AB-364E-FE03C1080EDE}"/>
              </a:ext>
            </a:extLst>
          </p:cNvPr>
          <p:cNvSpPr txBox="1">
            <a:spLocks/>
          </p:cNvSpPr>
          <p:nvPr/>
        </p:nvSpPr>
        <p:spPr>
          <a:xfrm>
            <a:off x="3094527" y="3245622"/>
            <a:ext cx="2939467" cy="3639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hlink"/>
              </a:buClr>
              <a:buSzPts val="1100"/>
            </a:pPr>
            <a:r>
              <a:rPr lang="en-US" dirty="0">
                <a:solidFill>
                  <a:schemeClr val="accent6"/>
                </a:solidFill>
              </a:rPr>
              <a:t>+62 823 4914 0222</a:t>
            </a:r>
          </a:p>
        </p:txBody>
      </p:sp>
      <p:sp>
        <p:nvSpPr>
          <p:cNvPr id="122" name="Google Shape;690;p41">
            <a:extLst>
              <a:ext uri="{FF2B5EF4-FFF2-40B4-BE49-F238E27FC236}">
                <a16:creationId xmlns:a16="http://schemas.microsoft.com/office/drawing/2014/main" id="{71564BAE-8DC8-04B3-1588-644CB8D39C92}"/>
              </a:ext>
            </a:extLst>
          </p:cNvPr>
          <p:cNvSpPr txBox="1">
            <a:spLocks/>
          </p:cNvSpPr>
          <p:nvPr/>
        </p:nvSpPr>
        <p:spPr>
          <a:xfrm>
            <a:off x="3110008" y="3680340"/>
            <a:ext cx="2939467" cy="3639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hlink"/>
              </a:buClr>
              <a:buSzPts val="1100"/>
            </a:pPr>
            <a:r>
              <a:rPr lang="en-US" dirty="0">
                <a:solidFill>
                  <a:schemeClr val="accent6"/>
                </a:solidFill>
              </a:rPr>
              <a:t>https://github.com/safkodja</a:t>
            </a:r>
          </a:p>
        </p:txBody>
      </p:sp>
      <p:sp>
        <p:nvSpPr>
          <p:cNvPr id="123" name="Google Shape;690;p41">
            <a:extLst>
              <a:ext uri="{FF2B5EF4-FFF2-40B4-BE49-F238E27FC236}">
                <a16:creationId xmlns:a16="http://schemas.microsoft.com/office/drawing/2014/main" id="{36D348DE-E2A9-10CF-42EF-59C2F00C3A67}"/>
              </a:ext>
            </a:extLst>
          </p:cNvPr>
          <p:cNvSpPr txBox="1">
            <a:spLocks/>
          </p:cNvSpPr>
          <p:nvPr/>
        </p:nvSpPr>
        <p:spPr>
          <a:xfrm>
            <a:off x="3103086" y="4082942"/>
            <a:ext cx="2939467" cy="3639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hlink"/>
              </a:buClr>
              <a:buSzPts val="1100"/>
            </a:pPr>
            <a:r>
              <a:rPr lang="en-US" dirty="0">
                <a:solidFill>
                  <a:schemeClr val="accent6"/>
                </a:solidFill>
              </a:rPr>
              <a:t>saftian.kodja@gmail.com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380399" y="1273525"/>
            <a:ext cx="4678911"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8000" dirty="0">
                <a:solidFill>
                  <a:schemeClr val="lt2"/>
                </a:solidFill>
              </a:rPr>
              <a:t>Introduction</a:t>
            </a:r>
          </a:p>
        </p:txBody>
      </p:sp>
      <p:sp>
        <p:nvSpPr>
          <p:cNvPr id="648" name="Google Shape;648;p40"/>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615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2633;p70">
            <a:extLst>
              <a:ext uri="{FF2B5EF4-FFF2-40B4-BE49-F238E27FC236}">
                <a16:creationId xmlns:a16="http://schemas.microsoft.com/office/drawing/2014/main" id="{B8189E34-9E38-C2D1-0A37-CA603E023323}"/>
              </a:ext>
            </a:extLst>
          </p:cNvPr>
          <p:cNvGrpSpPr/>
          <p:nvPr/>
        </p:nvGrpSpPr>
        <p:grpSpPr>
          <a:xfrm>
            <a:off x="3629571" y="2822560"/>
            <a:ext cx="2180565" cy="1740900"/>
            <a:chOff x="5178700" y="1900588"/>
            <a:chExt cx="3223650" cy="2519663"/>
          </a:xfrm>
        </p:grpSpPr>
        <p:grpSp>
          <p:nvGrpSpPr>
            <p:cNvPr id="58" name="Google Shape;2634;p70">
              <a:extLst>
                <a:ext uri="{FF2B5EF4-FFF2-40B4-BE49-F238E27FC236}">
                  <a16:creationId xmlns:a16="http://schemas.microsoft.com/office/drawing/2014/main" id="{28D46AC9-AF3C-A768-D395-90F73A929EE7}"/>
                </a:ext>
              </a:extLst>
            </p:cNvPr>
            <p:cNvGrpSpPr/>
            <p:nvPr/>
          </p:nvGrpSpPr>
          <p:grpSpPr>
            <a:xfrm>
              <a:off x="5308325" y="2175824"/>
              <a:ext cx="955410" cy="791843"/>
              <a:chOff x="3616600" y="2051524"/>
              <a:chExt cx="955410" cy="791843"/>
            </a:xfrm>
          </p:grpSpPr>
          <p:sp>
            <p:nvSpPr>
              <p:cNvPr id="118" name="Google Shape;2635;p70">
                <a:extLst>
                  <a:ext uri="{FF2B5EF4-FFF2-40B4-BE49-F238E27FC236}">
                    <a16:creationId xmlns:a16="http://schemas.microsoft.com/office/drawing/2014/main" id="{8510A777-894F-2AF6-7795-AAABDA0D051E}"/>
                  </a:ext>
                </a:extLst>
              </p:cNvPr>
              <p:cNvSpPr/>
              <p:nvPr/>
            </p:nvSpPr>
            <p:spPr>
              <a:xfrm>
                <a:off x="3739240" y="2051524"/>
                <a:ext cx="832770" cy="791832"/>
              </a:xfrm>
              <a:custGeom>
                <a:avLst/>
                <a:gdLst/>
                <a:ahLst/>
                <a:cxnLst/>
                <a:rect l="l" t="t" r="r" b="b"/>
                <a:pathLst>
                  <a:path w="18347" h="17447" extrusionOk="0">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636;p70">
                <a:extLst>
                  <a:ext uri="{FF2B5EF4-FFF2-40B4-BE49-F238E27FC236}">
                    <a16:creationId xmlns:a16="http://schemas.microsoft.com/office/drawing/2014/main" id="{E057ADDD-6983-9963-12BF-87D8F25DE081}"/>
                  </a:ext>
                </a:extLst>
              </p:cNvPr>
              <p:cNvSpPr/>
              <p:nvPr/>
            </p:nvSpPr>
            <p:spPr>
              <a:xfrm>
                <a:off x="3822483" y="2252906"/>
                <a:ext cx="685934" cy="499643"/>
              </a:xfrm>
              <a:custGeom>
                <a:avLst/>
                <a:gdLst/>
                <a:ahLst/>
                <a:cxnLst/>
                <a:rect l="l" t="t" r="r" b="b"/>
                <a:pathLst>
                  <a:path w="15112" h="11009" extrusionOk="0">
                    <a:moveTo>
                      <a:pt x="1" y="0"/>
                    </a:moveTo>
                    <a:lnTo>
                      <a:pt x="1" y="11008"/>
                    </a:lnTo>
                    <a:lnTo>
                      <a:pt x="15112" y="11008"/>
                    </a:lnTo>
                    <a:lnTo>
                      <a:pt x="15112" y="67"/>
                    </a:lnTo>
                    <a:lnTo>
                      <a:pt x="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637;p70">
                <a:extLst>
                  <a:ext uri="{FF2B5EF4-FFF2-40B4-BE49-F238E27FC236}">
                    <a16:creationId xmlns:a16="http://schemas.microsoft.com/office/drawing/2014/main" id="{ED967B91-8B59-8CEB-7FCB-13AEC7024562}"/>
                  </a:ext>
                </a:extLst>
              </p:cNvPr>
              <p:cNvSpPr/>
              <p:nvPr/>
            </p:nvSpPr>
            <p:spPr>
              <a:xfrm>
                <a:off x="3616600" y="2314995"/>
                <a:ext cx="953916" cy="528372"/>
              </a:xfrm>
              <a:custGeom>
                <a:avLst/>
                <a:gdLst/>
                <a:ahLst/>
                <a:cxnLst/>
                <a:rect l="l" t="t" r="r" b="b"/>
                <a:pathLst>
                  <a:path w="21016" h="11642" extrusionOk="0">
                    <a:moveTo>
                      <a:pt x="3069" y="0"/>
                    </a:moveTo>
                    <a:cubicBezTo>
                      <a:pt x="1268" y="0"/>
                      <a:pt x="0" y="1668"/>
                      <a:pt x="467" y="3369"/>
                    </a:cubicBezTo>
                    <a:lnTo>
                      <a:pt x="2702" y="11642"/>
                    </a:lnTo>
                    <a:lnTo>
                      <a:pt x="21015" y="11642"/>
                    </a:lnTo>
                    <a:lnTo>
                      <a:pt x="17846" y="67"/>
                    </a:lnTo>
                    <a:lnTo>
                      <a:pt x="3069" y="0"/>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2638;p70">
              <a:extLst>
                <a:ext uri="{FF2B5EF4-FFF2-40B4-BE49-F238E27FC236}">
                  <a16:creationId xmlns:a16="http://schemas.microsoft.com/office/drawing/2014/main" id="{36B76AA3-5322-884B-6529-59808C4FAC3C}"/>
                </a:ext>
              </a:extLst>
            </p:cNvPr>
            <p:cNvGrpSpPr/>
            <p:nvPr/>
          </p:nvGrpSpPr>
          <p:grpSpPr>
            <a:xfrm>
              <a:off x="5547091" y="2722146"/>
              <a:ext cx="2129895" cy="1316036"/>
              <a:chOff x="2918225" y="1793675"/>
              <a:chExt cx="2518500" cy="1556150"/>
            </a:xfrm>
          </p:grpSpPr>
          <p:sp>
            <p:nvSpPr>
              <p:cNvPr id="99" name="Google Shape;2639;p70">
                <a:extLst>
                  <a:ext uri="{FF2B5EF4-FFF2-40B4-BE49-F238E27FC236}">
                    <a16:creationId xmlns:a16="http://schemas.microsoft.com/office/drawing/2014/main" id="{2A7EAB91-5740-A68F-915E-CD5789C08F2C}"/>
                  </a:ext>
                </a:extLst>
              </p:cNvPr>
              <p:cNvSpPr/>
              <p:nvPr/>
            </p:nvSpPr>
            <p:spPr>
              <a:xfrm>
                <a:off x="3012450" y="1793675"/>
                <a:ext cx="2329200" cy="1391875"/>
              </a:xfrm>
              <a:custGeom>
                <a:avLst/>
                <a:gdLst/>
                <a:ahLst/>
                <a:cxnLst/>
                <a:rect l="l" t="t" r="r" b="b"/>
                <a:pathLst>
                  <a:path w="93168" h="55675" extrusionOk="0">
                    <a:moveTo>
                      <a:pt x="3370" y="1"/>
                    </a:moveTo>
                    <a:cubicBezTo>
                      <a:pt x="1502" y="1"/>
                      <a:pt x="1" y="1502"/>
                      <a:pt x="1" y="3370"/>
                    </a:cubicBezTo>
                    <a:lnTo>
                      <a:pt x="1" y="55674"/>
                    </a:lnTo>
                    <a:lnTo>
                      <a:pt x="93167" y="55674"/>
                    </a:lnTo>
                    <a:lnTo>
                      <a:pt x="93167" y="3370"/>
                    </a:lnTo>
                    <a:cubicBezTo>
                      <a:pt x="93167" y="1502"/>
                      <a:pt x="91666" y="1"/>
                      <a:pt x="89832"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640;p70">
                <a:extLst>
                  <a:ext uri="{FF2B5EF4-FFF2-40B4-BE49-F238E27FC236}">
                    <a16:creationId xmlns:a16="http://schemas.microsoft.com/office/drawing/2014/main" id="{47C6B9C0-D41B-0068-9A2B-938B989EFC58}"/>
                  </a:ext>
                </a:extLst>
              </p:cNvPr>
              <p:cNvSpPr/>
              <p:nvPr/>
            </p:nvSpPr>
            <p:spPr>
              <a:xfrm>
                <a:off x="3012450" y="3136325"/>
                <a:ext cx="2329200" cy="49225"/>
              </a:xfrm>
              <a:custGeom>
                <a:avLst/>
                <a:gdLst/>
                <a:ahLst/>
                <a:cxnLst/>
                <a:rect l="l" t="t" r="r" b="b"/>
                <a:pathLst>
                  <a:path w="93168" h="1969" extrusionOk="0">
                    <a:moveTo>
                      <a:pt x="1" y="0"/>
                    </a:moveTo>
                    <a:lnTo>
                      <a:pt x="1" y="1968"/>
                    </a:lnTo>
                    <a:lnTo>
                      <a:pt x="93167" y="1968"/>
                    </a:lnTo>
                    <a:lnTo>
                      <a:pt x="93167"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641;p70">
                <a:extLst>
                  <a:ext uri="{FF2B5EF4-FFF2-40B4-BE49-F238E27FC236}">
                    <a16:creationId xmlns:a16="http://schemas.microsoft.com/office/drawing/2014/main" id="{E76B2D98-7BCC-89BC-2E65-5D3B047E3D4F}"/>
                  </a:ext>
                </a:extLst>
              </p:cNvPr>
              <p:cNvSpPr/>
              <p:nvPr/>
            </p:nvSpPr>
            <p:spPr>
              <a:xfrm>
                <a:off x="2918225" y="3185525"/>
                <a:ext cx="2518500" cy="164300"/>
              </a:xfrm>
              <a:custGeom>
                <a:avLst/>
                <a:gdLst/>
                <a:ahLst/>
                <a:cxnLst/>
                <a:rect l="l" t="t" r="r" b="b"/>
                <a:pathLst>
                  <a:path w="100740" h="6572" extrusionOk="0">
                    <a:moveTo>
                      <a:pt x="0" y="0"/>
                    </a:moveTo>
                    <a:lnTo>
                      <a:pt x="0" y="1768"/>
                    </a:lnTo>
                    <a:cubicBezTo>
                      <a:pt x="0" y="4437"/>
                      <a:pt x="2169" y="6572"/>
                      <a:pt x="4837" y="6572"/>
                    </a:cubicBezTo>
                    <a:lnTo>
                      <a:pt x="95902" y="6572"/>
                    </a:lnTo>
                    <a:cubicBezTo>
                      <a:pt x="98571" y="6572"/>
                      <a:pt x="100739" y="4403"/>
                      <a:pt x="100739" y="1768"/>
                    </a:cubicBezTo>
                    <a:lnTo>
                      <a:pt x="100739"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642;p70">
                <a:extLst>
                  <a:ext uri="{FF2B5EF4-FFF2-40B4-BE49-F238E27FC236}">
                    <a16:creationId xmlns:a16="http://schemas.microsoft.com/office/drawing/2014/main" id="{90E673FD-F6AE-71CE-47D4-D6F70FB48102}"/>
                  </a:ext>
                </a:extLst>
              </p:cNvPr>
              <p:cNvSpPr/>
              <p:nvPr/>
            </p:nvSpPr>
            <p:spPr>
              <a:xfrm>
                <a:off x="3961475" y="3185525"/>
                <a:ext cx="431150" cy="59225"/>
              </a:xfrm>
              <a:custGeom>
                <a:avLst/>
                <a:gdLst/>
                <a:ahLst/>
                <a:cxnLst/>
                <a:rect l="l" t="t" r="r" b="b"/>
                <a:pathLst>
                  <a:path w="17246" h="2369" extrusionOk="0">
                    <a:moveTo>
                      <a:pt x="0" y="0"/>
                    </a:moveTo>
                    <a:lnTo>
                      <a:pt x="0" y="334"/>
                    </a:lnTo>
                    <a:cubicBezTo>
                      <a:pt x="0" y="1468"/>
                      <a:pt x="934" y="2369"/>
                      <a:pt x="2068" y="2369"/>
                    </a:cubicBezTo>
                    <a:lnTo>
                      <a:pt x="15211" y="2369"/>
                    </a:lnTo>
                    <a:cubicBezTo>
                      <a:pt x="16312" y="2369"/>
                      <a:pt x="17246" y="1468"/>
                      <a:pt x="17246" y="334"/>
                    </a:cubicBezTo>
                    <a:lnTo>
                      <a:pt x="17246"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643;p70">
                <a:extLst>
                  <a:ext uri="{FF2B5EF4-FFF2-40B4-BE49-F238E27FC236}">
                    <a16:creationId xmlns:a16="http://schemas.microsoft.com/office/drawing/2014/main" id="{51EDA4CB-1176-FC71-F352-334F929C762E}"/>
                  </a:ext>
                </a:extLst>
              </p:cNvPr>
              <p:cNvSpPr/>
              <p:nvPr/>
            </p:nvSpPr>
            <p:spPr>
              <a:xfrm>
                <a:off x="3092525" y="1903775"/>
                <a:ext cx="2169900" cy="1170025"/>
              </a:xfrm>
              <a:custGeom>
                <a:avLst/>
                <a:gdLst/>
                <a:ahLst/>
                <a:cxnLst/>
                <a:rect l="l" t="t" r="r" b="b"/>
                <a:pathLst>
                  <a:path w="86796" h="46801" extrusionOk="0">
                    <a:moveTo>
                      <a:pt x="0" y="0"/>
                    </a:moveTo>
                    <a:lnTo>
                      <a:pt x="86795" y="0"/>
                    </a:lnTo>
                    <a:lnTo>
                      <a:pt x="86795" y="46800"/>
                    </a:lnTo>
                    <a:lnTo>
                      <a:pt x="0" y="4680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644;p70">
                <a:extLst>
                  <a:ext uri="{FF2B5EF4-FFF2-40B4-BE49-F238E27FC236}">
                    <a16:creationId xmlns:a16="http://schemas.microsoft.com/office/drawing/2014/main" id="{382684CF-F2E9-DC52-DBC0-E663971EC617}"/>
                  </a:ext>
                </a:extLst>
              </p:cNvPr>
              <p:cNvSpPr/>
              <p:nvPr/>
            </p:nvSpPr>
            <p:spPr>
              <a:xfrm>
                <a:off x="3092525" y="1903775"/>
                <a:ext cx="2169900" cy="140125"/>
              </a:xfrm>
              <a:custGeom>
                <a:avLst/>
                <a:gdLst/>
                <a:ahLst/>
                <a:cxnLst/>
                <a:rect l="l" t="t" r="r" b="b"/>
                <a:pathLst>
                  <a:path w="86796" h="5605" extrusionOk="0">
                    <a:moveTo>
                      <a:pt x="0" y="0"/>
                    </a:moveTo>
                    <a:lnTo>
                      <a:pt x="0" y="5604"/>
                    </a:lnTo>
                    <a:lnTo>
                      <a:pt x="86795" y="5604"/>
                    </a:lnTo>
                    <a:lnTo>
                      <a:pt x="86795" y="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645;p70">
                <a:extLst>
                  <a:ext uri="{FF2B5EF4-FFF2-40B4-BE49-F238E27FC236}">
                    <a16:creationId xmlns:a16="http://schemas.microsoft.com/office/drawing/2014/main" id="{D5A27EDE-6FFB-E796-0AD3-0EEBFB62F29D}"/>
                  </a:ext>
                </a:extLst>
              </p:cNvPr>
              <p:cNvSpPr/>
              <p:nvPr/>
            </p:nvSpPr>
            <p:spPr>
              <a:xfrm>
                <a:off x="317835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646;p70">
                <a:extLst>
                  <a:ext uri="{FF2B5EF4-FFF2-40B4-BE49-F238E27FC236}">
                    <a16:creationId xmlns:a16="http://schemas.microsoft.com/office/drawing/2014/main" id="{1EFE85A3-BC34-AB3F-E737-33AB1B1A42E9}"/>
                  </a:ext>
                </a:extLst>
              </p:cNvPr>
              <p:cNvSpPr/>
              <p:nvPr/>
            </p:nvSpPr>
            <p:spPr>
              <a:xfrm>
                <a:off x="328650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647;p70">
                <a:extLst>
                  <a:ext uri="{FF2B5EF4-FFF2-40B4-BE49-F238E27FC236}">
                    <a16:creationId xmlns:a16="http://schemas.microsoft.com/office/drawing/2014/main" id="{6AAB1EF0-3FC0-F999-D646-ADCDA35EDD41}"/>
                  </a:ext>
                </a:extLst>
              </p:cNvPr>
              <p:cNvSpPr/>
              <p:nvPr/>
            </p:nvSpPr>
            <p:spPr>
              <a:xfrm>
                <a:off x="339465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648;p70">
                <a:extLst>
                  <a:ext uri="{FF2B5EF4-FFF2-40B4-BE49-F238E27FC236}">
                    <a16:creationId xmlns:a16="http://schemas.microsoft.com/office/drawing/2014/main" id="{D8456258-0DF8-3E0E-F44F-2B34D76E88A9}"/>
                  </a:ext>
                </a:extLst>
              </p:cNvPr>
              <p:cNvSpPr/>
              <p:nvPr/>
            </p:nvSpPr>
            <p:spPr>
              <a:xfrm>
                <a:off x="3388650" y="2195750"/>
                <a:ext cx="687900" cy="687900"/>
              </a:xfrm>
              <a:prstGeom prst="pie">
                <a:avLst>
                  <a:gd name="adj1" fmla="val 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 name="Google Shape;2649;p70">
                <a:extLst>
                  <a:ext uri="{FF2B5EF4-FFF2-40B4-BE49-F238E27FC236}">
                    <a16:creationId xmlns:a16="http://schemas.microsoft.com/office/drawing/2014/main" id="{FDC38F73-FA86-70CB-671F-8EA0494E3968}"/>
                  </a:ext>
                </a:extLst>
              </p:cNvPr>
              <p:cNvCxnSpPr/>
              <p:nvPr/>
            </p:nvCxnSpPr>
            <p:spPr>
              <a:xfrm>
                <a:off x="3950475" y="2270850"/>
                <a:ext cx="480900" cy="0"/>
              </a:xfrm>
              <a:prstGeom prst="straightConnector1">
                <a:avLst/>
              </a:prstGeom>
              <a:noFill/>
              <a:ln w="9525" cap="flat" cmpd="sng">
                <a:solidFill>
                  <a:schemeClr val="dk1"/>
                </a:solidFill>
                <a:prstDash val="solid"/>
                <a:round/>
                <a:headEnd type="none" w="med" len="med"/>
                <a:tailEnd type="oval" w="med" len="med"/>
              </a:ln>
            </p:spPr>
          </p:cxnSp>
          <p:cxnSp>
            <p:nvCxnSpPr>
              <p:cNvPr id="110" name="Google Shape;2650;p70">
                <a:extLst>
                  <a:ext uri="{FF2B5EF4-FFF2-40B4-BE49-F238E27FC236}">
                    <a16:creationId xmlns:a16="http://schemas.microsoft.com/office/drawing/2014/main" id="{CCC507D0-D0B8-B5EE-6C6D-810E72F27C3D}"/>
                  </a:ext>
                </a:extLst>
              </p:cNvPr>
              <p:cNvCxnSpPr/>
              <p:nvPr/>
            </p:nvCxnSpPr>
            <p:spPr>
              <a:xfrm>
                <a:off x="4572000" y="2270850"/>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11" name="Google Shape;2651;p70">
                <a:extLst>
                  <a:ext uri="{FF2B5EF4-FFF2-40B4-BE49-F238E27FC236}">
                    <a16:creationId xmlns:a16="http://schemas.microsoft.com/office/drawing/2014/main" id="{C0DB9436-8AA6-532F-6DB7-524296A7F317}"/>
                  </a:ext>
                </a:extLst>
              </p:cNvPr>
              <p:cNvCxnSpPr/>
              <p:nvPr/>
            </p:nvCxnSpPr>
            <p:spPr>
              <a:xfrm>
                <a:off x="4572000" y="2321913"/>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12" name="Google Shape;2652;p70">
                <a:extLst>
                  <a:ext uri="{FF2B5EF4-FFF2-40B4-BE49-F238E27FC236}">
                    <a16:creationId xmlns:a16="http://schemas.microsoft.com/office/drawing/2014/main" id="{C6BAED5F-E1FE-7A81-369D-7ACB77DB5EF0}"/>
                  </a:ext>
                </a:extLst>
              </p:cNvPr>
              <p:cNvCxnSpPr/>
              <p:nvPr/>
            </p:nvCxnSpPr>
            <p:spPr>
              <a:xfrm>
                <a:off x="4572000" y="2372975"/>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2653;p70">
                <a:extLst>
                  <a:ext uri="{FF2B5EF4-FFF2-40B4-BE49-F238E27FC236}">
                    <a16:creationId xmlns:a16="http://schemas.microsoft.com/office/drawing/2014/main" id="{662B9AEF-05F1-B522-9FB5-4E61116F95D3}"/>
                  </a:ext>
                </a:extLst>
              </p:cNvPr>
              <p:cNvCxnSpPr/>
              <p:nvPr/>
            </p:nvCxnSpPr>
            <p:spPr>
              <a:xfrm>
                <a:off x="3665075" y="2703588"/>
                <a:ext cx="766200" cy="0"/>
              </a:xfrm>
              <a:prstGeom prst="straightConnector1">
                <a:avLst/>
              </a:prstGeom>
              <a:noFill/>
              <a:ln w="9525" cap="flat" cmpd="sng">
                <a:solidFill>
                  <a:schemeClr val="dk1"/>
                </a:solidFill>
                <a:prstDash val="solid"/>
                <a:round/>
                <a:headEnd type="none" w="med" len="med"/>
                <a:tailEnd type="oval" w="med" len="med"/>
              </a:ln>
            </p:spPr>
          </p:cxnSp>
          <p:cxnSp>
            <p:nvCxnSpPr>
              <p:cNvPr id="114" name="Google Shape;2654;p70">
                <a:extLst>
                  <a:ext uri="{FF2B5EF4-FFF2-40B4-BE49-F238E27FC236}">
                    <a16:creationId xmlns:a16="http://schemas.microsoft.com/office/drawing/2014/main" id="{4F49A62A-1980-2618-54F0-D86C44EC887D}"/>
                  </a:ext>
                </a:extLst>
              </p:cNvPr>
              <p:cNvCxnSpPr/>
              <p:nvPr/>
            </p:nvCxnSpPr>
            <p:spPr>
              <a:xfrm>
                <a:off x="4572000" y="2703588"/>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2655;p70">
                <a:extLst>
                  <a:ext uri="{FF2B5EF4-FFF2-40B4-BE49-F238E27FC236}">
                    <a16:creationId xmlns:a16="http://schemas.microsoft.com/office/drawing/2014/main" id="{7BE1232C-3F1B-4AD4-489D-2C6C96272706}"/>
                  </a:ext>
                </a:extLst>
              </p:cNvPr>
              <p:cNvCxnSpPr/>
              <p:nvPr/>
            </p:nvCxnSpPr>
            <p:spPr>
              <a:xfrm>
                <a:off x="4572000" y="2754650"/>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16" name="Google Shape;2656;p70">
                <a:extLst>
                  <a:ext uri="{FF2B5EF4-FFF2-40B4-BE49-F238E27FC236}">
                    <a16:creationId xmlns:a16="http://schemas.microsoft.com/office/drawing/2014/main" id="{79E7251C-5DD5-CA06-91DC-5340862767AF}"/>
                  </a:ext>
                </a:extLst>
              </p:cNvPr>
              <p:cNvCxnSpPr/>
              <p:nvPr/>
            </p:nvCxnSpPr>
            <p:spPr>
              <a:xfrm>
                <a:off x="4572000" y="2805713"/>
                <a:ext cx="387600" cy="0"/>
              </a:xfrm>
              <a:prstGeom prst="straightConnector1">
                <a:avLst/>
              </a:prstGeom>
              <a:noFill/>
              <a:ln w="9525" cap="flat" cmpd="sng">
                <a:solidFill>
                  <a:schemeClr val="dk1"/>
                </a:solidFill>
                <a:prstDash val="solid"/>
                <a:round/>
                <a:headEnd type="none" w="med" len="med"/>
                <a:tailEnd type="none" w="med" len="med"/>
              </a:ln>
            </p:spPr>
          </p:cxnSp>
          <p:sp>
            <p:nvSpPr>
              <p:cNvPr id="117" name="Google Shape;2657;p70">
                <a:extLst>
                  <a:ext uri="{FF2B5EF4-FFF2-40B4-BE49-F238E27FC236}">
                    <a16:creationId xmlns:a16="http://schemas.microsoft.com/office/drawing/2014/main" id="{C332455A-946F-6E33-C746-806E333475FC}"/>
                  </a:ext>
                </a:extLst>
              </p:cNvPr>
              <p:cNvSpPr/>
              <p:nvPr/>
            </p:nvSpPr>
            <p:spPr>
              <a:xfrm rot="5400000">
                <a:off x="3453750" y="2144838"/>
                <a:ext cx="687900" cy="687900"/>
              </a:xfrm>
              <a:prstGeom prst="pie">
                <a:avLst>
                  <a:gd name="adj1" fmla="val 10777963"/>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2658;p70">
              <a:extLst>
                <a:ext uri="{FF2B5EF4-FFF2-40B4-BE49-F238E27FC236}">
                  <a16:creationId xmlns:a16="http://schemas.microsoft.com/office/drawing/2014/main" id="{B213AE89-495E-00D2-C6AF-2A80970C918B}"/>
                </a:ext>
              </a:extLst>
            </p:cNvPr>
            <p:cNvGrpSpPr/>
            <p:nvPr/>
          </p:nvGrpSpPr>
          <p:grpSpPr>
            <a:xfrm>
              <a:off x="7320116" y="3611724"/>
              <a:ext cx="730793" cy="605681"/>
              <a:chOff x="3616600" y="2051524"/>
              <a:chExt cx="955410" cy="791843"/>
            </a:xfrm>
          </p:grpSpPr>
          <p:sp>
            <p:nvSpPr>
              <p:cNvPr id="96" name="Google Shape;2659;p70">
                <a:extLst>
                  <a:ext uri="{FF2B5EF4-FFF2-40B4-BE49-F238E27FC236}">
                    <a16:creationId xmlns:a16="http://schemas.microsoft.com/office/drawing/2014/main" id="{1E24C75A-B1E8-D113-944F-4DDEEAF6973F}"/>
                  </a:ext>
                </a:extLst>
              </p:cNvPr>
              <p:cNvSpPr/>
              <p:nvPr/>
            </p:nvSpPr>
            <p:spPr>
              <a:xfrm>
                <a:off x="3739240" y="2051524"/>
                <a:ext cx="832770" cy="791832"/>
              </a:xfrm>
              <a:custGeom>
                <a:avLst/>
                <a:gdLst/>
                <a:ahLst/>
                <a:cxnLst/>
                <a:rect l="l" t="t" r="r" b="b"/>
                <a:pathLst>
                  <a:path w="18347" h="17447" extrusionOk="0">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660;p70">
                <a:extLst>
                  <a:ext uri="{FF2B5EF4-FFF2-40B4-BE49-F238E27FC236}">
                    <a16:creationId xmlns:a16="http://schemas.microsoft.com/office/drawing/2014/main" id="{61D5B7FA-A858-09B2-FBED-BDEEE69750BA}"/>
                  </a:ext>
                </a:extLst>
              </p:cNvPr>
              <p:cNvSpPr/>
              <p:nvPr/>
            </p:nvSpPr>
            <p:spPr>
              <a:xfrm>
                <a:off x="3822483" y="2252906"/>
                <a:ext cx="685934" cy="499643"/>
              </a:xfrm>
              <a:custGeom>
                <a:avLst/>
                <a:gdLst/>
                <a:ahLst/>
                <a:cxnLst/>
                <a:rect l="l" t="t" r="r" b="b"/>
                <a:pathLst>
                  <a:path w="15112" h="11009" extrusionOk="0">
                    <a:moveTo>
                      <a:pt x="1" y="0"/>
                    </a:moveTo>
                    <a:lnTo>
                      <a:pt x="1" y="11008"/>
                    </a:lnTo>
                    <a:lnTo>
                      <a:pt x="15112" y="11008"/>
                    </a:lnTo>
                    <a:lnTo>
                      <a:pt x="15112" y="67"/>
                    </a:lnTo>
                    <a:lnTo>
                      <a:pt x="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661;p70">
                <a:extLst>
                  <a:ext uri="{FF2B5EF4-FFF2-40B4-BE49-F238E27FC236}">
                    <a16:creationId xmlns:a16="http://schemas.microsoft.com/office/drawing/2014/main" id="{C957B59D-A7FD-149A-C8C0-D023EDEDFD25}"/>
                  </a:ext>
                </a:extLst>
              </p:cNvPr>
              <p:cNvSpPr/>
              <p:nvPr/>
            </p:nvSpPr>
            <p:spPr>
              <a:xfrm>
                <a:off x="3616600" y="2314995"/>
                <a:ext cx="953916" cy="528372"/>
              </a:xfrm>
              <a:custGeom>
                <a:avLst/>
                <a:gdLst/>
                <a:ahLst/>
                <a:cxnLst/>
                <a:rect l="l" t="t" r="r" b="b"/>
                <a:pathLst>
                  <a:path w="21016" h="11642" extrusionOk="0">
                    <a:moveTo>
                      <a:pt x="3069" y="0"/>
                    </a:moveTo>
                    <a:cubicBezTo>
                      <a:pt x="1268" y="0"/>
                      <a:pt x="0" y="1668"/>
                      <a:pt x="467" y="3369"/>
                    </a:cubicBezTo>
                    <a:lnTo>
                      <a:pt x="2702" y="11642"/>
                    </a:lnTo>
                    <a:lnTo>
                      <a:pt x="21015" y="11642"/>
                    </a:lnTo>
                    <a:lnTo>
                      <a:pt x="17846" y="67"/>
                    </a:lnTo>
                    <a:lnTo>
                      <a:pt x="3069"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2662;p70">
              <a:extLst>
                <a:ext uri="{FF2B5EF4-FFF2-40B4-BE49-F238E27FC236}">
                  <a16:creationId xmlns:a16="http://schemas.microsoft.com/office/drawing/2014/main" id="{25EEA57C-B6DA-7299-ECF1-F8596EEE3068}"/>
                </a:ext>
              </a:extLst>
            </p:cNvPr>
            <p:cNvGrpSpPr/>
            <p:nvPr/>
          </p:nvGrpSpPr>
          <p:grpSpPr>
            <a:xfrm>
              <a:off x="6782088" y="2389650"/>
              <a:ext cx="1425859" cy="691841"/>
              <a:chOff x="7010688" y="2460575"/>
              <a:chExt cx="1425859" cy="691841"/>
            </a:xfrm>
          </p:grpSpPr>
          <p:sp>
            <p:nvSpPr>
              <p:cNvPr id="72" name="Google Shape;2663;p70">
                <a:extLst>
                  <a:ext uri="{FF2B5EF4-FFF2-40B4-BE49-F238E27FC236}">
                    <a16:creationId xmlns:a16="http://schemas.microsoft.com/office/drawing/2014/main" id="{2791D31F-E1CF-D8FF-DEE1-C48FBFC431D6}"/>
                  </a:ext>
                </a:extLst>
              </p:cNvPr>
              <p:cNvSpPr/>
              <p:nvPr/>
            </p:nvSpPr>
            <p:spPr>
              <a:xfrm>
                <a:off x="7010688" y="2460575"/>
                <a:ext cx="1425859" cy="691841"/>
              </a:xfrm>
              <a:custGeom>
                <a:avLst/>
                <a:gdLst/>
                <a:ahLst/>
                <a:cxnLst/>
                <a:rect l="l" t="t" r="r" b="b"/>
                <a:pathLst>
                  <a:path w="55207" h="26787" extrusionOk="0">
                    <a:moveTo>
                      <a:pt x="0" y="0"/>
                    </a:moveTo>
                    <a:lnTo>
                      <a:pt x="0" y="26786"/>
                    </a:lnTo>
                    <a:lnTo>
                      <a:pt x="0" y="26786"/>
                    </a:lnTo>
                    <a:lnTo>
                      <a:pt x="55206" y="26786"/>
                    </a:lnTo>
                    <a:lnTo>
                      <a:pt x="55206" y="0"/>
                    </a:lnTo>
                    <a:close/>
                  </a:path>
                </a:pathLst>
              </a:cu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64;p70">
                <a:extLst>
                  <a:ext uri="{FF2B5EF4-FFF2-40B4-BE49-F238E27FC236}">
                    <a16:creationId xmlns:a16="http://schemas.microsoft.com/office/drawing/2014/main" id="{F957808C-23EB-FBE9-AD92-D0B31A6BAAFB}"/>
                  </a:ext>
                </a:extLst>
              </p:cNvPr>
              <p:cNvSpPr/>
              <p:nvPr/>
            </p:nvSpPr>
            <p:spPr>
              <a:xfrm>
                <a:off x="7056351" y="2509673"/>
                <a:ext cx="1335385" cy="101683"/>
              </a:xfrm>
              <a:custGeom>
                <a:avLst/>
                <a:gdLst/>
                <a:ahLst/>
                <a:cxnLst/>
                <a:rect l="l" t="t" r="r" b="b"/>
                <a:pathLst>
                  <a:path w="51704" h="3937" extrusionOk="0">
                    <a:moveTo>
                      <a:pt x="49736" y="1"/>
                    </a:moveTo>
                    <a:lnTo>
                      <a:pt x="1968" y="1"/>
                    </a:lnTo>
                    <a:cubicBezTo>
                      <a:pt x="868" y="1"/>
                      <a:pt x="0" y="868"/>
                      <a:pt x="0" y="1969"/>
                    </a:cubicBezTo>
                    <a:lnTo>
                      <a:pt x="0" y="1969"/>
                    </a:lnTo>
                    <a:cubicBezTo>
                      <a:pt x="0" y="3036"/>
                      <a:pt x="868" y="3937"/>
                      <a:pt x="1968" y="3937"/>
                    </a:cubicBezTo>
                    <a:lnTo>
                      <a:pt x="49736" y="3937"/>
                    </a:lnTo>
                    <a:cubicBezTo>
                      <a:pt x="50803" y="3937"/>
                      <a:pt x="51704" y="3036"/>
                      <a:pt x="51704" y="1969"/>
                    </a:cubicBezTo>
                    <a:lnTo>
                      <a:pt x="51704" y="1969"/>
                    </a:lnTo>
                    <a:cubicBezTo>
                      <a:pt x="51704" y="868"/>
                      <a:pt x="50803" y="1"/>
                      <a:pt x="49736" y="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665;p70">
                <a:extLst>
                  <a:ext uri="{FF2B5EF4-FFF2-40B4-BE49-F238E27FC236}">
                    <a16:creationId xmlns:a16="http://schemas.microsoft.com/office/drawing/2014/main" id="{15370A23-FB2C-4D02-1FBC-9893ED20098B}"/>
                  </a:ext>
                </a:extLst>
              </p:cNvPr>
              <p:cNvSpPr/>
              <p:nvPr/>
            </p:nvSpPr>
            <p:spPr>
              <a:xfrm>
                <a:off x="7110615" y="2539840"/>
                <a:ext cx="47419" cy="40678"/>
              </a:xfrm>
              <a:custGeom>
                <a:avLst/>
                <a:gdLst/>
                <a:ahLst/>
                <a:cxnLst/>
                <a:rect l="l" t="t" r="r" b="b"/>
                <a:pathLst>
                  <a:path w="1836" h="1575" extrusionOk="0">
                    <a:moveTo>
                      <a:pt x="1035" y="0"/>
                    </a:moveTo>
                    <a:cubicBezTo>
                      <a:pt x="368" y="0"/>
                      <a:pt x="1" y="867"/>
                      <a:pt x="501" y="1334"/>
                    </a:cubicBezTo>
                    <a:cubicBezTo>
                      <a:pt x="667" y="1500"/>
                      <a:pt x="868" y="1574"/>
                      <a:pt x="1065" y="1574"/>
                    </a:cubicBezTo>
                    <a:cubicBezTo>
                      <a:pt x="1462" y="1574"/>
                      <a:pt x="1835" y="1270"/>
                      <a:pt x="1835" y="801"/>
                    </a:cubicBezTo>
                    <a:cubicBezTo>
                      <a:pt x="1835" y="367"/>
                      <a:pt x="1469"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666;p70">
                <a:extLst>
                  <a:ext uri="{FF2B5EF4-FFF2-40B4-BE49-F238E27FC236}">
                    <a16:creationId xmlns:a16="http://schemas.microsoft.com/office/drawing/2014/main" id="{147A73F4-747E-3BAF-D761-08FE46B383DB}"/>
                  </a:ext>
                </a:extLst>
              </p:cNvPr>
              <p:cNvSpPr/>
              <p:nvPr/>
            </p:nvSpPr>
            <p:spPr>
              <a:xfrm>
                <a:off x="7201942" y="2539840"/>
                <a:ext cx="46541" cy="40678"/>
              </a:xfrm>
              <a:custGeom>
                <a:avLst/>
                <a:gdLst/>
                <a:ahLst/>
                <a:cxnLst/>
                <a:rect l="l" t="t" r="r" b="b"/>
                <a:pathLst>
                  <a:path w="1802" h="1575" extrusionOk="0">
                    <a:moveTo>
                      <a:pt x="1035" y="0"/>
                    </a:moveTo>
                    <a:cubicBezTo>
                      <a:pt x="334" y="0"/>
                      <a:pt x="1" y="834"/>
                      <a:pt x="468" y="1334"/>
                    </a:cubicBezTo>
                    <a:cubicBezTo>
                      <a:pt x="633" y="1500"/>
                      <a:pt x="835" y="1574"/>
                      <a:pt x="1031" y="1574"/>
                    </a:cubicBezTo>
                    <a:cubicBezTo>
                      <a:pt x="1428" y="1574"/>
                      <a:pt x="1802" y="1270"/>
                      <a:pt x="1802" y="801"/>
                    </a:cubicBezTo>
                    <a:cubicBezTo>
                      <a:pt x="1802" y="367"/>
                      <a:pt x="1468"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667;p70">
                <a:extLst>
                  <a:ext uri="{FF2B5EF4-FFF2-40B4-BE49-F238E27FC236}">
                    <a16:creationId xmlns:a16="http://schemas.microsoft.com/office/drawing/2014/main" id="{1C558BE6-FF27-A91A-B43F-9314FF8A5EA8}"/>
                  </a:ext>
                </a:extLst>
              </p:cNvPr>
              <p:cNvSpPr/>
              <p:nvPr/>
            </p:nvSpPr>
            <p:spPr>
              <a:xfrm>
                <a:off x="7293269" y="2539840"/>
                <a:ext cx="47419" cy="40678"/>
              </a:xfrm>
              <a:custGeom>
                <a:avLst/>
                <a:gdLst/>
                <a:ahLst/>
                <a:cxnLst/>
                <a:rect l="l" t="t" r="r" b="b"/>
                <a:pathLst>
                  <a:path w="1836" h="1575" extrusionOk="0">
                    <a:moveTo>
                      <a:pt x="1035" y="0"/>
                    </a:moveTo>
                    <a:cubicBezTo>
                      <a:pt x="367" y="0"/>
                      <a:pt x="1" y="867"/>
                      <a:pt x="501" y="1334"/>
                    </a:cubicBezTo>
                    <a:cubicBezTo>
                      <a:pt x="666" y="1500"/>
                      <a:pt x="868" y="1574"/>
                      <a:pt x="1064" y="1574"/>
                    </a:cubicBezTo>
                    <a:cubicBezTo>
                      <a:pt x="1461" y="1574"/>
                      <a:pt x="1835" y="1270"/>
                      <a:pt x="1835" y="801"/>
                    </a:cubicBezTo>
                    <a:cubicBezTo>
                      <a:pt x="1835" y="367"/>
                      <a:pt x="1468"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668;p70">
                <a:extLst>
                  <a:ext uri="{FF2B5EF4-FFF2-40B4-BE49-F238E27FC236}">
                    <a16:creationId xmlns:a16="http://schemas.microsoft.com/office/drawing/2014/main" id="{E8402AA6-87FB-2FCA-8522-9329E34EAB84}"/>
                  </a:ext>
                </a:extLst>
              </p:cNvPr>
              <p:cNvSpPr/>
              <p:nvPr/>
            </p:nvSpPr>
            <p:spPr>
              <a:xfrm>
                <a:off x="7096849" y="2704389"/>
                <a:ext cx="761601" cy="342059"/>
              </a:xfrm>
              <a:custGeom>
                <a:avLst/>
                <a:gdLst/>
                <a:ahLst/>
                <a:cxnLst/>
                <a:rect l="l" t="t" r="r" b="b"/>
                <a:pathLst>
                  <a:path w="29488" h="13244" fill="none" extrusionOk="0">
                    <a:moveTo>
                      <a:pt x="0" y="8173"/>
                    </a:moveTo>
                    <a:lnTo>
                      <a:pt x="7072" y="0"/>
                    </a:lnTo>
                    <a:lnTo>
                      <a:pt x="13076" y="4304"/>
                    </a:lnTo>
                    <a:lnTo>
                      <a:pt x="18013" y="768"/>
                    </a:lnTo>
                    <a:lnTo>
                      <a:pt x="29488" y="13243"/>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69;p70">
                <a:extLst>
                  <a:ext uri="{FF2B5EF4-FFF2-40B4-BE49-F238E27FC236}">
                    <a16:creationId xmlns:a16="http://schemas.microsoft.com/office/drawing/2014/main" id="{970B7EEA-E4FA-2E3C-715C-738479D8FDDC}"/>
                  </a:ext>
                </a:extLst>
              </p:cNvPr>
              <p:cNvSpPr/>
              <p:nvPr/>
            </p:nvSpPr>
            <p:spPr>
              <a:xfrm>
                <a:off x="7096849" y="2700076"/>
                <a:ext cx="764184" cy="314501"/>
              </a:xfrm>
              <a:custGeom>
                <a:avLst/>
                <a:gdLst/>
                <a:ahLst/>
                <a:cxnLst/>
                <a:rect l="l" t="t" r="r" b="b"/>
                <a:pathLst>
                  <a:path w="29588" h="12177" fill="none" extrusionOk="0">
                    <a:moveTo>
                      <a:pt x="0" y="1"/>
                    </a:moveTo>
                    <a:lnTo>
                      <a:pt x="6938" y="7439"/>
                    </a:lnTo>
                    <a:lnTo>
                      <a:pt x="9640" y="3403"/>
                    </a:lnTo>
                    <a:lnTo>
                      <a:pt x="18647" y="12176"/>
                    </a:lnTo>
                    <a:lnTo>
                      <a:pt x="29588" y="1668"/>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70;p70">
                <a:extLst>
                  <a:ext uri="{FF2B5EF4-FFF2-40B4-BE49-F238E27FC236}">
                    <a16:creationId xmlns:a16="http://schemas.microsoft.com/office/drawing/2014/main" id="{A0E04D30-D5A6-377A-B8B6-6E0E7363F4C0}"/>
                  </a:ext>
                </a:extLst>
              </p:cNvPr>
              <p:cNvSpPr/>
              <p:nvPr/>
            </p:nvSpPr>
            <p:spPr>
              <a:xfrm>
                <a:off x="7096849" y="2662160"/>
                <a:ext cx="755584" cy="413576"/>
              </a:xfrm>
              <a:custGeom>
                <a:avLst/>
                <a:gdLst/>
                <a:ahLst/>
                <a:cxnLst/>
                <a:rect l="l" t="t" r="r" b="b"/>
                <a:pathLst>
                  <a:path w="29255" h="16013" fill="none" extrusionOk="0">
                    <a:moveTo>
                      <a:pt x="0" y="16012"/>
                    </a:moveTo>
                    <a:lnTo>
                      <a:pt x="7639" y="10709"/>
                    </a:lnTo>
                    <a:lnTo>
                      <a:pt x="12776" y="15779"/>
                    </a:lnTo>
                    <a:lnTo>
                      <a:pt x="29254"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71;p70">
                <a:extLst>
                  <a:ext uri="{FF2B5EF4-FFF2-40B4-BE49-F238E27FC236}">
                    <a16:creationId xmlns:a16="http://schemas.microsoft.com/office/drawing/2014/main" id="{908AEAEC-7FEB-AEBB-2634-61C661CEF1D0}"/>
                  </a:ext>
                </a:extLst>
              </p:cNvPr>
              <p:cNvSpPr/>
              <p:nvPr/>
            </p:nvSpPr>
            <p:spPr>
              <a:xfrm>
                <a:off x="7085640" y="2907162"/>
                <a:ext cx="19836" cy="16943"/>
              </a:xfrm>
              <a:custGeom>
                <a:avLst/>
                <a:gdLst/>
                <a:ahLst/>
                <a:cxnLst/>
                <a:rect l="l" t="t" r="r" b="b"/>
                <a:pathLst>
                  <a:path w="768" h="656" extrusionOk="0">
                    <a:moveTo>
                      <a:pt x="431" y="0"/>
                    </a:moveTo>
                    <a:cubicBezTo>
                      <a:pt x="353" y="0"/>
                      <a:pt x="272" y="27"/>
                      <a:pt x="201" y="88"/>
                    </a:cubicBezTo>
                    <a:cubicBezTo>
                      <a:pt x="0" y="289"/>
                      <a:pt x="167" y="656"/>
                      <a:pt x="434" y="656"/>
                    </a:cubicBezTo>
                    <a:cubicBezTo>
                      <a:pt x="634" y="656"/>
                      <a:pt x="768" y="489"/>
                      <a:pt x="768" y="322"/>
                    </a:cubicBezTo>
                    <a:cubicBezTo>
                      <a:pt x="768" y="137"/>
                      <a:pt x="607" y="0"/>
                      <a:pt x="431"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672;p70">
                <a:extLst>
                  <a:ext uri="{FF2B5EF4-FFF2-40B4-BE49-F238E27FC236}">
                    <a16:creationId xmlns:a16="http://schemas.microsoft.com/office/drawing/2014/main" id="{30EBBABF-D050-D62E-E6CD-89DAA1CF2CED}"/>
                  </a:ext>
                </a:extLst>
              </p:cNvPr>
              <p:cNvSpPr/>
              <p:nvPr/>
            </p:nvSpPr>
            <p:spPr>
              <a:xfrm>
                <a:off x="7085640" y="3067398"/>
                <a:ext cx="19836" cy="16943"/>
              </a:xfrm>
              <a:custGeom>
                <a:avLst/>
                <a:gdLst/>
                <a:ahLst/>
                <a:cxnLst/>
                <a:rect l="l" t="t" r="r" b="b"/>
                <a:pathLst>
                  <a:path w="768" h="656" extrusionOk="0">
                    <a:moveTo>
                      <a:pt x="431" y="1"/>
                    </a:moveTo>
                    <a:cubicBezTo>
                      <a:pt x="353" y="1"/>
                      <a:pt x="272" y="27"/>
                      <a:pt x="201" y="89"/>
                    </a:cubicBezTo>
                    <a:cubicBezTo>
                      <a:pt x="0" y="289"/>
                      <a:pt x="167" y="656"/>
                      <a:pt x="434" y="656"/>
                    </a:cubicBezTo>
                    <a:cubicBezTo>
                      <a:pt x="634" y="656"/>
                      <a:pt x="768" y="489"/>
                      <a:pt x="768" y="322"/>
                    </a:cubicBezTo>
                    <a:cubicBezTo>
                      <a:pt x="768" y="137"/>
                      <a:pt x="607" y="1"/>
                      <a:pt x="431"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673;p70">
                <a:extLst>
                  <a:ext uri="{FF2B5EF4-FFF2-40B4-BE49-F238E27FC236}">
                    <a16:creationId xmlns:a16="http://schemas.microsoft.com/office/drawing/2014/main" id="{6DCCB60E-B07D-C96B-E27F-EB7EA533B53C}"/>
                  </a:ext>
                </a:extLst>
              </p:cNvPr>
              <p:cNvSpPr/>
              <p:nvPr/>
            </p:nvSpPr>
            <p:spPr>
              <a:xfrm>
                <a:off x="7281207" y="2931931"/>
                <a:ext cx="19836" cy="16297"/>
              </a:xfrm>
              <a:custGeom>
                <a:avLst/>
                <a:gdLst/>
                <a:ahLst/>
                <a:cxnLst/>
                <a:rect l="l" t="t" r="r" b="b"/>
                <a:pathLst>
                  <a:path w="768" h="631" extrusionOk="0">
                    <a:moveTo>
                      <a:pt x="437" y="0"/>
                    </a:moveTo>
                    <a:cubicBezTo>
                      <a:pt x="353" y="0"/>
                      <a:pt x="267" y="30"/>
                      <a:pt x="201" y="97"/>
                    </a:cubicBezTo>
                    <a:cubicBezTo>
                      <a:pt x="1" y="297"/>
                      <a:pt x="167" y="631"/>
                      <a:pt x="434" y="631"/>
                    </a:cubicBezTo>
                    <a:cubicBezTo>
                      <a:pt x="601" y="631"/>
                      <a:pt x="768" y="497"/>
                      <a:pt x="768" y="297"/>
                    </a:cubicBezTo>
                    <a:cubicBezTo>
                      <a:pt x="768" y="119"/>
                      <a:pt x="605" y="0"/>
                      <a:pt x="437"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674;p70">
                <a:extLst>
                  <a:ext uri="{FF2B5EF4-FFF2-40B4-BE49-F238E27FC236}">
                    <a16:creationId xmlns:a16="http://schemas.microsoft.com/office/drawing/2014/main" id="{C6AD1261-9FF7-A123-F9BE-EBB12F00B8CC}"/>
                  </a:ext>
                </a:extLst>
              </p:cNvPr>
              <p:cNvSpPr/>
              <p:nvPr/>
            </p:nvSpPr>
            <p:spPr>
              <a:xfrm>
                <a:off x="7415615" y="3059650"/>
                <a:ext cx="18983" cy="16943"/>
              </a:xfrm>
              <a:custGeom>
                <a:avLst/>
                <a:gdLst/>
                <a:ahLst/>
                <a:cxnLst/>
                <a:rect l="l" t="t" r="r" b="b"/>
                <a:pathLst>
                  <a:path w="735" h="656" extrusionOk="0">
                    <a:moveTo>
                      <a:pt x="409" y="0"/>
                    </a:moveTo>
                    <a:cubicBezTo>
                      <a:pt x="336" y="0"/>
                      <a:pt x="262" y="27"/>
                      <a:pt x="200" y="89"/>
                    </a:cubicBezTo>
                    <a:cubicBezTo>
                      <a:pt x="0" y="322"/>
                      <a:pt x="134" y="656"/>
                      <a:pt x="401" y="656"/>
                    </a:cubicBezTo>
                    <a:cubicBezTo>
                      <a:pt x="601" y="656"/>
                      <a:pt x="734" y="522"/>
                      <a:pt x="734" y="322"/>
                    </a:cubicBezTo>
                    <a:cubicBezTo>
                      <a:pt x="734" y="137"/>
                      <a:pt x="574" y="0"/>
                      <a:pt x="409"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675;p70">
                <a:extLst>
                  <a:ext uri="{FF2B5EF4-FFF2-40B4-BE49-F238E27FC236}">
                    <a16:creationId xmlns:a16="http://schemas.microsoft.com/office/drawing/2014/main" id="{5DB2CD99-4D8C-F0FF-B264-43185B31DBCF}"/>
                  </a:ext>
                </a:extLst>
              </p:cNvPr>
              <p:cNvSpPr/>
              <p:nvPr/>
            </p:nvSpPr>
            <p:spPr>
              <a:xfrm>
                <a:off x="7843787" y="2653560"/>
                <a:ext cx="16400" cy="17253"/>
              </a:xfrm>
              <a:custGeom>
                <a:avLst/>
                <a:gdLst/>
                <a:ahLst/>
                <a:cxnLst/>
                <a:rect l="l" t="t" r="r" b="b"/>
                <a:pathLst>
                  <a:path w="635" h="668" extrusionOk="0">
                    <a:moveTo>
                      <a:pt x="334" y="0"/>
                    </a:moveTo>
                    <a:cubicBezTo>
                      <a:pt x="134" y="0"/>
                      <a:pt x="1" y="167"/>
                      <a:pt x="1" y="334"/>
                    </a:cubicBezTo>
                    <a:cubicBezTo>
                      <a:pt x="1" y="501"/>
                      <a:pt x="134" y="667"/>
                      <a:pt x="334" y="667"/>
                    </a:cubicBezTo>
                    <a:cubicBezTo>
                      <a:pt x="501" y="667"/>
                      <a:pt x="635" y="501"/>
                      <a:pt x="635" y="334"/>
                    </a:cubicBezTo>
                    <a:cubicBezTo>
                      <a:pt x="635" y="167"/>
                      <a:pt x="501" y="0"/>
                      <a:pt x="334"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676;p70">
                <a:extLst>
                  <a:ext uri="{FF2B5EF4-FFF2-40B4-BE49-F238E27FC236}">
                    <a16:creationId xmlns:a16="http://schemas.microsoft.com/office/drawing/2014/main" id="{7B8B636B-3098-F192-7EE2-26483AE14499}"/>
                  </a:ext>
                </a:extLst>
              </p:cNvPr>
              <p:cNvSpPr/>
              <p:nvPr/>
            </p:nvSpPr>
            <p:spPr>
              <a:xfrm>
                <a:off x="7269146" y="2696072"/>
                <a:ext cx="19836" cy="16943"/>
              </a:xfrm>
              <a:custGeom>
                <a:avLst/>
                <a:gdLst/>
                <a:ahLst/>
                <a:cxnLst/>
                <a:rect l="l" t="t" r="r" b="b"/>
                <a:pathLst>
                  <a:path w="768" h="656" extrusionOk="0">
                    <a:moveTo>
                      <a:pt x="431" y="1"/>
                    </a:moveTo>
                    <a:cubicBezTo>
                      <a:pt x="353" y="1"/>
                      <a:pt x="272" y="27"/>
                      <a:pt x="201" y="89"/>
                    </a:cubicBezTo>
                    <a:cubicBezTo>
                      <a:pt x="1" y="322"/>
                      <a:pt x="167" y="656"/>
                      <a:pt x="434" y="656"/>
                    </a:cubicBezTo>
                    <a:cubicBezTo>
                      <a:pt x="634" y="656"/>
                      <a:pt x="768" y="523"/>
                      <a:pt x="768" y="322"/>
                    </a:cubicBezTo>
                    <a:cubicBezTo>
                      <a:pt x="768" y="137"/>
                      <a:pt x="608" y="1"/>
                      <a:pt x="431"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677;p70">
                <a:extLst>
                  <a:ext uri="{FF2B5EF4-FFF2-40B4-BE49-F238E27FC236}">
                    <a16:creationId xmlns:a16="http://schemas.microsoft.com/office/drawing/2014/main" id="{6FC88CE6-410E-150B-7DF2-B944DDF9D59E}"/>
                  </a:ext>
                </a:extLst>
              </p:cNvPr>
              <p:cNvSpPr/>
              <p:nvPr/>
            </p:nvSpPr>
            <p:spPr>
              <a:xfrm>
                <a:off x="7089075" y="2692327"/>
                <a:ext cx="16400" cy="16400"/>
              </a:xfrm>
              <a:custGeom>
                <a:avLst/>
                <a:gdLst/>
                <a:ahLst/>
                <a:cxnLst/>
                <a:rect l="l" t="t" r="r" b="b"/>
                <a:pathLst>
                  <a:path w="635" h="635" extrusionOk="0">
                    <a:moveTo>
                      <a:pt x="301" y="0"/>
                    </a:moveTo>
                    <a:cubicBezTo>
                      <a:pt x="134" y="0"/>
                      <a:pt x="1" y="134"/>
                      <a:pt x="1" y="301"/>
                    </a:cubicBezTo>
                    <a:cubicBezTo>
                      <a:pt x="1" y="501"/>
                      <a:pt x="134" y="634"/>
                      <a:pt x="301" y="634"/>
                    </a:cubicBezTo>
                    <a:cubicBezTo>
                      <a:pt x="501" y="634"/>
                      <a:pt x="635" y="501"/>
                      <a:pt x="635" y="301"/>
                    </a:cubicBezTo>
                    <a:cubicBezTo>
                      <a:pt x="635" y="134"/>
                      <a:pt x="501" y="0"/>
                      <a:pt x="301"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678;p70">
                <a:extLst>
                  <a:ext uri="{FF2B5EF4-FFF2-40B4-BE49-F238E27FC236}">
                    <a16:creationId xmlns:a16="http://schemas.microsoft.com/office/drawing/2014/main" id="{9FB9348E-05CA-8EFC-BC43-43D26B4B3DE4}"/>
                  </a:ext>
                </a:extLst>
              </p:cNvPr>
              <p:cNvSpPr/>
              <p:nvPr/>
            </p:nvSpPr>
            <p:spPr>
              <a:xfrm>
                <a:off x="7264833" y="2888205"/>
                <a:ext cx="19836" cy="16943"/>
              </a:xfrm>
              <a:custGeom>
                <a:avLst/>
                <a:gdLst/>
                <a:ahLst/>
                <a:cxnLst/>
                <a:rect l="l" t="t" r="r" b="b"/>
                <a:pathLst>
                  <a:path w="768" h="656" extrusionOk="0">
                    <a:moveTo>
                      <a:pt x="417" y="0"/>
                    </a:moveTo>
                    <a:cubicBezTo>
                      <a:pt x="339" y="0"/>
                      <a:pt x="262" y="27"/>
                      <a:pt x="201" y="89"/>
                    </a:cubicBezTo>
                    <a:cubicBezTo>
                      <a:pt x="1" y="289"/>
                      <a:pt x="134" y="656"/>
                      <a:pt x="434" y="656"/>
                    </a:cubicBezTo>
                    <a:cubicBezTo>
                      <a:pt x="601" y="656"/>
                      <a:pt x="768" y="489"/>
                      <a:pt x="768" y="322"/>
                    </a:cubicBezTo>
                    <a:cubicBezTo>
                      <a:pt x="768" y="137"/>
                      <a:pt x="592" y="0"/>
                      <a:pt x="417"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679;p70">
                <a:extLst>
                  <a:ext uri="{FF2B5EF4-FFF2-40B4-BE49-F238E27FC236}">
                    <a16:creationId xmlns:a16="http://schemas.microsoft.com/office/drawing/2014/main" id="{973443E1-CC2C-99A4-A8D7-F1BDE793EC4C}"/>
                  </a:ext>
                </a:extLst>
              </p:cNvPr>
              <p:cNvSpPr/>
              <p:nvPr/>
            </p:nvSpPr>
            <p:spPr>
              <a:xfrm>
                <a:off x="7334619" y="2778618"/>
                <a:ext cx="18983" cy="17124"/>
              </a:xfrm>
              <a:custGeom>
                <a:avLst/>
                <a:gdLst/>
                <a:ahLst/>
                <a:cxnLst/>
                <a:rect l="l" t="t" r="r" b="b"/>
                <a:pathLst>
                  <a:path w="735" h="663" extrusionOk="0">
                    <a:moveTo>
                      <a:pt x="423" y="0"/>
                    </a:moveTo>
                    <a:cubicBezTo>
                      <a:pt x="346" y="0"/>
                      <a:pt x="266" y="30"/>
                      <a:pt x="201" y="95"/>
                    </a:cubicBezTo>
                    <a:cubicBezTo>
                      <a:pt x="1" y="295"/>
                      <a:pt x="134" y="662"/>
                      <a:pt x="434" y="662"/>
                    </a:cubicBezTo>
                    <a:cubicBezTo>
                      <a:pt x="601" y="662"/>
                      <a:pt x="735" y="496"/>
                      <a:pt x="735" y="329"/>
                    </a:cubicBezTo>
                    <a:cubicBezTo>
                      <a:pt x="735" y="127"/>
                      <a:pt x="583" y="0"/>
                      <a:pt x="423"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680;p70">
                <a:extLst>
                  <a:ext uri="{FF2B5EF4-FFF2-40B4-BE49-F238E27FC236}">
                    <a16:creationId xmlns:a16="http://schemas.microsoft.com/office/drawing/2014/main" id="{F2626956-1FBF-6074-586B-08BF84D79A4C}"/>
                  </a:ext>
                </a:extLst>
              </p:cNvPr>
              <p:cNvSpPr/>
              <p:nvPr/>
            </p:nvSpPr>
            <p:spPr>
              <a:xfrm>
                <a:off x="7567250" y="3006057"/>
                <a:ext cx="18957" cy="16271"/>
              </a:xfrm>
              <a:custGeom>
                <a:avLst/>
                <a:gdLst/>
                <a:ahLst/>
                <a:cxnLst/>
                <a:rect l="l" t="t" r="r" b="b"/>
                <a:pathLst>
                  <a:path w="734" h="630" extrusionOk="0">
                    <a:moveTo>
                      <a:pt x="423" y="0"/>
                    </a:moveTo>
                    <a:cubicBezTo>
                      <a:pt x="345" y="0"/>
                      <a:pt x="266" y="30"/>
                      <a:pt x="200" y="96"/>
                    </a:cubicBezTo>
                    <a:cubicBezTo>
                      <a:pt x="0" y="296"/>
                      <a:pt x="134" y="629"/>
                      <a:pt x="434" y="629"/>
                    </a:cubicBezTo>
                    <a:cubicBezTo>
                      <a:pt x="601" y="629"/>
                      <a:pt x="734" y="496"/>
                      <a:pt x="734" y="329"/>
                    </a:cubicBezTo>
                    <a:cubicBezTo>
                      <a:pt x="734" y="127"/>
                      <a:pt x="583" y="0"/>
                      <a:pt x="423"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681;p70">
                <a:extLst>
                  <a:ext uri="{FF2B5EF4-FFF2-40B4-BE49-F238E27FC236}">
                    <a16:creationId xmlns:a16="http://schemas.microsoft.com/office/drawing/2014/main" id="{67478A8B-4B67-8E56-98B4-333E0C405819}"/>
                  </a:ext>
                </a:extLst>
              </p:cNvPr>
              <p:cNvSpPr/>
              <p:nvPr/>
            </p:nvSpPr>
            <p:spPr>
              <a:xfrm>
                <a:off x="7852414" y="2734530"/>
                <a:ext cx="16400" cy="17279"/>
              </a:xfrm>
              <a:custGeom>
                <a:avLst/>
                <a:gdLst/>
                <a:ahLst/>
                <a:cxnLst/>
                <a:rect l="l" t="t" r="r" b="b"/>
                <a:pathLst>
                  <a:path w="635" h="669" extrusionOk="0">
                    <a:moveTo>
                      <a:pt x="334" y="1"/>
                    </a:moveTo>
                    <a:cubicBezTo>
                      <a:pt x="134" y="1"/>
                      <a:pt x="0" y="168"/>
                      <a:pt x="0" y="334"/>
                    </a:cubicBezTo>
                    <a:cubicBezTo>
                      <a:pt x="0" y="501"/>
                      <a:pt x="134" y="668"/>
                      <a:pt x="334" y="668"/>
                    </a:cubicBezTo>
                    <a:cubicBezTo>
                      <a:pt x="501" y="668"/>
                      <a:pt x="634" y="501"/>
                      <a:pt x="634" y="334"/>
                    </a:cubicBezTo>
                    <a:cubicBezTo>
                      <a:pt x="634" y="168"/>
                      <a:pt x="501" y="1"/>
                      <a:pt x="334" y="1"/>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682;p70">
                <a:extLst>
                  <a:ext uri="{FF2B5EF4-FFF2-40B4-BE49-F238E27FC236}">
                    <a16:creationId xmlns:a16="http://schemas.microsoft.com/office/drawing/2014/main" id="{0C14455C-B449-B7D5-87E7-DB97E628E8D1}"/>
                  </a:ext>
                </a:extLst>
              </p:cNvPr>
              <p:cNvSpPr/>
              <p:nvPr/>
            </p:nvSpPr>
            <p:spPr>
              <a:xfrm>
                <a:off x="7423363" y="2808759"/>
                <a:ext cx="18983" cy="16271"/>
              </a:xfrm>
              <a:custGeom>
                <a:avLst/>
                <a:gdLst/>
                <a:ahLst/>
                <a:cxnLst/>
                <a:rect l="l" t="t" r="r" b="b"/>
                <a:pathLst>
                  <a:path w="735" h="630" extrusionOk="0">
                    <a:moveTo>
                      <a:pt x="423" y="1"/>
                    </a:moveTo>
                    <a:cubicBezTo>
                      <a:pt x="346" y="1"/>
                      <a:pt x="266" y="30"/>
                      <a:pt x="201" y="96"/>
                    </a:cubicBezTo>
                    <a:cubicBezTo>
                      <a:pt x="0" y="296"/>
                      <a:pt x="134" y="629"/>
                      <a:pt x="434" y="629"/>
                    </a:cubicBezTo>
                    <a:cubicBezTo>
                      <a:pt x="601" y="629"/>
                      <a:pt x="734" y="496"/>
                      <a:pt x="734" y="329"/>
                    </a:cubicBezTo>
                    <a:cubicBezTo>
                      <a:pt x="734" y="127"/>
                      <a:pt x="583" y="1"/>
                      <a:pt x="423"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683;p70">
                <a:extLst>
                  <a:ext uri="{FF2B5EF4-FFF2-40B4-BE49-F238E27FC236}">
                    <a16:creationId xmlns:a16="http://schemas.microsoft.com/office/drawing/2014/main" id="{12B72929-7E19-FCB0-41F1-DB01F693EE02}"/>
                  </a:ext>
                </a:extLst>
              </p:cNvPr>
              <p:cNvSpPr/>
              <p:nvPr/>
            </p:nvSpPr>
            <p:spPr>
              <a:xfrm>
                <a:off x="7551727" y="2717303"/>
                <a:ext cx="16400" cy="14902"/>
              </a:xfrm>
              <a:custGeom>
                <a:avLst/>
                <a:gdLst/>
                <a:ahLst/>
                <a:cxnLst/>
                <a:rect l="l" t="t" r="r" b="b"/>
                <a:pathLst>
                  <a:path w="635" h="577" extrusionOk="0">
                    <a:moveTo>
                      <a:pt x="318" y="1"/>
                    </a:moveTo>
                    <a:cubicBezTo>
                      <a:pt x="167" y="1"/>
                      <a:pt x="17" y="101"/>
                      <a:pt x="1" y="301"/>
                    </a:cubicBezTo>
                    <a:cubicBezTo>
                      <a:pt x="17" y="484"/>
                      <a:pt x="167" y="576"/>
                      <a:pt x="318" y="576"/>
                    </a:cubicBezTo>
                    <a:cubicBezTo>
                      <a:pt x="468" y="576"/>
                      <a:pt x="618" y="484"/>
                      <a:pt x="634" y="301"/>
                    </a:cubicBezTo>
                    <a:cubicBezTo>
                      <a:pt x="618" y="101"/>
                      <a:pt x="468" y="1"/>
                      <a:pt x="318"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684;p70">
                <a:extLst>
                  <a:ext uri="{FF2B5EF4-FFF2-40B4-BE49-F238E27FC236}">
                    <a16:creationId xmlns:a16="http://schemas.microsoft.com/office/drawing/2014/main" id="{18023E66-FDA4-BB10-DD00-6C3D11EFD43A}"/>
                  </a:ext>
                </a:extLst>
              </p:cNvPr>
              <p:cNvSpPr/>
              <p:nvPr/>
            </p:nvSpPr>
            <p:spPr>
              <a:xfrm>
                <a:off x="7850683" y="3038032"/>
                <a:ext cx="16400" cy="16814"/>
              </a:xfrm>
              <a:custGeom>
                <a:avLst/>
                <a:gdLst/>
                <a:ahLst/>
                <a:cxnLst/>
                <a:rect l="l" t="t" r="r" b="b"/>
                <a:pathLst>
                  <a:path w="635" h="651" extrusionOk="0">
                    <a:moveTo>
                      <a:pt x="317" y="0"/>
                    </a:moveTo>
                    <a:cubicBezTo>
                      <a:pt x="159" y="0"/>
                      <a:pt x="1" y="108"/>
                      <a:pt x="1" y="325"/>
                    </a:cubicBezTo>
                    <a:cubicBezTo>
                      <a:pt x="1" y="542"/>
                      <a:pt x="159" y="650"/>
                      <a:pt x="317" y="650"/>
                    </a:cubicBezTo>
                    <a:cubicBezTo>
                      <a:pt x="476" y="650"/>
                      <a:pt x="634" y="542"/>
                      <a:pt x="634" y="325"/>
                    </a:cubicBezTo>
                    <a:cubicBezTo>
                      <a:pt x="634" y="108"/>
                      <a:pt x="476" y="0"/>
                      <a:pt x="317"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685;p70">
                <a:extLst>
                  <a:ext uri="{FF2B5EF4-FFF2-40B4-BE49-F238E27FC236}">
                    <a16:creationId xmlns:a16="http://schemas.microsoft.com/office/drawing/2014/main" id="{A91FFA5C-2829-47C4-0EA5-4CC0769610A9}"/>
                  </a:ext>
                </a:extLst>
              </p:cNvPr>
              <p:cNvSpPr/>
              <p:nvPr/>
            </p:nvSpPr>
            <p:spPr>
              <a:xfrm>
                <a:off x="7936845" y="2670787"/>
                <a:ext cx="485919" cy="446299"/>
              </a:xfrm>
              <a:custGeom>
                <a:avLst/>
                <a:gdLst/>
                <a:ahLst/>
                <a:cxnLst/>
                <a:rect l="l" t="t" r="r" b="b"/>
                <a:pathLst>
                  <a:path w="18814" h="17280" fill="none" extrusionOk="0">
                    <a:moveTo>
                      <a:pt x="16179" y="4671"/>
                    </a:moveTo>
                    <a:cubicBezTo>
                      <a:pt x="18814" y="10942"/>
                      <a:pt x="12476" y="17280"/>
                      <a:pt x="6205" y="14644"/>
                    </a:cubicBezTo>
                    <a:cubicBezTo>
                      <a:pt x="4370" y="13877"/>
                      <a:pt x="2902" y="12409"/>
                      <a:pt x="2135" y="10575"/>
                    </a:cubicBezTo>
                    <a:cubicBezTo>
                      <a:pt x="0" y="5571"/>
                      <a:pt x="3703" y="0"/>
                      <a:pt x="9140"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686;p70">
                <a:extLst>
                  <a:ext uri="{FF2B5EF4-FFF2-40B4-BE49-F238E27FC236}">
                    <a16:creationId xmlns:a16="http://schemas.microsoft.com/office/drawing/2014/main" id="{458A3E0C-A0D8-6D68-6083-03481EBFBC73}"/>
                  </a:ext>
                </a:extLst>
              </p:cNvPr>
              <p:cNvSpPr/>
              <p:nvPr/>
            </p:nvSpPr>
            <p:spPr>
              <a:xfrm>
                <a:off x="7994570" y="2718181"/>
                <a:ext cx="284335" cy="329972"/>
              </a:xfrm>
              <a:custGeom>
                <a:avLst/>
                <a:gdLst/>
                <a:ahLst/>
                <a:cxnLst/>
                <a:rect l="l" t="t" r="r" b="b"/>
                <a:pathLst>
                  <a:path w="11009" h="12776" fill="none" extrusionOk="0">
                    <a:moveTo>
                      <a:pt x="11008" y="9874"/>
                    </a:moveTo>
                    <a:cubicBezTo>
                      <a:pt x="8106" y="12776"/>
                      <a:pt x="3169" y="11809"/>
                      <a:pt x="1568" y="8006"/>
                    </a:cubicBezTo>
                    <a:cubicBezTo>
                      <a:pt x="0" y="4203"/>
                      <a:pt x="2802" y="0"/>
                      <a:pt x="6905"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2687;p70">
              <a:extLst>
                <a:ext uri="{FF2B5EF4-FFF2-40B4-BE49-F238E27FC236}">
                  <a16:creationId xmlns:a16="http://schemas.microsoft.com/office/drawing/2014/main" id="{F1F83D33-5F17-0A65-7C5B-0588FE160CF6}"/>
                </a:ext>
              </a:extLst>
            </p:cNvPr>
            <p:cNvSpPr/>
            <p:nvPr/>
          </p:nvSpPr>
          <p:spPr>
            <a:xfrm>
              <a:off x="6429925" y="2074500"/>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88;p70">
              <a:extLst>
                <a:ext uri="{FF2B5EF4-FFF2-40B4-BE49-F238E27FC236}">
                  <a16:creationId xmlns:a16="http://schemas.microsoft.com/office/drawing/2014/main" id="{522D5D48-D552-BDDB-D8F5-B561E79E15F9}"/>
                </a:ext>
              </a:extLst>
            </p:cNvPr>
            <p:cNvSpPr/>
            <p:nvPr/>
          </p:nvSpPr>
          <p:spPr>
            <a:xfrm>
              <a:off x="5178700" y="3340113"/>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89;p70">
              <a:extLst>
                <a:ext uri="{FF2B5EF4-FFF2-40B4-BE49-F238E27FC236}">
                  <a16:creationId xmlns:a16="http://schemas.microsoft.com/office/drawing/2014/main" id="{17559E4F-0C7C-FDFE-1388-55E44D1081B6}"/>
                </a:ext>
              </a:extLst>
            </p:cNvPr>
            <p:cNvSpPr/>
            <p:nvPr/>
          </p:nvSpPr>
          <p:spPr>
            <a:xfrm>
              <a:off x="5450550" y="4183550"/>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90;p70">
              <a:extLst>
                <a:ext uri="{FF2B5EF4-FFF2-40B4-BE49-F238E27FC236}">
                  <a16:creationId xmlns:a16="http://schemas.microsoft.com/office/drawing/2014/main" id="{3449CE57-C4F9-E7CC-5D36-5F5CFA2D2D85}"/>
                </a:ext>
              </a:extLst>
            </p:cNvPr>
            <p:cNvSpPr/>
            <p:nvPr/>
          </p:nvSpPr>
          <p:spPr>
            <a:xfrm>
              <a:off x="8207950" y="328297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91;p70">
              <a:extLst>
                <a:ext uri="{FF2B5EF4-FFF2-40B4-BE49-F238E27FC236}">
                  <a16:creationId xmlns:a16="http://schemas.microsoft.com/office/drawing/2014/main" id="{8E398803-375B-7883-1ECC-5F63EC3DDF1E}"/>
                </a:ext>
              </a:extLst>
            </p:cNvPr>
            <p:cNvSpPr/>
            <p:nvPr/>
          </p:nvSpPr>
          <p:spPr>
            <a:xfrm>
              <a:off x="5764875" y="2032200"/>
              <a:ext cx="42300" cy="423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92;p70">
              <a:extLst>
                <a:ext uri="{FF2B5EF4-FFF2-40B4-BE49-F238E27FC236}">
                  <a16:creationId xmlns:a16="http://schemas.microsoft.com/office/drawing/2014/main" id="{0A95ACF3-8BAD-E316-0E12-D6361B80CE92}"/>
                </a:ext>
              </a:extLst>
            </p:cNvPr>
            <p:cNvSpPr/>
            <p:nvPr/>
          </p:nvSpPr>
          <p:spPr>
            <a:xfrm>
              <a:off x="6782100" y="190058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93;p70">
              <a:extLst>
                <a:ext uri="{FF2B5EF4-FFF2-40B4-BE49-F238E27FC236}">
                  <a16:creationId xmlns:a16="http://schemas.microsoft.com/office/drawing/2014/main" id="{F1011864-BD59-175F-27DC-7A4EC60C7A0A}"/>
                </a:ext>
              </a:extLst>
            </p:cNvPr>
            <p:cNvSpPr/>
            <p:nvPr/>
          </p:nvSpPr>
          <p:spPr>
            <a:xfrm>
              <a:off x="6334675" y="4225850"/>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94;p70">
              <a:extLst>
                <a:ext uri="{FF2B5EF4-FFF2-40B4-BE49-F238E27FC236}">
                  <a16:creationId xmlns:a16="http://schemas.microsoft.com/office/drawing/2014/main" id="{35B8FD1D-7AFA-B688-1576-E9D110AB522F}"/>
                </a:ext>
              </a:extLst>
            </p:cNvPr>
            <p:cNvSpPr/>
            <p:nvPr/>
          </p:nvSpPr>
          <p:spPr>
            <a:xfrm>
              <a:off x="5231988" y="3759213"/>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95;p70">
              <a:extLst>
                <a:ext uri="{FF2B5EF4-FFF2-40B4-BE49-F238E27FC236}">
                  <a16:creationId xmlns:a16="http://schemas.microsoft.com/office/drawing/2014/main" id="{1899AF32-B82C-A158-A239-E2EEECAAF28B}"/>
                </a:ext>
              </a:extLst>
            </p:cNvPr>
            <p:cNvSpPr/>
            <p:nvPr/>
          </p:nvSpPr>
          <p:spPr>
            <a:xfrm>
              <a:off x="7858100" y="21228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96;p70">
              <a:extLst>
                <a:ext uri="{FF2B5EF4-FFF2-40B4-BE49-F238E27FC236}">
                  <a16:creationId xmlns:a16="http://schemas.microsoft.com/office/drawing/2014/main" id="{57C7BC0D-8F1F-A709-8ECA-05657DE51BBA}"/>
                </a:ext>
              </a:extLst>
            </p:cNvPr>
            <p:cNvSpPr/>
            <p:nvPr/>
          </p:nvSpPr>
          <p:spPr>
            <a:xfrm>
              <a:off x="7676975" y="190058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t>	As we know, regression is a modeling task that involves predicting a numeric value given an input. Linear regression is the standard algorithm for regression that assumes a linear relationship between inputs and the target variable.</a:t>
            </a:r>
          </a:p>
          <a:p>
            <a:pPr marL="0" lvl="0" indent="0" algn="just" rtl="0">
              <a:spcBef>
                <a:spcPts val="0"/>
              </a:spcBef>
              <a:spcAft>
                <a:spcPts val="0"/>
              </a:spcAft>
              <a:buNone/>
            </a:pPr>
            <a:endParaRPr lang="en-US" sz="1800" dirty="0"/>
          </a:p>
          <a:p>
            <a:pPr marL="0" lvl="0" indent="0" algn="just" rtl="0">
              <a:spcBef>
                <a:spcPts val="0"/>
              </a:spcBef>
              <a:spcAft>
                <a:spcPts val="0"/>
              </a:spcAft>
              <a:buNone/>
            </a:pPr>
            <a:r>
              <a:rPr lang="en-US" sz="1800" b="1" dirty="0">
                <a:solidFill>
                  <a:srgbClr val="FFC000"/>
                </a:solidFill>
              </a:rPr>
              <a:t>	Lasso Regression </a:t>
            </a:r>
            <a:r>
              <a:rPr lang="en-US" sz="1800" dirty="0"/>
              <a:t>is a popular type of regular linear regression. This has the effect of shrinking the coefficients for the input variables that do little to contribute to the prediction task. It allows some coefficient values ​​to be zero, allows input variables to be effectively removed from the model, provides a type of automatic feature selection.</a:t>
            </a:r>
            <a:endParaRPr sz="1800" dirty="0"/>
          </a:p>
        </p:txBody>
      </p:sp>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a:t>
            </a:r>
            <a:r>
              <a:rPr lang="en" dirty="0"/>
              <a:t>hat is lasso regression?</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5">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37" name="Google Shape;337;p35">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38" name="Google Shape;338;p35">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39" name="Google Shape;339;p35"/>
          <p:cNvGrpSpPr/>
          <p:nvPr/>
        </p:nvGrpSpPr>
        <p:grpSpPr>
          <a:xfrm>
            <a:off x="706038" y="312972"/>
            <a:ext cx="140222" cy="140409"/>
            <a:chOff x="2741000" y="199475"/>
            <a:chExt cx="191953" cy="192210"/>
          </a:xfrm>
        </p:grpSpPr>
        <p:sp>
          <p:nvSpPr>
            <p:cNvPr id="340" name="Google Shape;340;p3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data will we use in this project?</a:t>
            </a:r>
            <a:endParaRPr dirty="0"/>
          </a:p>
        </p:txBody>
      </p:sp>
      <p:sp>
        <p:nvSpPr>
          <p:cNvPr id="355" name="Google Shape;355;p3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sz="1200" dirty="0"/>
              <a:t>We will use the "Housing Values ​​in Suburbs of Boston" data. You can find this data from Kaggle.</a:t>
            </a:r>
          </a:p>
          <a:p>
            <a:pPr marL="0" lvl="0" indent="0" algn="l" rtl="0">
              <a:spcBef>
                <a:spcPts val="0"/>
              </a:spcBef>
              <a:spcAft>
                <a:spcPts val="0"/>
              </a:spcAft>
              <a:buClr>
                <a:schemeClr val="hlink"/>
              </a:buClr>
              <a:buSzPts val="1100"/>
              <a:buFont typeface="Arial"/>
              <a:buNone/>
            </a:pPr>
            <a:r>
              <a:rPr lang="en-US" sz="1200" dirty="0"/>
              <a:t>The Boston data frame has 506 rows and 14 columns.</a:t>
            </a:r>
          </a:p>
          <a:p>
            <a:pPr marL="0" lvl="0" indent="0" algn="l" rtl="0">
              <a:spcBef>
                <a:spcPts val="0"/>
              </a:spcBef>
              <a:spcAft>
                <a:spcPts val="0"/>
              </a:spcAft>
              <a:buClr>
                <a:schemeClr val="hlink"/>
              </a:buClr>
              <a:buSzPts val="1100"/>
              <a:buFont typeface="Arial"/>
              <a:buNone/>
            </a:pPr>
            <a:endParaRPr sz="1200" dirty="0"/>
          </a:p>
        </p:txBody>
      </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15" y="4817567"/>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09395" y="4827039"/>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descr="Table&#10;&#10;Description automatically generated">
            <a:extLst>
              <a:ext uri="{FF2B5EF4-FFF2-40B4-BE49-F238E27FC236}">
                <a16:creationId xmlns:a16="http://schemas.microsoft.com/office/drawing/2014/main" id="{81755BFE-EC56-6B72-2767-A3A9B43EA1E2}"/>
              </a:ext>
            </a:extLst>
          </p:cNvPr>
          <p:cNvPicPr>
            <a:picLocks noChangeAspect="1"/>
          </p:cNvPicPr>
          <p:nvPr/>
        </p:nvPicPr>
        <p:blipFill>
          <a:blip r:embed="rId6"/>
          <a:stretch>
            <a:fillRect/>
          </a:stretch>
        </p:blipFill>
        <p:spPr>
          <a:xfrm>
            <a:off x="796406" y="2023940"/>
            <a:ext cx="2962794" cy="2558777"/>
          </a:xfrm>
          <a:prstGeom prst="rect">
            <a:avLst/>
          </a:prstGeom>
        </p:spPr>
      </p:pic>
      <p:grpSp>
        <p:nvGrpSpPr>
          <p:cNvPr id="44" name="Google Shape;560;p39">
            <a:extLst>
              <a:ext uri="{FF2B5EF4-FFF2-40B4-BE49-F238E27FC236}">
                <a16:creationId xmlns:a16="http://schemas.microsoft.com/office/drawing/2014/main" id="{8F1B731A-A393-E90A-6064-A3315E84ADC9}"/>
              </a:ext>
            </a:extLst>
          </p:cNvPr>
          <p:cNvGrpSpPr/>
          <p:nvPr/>
        </p:nvGrpSpPr>
        <p:grpSpPr>
          <a:xfrm>
            <a:off x="4334094" y="2007716"/>
            <a:ext cx="2174357" cy="2313590"/>
            <a:chOff x="299357" y="956975"/>
            <a:chExt cx="3107245" cy="3299166"/>
          </a:xfrm>
        </p:grpSpPr>
        <p:grpSp>
          <p:nvGrpSpPr>
            <p:cNvPr id="45" name="Google Shape;561;p39">
              <a:extLst>
                <a:ext uri="{FF2B5EF4-FFF2-40B4-BE49-F238E27FC236}">
                  <a16:creationId xmlns:a16="http://schemas.microsoft.com/office/drawing/2014/main" id="{0B66AA93-FBCE-07EE-A6E2-CC5F35CC7172}"/>
                </a:ext>
              </a:extLst>
            </p:cNvPr>
            <p:cNvGrpSpPr/>
            <p:nvPr/>
          </p:nvGrpSpPr>
          <p:grpSpPr>
            <a:xfrm>
              <a:off x="2494950" y="1297100"/>
              <a:ext cx="65475" cy="397950"/>
              <a:chOff x="2551425" y="1409425"/>
              <a:chExt cx="65475" cy="397950"/>
            </a:xfrm>
          </p:grpSpPr>
          <p:sp>
            <p:nvSpPr>
              <p:cNvPr id="95" name="Google Shape;562;p39">
                <a:extLst>
                  <a:ext uri="{FF2B5EF4-FFF2-40B4-BE49-F238E27FC236}">
                    <a16:creationId xmlns:a16="http://schemas.microsoft.com/office/drawing/2014/main" id="{1EF32705-D31C-3895-0217-63BFDC97CAAB}"/>
                  </a:ext>
                </a:extLst>
              </p:cNvPr>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63;p39">
                <a:extLst>
                  <a:ext uri="{FF2B5EF4-FFF2-40B4-BE49-F238E27FC236}">
                    <a16:creationId xmlns:a16="http://schemas.microsoft.com/office/drawing/2014/main" id="{E0FECB48-D506-B951-ED71-D692537D1AE2}"/>
                  </a:ext>
                </a:extLst>
              </p:cNvPr>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64;p39">
                <a:extLst>
                  <a:ext uri="{FF2B5EF4-FFF2-40B4-BE49-F238E27FC236}">
                    <a16:creationId xmlns:a16="http://schemas.microsoft.com/office/drawing/2014/main" id="{0BFBA19C-FEFA-3B0E-FDAE-1DEDD253E658}"/>
                  </a:ext>
                </a:extLst>
              </p:cNvPr>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65;p39">
                <a:extLst>
                  <a:ext uri="{FF2B5EF4-FFF2-40B4-BE49-F238E27FC236}">
                    <a16:creationId xmlns:a16="http://schemas.microsoft.com/office/drawing/2014/main" id="{9B97F671-8616-F7B2-A93A-55A4E25604A2}"/>
                  </a:ext>
                </a:extLst>
              </p:cNvPr>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66;p39">
                <a:extLst>
                  <a:ext uri="{FF2B5EF4-FFF2-40B4-BE49-F238E27FC236}">
                    <a16:creationId xmlns:a16="http://schemas.microsoft.com/office/drawing/2014/main" id="{300323FB-B86A-E5B4-E66F-D3D33564A34E}"/>
                  </a:ext>
                </a:extLst>
              </p:cNvPr>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67;p39">
                <a:extLst>
                  <a:ext uri="{FF2B5EF4-FFF2-40B4-BE49-F238E27FC236}">
                    <a16:creationId xmlns:a16="http://schemas.microsoft.com/office/drawing/2014/main" id="{9B0ED74D-35B6-5569-738C-24F1084E3C07}"/>
                  </a:ext>
                </a:extLst>
              </p:cNvPr>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68;p39">
                <a:extLst>
                  <a:ext uri="{FF2B5EF4-FFF2-40B4-BE49-F238E27FC236}">
                    <a16:creationId xmlns:a16="http://schemas.microsoft.com/office/drawing/2014/main" id="{4F2CFD80-D525-6287-F031-2DDAA46E41BD}"/>
                  </a:ext>
                </a:extLst>
              </p:cNvPr>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69;p39">
                <a:extLst>
                  <a:ext uri="{FF2B5EF4-FFF2-40B4-BE49-F238E27FC236}">
                    <a16:creationId xmlns:a16="http://schemas.microsoft.com/office/drawing/2014/main" id="{126777BB-17F3-C50E-13A0-C321C1F29358}"/>
                  </a:ext>
                </a:extLst>
              </p:cNvPr>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70;p39">
                <a:extLst>
                  <a:ext uri="{FF2B5EF4-FFF2-40B4-BE49-F238E27FC236}">
                    <a16:creationId xmlns:a16="http://schemas.microsoft.com/office/drawing/2014/main" id="{84CC7E65-5B3D-5723-9EAA-3EE53326D799}"/>
                  </a:ext>
                </a:extLst>
              </p:cNvPr>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71;p39">
                <a:extLst>
                  <a:ext uri="{FF2B5EF4-FFF2-40B4-BE49-F238E27FC236}">
                    <a16:creationId xmlns:a16="http://schemas.microsoft.com/office/drawing/2014/main" id="{CF7C24A1-0ADF-4327-A5AD-428BDCC1E1E5}"/>
                  </a:ext>
                </a:extLst>
              </p:cNvPr>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572;p39">
              <a:extLst>
                <a:ext uri="{FF2B5EF4-FFF2-40B4-BE49-F238E27FC236}">
                  <a16:creationId xmlns:a16="http://schemas.microsoft.com/office/drawing/2014/main" id="{B60E7E87-59E1-47B8-12EC-F59694F856F2}"/>
                </a:ext>
              </a:extLst>
            </p:cNvPr>
            <p:cNvGrpSpPr/>
            <p:nvPr/>
          </p:nvGrpSpPr>
          <p:grpSpPr>
            <a:xfrm>
              <a:off x="901100" y="956975"/>
              <a:ext cx="472550" cy="202200"/>
              <a:chOff x="1441900" y="2926313"/>
              <a:chExt cx="472550" cy="202200"/>
            </a:xfrm>
          </p:grpSpPr>
          <p:sp>
            <p:nvSpPr>
              <p:cNvPr id="90" name="Google Shape;573;p39">
                <a:extLst>
                  <a:ext uri="{FF2B5EF4-FFF2-40B4-BE49-F238E27FC236}">
                    <a16:creationId xmlns:a16="http://schemas.microsoft.com/office/drawing/2014/main" id="{1884D794-DDBD-B61F-36EA-33CEB4BC0CAB}"/>
                  </a:ext>
                </a:extLst>
              </p:cNvPr>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74;p39">
                <a:extLst>
                  <a:ext uri="{FF2B5EF4-FFF2-40B4-BE49-F238E27FC236}">
                    <a16:creationId xmlns:a16="http://schemas.microsoft.com/office/drawing/2014/main" id="{42F2124D-A653-F9E1-833A-694D0A68B4BC}"/>
                  </a:ext>
                </a:extLst>
              </p:cNvPr>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75;p39">
                <a:extLst>
                  <a:ext uri="{FF2B5EF4-FFF2-40B4-BE49-F238E27FC236}">
                    <a16:creationId xmlns:a16="http://schemas.microsoft.com/office/drawing/2014/main" id="{38428A32-1B93-23F3-C818-C8713904F8C1}"/>
                  </a:ext>
                </a:extLst>
              </p:cNvPr>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76;p39">
                <a:extLst>
                  <a:ext uri="{FF2B5EF4-FFF2-40B4-BE49-F238E27FC236}">
                    <a16:creationId xmlns:a16="http://schemas.microsoft.com/office/drawing/2014/main" id="{3697DDC9-C102-5E34-32B1-9A3CA293AA91}"/>
                  </a:ext>
                </a:extLst>
              </p:cNvPr>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77;p39">
                <a:extLst>
                  <a:ext uri="{FF2B5EF4-FFF2-40B4-BE49-F238E27FC236}">
                    <a16:creationId xmlns:a16="http://schemas.microsoft.com/office/drawing/2014/main" id="{2DC63FE0-4B17-90E4-A326-C0F81865B2B7}"/>
                  </a:ext>
                </a:extLst>
              </p:cNvPr>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578;p39">
              <a:extLst>
                <a:ext uri="{FF2B5EF4-FFF2-40B4-BE49-F238E27FC236}">
                  <a16:creationId xmlns:a16="http://schemas.microsoft.com/office/drawing/2014/main" id="{559F8C3F-423C-C489-614A-32060B1F7F40}"/>
                </a:ext>
              </a:extLst>
            </p:cNvPr>
            <p:cNvGrpSpPr/>
            <p:nvPr/>
          </p:nvGrpSpPr>
          <p:grpSpPr>
            <a:xfrm>
              <a:off x="1280200" y="1078550"/>
              <a:ext cx="1043050" cy="1488400"/>
              <a:chOff x="910475" y="761863"/>
              <a:chExt cx="1043050" cy="1488400"/>
            </a:xfrm>
          </p:grpSpPr>
          <p:sp>
            <p:nvSpPr>
              <p:cNvPr id="79" name="Google Shape;579;p39">
                <a:extLst>
                  <a:ext uri="{FF2B5EF4-FFF2-40B4-BE49-F238E27FC236}">
                    <a16:creationId xmlns:a16="http://schemas.microsoft.com/office/drawing/2014/main" id="{C53E3FBE-52E8-BF91-6270-54A580759481}"/>
                  </a:ext>
                </a:extLst>
              </p:cNvPr>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80;p39">
                <a:extLst>
                  <a:ext uri="{FF2B5EF4-FFF2-40B4-BE49-F238E27FC236}">
                    <a16:creationId xmlns:a16="http://schemas.microsoft.com/office/drawing/2014/main" id="{BDBB23D0-2ED9-4B91-2039-BB592CC77917}"/>
                  </a:ext>
                </a:extLst>
              </p:cNvPr>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81;p39">
                <a:extLst>
                  <a:ext uri="{FF2B5EF4-FFF2-40B4-BE49-F238E27FC236}">
                    <a16:creationId xmlns:a16="http://schemas.microsoft.com/office/drawing/2014/main" id="{E3340F68-F937-BFA3-AC40-106E655D856F}"/>
                  </a:ext>
                </a:extLst>
              </p:cNvPr>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82;p39">
                <a:extLst>
                  <a:ext uri="{FF2B5EF4-FFF2-40B4-BE49-F238E27FC236}">
                    <a16:creationId xmlns:a16="http://schemas.microsoft.com/office/drawing/2014/main" id="{CC32C256-EE11-7A7B-154A-702199304BBF}"/>
                  </a:ext>
                </a:extLst>
              </p:cNvPr>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83;p39">
                <a:extLst>
                  <a:ext uri="{FF2B5EF4-FFF2-40B4-BE49-F238E27FC236}">
                    <a16:creationId xmlns:a16="http://schemas.microsoft.com/office/drawing/2014/main" id="{7236848A-9923-939D-CDBB-22F105FBDBF0}"/>
                  </a:ext>
                </a:extLst>
              </p:cNvPr>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84;p39">
                <a:extLst>
                  <a:ext uri="{FF2B5EF4-FFF2-40B4-BE49-F238E27FC236}">
                    <a16:creationId xmlns:a16="http://schemas.microsoft.com/office/drawing/2014/main" id="{D954AAA7-EDDA-E9F9-63F0-4F00A1651784}"/>
                  </a:ext>
                </a:extLst>
              </p:cNvPr>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85;p39">
                <a:extLst>
                  <a:ext uri="{FF2B5EF4-FFF2-40B4-BE49-F238E27FC236}">
                    <a16:creationId xmlns:a16="http://schemas.microsoft.com/office/drawing/2014/main" id="{CA6FA9BE-1F1B-DC60-0D02-5D5DC3291901}"/>
                  </a:ext>
                </a:extLst>
              </p:cNvPr>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86;p39">
                <a:extLst>
                  <a:ext uri="{FF2B5EF4-FFF2-40B4-BE49-F238E27FC236}">
                    <a16:creationId xmlns:a16="http://schemas.microsoft.com/office/drawing/2014/main" id="{9FE192E0-ACDE-6C02-8DEC-9A48B9D86017}"/>
                  </a:ext>
                </a:extLst>
              </p:cNvPr>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87;p39">
                <a:extLst>
                  <a:ext uri="{FF2B5EF4-FFF2-40B4-BE49-F238E27FC236}">
                    <a16:creationId xmlns:a16="http://schemas.microsoft.com/office/drawing/2014/main" id="{0F60F3D9-CFD6-56CF-DFD0-67319A37AA73}"/>
                  </a:ext>
                </a:extLst>
              </p:cNvPr>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88;p39">
                <a:extLst>
                  <a:ext uri="{FF2B5EF4-FFF2-40B4-BE49-F238E27FC236}">
                    <a16:creationId xmlns:a16="http://schemas.microsoft.com/office/drawing/2014/main" id="{DA9C96E3-B8DE-5899-06AD-39082C9D9855}"/>
                  </a:ext>
                </a:extLst>
              </p:cNvPr>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89;p39">
                <a:extLst>
                  <a:ext uri="{FF2B5EF4-FFF2-40B4-BE49-F238E27FC236}">
                    <a16:creationId xmlns:a16="http://schemas.microsoft.com/office/drawing/2014/main" id="{D18D0212-E3C0-1E36-6A32-1050849EFFD7}"/>
                  </a:ext>
                </a:extLst>
              </p:cNvPr>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590;p39">
              <a:extLst>
                <a:ext uri="{FF2B5EF4-FFF2-40B4-BE49-F238E27FC236}">
                  <a16:creationId xmlns:a16="http://schemas.microsoft.com/office/drawing/2014/main" id="{AE240CB2-54A3-47EB-6BCF-08703275C6AC}"/>
                </a:ext>
              </a:extLst>
            </p:cNvPr>
            <p:cNvGrpSpPr/>
            <p:nvPr/>
          </p:nvGrpSpPr>
          <p:grpSpPr>
            <a:xfrm>
              <a:off x="1941575" y="2024713"/>
              <a:ext cx="875600" cy="1088925"/>
              <a:chOff x="5962175" y="478150"/>
              <a:chExt cx="875600" cy="1088925"/>
            </a:xfrm>
          </p:grpSpPr>
          <p:sp>
            <p:nvSpPr>
              <p:cNvPr id="74" name="Google Shape;591;p39">
                <a:extLst>
                  <a:ext uri="{FF2B5EF4-FFF2-40B4-BE49-F238E27FC236}">
                    <a16:creationId xmlns:a16="http://schemas.microsoft.com/office/drawing/2014/main" id="{A2482A0E-5458-A5D8-4EE8-9C453F9111B7}"/>
                  </a:ext>
                </a:extLst>
              </p:cNvPr>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92;p39">
                <a:extLst>
                  <a:ext uri="{FF2B5EF4-FFF2-40B4-BE49-F238E27FC236}">
                    <a16:creationId xmlns:a16="http://schemas.microsoft.com/office/drawing/2014/main" id="{89208D69-314C-0281-5E85-515E87F52F2F}"/>
                  </a:ext>
                </a:extLst>
              </p:cNvPr>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93;p39">
                <a:extLst>
                  <a:ext uri="{FF2B5EF4-FFF2-40B4-BE49-F238E27FC236}">
                    <a16:creationId xmlns:a16="http://schemas.microsoft.com/office/drawing/2014/main" id="{9B2EE1C3-9320-6AA5-4B65-1295208B3B7D}"/>
                  </a:ext>
                </a:extLst>
              </p:cNvPr>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94;p39">
                <a:extLst>
                  <a:ext uri="{FF2B5EF4-FFF2-40B4-BE49-F238E27FC236}">
                    <a16:creationId xmlns:a16="http://schemas.microsoft.com/office/drawing/2014/main" id="{FD4EC56D-03F8-C70E-C8BE-D9B9EE0C4E2D}"/>
                  </a:ext>
                </a:extLst>
              </p:cNvPr>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95;p39">
                <a:extLst>
                  <a:ext uri="{FF2B5EF4-FFF2-40B4-BE49-F238E27FC236}">
                    <a16:creationId xmlns:a16="http://schemas.microsoft.com/office/drawing/2014/main" id="{CEFEDCBC-3005-737D-04AE-93BD52883539}"/>
                  </a:ext>
                </a:extLst>
              </p:cNvPr>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596;p39">
              <a:extLst>
                <a:ext uri="{FF2B5EF4-FFF2-40B4-BE49-F238E27FC236}">
                  <a16:creationId xmlns:a16="http://schemas.microsoft.com/office/drawing/2014/main" id="{2D400EF6-55E7-4AB3-602E-F02F1465F6D4}"/>
                </a:ext>
              </a:extLst>
            </p:cNvPr>
            <p:cNvGrpSpPr/>
            <p:nvPr/>
          </p:nvGrpSpPr>
          <p:grpSpPr>
            <a:xfrm>
              <a:off x="807106" y="1645871"/>
              <a:ext cx="612965" cy="612965"/>
              <a:chOff x="5208200" y="980975"/>
              <a:chExt cx="440475" cy="440475"/>
            </a:xfrm>
          </p:grpSpPr>
          <p:sp>
            <p:nvSpPr>
              <p:cNvPr id="72" name="Google Shape;597;p39">
                <a:extLst>
                  <a:ext uri="{FF2B5EF4-FFF2-40B4-BE49-F238E27FC236}">
                    <a16:creationId xmlns:a16="http://schemas.microsoft.com/office/drawing/2014/main" id="{787CA791-1FCE-46B0-2AB0-8E77EB4510EF}"/>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98;p39">
                <a:extLst>
                  <a:ext uri="{FF2B5EF4-FFF2-40B4-BE49-F238E27FC236}">
                    <a16:creationId xmlns:a16="http://schemas.microsoft.com/office/drawing/2014/main" id="{3ECB3D06-997E-BD1B-FA1B-1161F1247600}"/>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99;p39">
              <a:extLst>
                <a:ext uri="{FF2B5EF4-FFF2-40B4-BE49-F238E27FC236}">
                  <a16:creationId xmlns:a16="http://schemas.microsoft.com/office/drawing/2014/main" id="{7D01C099-DE40-456F-6797-48AFCFECF1F4}"/>
                </a:ext>
              </a:extLst>
            </p:cNvPr>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00;p39">
              <a:extLst>
                <a:ext uri="{FF2B5EF4-FFF2-40B4-BE49-F238E27FC236}">
                  <a16:creationId xmlns:a16="http://schemas.microsoft.com/office/drawing/2014/main" id="{E7E72B7D-C778-953B-D214-351FA42BBEF2}"/>
                </a:ext>
              </a:extLst>
            </p:cNvPr>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01;p39">
              <a:extLst>
                <a:ext uri="{FF2B5EF4-FFF2-40B4-BE49-F238E27FC236}">
                  <a16:creationId xmlns:a16="http://schemas.microsoft.com/office/drawing/2014/main" id="{9C32280C-6714-F464-36A3-85D9C4D4C872}"/>
                </a:ext>
              </a:extLst>
            </p:cNvPr>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02;p39">
              <a:extLst>
                <a:ext uri="{FF2B5EF4-FFF2-40B4-BE49-F238E27FC236}">
                  <a16:creationId xmlns:a16="http://schemas.microsoft.com/office/drawing/2014/main" id="{200E6FAF-A904-9531-366F-59CC67BEF124}"/>
                </a:ext>
              </a:extLst>
            </p:cNvPr>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603;p39">
              <a:extLst>
                <a:ext uri="{FF2B5EF4-FFF2-40B4-BE49-F238E27FC236}">
                  <a16:creationId xmlns:a16="http://schemas.microsoft.com/office/drawing/2014/main" id="{1C732D75-B0BA-804D-9E40-7A1B94BB69C6}"/>
                </a:ext>
              </a:extLst>
            </p:cNvPr>
            <p:cNvGrpSpPr/>
            <p:nvPr/>
          </p:nvGrpSpPr>
          <p:grpSpPr>
            <a:xfrm>
              <a:off x="299357" y="3264591"/>
              <a:ext cx="953591" cy="334099"/>
              <a:chOff x="2271950" y="2722775"/>
              <a:chExt cx="575875" cy="201775"/>
            </a:xfrm>
          </p:grpSpPr>
          <p:sp>
            <p:nvSpPr>
              <p:cNvPr id="67" name="Google Shape;604;p39">
                <a:extLst>
                  <a:ext uri="{FF2B5EF4-FFF2-40B4-BE49-F238E27FC236}">
                    <a16:creationId xmlns:a16="http://schemas.microsoft.com/office/drawing/2014/main" id="{F3FA5F56-8B72-8DE8-DDBB-B673B8B47F51}"/>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05;p39">
                <a:extLst>
                  <a:ext uri="{FF2B5EF4-FFF2-40B4-BE49-F238E27FC236}">
                    <a16:creationId xmlns:a16="http://schemas.microsoft.com/office/drawing/2014/main" id="{84F836F5-BA44-8BB3-8CED-DE2638B5B7EF}"/>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06;p39">
                <a:extLst>
                  <a:ext uri="{FF2B5EF4-FFF2-40B4-BE49-F238E27FC236}">
                    <a16:creationId xmlns:a16="http://schemas.microsoft.com/office/drawing/2014/main" id="{B78CD52F-9A82-4874-6C08-4B921028DEC3}"/>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07;p39">
                <a:extLst>
                  <a:ext uri="{FF2B5EF4-FFF2-40B4-BE49-F238E27FC236}">
                    <a16:creationId xmlns:a16="http://schemas.microsoft.com/office/drawing/2014/main" id="{EC5A6D91-447F-3C52-175D-E413075B3C3D}"/>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08;p39">
                <a:extLst>
                  <a:ext uri="{FF2B5EF4-FFF2-40B4-BE49-F238E27FC236}">
                    <a16:creationId xmlns:a16="http://schemas.microsoft.com/office/drawing/2014/main" id="{A9BB2A1A-2845-19C8-F93F-5E853FFD6F5F}"/>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609;p39">
              <a:extLst>
                <a:ext uri="{FF2B5EF4-FFF2-40B4-BE49-F238E27FC236}">
                  <a16:creationId xmlns:a16="http://schemas.microsoft.com/office/drawing/2014/main" id="{D94BFD44-BD33-8DF4-429E-913E062B0BEE}"/>
                </a:ext>
              </a:extLst>
            </p:cNvPr>
            <p:cNvGrpSpPr/>
            <p:nvPr/>
          </p:nvGrpSpPr>
          <p:grpSpPr>
            <a:xfrm>
              <a:off x="2710772" y="1830439"/>
              <a:ext cx="695830" cy="243805"/>
              <a:chOff x="2271950" y="2722775"/>
              <a:chExt cx="575875" cy="201775"/>
            </a:xfrm>
          </p:grpSpPr>
          <p:sp>
            <p:nvSpPr>
              <p:cNvPr id="62" name="Google Shape;610;p39">
                <a:extLst>
                  <a:ext uri="{FF2B5EF4-FFF2-40B4-BE49-F238E27FC236}">
                    <a16:creationId xmlns:a16="http://schemas.microsoft.com/office/drawing/2014/main" id="{4EE2502F-121A-4E55-3BAE-05A1C5B460C1}"/>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11;p39">
                <a:extLst>
                  <a:ext uri="{FF2B5EF4-FFF2-40B4-BE49-F238E27FC236}">
                    <a16:creationId xmlns:a16="http://schemas.microsoft.com/office/drawing/2014/main" id="{9BCD2051-8B81-F7DA-50E3-25AFAF1D5504}"/>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12;p39">
                <a:extLst>
                  <a:ext uri="{FF2B5EF4-FFF2-40B4-BE49-F238E27FC236}">
                    <a16:creationId xmlns:a16="http://schemas.microsoft.com/office/drawing/2014/main" id="{0F39F211-3504-5E4C-A94E-8480BD0A8E98}"/>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13;p39">
                <a:extLst>
                  <a:ext uri="{FF2B5EF4-FFF2-40B4-BE49-F238E27FC236}">
                    <a16:creationId xmlns:a16="http://schemas.microsoft.com/office/drawing/2014/main" id="{347E451C-3923-8D18-2B17-EB57200F6079}"/>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14;p39">
                <a:extLst>
                  <a:ext uri="{FF2B5EF4-FFF2-40B4-BE49-F238E27FC236}">
                    <a16:creationId xmlns:a16="http://schemas.microsoft.com/office/drawing/2014/main" id="{5F4A00E8-371A-A598-08CB-CBEE8AF300E5}"/>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615;p39">
              <a:extLst>
                <a:ext uri="{FF2B5EF4-FFF2-40B4-BE49-F238E27FC236}">
                  <a16:creationId xmlns:a16="http://schemas.microsoft.com/office/drawing/2014/main" id="{EC92C119-1BA6-1BC6-832B-90E81BA677A1}"/>
                </a:ext>
              </a:extLst>
            </p:cNvPr>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16;p39">
              <a:extLst>
                <a:ext uri="{FF2B5EF4-FFF2-40B4-BE49-F238E27FC236}">
                  <a16:creationId xmlns:a16="http://schemas.microsoft.com/office/drawing/2014/main" id="{39507C55-366E-5CA9-30C3-77F2C98EA733}"/>
                </a:ext>
              </a:extLst>
            </p:cNvPr>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17;p39">
              <a:extLst>
                <a:ext uri="{FF2B5EF4-FFF2-40B4-BE49-F238E27FC236}">
                  <a16:creationId xmlns:a16="http://schemas.microsoft.com/office/drawing/2014/main" id="{458678BD-3AE9-7618-6831-3134D57BAAAB}"/>
                </a:ext>
              </a:extLst>
            </p:cNvPr>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18;p39">
              <a:extLst>
                <a:ext uri="{FF2B5EF4-FFF2-40B4-BE49-F238E27FC236}">
                  <a16:creationId xmlns:a16="http://schemas.microsoft.com/office/drawing/2014/main" id="{34E3FBA1-6595-5EBC-A656-DAFF6EC871EE}"/>
                </a:ext>
              </a:extLst>
            </p:cNvPr>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19;p39">
              <a:extLst>
                <a:ext uri="{FF2B5EF4-FFF2-40B4-BE49-F238E27FC236}">
                  <a16:creationId xmlns:a16="http://schemas.microsoft.com/office/drawing/2014/main" id="{A521D945-6B77-F767-1BE2-09B3C4BC3336}"/>
                </a:ext>
              </a:extLst>
            </p:cNvPr>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20;p39">
              <a:extLst>
                <a:ext uri="{FF2B5EF4-FFF2-40B4-BE49-F238E27FC236}">
                  <a16:creationId xmlns:a16="http://schemas.microsoft.com/office/drawing/2014/main" id="{AD9E11EE-F601-420B-BD9C-E974D4B1377A}"/>
                </a:ext>
              </a:extLst>
            </p:cNvPr>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507;p38">
            <a:extLst>
              <a:ext uri="{FF2B5EF4-FFF2-40B4-BE49-F238E27FC236}">
                <a16:creationId xmlns:a16="http://schemas.microsoft.com/office/drawing/2014/main" id="{FD4DD10F-D689-2DF4-93DA-C3548DB452F4}"/>
              </a:ext>
            </a:extLst>
          </p:cNvPr>
          <p:cNvSpPr txBox="1">
            <a:spLocks/>
          </p:cNvSpPr>
          <p:nvPr/>
        </p:nvSpPr>
        <p:spPr>
          <a:xfrm>
            <a:off x="706038" y="4547526"/>
            <a:ext cx="3359083" cy="3860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400"/>
              <a:buFont typeface="Arimo"/>
              <a:buChar char="●"/>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rgbClr val="595959"/>
              </a:buClr>
              <a:buSzPts val="1400"/>
              <a:buFont typeface="Anaheim"/>
              <a:buChar char="■"/>
              <a:defRPr sz="1200" b="0" i="0" u="none" strike="noStrike" cap="none">
                <a:solidFill>
                  <a:schemeClr val="dk1"/>
                </a:solidFill>
                <a:latin typeface="Arimo"/>
                <a:ea typeface="Arimo"/>
                <a:cs typeface="Arimo"/>
                <a:sym typeface="Arimo"/>
              </a:defRPr>
            </a:lvl9pPr>
          </a:lstStyle>
          <a:p>
            <a:pPr marL="0" indent="0">
              <a:buFont typeface="Arimo"/>
              <a:buNone/>
            </a:pPr>
            <a:r>
              <a:rPr lang="en-US" sz="1200" b="0" i="0" dirty="0">
                <a:effectLst/>
                <a:latin typeface="Inter"/>
              </a:rPr>
              <a:t>The </a:t>
            </a:r>
            <a:r>
              <a:rPr lang="en-US" sz="1200" b="0" i="0" dirty="0" err="1">
                <a:effectLst/>
                <a:latin typeface="Inter"/>
              </a:rPr>
              <a:t>medv</a:t>
            </a:r>
            <a:r>
              <a:rPr lang="en-US" sz="1200" b="0" i="0" dirty="0">
                <a:effectLst/>
                <a:latin typeface="Inter"/>
              </a:rPr>
              <a:t> variable is the target variable</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5"/>
        <p:cNvGrpSpPr/>
        <p:nvPr/>
      </p:nvGrpSpPr>
      <p:grpSpPr>
        <a:xfrm>
          <a:off x="0" y="0"/>
          <a:ext cx="0" cy="0"/>
          <a:chOff x="0" y="0"/>
          <a:chExt cx="0" cy="0"/>
        </a:xfrm>
      </p:grpSpPr>
      <p:sp>
        <p:nvSpPr>
          <p:cNvPr id="2096" name="Google Shape;2096;p6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What tools are used?</a:t>
            </a:r>
            <a:endParaRPr dirty="0"/>
          </a:p>
        </p:txBody>
      </p:sp>
      <p:sp>
        <p:nvSpPr>
          <p:cNvPr id="2097" name="Google Shape;2097;p66"/>
          <p:cNvSpPr txBox="1">
            <a:spLocks noGrp="1"/>
          </p:cNvSpPr>
          <p:nvPr>
            <p:ph type="title" idx="2"/>
          </p:nvPr>
        </p:nvSpPr>
        <p:spPr>
          <a:xfrm>
            <a:off x="1804169" y="2941888"/>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a:t>
            </a:r>
            <a:r>
              <a:rPr lang="en" dirty="0"/>
              <a:t>oogle colab</a:t>
            </a:r>
            <a:endParaRPr dirty="0"/>
          </a:p>
        </p:txBody>
      </p:sp>
      <p:sp>
        <p:nvSpPr>
          <p:cNvPr id="2099" name="Google Shape;2099;p66"/>
          <p:cNvSpPr txBox="1">
            <a:spLocks noGrp="1"/>
          </p:cNvSpPr>
          <p:nvPr>
            <p:ph type="title" idx="3"/>
          </p:nvPr>
        </p:nvSpPr>
        <p:spPr>
          <a:xfrm>
            <a:off x="5109344" y="2941888"/>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jupyter</a:t>
            </a:r>
            <a:endParaRPr dirty="0"/>
          </a:p>
        </p:txBody>
      </p:sp>
      <p:cxnSp>
        <p:nvCxnSpPr>
          <p:cNvPr id="2101" name="Google Shape;2101;p66"/>
          <p:cNvCxnSpPr/>
          <p:nvPr/>
        </p:nvCxnSpPr>
        <p:spPr>
          <a:xfrm>
            <a:off x="1826219" y="3569313"/>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2102" name="Google Shape;2102;p66"/>
          <p:cNvCxnSpPr/>
          <p:nvPr/>
        </p:nvCxnSpPr>
        <p:spPr>
          <a:xfrm>
            <a:off x="5131394" y="3569313"/>
            <a:ext cx="2186400" cy="0"/>
          </a:xfrm>
          <a:prstGeom prst="straightConnector1">
            <a:avLst/>
          </a:prstGeom>
          <a:noFill/>
          <a:ln w="9525" cap="flat" cmpd="sng">
            <a:solidFill>
              <a:schemeClr val="dk1"/>
            </a:solidFill>
            <a:prstDash val="solid"/>
            <a:round/>
            <a:headEnd type="none" w="med" len="med"/>
            <a:tailEnd type="none" w="med" len="med"/>
          </a:ln>
        </p:spPr>
      </p:cxnSp>
      <p:sp>
        <p:nvSpPr>
          <p:cNvPr id="2103" name="Google Shape;2103;p66"/>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pic>
        <p:nvPicPr>
          <p:cNvPr id="2104" name="Google Shape;2104;p66"/>
          <p:cNvPicPr preferRelativeResize="0"/>
          <p:nvPr/>
        </p:nvPicPr>
        <p:blipFill>
          <a:blip r:embed="rId3"/>
          <a:srcRect l="23710" r="23710"/>
          <a:stretch/>
        </p:blipFill>
        <p:spPr>
          <a:xfrm>
            <a:off x="5502944" y="1381263"/>
            <a:ext cx="1443300" cy="1443300"/>
          </a:xfrm>
          <a:prstGeom prst="ellipse">
            <a:avLst/>
          </a:prstGeom>
          <a:noFill/>
          <a:ln w="9525" cap="flat" cmpd="sng">
            <a:solidFill>
              <a:schemeClr val="dk1"/>
            </a:solidFill>
            <a:prstDash val="solid"/>
            <a:round/>
            <a:headEnd type="none" w="sm" len="sm"/>
            <a:tailEnd type="none" w="sm" len="sm"/>
          </a:ln>
        </p:spPr>
      </p:pic>
      <p:pic>
        <p:nvPicPr>
          <p:cNvPr id="2105" name="Google Shape;2105;p66"/>
          <p:cNvPicPr preferRelativeResize="0"/>
          <p:nvPr/>
        </p:nvPicPr>
        <p:blipFill>
          <a:blip r:embed="rId4"/>
          <a:srcRect/>
          <a:stretch/>
        </p:blipFill>
        <p:spPr>
          <a:xfrm>
            <a:off x="2197769" y="1381263"/>
            <a:ext cx="1443300" cy="1443300"/>
          </a:xfrm>
          <a:prstGeom prst="ellipse">
            <a:avLst/>
          </a:prstGeom>
          <a:noFill/>
          <a:ln w="9525" cap="flat" cmpd="sng">
            <a:solidFill>
              <a:schemeClr val="dk1"/>
            </a:solidFill>
            <a:prstDash val="solid"/>
            <a:round/>
            <a:headEnd type="none" w="sm" len="sm"/>
            <a:tailEnd type="none" w="sm" len="sm"/>
          </a:ln>
        </p:spPr>
      </p:pic>
      <p:grpSp>
        <p:nvGrpSpPr>
          <p:cNvPr id="2106" name="Google Shape;2106;p66"/>
          <p:cNvGrpSpPr/>
          <p:nvPr/>
        </p:nvGrpSpPr>
        <p:grpSpPr>
          <a:xfrm>
            <a:off x="6621972" y="734402"/>
            <a:ext cx="695830" cy="243805"/>
            <a:chOff x="2271950" y="2722775"/>
            <a:chExt cx="575875" cy="201775"/>
          </a:xfrm>
        </p:grpSpPr>
        <p:sp>
          <p:nvSpPr>
            <p:cNvPr id="2107" name="Google Shape;2107;p6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2" name="Google Shape;2112;p66"/>
          <p:cNvSpPr/>
          <p:nvPr/>
        </p:nvSpPr>
        <p:spPr>
          <a:xfrm rot="7198898">
            <a:off x="899312" y="2533394"/>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6"/>
          <p:cNvSpPr/>
          <p:nvPr/>
        </p:nvSpPr>
        <p:spPr>
          <a:xfrm rot="7201932">
            <a:off x="1171737" y="9753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6"/>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6"/>
          <p:cNvSpPr/>
          <p:nvPr/>
        </p:nvSpPr>
        <p:spPr>
          <a:xfrm>
            <a:off x="1110026" y="17116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6" name="Google Shape;2116;p66"/>
          <p:cNvGrpSpPr/>
          <p:nvPr/>
        </p:nvGrpSpPr>
        <p:grpSpPr>
          <a:xfrm>
            <a:off x="7476107" y="1145704"/>
            <a:ext cx="953591" cy="334099"/>
            <a:chOff x="2271950" y="2722775"/>
            <a:chExt cx="575875" cy="201775"/>
          </a:xfrm>
        </p:grpSpPr>
        <p:sp>
          <p:nvSpPr>
            <p:cNvPr id="2117" name="Google Shape;2117;p6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2" name="Google Shape;2122;p66"/>
          <p:cNvSpPr/>
          <p:nvPr/>
        </p:nvSpPr>
        <p:spPr>
          <a:xfrm>
            <a:off x="7624467" y="241799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6"/>
          <p:cNvSpPr/>
          <p:nvPr/>
        </p:nvSpPr>
        <p:spPr>
          <a:xfrm>
            <a:off x="706038" y="3427165"/>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6"/>
          <p:cNvSpPr/>
          <p:nvPr/>
        </p:nvSpPr>
        <p:spPr>
          <a:xfrm>
            <a:off x="797127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6"/>
          <p:cNvSpPr/>
          <p:nvPr/>
        </p:nvSpPr>
        <p:spPr>
          <a:xfrm rot="-1685758">
            <a:off x="77162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6"/>
          <p:cNvSpPr/>
          <p:nvPr/>
        </p:nvSpPr>
        <p:spPr>
          <a:xfrm>
            <a:off x="797126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6"/>
          <p:cNvSpPr/>
          <p:nvPr/>
        </p:nvSpPr>
        <p:spPr>
          <a:xfrm rot="-1685758">
            <a:off x="732891" y="16140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6"/>
          <p:cNvSpPr/>
          <p:nvPr/>
        </p:nvSpPr>
        <p:spPr>
          <a:xfrm>
            <a:off x="722227" y="11061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6"/>
          <p:cNvSpPr/>
          <p:nvPr/>
        </p:nvSpPr>
        <p:spPr>
          <a:xfrm>
            <a:off x="8184699" y="34271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6">
            <a:hlinkClick r:id="rId5"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2133" name="Google Shape;2133;p66">
            <a:hlinkClick r:id="rId6"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2134" name="Google Shape;2134;p6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2135" name="Google Shape;2135;p66"/>
          <p:cNvGrpSpPr/>
          <p:nvPr/>
        </p:nvGrpSpPr>
        <p:grpSpPr>
          <a:xfrm>
            <a:off x="706038" y="312972"/>
            <a:ext cx="140222" cy="140409"/>
            <a:chOff x="2741000" y="199475"/>
            <a:chExt cx="191953" cy="192210"/>
          </a:xfrm>
        </p:grpSpPr>
        <p:sp>
          <p:nvSpPr>
            <p:cNvPr id="2136" name="Google Shape;2136;p6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5" name="Google Shape;2145;p66">
            <a:hlinkClick r:id="rId7"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435;p37">
            <a:extLst>
              <a:ext uri="{FF2B5EF4-FFF2-40B4-BE49-F238E27FC236}">
                <a16:creationId xmlns:a16="http://schemas.microsoft.com/office/drawing/2014/main" id="{536EE850-8DDF-42CF-D493-72721FDD3202}"/>
              </a:ext>
            </a:extLst>
          </p:cNvPr>
          <p:cNvGrpSpPr/>
          <p:nvPr/>
        </p:nvGrpSpPr>
        <p:grpSpPr>
          <a:xfrm>
            <a:off x="1600969" y="3848193"/>
            <a:ext cx="612965" cy="612965"/>
            <a:chOff x="5208200" y="980975"/>
            <a:chExt cx="440475" cy="440475"/>
          </a:xfrm>
        </p:grpSpPr>
        <p:sp>
          <p:nvSpPr>
            <p:cNvPr id="53" name="Google Shape;436;p37">
              <a:extLst>
                <a:ext uri="{FF2B5EF4-FFF2-40B4-BE49-F238E27FC236}">
                  <a16:creationId xmlns:a16="http://schemas.microsoft.com/office/drawing/2014/main" id="{33F17861-FA3B-4597-D6AF-9A9D38330C34}"/>
                </a:ext>
              </a:extLst>
            </p:cNvPr>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37;p37">
              <a:extLst>
                <a:ext uri="{FF2B5EF4-FFF2-40B4-BE49-F238E27FC236}">
                  <a16:creationId xmlns:a16="http://schemas.microsoft.com/office/drawing/2014/main" id="{9109A1CF-4F11-E020-1143-9553316C061C}"/>
                </a:ext>
              </a:extLst>
            </p:cNvPr>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2112;p66">
            <a:extLst>
              <a:ext uri="{FF2B5EF4-FFF2-40B4-BE49-F238E27FC236}">
                <a16:creationId xmlns:a16="http://schemas.microsoft.com/office/drawing/2014/main" id="{BD2D72BF-8E1F-4AAE-6AF6-B579580702AD}"/>
              </a:ext>
            </a:extLst>
          </p:cNvPr>
          <p:cNvSpPr/>
          <p:nvPr/>
        </p:nvSpPr>
        <p:spPr>
          <a:xfrm rot="7198898">
            <a:off x="2644119" y="3600590"/>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13;p66">
            <a:extLst>
              <a:ext uri="{FF2B5EF4-FFF2-40B4-BE49-F238E27FC236}">
                <a16:creationId xmlns:a16="http://schemas.microsoft.com/office/drawing/2014/main" id="{EDBE4EEB-AF05-C0EF-D5E8-DB3612CD5428}"/>
              </a:ext>
            </a:extLst>
          </p:cNvPr>
          <p:cNvSpPr/>
          <p:nvPr/>
        </p:nvSpPr>
        <p:spPr>
          <a:xfrm rot="9045847">
            <a:off x="5878104" y="368918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22;p66">
            <a:extLst>
              <a:ext uri="{FF2B5EF4-FFF2-40B4-BE49-F238E27FC236}">
                <a16:creationId xmlns:a16="http://schemas.microsoft.com/office/drawing/2014/main" id="{818F7C29-E92C-E30F-92E6-E812D5E7C3EF}"/>
              </a:ext>
            </a:extLst>
          </p:cNvPr>
          <p:cNvSpPr/>
          <p:nvPr/>
        </p:nvSpPr>
        <p:spPr>
          <a:xfrm>
            <a:off x="3689646" y="4047049"/>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2116;p66">
            <a:extLst>
              <a:ext uri="{FF2B5EF4-FFF2-40B4-BE49-F238E27FC236}">
                <a16:creationId xmlns:a16="http://schemas.microsoft.com/office/drawing/2014/main" id="{4F21F7BC-9A92-FE73-AFB6-87282385027D}"/>
              </a:ext>
            </a:extLst>
          </p:cNvPr>
          <p:cNvGrpSpPr/>
          <p:nvPr/>
        </p:nvGrpSpPr>
        <p:grpSpPr>
          <a:xfrm>
            <a:off x="4572000" y="3959604"/>
            <a:ext cx="1340768" cy="507181"/>
            <a:chOff x="2271950" y="2722775"/>
            <a:chExt cx="575875" cy="201775"/>
          </a:xfrm>
        </p:grpSpPr>
        <p:sp>
          <p:nvSpPr>
            <p:cNvPr id="59" name="Google Shape;2117;p66">
              <a:extLst>
                <a:ext uri="{FF2B5EF4-FFF2-40B4-BE49-F238E27FC236}">
                  <a16:creationId xmlns:a16="http://schemas.microsoft.com/office/drawing/2014/main" id="{458CE119-CEB6-56E9-046B-379F26E362E3}"/>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18;p66">
              <a:extLst>
                <a:ext uri="{FF2B5EF4-FFF2-40B4-BE49-F238E27FC236}">
                  <a16:creationId xmlns:a16="http://schemas.microsoft.com/office/drawing/2014/main" id="{0C33167D-251F-33B3-C859-1FC8480B0939}"/>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19;p66">
              <a:extLst>
                <a:ext uri="{FF2B5EF4-FFF2-40B4-BE49-F238E27FC236}">
                  <a16:creationId xmlns:a16="http://schemas.microsoft.com/office/drawing/2014/main" id="{D3083A07-D77B-EA15-1CAB-A368547F2A6F}"/>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20;p66">
              <a:extLst>
                <a:ext uri="{FF2B5EF4-FFF2-40B4-BE49-F238E27FC236}">
                  <a16:creationId xmlns:a16="http://schemas.microsoft.com/office/drawing/2014/main" id="{06550F3B-9097-1331-A1AD-C760A5038006}"/>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21;p66">
              <a:extLst>
                <a:ext uri="{FF2B5EF4-FFF2-40B4-BE49-F238E27FC236}">
                  <a16:creationId xmlns:a16="http://schemas.microsoft.com/office/drawing/2014/main" id="{22C7C714-0321-9695-34E4-B6F31698C15B}"/>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2123;p66">
            <a:extLst>
              <a:ext uri="{FF2B5EF4-FFF2-40B4-BE49-F238E27FC236}">
                <a16:creationId xmlns:a16="http://schemas.microsoft.com/office/drawing/2014/main" id="{401AF6FC-7B78-CD27-852D-5EACABE14E5B}"/>
              </a:ext>
            </a:extLst>
          </p:cNvPr>
          <p:cNvSpPr/>
          <p:nvPr/>
        </p:nvSpPr>
        <p:spPr>
          <a:xfrm>
            <a:off x="6798218" y="4074417"/>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0"/>
          <p:cNvSpPr/>
          <p:nvPr/>
        </p:nvSpPr>
        <p:spPr>
          <a:xfrm>
            <a:off x="714358" y="1460414"/>
            <a:ext cx="1367281" cy="1367105"/>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0"/>
          <p:cNvSpPr txBox="1">
            <a:spLocks noGrp="1"/>
          </p:cNvSpPr>
          <p:nvPr>
            <p:ph type="title"/>
          </p:nvPr>
        </p:nvSpPr>
        <p:spPr>
          <a:xfrm>
            <a:off x="2380399" y="1273525"/>
            <a:ext cx="4678911" cy="174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7200" dirty="0">
                <a:solidFill>
                  <a:schemeClr val="lt2"/>
                </a:solidFill>
              </a:rPr>
              <a:t>Modeling flow</a:t>
            </a:r>
          </a:p>
        </p:txBody>
      </p:sp>
      <p:sp>
        <p:nvSpPr>
          <p:cNvPr id="648" name="Google Shape;648;p40"/>
          <p:cNvSpPr txBox="1">
            <a:spLocks noGrp="1"/>
          </p:cNvSpPr>
          <p:nvPr>
            <p:ph type="title" idx="2"/>
          </p:nvPr>
        </p:nvSpPr>
        <p:spPr>
          <a:xfrm>
            <a:off x="714300" y="1764027"/>
            <a:ext cx="1367400" cy="75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7" y="734402"/>
            <a:ext cx="695830" cy="243805"/>
            <a:chOff x="2271950" y="2722775"/>
            <a:chExt cx="575875" cy="201775"/>
          </a:xfrm>
        </p:grpSpPr>
        <p:sp>
          <p:nvSpPr>
            <p:cNvPr id="657" name="Google Shape;657;p4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771379" y="3772879"/>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0">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670" name="Google Shape;670;p40">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671" name="Google Shape;671;p40">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672" name="Google Shape;672;p40"/>
          <p:cNvGrpSpPr/>
          <p:nvPr/>
        </p:nvGrpSpPr>
        <p:grpSpPr>
          <a:xfrm>
            <a:off x="706038" y="312972"/>
            <a:ext cx="140222" cy="140409"/>
            <a:chOff x="2741000" y="199475"/>
            <a:chExt cx="191953" cy="192210"/>
          </a:xfrm>
        </p:grpSpPr>
        <p:sp>
          <p:nvSpPr>
            <p:cNvPr id="673" name="Google Shape;673;p4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40">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2633;p70">
            <a:extLst>
              <a:ext uri="{FF2B5EF4-FFF2-40B4-BE49-F238E27FC236}">
                <a16:creationId xmlns:a16="http://schemas.microsoft.com/office/drawing/2014/main" id="{B8189E34-9E38-C2D1-0A37-CA603E023323}"/>
              </a:ext>
            </a:extLst>
          </p:cNvPr>
          <p:cNvGrpSpPr/>
          <p:nvPr/>
        </p:nvGrpSpPr>
        <p:grpSpPr>
          <a:xfrm>
            <a:off x="3629571" y="2822560"/>
            <a:ext cx="2180565" cy="1740900"/>
            <a:chOff x="5178700" y="1900588"/>
            <a:chExt cx="3223650" cy="2519663"/>
          </a:xfrm>
        </p:grpSpPr>
        <p:grpSp>
          <p:nvGrpSpPr>
            <p:cNvPr id="58" name="Google Shape;2634;p70">
              <a:extLst>
                <a:ext uri="{FF2B5EF4-FFF2-40B4-BE49-F238E27FC236}">
                  <a16:creationId xmlns:a16="http://schemas.microsoft.com/office/drawing/2014/main" id="{28D46AC9-AF3C-A768-D395-90F73A929EE7}"/>
                </a:ext>
              </a:extLst>
            </p:cNvPr>
            <p:cNvGrpSpPr/>
            <p:nvPr/>
          </p:nvGrpSpPr>
          <p:grpSpPr>
            <a:xfrm>
              <a:off x="5308325" y="2175824"/>
              <a:ext cx="955410" cy="791843"/>
              <a:chOff x="3616600" y="2051524"/>
              <a:chExt cx="955410" cy="791843"/>
            </a:xfrm>
          </p:grpSpPr>
          <p:sp>
            <p:nvSpPr>
              <p:cNvPr id="118" name="Google Shape;2635;p70">
                <a:extLst>
                  <a:ext uri="{FF2B5EF4-FFF2-40B4-BE49-F238E27FC236}">
                    <a16:creationId xmlns:a16="http://schemas.microsoft.com/office/drawing/2014/main" id="{8510A777-894F-2AF6-7795-AAABDA0D051E}"/>
                  </a:ext>
                </a:extLst>
              </p:cNvPr>
              <p:cNvSpPr/>
              <p:nvPr/>
            </p:nvSpPr>
            <p:spPr>
              <a:xfrm>
                <a:off x="3739240" y="2051524"/>
                <a:ext cx="832770" cy="791832"/>
              </a:xfrm>
              <a:custGeom>
                <a:avLst/>
                <a:gdLst/>
                <a:ahLst/>
                <a:cxnLst/>
                <a:rect l="l" t="t" r="r" b="b"/>
                <a:pathLst>
                  <a:path w="18347" h="17447" extrusionOk="0">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636;p70">
                <a:extLst>
                  <a:ext uri="{FF2B5EF4-FFF2-40B4-BE49-F238E27FC236}">
                    <a16:creationId xmlns:a16="http://schemas.microsoft.com/office/drawing/2014/main" id="{E057ADDD-6983-9963-12BF-87D8F25DE081}"/>
                  </a:ext>
                </a:extLst>
              </p:cNvPr>
              <p:cNvSpPr/>
              <p:nvPr/>
            </p:nvSpPr>
            <p:spPr>
              <a:xfrm>
                <a:off x="3822483" y="2252906"/>
                <a:ext cx="685934" cy="499643"/>
              </a:xfrm>
              <a:custGeom>
                <a:avLst/>
                <a:gdLst/>
                <a:ahLst/>
                <a:cxnLst/>
                <a:rect l="l" t="t" r="r" b="b"/>
                <a:pathLst>
                  <a:path w="15112" h="11009" extrusionOk="0">
                    <a:moveTo>
                      <a:pt x="1" y="0"/>
                    </a:moveTo>
                    <a:lnTo>
                      <a:pt x="1" y="11008"/>
                    </a:lnTo>
                    <a:lnTo>
                      <a:pt x="15112" y="11008"/>
                    </a:lnTo>
                    <a:lnTo>
                      <a:pt x="15112" y="67"/>
                    </a:lnTo>
                    <a:lnTo>
                      <a:pt x="1"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637;p70">
                <a:extLst>
                  <a:ext uri="{FF2B5EF4-FFF2-40B4-BE49-F238E27FC236}">
                    <a16:creationId xmlns:a16="http://schemas.microsoft.com/office/drawing/2014/main" id="{ED967B91-8B59-8CEB-7FCB-13AEC7024562}"/>
                  </a:ext>
                </a:extLst>
              </p:cNvPr>
              <p:cNvSpPr/>
              <p:nvPr/>
            </p:nvSpPr>
            <p:spPr>
              <a:xfrm>
                <a:off x="3616600" y="2314995"/>
                <a:ext cx="953916" cy="528372"/>
              </a:xfrm>
              <a:custGeom>
                <a:avLst/>
                <a:gdLst/>
                <a:ahLst/>
                <a:cxnLst/>
                <a:rect l="l" t="t" r="r" b="b"/>
                <a:pathLst>
                  <a:path w="21016" h="11642" extrusionOk="0">
                    <a:moveTo>
                      <a:pt x="3069" y="0"/>
                    </a:moveTo>
                    <a:cubicBezTo>
                      <a:pt x="1268" y="0"/>
                      <a:pt x="0" y="1668"/>
                      <a:pt x="467" y="3369"/>
                    </a:cubicBezTo>
                    <a:lnTo>
                      <a:pt x="2702" y="11642"/>
                    </a:lnTo>
                    <a:lnTo>
                      <a:pt x="21015" y="11642"/>
                    </a:lnTo>
                    <a:lnTo>
                      <a:pt x="17846" y="67"/>
                    </a:lnTo>
                    <a:lnTo>
                      <a:pt x="3069" y="0"/>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2638;p70">
              <a:extLst>
                <a:ext uri="{FF2B5EF4-FFF2-40B4-BE49-F238E27FC236}">
                  <a16:creationId xmlns:a16="http://schemas.microsoft.com/office/drawing/2014/main" id="{36B76AA3-5322-884B-6529-59808C4FAC3C}"/>
                </a:ext>
              </a:extLst>
            </p:cNvPr>
            <p:cNvGrpSpPr/>
            <p:nvPr/>
          </p:nvGrpSpPr>
          <p:grpSpPr>
            <a:xfrm>
              <a:off x="5547091" y="2722146"/>
              <a:ext cx="2129895" cy="1316036"/>
              <a:chOff x="2918225" y="1793675"/>
              <a:chExt cx="2518500" cy="1556150"/>
            </a:xfrm>
          </p:grpSpPr>
          <p:sp>
            <p:nvSpPr>
              <p:cNvPr id="99" name="Google Shape;2639;p70">
                <a:extLst>
                  <a:ext uri="{FF2B5EF4-FFF2-40B4-BE49-F238E27FC236}">
                    <a16:creationId xmlns:a16="http://schemas.microsoft.com/office/drawing/2014/main" id="{2A7EAB91-5740-A68F-915E-CD5789C08F2C}"/>
                  </a:ext>
                </a:extLst>
              </p:cNvPr>
              <p:cNvSpPr/>
              <p:nvPr/>
            </p:nvSpPr>
            <p:spPr>
              <a:xfrm>
                <a:off x="3012450" y="1793675"/>
                <a:ext cx="2329200" cy="1391875"/>
              </a:xfrm>
              <a:custGeom>
                <a:avLst/>
                <a:gdLst/>
                <a:ahLst/>
                <a:cxnLst/>
                <a:rect l="l" t="t" r="r" b="b"/>
                <a:pathLst>
                  <a:path w="93168" h="55675" extrusionOk="0">
                    <a:moveTo>
                      <a:pt x="3370" y="1"/>
                    </a:moveTo>
                    <a:cubicBezTo>
                      <a:pt x="1502" y="1"/>
                      <a:pt x="1" y="1502"/>
                      <a:pt x="1" y="3370"/>
                    </a:cubicBezTo>
                    <a:lnTo>
                      <a:pt x="1" y="55674"/>
                    </a:lnTo>
                    <a:lnTo>
                      <a:pt x="93167" y="55674"/>
                    </a:lnTo>
                    <a:lnTo>
                      <a:pt x="93167" y="3370"/>
                    </a:lnTo>
                    <a:cubicBezTo>
                      <a:pt x="93167" y="1502"/>
                      <a:pt x="91666" y="1"/>
                      <a:pt x="89832"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640;p70">
                <a:extLst>
                  <a:ext uri="{FF2B5EF4-FFF2-40B4-BE49-F238E27FC236}">
                    <a16:creationId xmlns:a16="http://schemas.microsoft.com/office/drawing/2014/main" id="{47C6B9C0-D41B-0068-9A2B-938B989EFC58}"/>
                  </a:ext>
                </a:extLst>
              </p:cNvPr>
              <p:cNvSpPr/>
              <p:nvPr/>
            </p:nvSpPr>
            <p:spPr>
              <a:xfrm>
                <a:off x="3012450" y="3136325"/>
                <a:ext cx="2329200" cy="49225"/>
              </a:xfrm>
              <a:custGeom>
                <a:avLst/>
                <a:gdLst/>
                <a:ahLst/>
                <a:cxnLst/>
                <a:rect l="l" t="t" r="r" b="b"/>
                <a:pathLst>
                  <a:path w="93168" h="1969" extrusionOk="0">
                    <a:moveTo>
                      <a:pt x="1" y="0"/>
                    </a:moveTo>
                    <a:lnTo>
                      <a:pt x="1" y="1968"/>
                    </a:lnTo>
                    <a:lnTo>
                      <a:pt x="93167" y="1968"/>
                    </a:lnTo>
                    <a:lnTo>
                      <a:pt x="93167"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641;p70">
                <a:extLst>
                  <a:ext uri="{FF2B5EF4-FFF2-40B4-BE49-F238E27FC236}">
                    <a16:creationId xmlns:a16="http://schemas.microsoft.com/office/drawing/2014/main" id="{E76B2D98-7BCC-89BC-2E65-5D3B047E3D4F}"/>
                  </a:ext>
                </a:extLst>
              </p:cNvPr>
              <p:cNvSpPr/>
              <p:nvPr/>
            </p:nvSpPr>
            <p:spPr>
              <a:xfrm>
                <a:off x="2918225" y="3185525"/>
                <a:ext cx="2518500" cy="164300"/>
              </a:xfrm>
              <a:custGeom>
                <a:avLst/>
                <a:gdLst/>
                <a:ahLst/>
                <a:cxnLst/>
                <a:rect l="l" t="t" r="r" b="b"/>
                <a:pathLst>
                  <a:path w="100740" h="6572" extrusionOk="0">
                    <a:moveTo>
                      <a:pt x="0" y="0"/>
                    </a:moveTo>
                    <a:lnTo>
                      <a:pt x="0" y="1768"/>
                    </a:lnTo>
                    <a:cubicBezTo>
                      <a:pt x="0" y="4437"/>
                      <a:pt x="2169" y="6572"/>
                      <a:pt x="4837" y="6572"/>
                    </a:cubicBezTo>
                    <a:lnTo>
                      <a:pt x="95902" y="6572"/>
                    </a:lnTo>
                    <a:cubicBezTo>
                      <a:pt x="98571" y="6572"/>
                      <a:pt x="100739" y="4403"/>
                      <a:pt x="100739" y="1768"/>
                    </a:cubicBezTo>
                    <a:lnTo>
                      <a:pt x="100739"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642;p70">
                <a:extLst>
                  <a:ext uri="{FF2B5EF4-FFF2-40B4-BE49-F238E27FC236}">
                    <a16:creationId xmlns:a16="http://schemas.microsoft.com/office/drawing/2014/main" id="{90E673FD-F6AE-71CE-47D4-D6F70FB48102}"/>
                  </a:ext>
                </a:extLst>
              </p:cNvPr>
              <p:cNvSpPr/>
              <p:nvPr/>
            </p:nvSpPr>
            <p:spPr>
              <a:xfrm>
                <a:off x="3961475" y="3185525"/>
                <a:ext cx="431150" cy="59225"/>
              </a:xfrm>
              <a:custGeom>
                <a:avLst/>
                <a:gdLst/>
                <a:ahLst/>
                <a:cxnLst/>
                <a:rect l="l" t="t" r="r" b="b"/>
                <a:pathLst>
                  <a:path w="17246" h="2369" extrusionOk="0">
                    <a:moveTo>
                      <a:pt x="0" y="0"/>
                    </a:moveTo>
                    <a:lnTo>
                      <a:pt x="0" y="334"/>
                    </a:lnTo>
                    <a:cubicBezTo>
                      <a:pt x="0" y="1468"/>
                      <a:pt x="934" y="2369"/>
                      <a:pt x="2068" y="2369"/>
                    </a:cubicBezTo>
                    <a:lnTo>
                      <a:pt x="15211" y="2369"/>
                    </a:lnTo>
                    <a:cubicBezTo>
                      <a:pt x="16312" y="2369"/>
                      <a:pt x="17246" y="1468"/>
                      <a:pt x="17246" y="334"/>
                    </a:cubicBezTo>
                    <a:lnTo>
                      <a:pt x="17246"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643;p70">
                <a:extLst>
                  <a:ext uri="{FF2B5EF4-FFF2-40B4-BE49-F238E27FC236}">
                    <a16:creationId xmlns:a16="http://schemas.microsoft.com/office/drawing/2014/main" id="{51EDA4CB-1176-FC71-F352-334F929C762E}"/>
                  </a:ext>
                </a:extLst>
              </p:cNvPr>
              <p:cNvSpPr/>
              <p:nvPr/>
            </p:nvSpPr>
            <p:spPr>
              <a:xfrm>
                <a:off x="3092525" y="1903775"/>
                <a:ext cx="2169900" cy="1170025"/>
              </a:xfrm>
              <a:custGeom>
                <a:avLst/>
                <a:gdLst/>
                <a:ahLst/>
                <a:cxnLst/>
                <a:rect l="l" t="t" r="r" b="b"/>
                <a:pathLst>
                  <a:path w="86796" h="46801" extrusionOk="0">
                    <a:moveTo>
                      <a:pt x="0" y="0"/>
                    </a:moveTo>
                    <a:lnTo>
                      <a:pt x="86795" y="0"/>
                    </a:lnTo>
                    <a:lnTo>
                      <a:pt x="86795" y="46800"/>
                    </a:lnTo>
                    <a:lnTo>
                      <a:pt x="0" y="4680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644;p70">
                <a:extLst>
                  <a:ext uri="{FF2B5EF4-FFF2-40B4-BE49-F238E27FC236}">
                    <a16:creationId xmlns:a16="http://schemas.microsoft.com/office/drawing/2014/main" id="{382684CF-F2E9-DC52-DBC0-E663971EC617}"/>
                  </a:ext>
                </a:extLst>
              </p:cNvPr>
              <p:cNvSpPr/>
              <p:nvPr/>
            </p:nvSpPr>
            <p:spPr>
              <a:xfrm>
                <a:off x="3092525" y="1903775"/>
                <a:ext cx="2169900" cy="140125"/>
              </a:xfrm>
              <a:custGeom>
                <a:avLst/>
                <a:gdLst/>
                <a:ahLst/>
                <a:cxnLst/>
                <a:rect l="l" t="t" r="r" b="b"/>
                <a:pathLst>
                  <a:path w="86796" h="5605" extrusionOk="0">
                    <a:moveTo>
                      <a:pt x="0" y="0"/>
                    </a:moveTo>
                    <a:lnTo>
                      <a:pt x="0" y="5604"/>
                    </a:lnTo>
                    <a:lnTo>
                      <a:pt x="86795" y="5604"/>
                    </a:lnTo>
                    <a:lnTo>
                      <a:pt x="86795" y="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645;p70">
                <a:extLst>
                  <a:ext uri="{FF2B5EF4-FFF2-40B4-BE49-F238E27FC236}">
                    <a16:creationId xmlns:a16="http://schemas.microsoft.com/office/drawing/2014/main" id="{D5A27EDE-6FFB-E796-0AD3-0EEBFB62F29D}"/>
                  </a:ext>
                </a:extLst>
              </p:cNvPr>
              <p:cNvSpPr/>
              <p:nvPr/>
            </p:nvSpPr>
            <p:spPr>
              <a:xfrm>
                <a:off x="317835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646;p70">
                <a:extLst>
                  <a:ext uri="{FF2B5EF4-FFF2-40B4-BE49-F238E27FC236}">
                    <a16:creationId xmlns:a16="http://schemas.microsoft.com/office/drawing/2014/main" id="{1EFE85A3-BC34-AB3F-E737-33AB1B1A42E9}"/>
                  </a:ext>
                </a:extLst>
              </p:cNvPr>
              <p:cNvSpPr/>
              <p:nvPr/>
            </p:nvSpPr>
            <p:spPr>
              <a:xfrm>
                <a:off x="328650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647;p70">
                <a:extLst>
                  <a:ext uri="{FF2B5EF4-FFF2-40B4-BE49-F238E27FC236}">
                    <a16:creationId xmlns:a16="http://schemas.microsoft.com/office/drawing/2014/main" id="{6AAB1EF0-3FC0-F999-D646-ADCDA35EDD41}"/>
                  </a:ext>
                </a:extLst>
              </p:cNvPr>
              <p:cNvSpPr/>
              <p:nvPr/>
            </p:nvSpPr>
            <p:spPr>
              <a:xfrm>
                <a:off x="3394650" y="1943700"/>
                <a:ext cx="59100" cy="59100"/>
              </a:xfrm>
              <a:prstGeom prst="ellipse">
                <a:avLst/>
              </a:pr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648;p70">
                <a:extLst>
                  <a:ext uri="{FF2B5EF4-FFF2-40B4-BE49-F238E27FC236}">
                    <a16:creationId xmlns:a16="http://schemas.microsoft.com/office/drawing/2014/main" id="{D8456258-0DF8-3E0E-F44F-2B34D76E88A9}"/>
                  </a:ext>
                </a:extLst>
              </p:cNvPr>
              <p:cNvSpPr/>
              <p:nvPr/>
            </p:nvSpPr>
            <p:spPr>
              <a:xfrm>
                <a:off x="3388650" y="2195750"/>
                <a:ext cx="687900" cy="687900"/>
              </a:xfrm>
              <a:prstGeom prst="pie">
                <a:avLst>
                  <a:gd name="adj1" fmla="val 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 name="Google Shape;2649;p70">
                <a:extLst>
                  <a:ext uri="{FF2B5EF4-FFF2-40B4-BE49-F238E27FC236}">
                    <a16:creationId xmlns:a16="http://schemas.microsoft.com/office/drawing/2014/main" id="{FDC38F73-FA86-70CB-671F-8EA0494E3968}"/>
                  </a:ext>
                </a:extLst>
              </p:cNvPr>
              <p:cNvCxnSpPr/>
              <p:nvPr/>
            </p:nvCxnSpPr>
            <p:spPr>
              <a:xfrm>
                <a:off x="3950475" y="2270850"/>
                <a:ext cx="480900" cy="0"/>
              </a:xfrm>
              <a:prstGeom prst="straightConnector1">
                <a:avLst/>
              </a:prstGeom>
              <a:noFill/>
              <a:ln w="9525" cap="flat" cmpd="sng">
                <a:solidFill>
                  <a:schemeClr val="dk1"/>
                </a:solidFill>
                <a:prstDash val="solid"/>
                <a:round/>
                <a:headEnd type="none" w="med" len="med"/>
                <a:tailEnd type="oval" w="med" len="med"/>
              </a:ln>
            </p:spPr>
          </p:cxnSp>
          <p:cxnSp>
            <p:nvCxnSpPr>
              <p:cNvPr id="110" name="Google Shape;2650;p70">
                <a:extLst>
                  <a:ext uri="{FF2B5EF4-FFF2-40B4-BE49-F238E27FC236}">
                    <a16:creationId xmlns:a16="http://schemas.microsoft.com/office/drawing/2014/main" id="{CCC507D0-D0B8-B5EE-6C6D-810E72F27C3D}"/>
                  </a:ext>
                </a:extLst>
              </p:cNvPr>
              <p:cNvCxnSpPr/>
              <p:nvPr/>
            </p:nvCxnSpPr>
            <p:spPr>
              <a:xfrm>
                <a:off x="4572000" y="2270850"/>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11" name="Google Shape;2651;p70">
                <a:extLst>
                  <a:ext uri="{FF2B5EF4-FFF2-40B4-BE49-F238E27FC236}">
                    <a16:creationId xmlns:a16="http://schemas.microsoft.com/office/drawing/2014/main" id="{C0DB9436-8AA6-532F-6DB7-524296A7F317}"/>
                  </a:ext>
                </a:extLst>
              </p:cNvPr>
              <p:cNvCxnSpPr/>
              <p:nvPr/>
            </p:nvCxnSpPr>
            <p:spPr>
              <a:xfrm>
                <a:off x="4572000" y="2321913"/>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12" name="Google Shape;2652;p70">
                <a:extLst>
                  <a:ext uri="{FF2B5EF4-FFF2-40B4-BE49-F238E27FC236}">
                    <a16:creationId xmlns:a16="http://schemas.microsoft.com/office/drawing/2014/main" id="{C6BAED5F-E1FE-7A81-369D-7ACB77DB5EF0}"/>
                  </a:ext>
                </a:extLst>
              </p:cNvPr>
              <p:cNvCxnSpPr/>
              <p:nvPr/>
            </p:nvCxnSpPr>
            <p:spPr>
              <a:xfrm>
                <a:off x="4572000" y="2372975"/>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2653;p70">
                <a:extLst>
                  <a:ext uri="{FF2B5EF4-FFF2-40B4-BE49-F238E27FC236}">
                    <a16:creationId xmlns:a16="http://schemas.microsoft.com/office/drawing/2014/main" id="{662B9AEF-05F1-B522-9FB5-4E61116F95D3}"/>
                  </a:ext>
                </a:extLst>
              </p:cNvPr>
              <p:cNvCxnSpPr/>
              <p:nvPr/>
            </p:nvCxnSpPr>
            <p:spPr>
              <a:xfrm>
                <a:off x="3665075" y="2703588"/>
                <a:ext cx="766200" cy="0"/>
              </a:xfrm>
              <a:prstGeom prst="straightConnector1">
                <a:avLst/>
              </a:prstGeom>
              <a:noFill/>
              <a:ln w="9525" cap="flat" cmpd="sng">
                <a:solidFill>
                  <a:schemeClr val="dk1"/>
                </a:solidFill>
                <a:prstDash val="solid"/>
                <a:round/>
                <a:headEnd type="none" w="med" len="med"/>
                <a:tailEnd type="oval" w="med" len="med"/>
              </a:ln>
            </p:spPr>
          </p:cxnSp>
          <p:cxnSp>
            <p:nvCxnSpPr>
              <p:cNvPr id="114" name="Google Shape;2654;p70">
                <a:extLst>
                  <a:ext uri="{FF2B5EF4-FFF2-40B4-BE49-F238E27FC236}">
                    <a16:creationId xmlns:a16="http://schemas.microsoft.com/office/drawing/2014/main" id="{4F49A62A-1980-2618-54F0-D86C44EC887D}"/>
                  </a:ext>
                </a:extLst>
              </p:cNvPr>
              <p:cNvCxnSpPr/>
              <p:nvPr/>
            </p:nvCxnSpPr>
            <p:spPr>
              <a:xfrm>
                <a:off x="4572000" y="2703588"/>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2655;p70">
                <a:extLst>
                  <a:ext uri="{FF2B5EF4-FFF2-40B4-BE49-F238E27FC236}">
                    <a16:creationId xmlns:a16="http://schemas.microsoft.com/office/drawing/2014/main" id="{7BE1232C-3F1B-4AD4-489D-2C6C96272706}"/>
                  </a:ext>
                </a:extLst>
              </p:cNvPr>
              <p:cNvCxnSpPr/>
              <p:nvPr/>
            </p:nvCxnSpPr>
            <p:spPr>
              <a:xfrm>
                <a:off x="4572000" y="2754650"/>
                <a:ext cx="387600" cy="0"/>
              </a:xfrm>
              <a:prstGeom prst="straightConnector1">
                <a:avLst/>
              </a:prstGeom>
              <a:noFill/>
              <a:ln w="9525" cap="flat" cmpd="sng">
                <a:solidFill>
                  <a:schemeClr val="dk1"/>
                </a:solidFill>
                <a:prstDash val="solid"/>
                <a:round/>
                <a:headEnd type="none" w="med" len="med"/>
                <a:tailEnd type="none" w="med" len="med"/>
              </a:ln>
            </p:spPr>
          </p:cxnSp>
          <p:cxnSp>
            <p:nvCxnSpPr>
              <p:cNvPr id="116" name="Google Shape;2656;p70">
                <a:extLst>
                  <a:ext uri="{FF2B5EF4-FFF2-40B4-BE49-F238E27FC236}">
                    <a16:creationId xmlns:a16="http://schemas.microsoft.com/office/drawing/2014/main" id="{79E7251C-5DD5-CA06-91DC-5340862767AF}"/>
                  </a:ext>
                </a:extLst>
              </p:cNvPr>
              <p:cNvCxnSpPr/>
              <p:nvPr/>
            </p:nvCxnSpPr>
            <p:spPr>
              <a:xfrm>
                <a:off x="4572000" y="2805713"/>
                <a:ext cx="387600" cy="0"/>
              </a:xfrm>
              <a:prstGeom prst="straightConnector1">
                <a:avLst/>
              </a:prstGeom>
              <a:noFill/>
              <a:ln w="9525" cap="flat" cmpd="sng">
                <a:solidFill>
                  <a:schemeClr val="dk1"/>
                </a:solidFill>
                <a:prstDash val="solid"/>
                <a:round/>
                <a:headEnd type="none" w="med" len="med"/>
                <a:tailEnd type="none" w="med" len="med"/>
              </a:ln>
            </p:spPr>
          </p:cxnSp>
          <p:sp>
            <p:nvSpPr>
              <p:cNvPr id="117" name="Google Shape;2657;p70">
                <a:extLst>
                  <a:ext uri="{FF2B5EF4-FFF2-40B4-BE49-F238E27FC236}">
                    <a16:creationId xmlns:a16="http://schemas.microsoft.com/office/drawing/2014/main" id="{C332455A-946F-6E33-C746-806E333475FC}"/>
                  </a:ext>
                </a:extLst>
              </p:cNvPr>
              <p:cNvSpPr/>
              <p:nvPr/>
            </p:nvSpPr>
            <p:spPr>
              <a:xfrm rot="5400000">
                <a:off x="3453750" y="2144838"/>
                <a:ext cx="687900" cy="687900"/>
              </a:xfrm>
              <a:prstGeom prst="pie">
                <a:avLst>
                  <a:gd name="adj1" fmla="val 10777963"/>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2658;p70">
              <a:extLst>
                <a:ext uri="{FF2B5EF4-FFF2-40B4-BE49-F238E27FC236}">
                  <a16:creationId xmlns:a16="http://schemas.microsoft.com/office/drawing/2014/main" id="{B213AE89-495E-00D2-C6AF-2A80970C918B}"/>
                </a:ext>
              </a:extLst>
            </p:cNvPr>
            <p:cNvGrpSpPr/>
            <p:nvPr/>
          </p:nvGrpSpPr>
          <p:grpSpPr>
            <a:xfrm>
              <a:off x="7320116" y="3611724"/>
              <a:ext cx="730793" cy="605681"/>
              <a:chOff x="3616600" y="2051524"/>
              <a:chExt cx="955410" cy="791843"/>
            </a:xfrm>
          </p:grpSpPr>
          <p:sp>
            <p:nvSpPr>
              <p:cNvPr id="96" name="Google Shape;2659;p70">
                <a:extLst>
                  <a:ext uri="{FF2B5EF4-FFF2-40B4-BE49-F238E27FC236}">
                    <a16:creationId xmlns:a16="http://schemas.microsoft.com/office/drawing/2014/main" id="{1E24C75A-B1E8-D113-944F-4DDEEAF6973F}"/>
                  </a:ext>
                </a:extLst>
              </p:cNvPr>
              <p:cNvSpPr/>
              <p:nvPr/>
            </p:nvSpPr>
            <p:spPr>
              <a:xfrm>
                <a:off x="3739240" y="2051524"/>
                <a:ext cx="832770" cy="791832"/>
              </a:xfrm>
              <a:custGeom>
                <a:avLst/>
                <a:gdLst/>
                <a:ahLst/>
                <a:cxnLst/>
                <a:rect l="l" t="t" r="r" b="b"/>
                <a:pathLst>
                  <a:path w="18347" h="17447" extrusionOk="0">
                    <a:moveTo>
                      <a:pt x="16012" y="1"/>
                    </a:moveTo>
                    <a:cubicBezTo>
                      <a:pt x="14177" y="34"/>
                      <a:pt x="12476" y="935"/>
                      <a:pt x="11475" y="2436"/>
                    </a:cubicBezTo>
                    <a:lnTo>
                      <a:pt x="11042" y="3070"/>
                    </a:lnTo>
                    <a:lnTo>
                      <a:pt x="2702" y="3070"/>
                    </a:lnTo>
                    <a:cubicBezTo>
                      <a:pt x="1201" y="3070"/>
                      <a:pt x="0" y="4271"/>
                      <a:pt x="0" y="5772"/>
                    </a:cubicBezTo>
                    <a:lnTo>
                      <a:pt x="0" y="17447"/>
                    </a:lnTo>
                    <a:lnTo>
                      <a:pt x="18313" y="17447"/>
                    </a:lnTo>
                    <a:lnTo>
                      <a:pt x="18347" y="1"/>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660;p70">
                <a:extLst>
                  <a:ext uri="{FF2B5EF4-FFF2-40B4-BE49-F238E27FC236}">
                    <a16:creationId xmlns:a16="http://schemas.microsoft.com/office/drawing/2014/main" id="{61D5B7FA-A858-09B2-FBED-BDEEE69750BA}"/>
                  </a:ext>
                </a:extLst>
              </p:cNvPr>
              <p:cNvSpPr/>
              <p:nvPr/>
            </p:nvSpPr>
            <p:spPr>
              <a:xfrm>
                <a:off x="3822483" y="2252906"/>
                <a:ext cx="685934" cy="499643"/>
              </a:xfrm>
              <a:custGeom>
                <a:avLst/>
                <a:gdLst/>
                <a:ahLst/>
                <a:cxnLst/>
                <a:rect l="l" t="t" r="r" b="b"/>
                <a:pathLst>
                  <a:path w="15112" h="11009" extrusionOk="0">
                    <a:moveTo>
                      <a:pt x="1" y="0"/>
                    </a:moveTo>
                    <a:lnTo>
                      <a:pt x="1" y="11008"/>
                    </a:lnTo>
                    <a:lnTo>
                      <a:pt x="15112" y="11008"/>
                    </a:lnTo>
                    <a:lnTo>
                      <a:pt x="15112" y="67"/>
                    </a:lnTo>
                    <a:lnTo>
                      <a:pt x="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661;p70">
                <a:extLst>
                  <a:ext uri="{FF2B5EF4-FFF2-40B4-BE49-F238E27FC236}">
                    <a16:creationId xmlns:a16="http://schemas.microsoft.com/office/drawing/2014/main" id="{C957B59D-A7FD-149A-C8C0-D023EDEDFD25}"/>
                  </a:ext>
                </a:extLst>
              </p:cNvPr>
              <p:cNvSpPr/>
              <p:nvPr/>
            </p:nvSpPr>
            <p:spPr>
              <a:xfrm>
                <a:off x="3616600" y="2314995"/>
                <a:ext cx="953916" cy="528372"/>
              </a:xfrm>
              <a:custGeom>
                <a:avLst/>
                <a:gdLst/>
                <a:ahLst/>
                <a:cxnLst/>
                <a:rect l="l" t="t" r="r" b="b"/>
                <a:pathLst>
                  <a:path w="21016" h="11642" extrusionOk="0">
                    <a:moveTo>
                      <a:pt x="3069" y="0"/>
                    </a:moveTo>
                    <a:cubicBezTo>
                      <a:pt x="1268" y="0"/>
                      <a:pt x="0" y="1668"/>
                      <a:pt x="467" y="3369"/>
                    </a:cubicBezTo>
                    <a:lnTo>
                      <a:pt x="2702" y="11642"/>
                    </a:lnTo>
                    <a:lnTo>
                      <a:pt x="21015" y="11642"/>
                    </a:lnTo>
                    <a:lnTo>
                      <a:pt x="17846" y="67"/>
                    </a:lnTo>
                    <a:lnTo>
                      <a:pt x="3069"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2662;p70">
              <a:extLst>
                <a:ext uri="{FF2B5EF4-FFF2-40B4-BE49-F238E27FC236}">
                  <a16:creationId xmlns:a16="http://schemas.microsoft.com/office/drawing/2014/main" id="{25EEA57C-B6DA-7299-ECF1-F8596EEE3068}"/>
                </a:ext>
              </a:extLst>
            </p:cNvPr>
            <p:cNvGrpSpPr/>
            <p:nvPr/>
          </p:nvGrpSpPr>
          <p:grpSpPr>
            <a:xfrm>
              <a:off x="6782088" y="2389650"/>
              <a:ext cx="1425859" cy="691841"/>
              <a:chOff x="7010688" y="2460575"/>
              <a:chExt cx="1425859" cy="691841"/>
            </a:xfrm>
          </p:grpSpPr>
          <p:sp>
            <p:nvSpPr>
              <p:cNvPr id="72" name="Google Shape;2663;p70">
                <a:extLst>
                  <a:ext uri="{FF2B5EF4-FFF2-40B4-BE49-F238E27FC236}">
                    <a16:creationId xmlns:a16="http://schemas.microsoft.com/office/drawing/2014/main" id="{2791D31F-E1CF-D8FF-DEE1-C48FBFC431D6}"/>
                  </a:ext>
                </a:extLst>
              </p:cNvPr>
              <p:cNvSpPr/>
              <p:nvPr/>
            </p:nvSpPr>
            <p:spPr>
              <a:xfrm>
                <a:off x="7010688" y="2460575"/>
                <a:ext cx="1425859" cy="691841"/>
              </a:xfrm>
              <a:custGeom>
                <a:avLst/>
                <a:gdLst/>
                <a:ahLst/>
                <a:cxnLst/>
                <a:rect l="l" t="t" r="r" b="b"/>
                <a:pathLst>
                  <a:path w="55207" h="26787" extrusionOk="0">
                    <a:moveTo>
                      <a:pt x="0" y="0"/>
                    </a:moveTo>
                    <a:lnTo>
                      <a:pt x="0" y="26786"/>
                    </a:lnTo>
                    <a:lnTo>
                      <a:pt x="0" y="26786"/>
                    </a:lnTo>
                    <a:lnTo>
                      <a:pt x="55206" y="26786"/>
                    </a:lnTo>
                    <a:lnTo>
                      <a:pt x="55206" y="0"/>
                    </a:lnTo>
                    <a:close/>
                  </a:path>
                </a:pathLst>
              </a:custGeom>
              <a:gradFill>
                <a:gsLst>
                  <a:gs pos="0">
                    <a:schemeClr val="accent2"/>
                  </a:gs>
                  <a:gs pos="100000">
                    <a:schemeClr val="dk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664;p70">
                <a:extLst>
                  <a:ext uri="{FF2B5EF4-FFF2-40B4-BE49-F238E27FC236}">
                    <a16:creationId xmlns:a16="http://schemas.microsoft.com/office/drawing/2014/main" id="{F957808C-23EB-FBE9-AD92-D0B31A6BAAFB}"/>
                  </a:ext>
                </a:extLst>
              </p:cNvPr>
              <p:cNvSpPr/>
              <p:nvPr/>
            </p:nvSpPr>
            <p:spPr>
              <a:xfrm>
                <a:off x="7056351" y="2509673"/>
                <a:ext cx="1335385" cy="101683"/>
              </a:xfrm>
              <a:custGeom>
                <a:avLst/>
                <a:gdLst/>
                <a:ahLst/>
                <a:cxnLst/>
                <a:rect l="l" t="t" r="r" b="b"/>
                <a:pathLst>
                  <a:path w="51704" h="3937" extrusionOk="0">
                    <a:moveTo>
                      <a:pt x="49736" y="1"/>
                    </a:moveTo>
                    <a:lnTo>
                      <a:pt x="1968" y="1"/>
                    </a:lnTo>
                    <a:cubicBezTo>
                      <a:pt x="868" y="1"/>
                      <a:pt x="0" y="868"/>
                      <a:pt x="0" y="1969"/>
                    </a:cubicBezTo>
                    <a:lnTo>
                      <a:pt x="0" y="1969"/>
                    </a:lnTo>
                    <a:cubicBezTo>
                      <a:pt x="0" y="3036"/>
                      <a:pt x="868" y="3937"/>
                      <a:pt x="1968" y="3937"/>
                    </a:cubicBezTo>
                    <a:lnTo>
                      <a:pt x="49736" y="3937"/>
                    </a:lnTo>
                    <a:cubicBezTo>
                      <a:pt x="50803" y="3937"/>
                      <a:pt x="51704" y="3036"/>
                      <a:pt x="51704" y="1969"/>
                    </a:cubicBezTo>
                    <a:lnTo>
                      <a:pt x="51704" y="1969"/>
                    </a:lnTo>
                    <a:cubicBezTo>
                      <a:pt x="51704" y="868"/>
                      <a:pt x="50803" y="1"/>
                      <a:pt x="49736" y="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665;p70">
                <a:extLst>
                  <a:ext uri="{FF2B5EF4-FFF2-40B4-BE49-F238E27FC236}">
                    <a16:creationId xmlns:a16="http://schemas.microsoft.com/office/drawing/2014/main" id="{15370A23-FB2C-4D02-1FBC-9893ED20098B}"/>
                  </a:ext>
                </a:extLst>
              </p:cNvPr>
              <p:cNvSpPr/>
              <p:nvPr/>
            </p:nvSpPr>
            <p:spPr>
              <a:xfrm>
                <a:off x="7110615" y="2539840"/>
                <a:ext cx="47419" cy="40678"/>
              </a:xfrm>
              <a:custGeom>
                <a:avLst/>
                <a:gdLst/>
                <a:ahLst/>
                <a:cxnLst/>
                <a:rect l="l" t="t" r="r" b="b"/>
                <a:pathLst>
                  <a:path w="1836" h="1575" extrusionOk="0">
                    <a:moveTo>
                      <a:pt x="1035" y="0"/>
                    </a:moveTo>
                    <a:cubicBezTo>
                      <a:pt x="368" y="0"/>
                      <a:pt x="1" y="867"/>
                      <a:pt x="501" y="1334"/>
                    </a:cubicBezTo>
                    <a:cubicBezTo>
                      <a:pt x="667" y="1500"/>
                      <a:pt x="868" y="1574"/>
                      <a:pt x="1065" y="1574"/>
                    </a:cubicBezTo>
                    <a:cubicBezTo>
                      <a:pt x="1462" y="1574"/>
                      <a:pt x="1835" y="1270"/>
                      <a:pt x="1835" y="801"/>
                    </a:cubicBezTo>
                    <a:cubicBezTo>
                      <a:pt x="1835" y="367"/>
                      <a:pt x="1469"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666;p70">
                <a:extLst>
                  <a:ext uri="{FF2B5EF4-FFF2-40B4-BE49-F238E27FC236}">
                    <a16:creationId xmlns:a16="http://schemas.microsoft.com/office/drawing/2014/main" id="{147A73F4-747E-3BAF-D761-08FE46B383DB}"/>
                  </a:ext>
                </a:extLst>
              </p:cNvPr>
              <p:cNvSpPr/>
              <p:nvPr/>
            </p:nvSpPr>
            <p:spPr>
              <a:xfrm>
                <a:off x="7201942" y="2539840"/>
                <a:ext cx="46541" cy="40678"/>
              </a:xfrm>
              <a:custGeom>
                <a:avLst/>
                <a:gdLst/>
                <a:ahLst/>
                <a:cxnLst/>
                <a:rect l="l" t="t" r="r" b="b"/>
                <a:pathLst>
                  <a:path w="1802" h="1575" extrusionOk="0">
                    <a:moveTo>
                      <a:pt x="1035" y="0"/>
                    </a:moveTo>
                    <a:cubicBezTo>
                      <a:pt x="334" y="0"/>
                      <a:pt x="1" y="834"/>
                      <a:pt x="468" y="1334"/>
                    </a:cubicBezTo>
                    <a:cubicBezTo>
                      <a:pt x="633" y="1500"/>
                      <a:pt x="835" y="1574"/>
                      <a:pt x="1031" y="1574"/>
                    </a:cubicBezTo>
                    <a:cubicBezTo>
                      <a:pt x="1428" y="1574"/>
                      <a:pt x="1802" y="1270"/>
                      <a:pt x="1802" y="801"/>
                    </a:cubicBezTo>
                    <a:cubicBezTo>
                      <a:pt x="1802" y="367"/>
                      <a:pt x="1468"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667;p70">
                <a:extLst>
                  <a:ext uri="{FF2B5EF4-FFF2-40B4-BE49-F238E27FC236}">
                    <a16:creationId xmlns:a16="http://schemas.microsoft.com/office/drawing/2014/main" id="{1C558BE6-FF27-A91A-B43F-9314FF8A5EA8}"/>
                  </a:ext>
                </a:extLst>
              </p:cNvPr>
              <p:cNvSpPr/>
              <p:nvPr/>
            </p:nvSpPr>
            <p:spPr>
              <a:xfrm>
                <a:off x="7293269" y="2539840"/>
                <a:ext cx="47419" cy="40678"/>
              </a:xfrm>
              <a:custGeom>
                <a:avLst/>
                <a:gdLst/>
                <a:ahLst/>
                <a:cxnLst/>
                <a:rect l="l" t="t" r="r" b="b"/>
                <a:pathLst>
                  <a:path w="1836" h="1575" extrusionOk="0">
                    <a:moveTo>
                      <a:pt x="1035" y="0"/>
                    </a:moveTo>
                    <a:cubicBezTo>
                      <a:pt x="367" y="0"/>
                      <a:pt x="1" y="867"/>
                      <a:pt x="501" y="1334"/>
                    </a:cubicBezTo>
                    <a:cubicBezTo>
                      <a:pt x="666" y="1500"/>
                      <a:pt x="868" y="1574"/>
                      <a:pt x="1064" y="1574"/>
                    </a:cubicBezTo>
                    <a:cubicBezTo>
                      <a:pt x="1461" y="1574"/>
                      <a:pt x="1835" y="1270"/>
                      <a:pt x="1835" y="801"/>
                    </a:cubicBezTo>
                    <a:cubicBezTo>
                      <a:pt x="1835" y="367"/>
                      <a:pt x="1468" y="0"/>
                      <a:pt x="1035"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668;p70">
                <a:extLst>
                  <a:ext uri="{FF2B5EF4-FFF2-40B4-BE49-F238E27FC236}">
                    <a16:creationId xmlns:a16="http://schemas.microsoft.com/office/drawing/2014/main" id="{E8402AA6-87FB-2FCA-8522-9329E34EAB84}"/>
                  </a:ext>
                </a:extLst>
              </p:cNvPr>
              <p:cNvSpPr/>
              <p:nvPr/>
            </p:nvSpPr>
            <p:spPr>
              <a:xfrm>
                <a:off x="7096849" y="2704389"/>
                <a:ext cx="761601" cy="342059"/>
              </a:xfrm>
              <a:custGeom>
                <a:avLst/>
                <a:gdLst/>
                <a:ahLst/>
                <a:cxnLst/>
                <a:rect l="l" t="t" r="r" b="b"/>
                <a:pathLst>
                  <a:path w="29488" h="13244" fill="none" extrusionOk="0">
                    <a:moveTo>
                      <a:pt x="0" y="8173"/>
                    </a:moveTo>
                    <a:lnTo>
                      <a:pt x="7072" y="0"/>
                    </a:lnTo>
                    <a:lnTo>
                      <a:pt x="13076" y="4304"/>
                    </a:lnTo>
                    <a:lnTo>
                      <a:pt x="18013" y="768"/>
                    </a:lnTo>
                    <a:lnTo>
                      <a:pt x="29488" y="13243"/>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69;p70">
                <a:extLst>
                  <a:ext uri="{FF2B5EF4-FFF2-40B4-BE49-F238E27FC236}">
                    <a16:creationId xmlns:a16="http://schemas.microsoft.com/office/drawing/2014/main" id="{970B7EEA-E4FA-2E3C-715C-738479D8FDDC}"/>
                  </a:ext>
                </a:extLst>
              </p:cNvPr>
              <p:cNvSpPr/>
              <p:nvPr/>
            </p:nvSpPr>
            <p:spPr>
              <a:xfrm>
                <a:off x="7096849" y="2700076"/>
                <a:ext cx="764184" cy="314501"/>
              </a:xfrm>
              <a:custGeom>
                <a:avLst/>
                <a:gdLst/>
                <a:ahLst/>
                <a:cxnLst/>
                <a:rect l="l" t="t" r="r" b="b"/>
                <a:pathLst>
                  <a:path w="29588" h="12177" fill="none" extrusionOk="0">
                    <a:moveTo>
                      <a:pt x="0" y="1"/>
                    </a:moveTo>
                    <a:lnTo>
                      <a:pt x="6938" y="7439"/>
                    </a:lnTo>
                    <a:lnTo>
                      <a:pt x="9640" y="3403"/>
                    </a:lnTo>
                    <a:lnTo>
                      <a:pt x="18647" y="12176"/>
                    </a:lnTo>
                    <a:lnTo>
                      <a:pt x="29588" y="1668"/>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70;p70">
                <a:extLst>
                  <a:ext uri="{FF2B5EF4-FFF2-40B4-BE49-F238E27FC236}">
                    <a16:creationId xmlns:a16="http://schemas.microsoft.com/office/drawing/2014/main" id="{A0E04D30-D5A6-377A-B8B6-6E0E7363F4C0}"/>
                  </a:ext>
                </a:extLst>
              </p:cNvPr>
              <p:cNvSpPr/>
              <p:nvPr/>
            </p:nvSpPr>
            <p:spPr>
              <a:xfrm>
                <a:off x="7096849" y="2662160"/>
                <a:ext cx="755584" cy="413576"/>
              </a:xfrm>
              <a:custGeom>
                <a:avLst/>
                <a:gdLst/>
                <a:ahLst/>
                <a:cxnLst/>
                <a:rect l="l" t="t" r="r" b="b"/>
                <a:pathLst>
                  <a:path w="29255" h="16013" fill="none" extrusionOk="0">
                    <a:moveTo>
                      <a:pt x="0" y="16012"/>
                    </a:moveTo>
                    <a:lnTo>
                      <a:pt x="7639" y="10709"/>
                    </a:lnTo>
                    <a:lnTo>
                      <a:pt x="12776" y="15779"/>
                    </a:lnTo>
                    <a:lnTo>
                      <a:pt x="29254"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71;p70">
                <a:extLst>
                  <a:ext uri="{FF2B5EF4-FFF2-40B4-BE49-F238E27FC236}">
                    <a16:creationId xmlns:a16="http://schemas.microsoft.com/office/drawing/2014/main" id="{908AEAEC-7FEB-AEBB-2634-61C661CEF1D0}"/>
                  </a:ext>
                </a:extLst>
              </p:cNvPr>
              <p:cNvSpPr/>
              <p:nvPr/>
            </p:nvSpPr>
            <p:spPr>
              <a:xfrm>
                <a:off x="7085640" y="2907162"/>
                <a:ext cx="19836" cy="16943"/>
              </a:xfrm>
              <a:custGeom>
                <a:avLst/>
                <a:gdLst/>
                <a:ahLst/>
                <a:cxnLst/>
                <a:rect l="l" t="t" r="r" b="b"/>
                <a:pathLst>
                  <a:path w="768" h="656" extrusionOk="0">
                    <a:moveTo>
                      <a:pt x="431" y="0"/>
                    </a:moveTo>
                    <a:cubicBezTo>
                      <a:pt x="353" y="0"/>
                      <a:pt x="272" y="27"/>
                      <a:pt x="201" y="88"/>
                    </a:cubicBezTo>
                    <a:cubicBezTo>
                      <a:pt x="0" y="289"/>
                      <a:pt x="167" y="656"/>
                      <a:pt x="434" y="656"/>
                    </a:cubicBezTo>
                    <a:cubicBezTo>
                      <a:pt x="634" y="656"/>
                      <a:pt x="768" y="489"/>
                      <a:pt x="768" y="322"/>
                    </a:cubicBezTo>
                    <a:cubicBezTo>
                      <a:pt x="768" y="137"/>
                      <a:pt x="607" y="0"/>
                      <a:pt x="431"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672;p70">
                <a:extLst>
                  <a:ext uri="{FF2B5EF4-FFF2-40B4-BE49-F238E27FC236}">
                    <a16:creationId xmlns:a16="http://schemas.microsoft.com/office/drawing/2014/main" id="{30EBBABF-D050-D62E-E6CD-89DAA1CF2CED}"/>
                  </a:ext>
                </a:extLst>
              </p:cNvPr>
              <p:cNvSpPr/>
              <p:nvPr/>
            </p:nvSpPr>
            <p:spPr>
              <a:xfrm>
                <a:off x="7085640" y="3067398"/>
                <a:ext cx="19836" cy="16943"/>
              </a:xfrm>
              <a:custGeom>
                <a:avLst/>
                <a:gdLst/>
                <a:ahLst/>
                <a:cxnLst/>
                <a:rect l="l" t="t" r="r" b="b"/>
                <a:pathLst>
                  <a:path w="768" h="656" extrusionOk="0">
                    <a:moveTo>
                      <a:pt x="431" y="1"/>
                    </a:moveTo>
                    <a:cubicBezTo>
                      <a:pt x="353" y="1"/>
                      <a:pt x="272" y="27"/>
                      <a:pt x="201" y="89"/>
                    </a:cubicBezTo>
                    <a:cubicBezTo>
                      <a:pt x="0" y="289"/>
                      <a:pt x="167" y="656"/>
                      <a:pt x="434" y="656"/>
                    </a:cubicBezTo>
                    <a:cubicBezTo>
                      <a:pt x="634" y="656"/>
                      <a:pt x="768" y="489"/>
                      <a:pt x="768" y="322"/>
                    </a:cubicBezTo>
                    <a:cubicBezTo>
                      <a:pt x="768" y="137"/>
                      <a:pt x="607" y="1"/>
                      <a:pt x="431"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673;p70">
                <a:extLst>
                  <a:ext uri="{FF2B5EF4-FFF2-40B4-BE49-F238E27FC236}">
                    <a16:creationId xmlns:a16="http://schemas.microsoft.com/office/drawing/2014/main" id="{6DCCB60E-B07D-C96B-E27F-EB7EA533B53C}"/>
                  </a:ext>
                </a:extLst>
              </p:cNvPr>
              <p:cNvSpPr/>
              <p:nvPr/>
            </p:nvSpPr>
            <p:spPr>
              <a:xfrm>
                <a:off x="7281207" y="2931931"/>
                <a:ext cx="19836" cy="16297"/>
              </a:xfrm>
              <a:custGeom>
                <a:avLst/>
                <a:gdLst/>
                <a:ahLst/>
                <a:cxnLst/>
                <a:rect l="l" t="t" r="r" b="b"/>
                <a:pathLst>
                  <a:path w="768" h="631" extrusionOk="0">
                    <a:moveTo>
                      <a:pt x="437" y="0"/>
                    </a:moveTo>
                    <a:cubicBezTo>
                      <a:pt x="353" y="0"/>
                      <a:pt x="267" y="30"/>
                      <a:pt x="201" y="97"/>
                    </a:cubicBezTo>
                    <a:cubicBezTo>
                      <a:pt x="1" y="297"/>
                      <a:pt x="167" y="631"/>
                      <a:pt x="434" y="631"/>
                    </a:cubicBezTo>
                    <a:cubicBezTo>
                      <a:pt x="601" y="631"/>
                      <a:pt x="768" y="497"/>
                      <a:pt x="768" y="297"/>
                    </a:cubicBezTo>
                    <a:cubicBezTo>
                      <a:pt x="768" y="119"/>
                      <a:pt x="605" y="0"/>
                      <a:pt x="437"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674;p70">
                <a:extLst>
                  <a:ext uri="{FF2B5EF4-FFF2-40B4-BE49-F238E27FC236}">
                    <a16:creationId xmlns:a16="http://schemas.microsoft.com/office/drawing/2014/main" id="{C6AD1261-9FF7-A123-F9BE-EBB12F00B8CC}"/>
                  </a:ext>
                </a:extLst>
              </p:cNvPr>
              <p:cNvSpPr/>
              <p:nvPr/>
            </p:nvSpPr>
            <p:spPr>
              <a:xfrm>
                <a:off x="7415615" y="3059650"/>
                <a:ext cx="18983" cy="16943"/>
              </a:xfrm>
              <a:custGeom>
                <a:avLst/>
                <a:gdLst/>
                <a:ahLst/>
                <a:cxnLst/>
                <a:rect l="l" t="t" r="r" b="b"/>
                <a:pathLst>
                  <a:path w="735" h="656" extrusionOk="0">
                    <a:moveTo>
                      <a:pt x="409" y="0"/>
                    </a:moveTo>
                    <a:cubicBezTo>
                      <a:pt x="336" y="0"/>
                      <a:pt x="262" y="27"/>
                      <a:pt x="200" y="89"/>
                    </a:cubicBezTo>
                    <a:cubicBezTo>
                      <a:pt x="0" y="322"/>
                      <a:pt x="134" y="656"/>
                      <a:pt x="401" y="656"/>
                    </a:cubicBezTo>
                    <a:cubicBezTo>
                      <a:pt x="601" y="656"/>
                      <a:pt x="734" y="522"/>
                      <a:pt x="734" y="322"/>
                    </a:cubicBezTo>
                    <a:cubicBezTo>
                      <a:pt x="734" y="137"/>
                      <a:pt x="574" y="0"/>
                      <a:pt x="409"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675;p70">
                <a:extLst>
                  <a:ext uri="{FF2B5EF4-FFF2-40B4-BE49-F238E27FC236}">
                    <a16:creationId xmlns:a16="http://schemas.microsoft.com/office/drawing/2014/main" id="{5DB2CD99-4D8C-F0FF-B264-43185B31DBCF}"/>
                  </a:ext>
                </a:extLst>
              </p:cNvPr>
              <p:cNvSpPr/>
              <p:nvPr/>
            </p:nvSpPr>
            <p:spPr>
              <a:xfrm>
                <a:off x="7843787" y="2653560"/>
                <a:ext cx="16400" cy="17253"/>
              </a:xfrm>
              <a:custGeom>
                <a:avLst/>
                <a:gdLst/>
                <a:ahLst/>
                <a:cxnLst/>
                <a:rect l="l" t="t" r="r" b="b"/>
                <a:pathLst>
                  <a:path w="635" h="668" extrusionOk="0">
                    <a:moveTo>
                      <a:pt x="334" y="0"/>
                    </a:moveTo>
                    <a:cubicBezTo>
                      <a:pt x="134" y="0"/>
                      <a:pt x="1" y="167"/>
                      <a:pt x="1" y="334"/>
                    </a:cubicBezTo>
                    <a:cubicBezTo>
                      <a:pt x="1" y="501"/>
                      <a:pt x="134" y="667"/>
                      <a:pt x="334" y="667"/>
                    </a:cubicBezTo>
                    <a:cubicBezTo>
                      <a:pt x="501" y="667"/>
                      <a:pt x="635" y="501"/>
                      <a:pt x="635" y="334"/>
                    </a:cubicBezTo>
                    <a:cubicBezTo>
                      <a:pt x="635" y="167"/>
                      <a:pt x="501" y="0"/>
                      <a:pt x="334"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676;p70">
                <a:extLst>
                  <a:ext uri="{FF2B5EF4-FFF2-40B4-BE49-F238E27FC236}">
                    <a16:creationId xmlns:a16="http://schemas.microsoft.com/office/drawing/2014/main" id="{7B8B636B-3098-F192-7EE2-26483AE14499}"/>
                  </a:ext>
                </a:extLst>
              </p:cNvPr>
              <p:cNvSpPr/>
              <p:nvPr/>
            </p:nvSpPr>
            <p:spPr>
              <a:xfrm>
                <a:off x="7269146" y="2696072"/>
                <a:ext cx="19836" cy="16943"/>
              </a:xfrm>
              <a:custGeom>
                <a:avLst/>
                <a:gdLst/>
                <a:ahLst/>
                <a:cxnLst/>
                <a:rect l="l" t="t" r="r" b="b"/>
                <a:pathLst>
                  <a:path w="768" h="656" extrusionOk="0">
                    <a:moveTo>
                      <a:pt x="431" y="1"/>
                    </a:moveTo>
                    <a:cubicBezTo>
                      <a:pt x="353" y="1"/>
                      <a:pt x="272" y="27"/>
                      <a:pt x="201" y="89"/>
                    </a:cubicBezTo>
                    <a:cubicBezTo>
                      <a:pt x="1" y="322"/>
                      <a:pt x="167" y="656"/>
                      <a:pt x="434" y="656"/>
                    </a:cubicBezTo>
                    <a:cubicBezTo>
                      <a:pt x="634" y="656"/>
                      <a:pt x="768" y="523"/>
                      <a:pt x="768" y="322"/>
                    </a:cubicBezTo>
                    <a:cubicBezTo>
                      <a:pt x="768" y="137"/>
                      <a:pt x="608" y="1"/>
                      <a:pt x="431"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677;p70">
                <a:extLst>
                  <a:ext uri="{FF2B5EF4-FFF2-40B4-BE49-F238E27FC236}">
                    <a16:creationId xmlns:a16="http://schemas.microsoft.com/office/drawing/2014/main" id="{6FC88CE6-410E-150B-7DF2-B944DDF9D59E}"/>
                  </a:ext>
                </a:extLst>
              </p:cNvPr>
              <p:cNvSpPr/>
              <p:nvPr/>
            </p:nvSpPr>
            <p:spPr>
              <a:xfrm>
                <a:off x="7089075" y="2692327"/>
                <a:ext cx="16400" cy="16400"/>
              </a:xfrm>
              <a:custGeom>
                <a:avLst/>
                <a:gdLst/>
                <a:ahLst/>
                <a:cxnLst/>
                <a:rect l="l" t="t" r="r" b="b"/>
                <a:pathLst>
                  <a:path w="635" h="635" extrusionOk="0">
                    <a:moveTo>
                      <a:pt x="301" y="0"/>
                    </a:moveTo>
                    <a:cubicBezTo>
                      <a:pt x="134" y="0"/>
                      <a:pt x="1" y="134"/>
                      <a:pt x="1" y="301"/>
                    </a:cubicBezTo>
                    <a:cubicBezTo>
                      <a:pt x="1" y="501"/>
                      <a:pt x="134" y="634"/>
                      <a:pt x="301" y="634"/>
                    </a:cubicBezTo>
                    <a:cubicBezTo>
                      <a:pt x="501" y="634"/>
                      <a:pt x="635" y="501"/>
                      <a:pt x="635" y="301"/>
                    </a:cubicBezTo>
                    <a:cubicBezTo>
                      <a:pt x="635" y="134"/>
                      <a:pt x="501" y="0"/>
                      <a:pt x="301"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678;p70">
                <a:extLst>
                  <a:ext uri="{FF2B5EF4-FFF2-40B4-BE49-F238E27FC236}">
                    <a16:creationId xmlns:a16="http://schemas.microsoft.com/office/drawing/2014/main" id="{9FB9348E-05CA-8EFC-BC43-43D26B4B3DE4}"/>
                  </a:ext>
                </a:extLst>
              </p:cNvPr>
              <p:cNvSpPr/>
              <p:nvPr/>
            </p:nvSpPr>
            <p:spPr>
              <a:xfrm>
                <a:off x="7264833" y="2888205"/>
                <a:ext cx="19836" cy="16943"/>
              </a:xfrm>
              <a:custGeom>
                <a:avLst/>
                <a:gdLst/>
                <a:ahLst/>
                <a:cxnLst/>
                <a:rect l="l" t="t" r="r" b="b"/>
                <a:pathLst>
                  <a:path w="768" h="656" extrusionOk="0">
                    <a:moveTo>
                      <a:pt x="417" y="0"/>
                    </a:moveTo>
                    <a:cubicBezTo>
                      <a:pt x="339" y="0"/>
                      <a:pt x="262" y="27"/>
                      <a:pt x="201" y="89"/>
                    </a:cubicBezTo>
                    <a:cubicBezTo>
                      <a:pt x="1" y="289"/>
                      <a:pt x="134" y="656"/>
                      <a:pt x="434" y="656"/>
                    </a:cubicBezTo>
                    <a:cubicBezTo>
                      <a:pt x="601" y="656"/>
                      <a:pt x="768" y="489"/>
                      <a:pt x="768" y="322"/>
                    </a:cubicBezTo>
                    <a:cubicBezTo>
                      <a:pt x="768" y="137"/>
                      <a:pt x="592" y="0"/>
                      <a:pt x="417"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679;p70">
                <a:extLst>
                  <a:ext uri="{FF2B5EF4-FFF2-40B4-BE49-F238E27FC236}">
                    <a16:creationId xmlns:a16="http://schemas.microsoft.com/office/drawing/2014/main" id="{973443E1-CC2C-99A4-A8D7-F1BDE793EC4C}"/>
                  </a:ext>
                </a:extLst>
              </p:cNvPr>
              <p:cNvSpPr/>
              <p:nvPr/>
            </p:nvSpPr>
            <p:spPr>
              <a:xfrm>
                <a:off x="7334619" y="2778618"/>
                <a:ext cx="18983" cy="17124"/>
              </a:xfrm>
              <a:custGeom>
                <a:avLst/>
                <a:gdLst/>
                <a:ahLst/>
                <a:cxnLst/>
                <a:rect l="l" t="t" r="r" b="b"/>
                <a:pathLst>
                  <a:path w="735" h="663" extrusionOk="0">
                    <a:moveTo>
                      <a:pt x="423" y="0"/>
                    </a:moveTo>
                    <a:cubicBezTo>
                      <a:pt x="346" y="0"/>
                      <a:pt x="266" y="30"/>
                      <a:pt x="201" y="95"/>
                    </a:cubicBezTo>
                    <a:cubicBezTo>
                      <a:pt x="1" y="295"/>
                      <a:pt x="134" y="662"/>
                      <a:pt x="434" y="662"/>
                    </a:cubicBezTo>
                    <a:cubicBezTo>
                      <a:pt x="601" y="662"/>
                      <a:pt x="735" y="496"/>
                      <a:pt x="735" y="329"/>
                    </a:cubicBezTo>
                    <a:cubicBezTo>
                      <a:pt x="735" y="127"/>
                      <a:pt x="583" y="0"/>
                      <a:pt x="423"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680;p70">
                <a:extLst>
                  <a:ext uri="{FF2B5EF4-FFF2-40B4-BE49-F238E27FC236}">
                    <a16:creationId xmlns:a16="http://schemas.microsoft.com/office/drawing/2014/main" id="{F2626956-1FBF-6074-586B-08BF84D79A4C}"/>
                  </a:ext>
                </a:extLst>
              </p:cNvPr>
              <p:cNvSpPr/>
              <p:nvPr/>
            </p:nvSpPr>
            <p:spPr>
              <a:xfrm>
                <a:off x="7567250" y="3006057"/>
                <a:ext cx="18957" cy="16271"/>
              </a:xfrm>
              <a:custGeom>
                <a:avLst/>
                <a:gdLst/>
                <a:ahLst/>
                <a:cxnLst/>
                <a:rect l="l" t="t" r="r" b="b"/>
                <a:pathLst>
                  <a:path w="734" h="630" extrusionOk="0">
                    <a:moveTo>
                      <a:pt x="423" y="0"/>
                    </a:moveTo>
                    <a:cubicBezTo>
                      <a:pt x="345" y="0"/>
                      <a:pt x="266" y="30"/>
                      <a:pt x="200" y="96"/>
                    </a:cubicBezTo>
                    <a:cubicBezTo>
                      <a:pt x="0" y="296"/>
                      <a:pt x="134" y="629"/>
                      <a:pt x="434" y="629"/>
                    </a:cubicBezTo>
                    <a:cubicBezTo>
                      <a:pt x="601" y="629"/>
                      <a:pt x="734" y="496"/>
                      <a:pt x="734" y="329"/>
                    </a:cubicBezTo>
                    <a:cubicBezTo>
                      <a:pt x="734" y="127"/>
                      <a:pt x="583" y="0"/>
                      <a:pt x="423" y="0"/>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681;p70">
                <a:extLst>
                  <a:ext uri="{FF2B5EF4-FFF2-40B4-BE49-F238E27FC236}">
                    <a16:creationId xmlns:a16="http://schemas.microsoft.com/office/drawing/2014/main" id="{67478A8B-4B67-8E56-98B4-333E0C405819}"/>
                  </a:ext>
                </a:extLst>
              </p:cNvPr>
              <p:cNvSpPr/>
              <p:nvPr/>
            </p:nvSpPr>
            <p:spPr>
              <a:xfrm>
                <a:off x="7852414" y="2734530"/>
                <a:ext cx="16400" cy="17279"/>
              </a:xfrm>
              <a:custGeom>
                <a:avLst/>
                <a:gdLst/>
                <a:ahLst/>
                <a:cxnLst/>
                <a:rect l="l" t="t" r="r" b="b"/>
                <a:pathLst>
                  <a:path w="635" h="669" extrusionOk="0">
                    <a:moveTo>
                      <a:pt x="334" y="1"/>
                    </a:moveTo>
                    <a:cubicBezTo>
                      <a:pt x="134" y="1"/>
                      <a:pt x="0" y="168"/>
                      <a:pt x="0" y="334"/>
                    </a:cubicBezTo>
                    <a:cubicBezTo>
                      <a:pt x="0" y="501"/>
                      <a:pt x="134" y="668"/>
                      <a:pt x="334" y="668"/>
                    </a:cubicBezTo>
                    <a:cubicBezTo>
                      <a:pt x="501" y="668"/>
                      <a:pt x="634" y="501"/>
                      <a:pt x="634" y="334"/>
                    </a:cubicBezTo>
                    <a:cubicBezTo>
                      <a:pt x="634" y="168"/>
                      <a:pt x="501" y="1"/>
                      <a:pt x="334" y="1"/>
                    </a:cubicBezTo>
                    <a:close/>
                  </a:path>
                </a:pathLst>
              </a:custGeom>
              <a:solidFill>
                <a:srgbClr val="0288D1"/>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682;p70">
                <a:extLst>
                  <a:ext uri="{FF2B5EF4-FFF2-40B4-BE49-F238E27FC236}">
                    <a16:creationId xmlns:a16="http://schemas.microsoft.com/office/drawing/2014/main" id="{0C14455C-B449-B7D5-87E7-DB97E628E8D1}"/>
                  </a:ext>
                </a:extLst>
              </p:cNvPr>
              <p:cNvSpPr/>
              <p:nvPr/>
            </p:nvSpPr>
            <p:spPr>
              <a:xfrm>
                <a:off x="7423363" y="2808759"/>
                <a:ext cx="18983" cy="16271"/>
              </a:xfrm>
              <a:custGeom>
                <a:avLst/>
                <a:gdLst/>
                <a:ahLst/>
                <a:cxnLst/>
                <a:rect l="l" t="t" r="r" b="b"/>
                <a:pathLst>
                  <a:path w="735" h="630" extrusionOk="0">
                    <a:moveTo>
                      <a:pt x="423" y="1"/>
                    </a:moveTo>
                    <a:cubicBezTo>
                      <a:pt x="346" y="1"/>
                      <a:pt x="266" y="30"/>
                      <a:pt x="201" y="96"/>
                    </a:cubicBezTo>
                    <a:cubicBezTo>
                      <a:pt x="0" y="296"/>
                      <a:pt x="134" y="629"/>
                      <a:pt x="434" y="629"/>
                    </a:cubicBezTo>
                    <a:cubicBezTo>
                      <a:pt x="601" y="629"/>
                      <a:pt x="734" y="496"/>
                      <a:pt x="734" y="329"/>
                    </a:cubicBezTo>
                    <a:cubicBezTo>
                      <a:pt x="734" y="127"/>
                      <a:pt x="583" y="1"/>
                      <a:pt x="423"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683;p70">
                <a:extLst>
                  <a:ext uri="{FF2B5EF4-FFF2-40B4-BE49-F238E27FC236}">
                    <a16:creationId xmlns:a16="http://schemas.microsoft.com/office/drawing/2014/main" id="{12B72929-7E19-FCB0-41F1-DB01F693EE02}"/>
                  </a:ext>
                </a:extLst>
              </p:cNvPr>
              <p:cNvSpPr/>
              <p:nvPr/>
            </p:nvSpPr>
            <p:spPr>
              <a:xfrm>
                <a:off x="7551727" y="2717303"/>
                <a:ext cx="16400" cy="14902"/>
              </a:xfrm>
              <a:custGeom>
                <a:avLst/>
                <a:gdLst/>
                <a:ahLst/>
                <a:cxnLst/>
                <a:rect l="l" t="t" r="r" b="b"/>
                <a:pathLst>
                  <a:path w="635" h="577" extrusionOk="0">
                    <a:moveTo>
                      <a:pt x="318" y="1"/>
                    </a:moveTo>
                    <a:cubicBezTo>
                      <a:pt x="167" y="1"/>
                      <a:pt x="17" y="101"/>
                      <a:pt x="1" y="301"/>
                    </a:cubicBezTo>
                    <a:cubicBezTo>
                      <a:pt x="17" y="484"/>
                      <a:pt x="167" y="576"/>
                      <a:pt x="318" y="576"/>
                    </a:cubicBezTo>
                    <a:cubicBezTo>
                      <a:pt x="468" y="576"/>
                      <a:pt x="618" y="484"/>
                      <a:pt x="634" y="301"/>
                    </a:cubicBezTo>
                    <a:cubicBezTo>
                      <a:pt x="618" y="101"/>
                      <a:pt x="468" y="1"/>
                      <a:pt x="318" y="1"/>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684;p70">
                <a:extLst>
                  <a:ext uri="{FF2B5EF4-FFF2-40B4-BE49-F238E27FC236}">
                    <a16:creationId xmlns:a16="http://schemas.microsoft.com/office/drawing/2014/main" id="{18023E66-FDA4-BB10-DD00-6C3D11EFD43A}"/>
                  </a:ext>
                </a:extLst>
              </p:cNvPr>
              <p:cNvSpPr/>
              <p:nvPr/>
            </p:nvSpPr>
            <p:spPr>
              <a:xfrm>
                <a:off x="7850683" y="3038032"/>
                <a:ext cx="16400" cy="16814"/>
              </a:xfrm>
              <a:custGeom>
                <a:avLst/>
                <a:gdLst/>
                <a:ahLst/>
                <a:cxnLst/>
                <a:rect l="l" t="t" r="r" b="b"/>
                <a:pathLst>
                  <a:path w="635" h="651" extrusionOk="0">
                    <a:moveTo>
                      <a:pt x="317" y="0"/>
                    </a:moveTo>
                    <a:cubicBezTo>
                      <a:pt x="159" y="0"/>
                      <a:pt x="1" y="108"/>
                      <a:pt x="1" y="325"/>
                    </a:cubicBezTo>
                    <a:cubicBezTo>
                      <a:pt x="1" y="542"/>
                      <a:pt x="159" y="650"/>
                      <a:pt x="317" y="650"/>
                    </a:cubicBezTo>
                    <a:cubicBezTo>
                      <a:pt x="476" y="650"/>
                      <a:pt x="634" y="542"/>
                      <a:pt x="634" y="325"/>
                    </a:cubicBezTo>
                    <a:cubicBezTo>
                      <a:pt x="634" y="108"/>
                      <a:pt x="476" y="0"/>
                      <a:pt x="317" y="0"/>
                    </a:cubicBezTo>
                    <a:close/>
                  </a:path>
                </a:pathLst>
              </a:custGeom>
              <a:solidFill>
                <a:srgbClr val="E040FB"/>
              </a:solidFill>
              <a:ln w="1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685;p70">
                <a:extLst>
                  <a:ext uri="{FF2B5EF4-FFF2-40B4-BE49-F238E27FC236}">
                    <a16:creationId xmlns:a16="http://schemas.microsoft.com/office/drawing/2014/main" id="{A91FFA5C-2829-47C4-0EA5-4CC0769610A9}"/>
                  </a:ext>
                </a:extLst>
              </p:cNvPr>
              <p:cNvSpPr/>
              <p:nvPr/>
            </p:nvSpPr>
            <p:spPr>
              <a:xfrm>
                <a:off x="7936845" y="2670787"/>
                <a:ext cx="485919" cy="446299"/>
              </a:xfrm>
              <a:custGeom>
                <a:avLst/>
                <a:gdLst/>
                <a:ahLst/>
                <a:cxnLst/>
                <a:rect l="l" t="t" r="r" b="b"/>
                <a:pathLst>
                  <a:path w="18814" h="17280" fill="none" extrusionOk="0">
                    <a:moveTo>
                      <a:pt x="16179" y="4671"/>
                    </a:moveTo>
                    <a:cubicBezTo>
                      <a:pt x="18814" y="10942"/>
                      <a:pt x="12476" y="17280"/>
                      <a:pt x="6205" y="14644"/>
                    </a:cubicBezTo>
                    <a:cubicBezTo>
                      <a:pt x="4370" y="13877"/>
                      <a:pt x="2902" y="12409"/>
                      <a:pt x="2135" y="10575"/>
                    </a:cubicBezTo>
                    <a:cubicBezTo>
                      <a:pt x="0" y="5571"/>
                      <a:pt x="3703" y="0"/>
                      <a:pt x="9140"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686;p70">
                <a:extLst>
                  <a:ext uri="{FF2B5EF4-FFF2-40B4-BE49-F238E27FC236}">
                    <a16:creationId xmlns:a16="http://schemas.microsoft.com/office/drawing/2014/main" id="{458A3E0C-A0D8-6D68-6083-03481EBFBC73}"/>
                  </a:ext>
                </a:extLst>
              </p:cNvPr>
              <p:cNvSpPr/>
              <p:nvPr/>
            </p:nvSpPr>
            <p:spPr>
              <a:xfrm>
                <a:off x="7994570" y="2718181"/>
                <a:ext cx="284335" cy="329972"/>
              </a:xfrm>
              <a:custGeom>
                <a:avLst/>
                <a:gdLst/>
                <a:ahLst/>
                <a:cxnLst/>
                <a:rect l="l" t="t" r="r" b="b"/>
                <a:pathLst>
                  <a:path w="11009" h="12776" fill="none" extrusionOk="0">
                    <a:moveTo>
                      <a:pt x="11008" y="9874"/>
                    </a:moveTo>
                    <a:cubicBezTo>
                      <a:pt x="8106" y="12776"/>
                      <a:pt x="3169" y="11809"/>
                      <a:pt x="1568" y="8006"/>
                    </a:cubicBezTo>
                    <a:cubicBezTo>
                      <a:pt x="0" y="4203"/>
                      <a:pt x="2802" y="0"/>
                      <a:pt x="6905"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2687;p70">
              <a:extLst>
                <a:ext uri="{FF2B5EF4-FFF2-40B4-BE49-F238E27FC236}">
                  <a16:creationId xmlns:a16="http://schemas.microsoft.com/office/drawing/2014/main" id="{F1F83D33-5F17-0A65-7C5B-0588FE160CF6}"/>
                </a:ext>
              </a:extLst>
            </p:cNvPr>
            <p:cNvSpPr/>
            <p:nvPr/>
          </p:nvSpPr>
          <p:spPr>
            <a:xfrm>
              <a:off x="6429925" y="2074500"/>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88;p70">
              <a:extLst>
                <a:ext uri="{FF2B5EF4-FFF2-40B4-BE49-F238E27FC236}">
                  <a16:creationId xmlns:a16="http://schemas.microsoft.com/office/drawing/2014/main" id="{522D5D48-D552-BDDB-D8F5-B561E79E15F9}"/>
                </a:ext>
              </a:extLst>
            </p:cNvPr>
            <p:cNvSpPr/>
            <p:nvPr/>
          </p:nvSpPr>
          <p:spPr>
            <a:xfrm>
              <a:off x="5178700" y="3340113"/>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689;p70">
              <a:extLst>
                <a:ext uri="{FF2B5EF4-FFF2-40B4-BE49-F238E27FC236}">
                  <a16:creationId xmlns:a16="http://schemas.microsoft.com/office/drawing/2014/main" id="{17559E4F-0C7C-FDFE-1388-55E44D1081B6}"/>
                </a:ext>
              </a:extLst>
            </p:cNvPr>
            <p:cNvSpPr/>
            <p:nvPr/>
          </p:nvSpPr>
          <p:spPr>
            <a:xfrm>
              <a:off x="5450550" y="4183550"/>
              <a:ext cx="42300" cy="42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690;p70">
              <a:extLst>
                <a:ext uri="{FF2B5EF4-FFF2-40B4-BE49-F238E27FC236}">
                  <a16:creationId xmlns:a16="http://schemas.microsoft.com/office/drawing/2014/main" id="{3449CE57-C4F9-E7CC-5D36-5F5CFA2D2D85}"/>
                </a:ext>
              </a:extLst>
            </p:cNvPr>
            <p:cNvSpPr/>
            <p:nvPr/>
          </p:nvSpPr>
          <p:spPr>
            <a:xfrm>
              <a:off x="8207950" y="3282975"/>
              <a:ext cx="194400" cy="1944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91;p70">
              <a:extLst>
                <a:ext uri="{FF2B5EF4-FFF2-40B4-BE49-F238E27FC236}">
                  <a16:creationId xmlns:a16="http://schemas.microsoft.com/office/drawing/2014/main" id="{8E398803-375B-7883-1ECC-5F63EC3DDF1E}"/>
                </a:ext>
              </a:extLst>
            </p:cNvPr>
            <p:cNvSpPr/>
            <p:nvPr/>
          </p:nvSpPr>
          <p:spPr>
            <a:xfrm>
              <a:off x="5764875" y="2032200"/>
              <a:ext cx="42300" cy="423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692;p70">
              <a:extLst>
                <a:ext uri="{FF2B5EF4-FFF2-40B4-BE49-F238E27FC236}">
                  <a16:creationId xmlns:a16="http://schemas.microsoft.com/office/drawing/2014/main" id="{0A95ACF3-8BAD-E316-0E12-D6361B80CE92}"/>
                </a:ext>
              </a:extLst>
            </p:cNvPr>
            <p:cNvSpPr/>
            <p:nvPr/>
          </p:nvSpPr>
          <p:spPr>
            <a:xfrm>
              <a:off x="6782100" y="1900588"/>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693;p70">
              <a:extLst>
                <a:ext uri="{FF2B5EF4-FFF2-40B4-BE49-F238E27FC236}">
                  <a16:creationId xmlns:a16="http://schemas.microsoft.com/office/drawing/2014/main" id="{F1011864-BD59-175F-27DC-7A4EC60C7A0A}"/>
                </a:ext>
              </a:extLst>
            </p:cNvPr>
            <p:cNvSpPr/>
            <p:nvPr/>
          </p:nvSpPr>
          <p:spPr>
            <a:xfrm>
              <a:off x="6334675" y="4225850"/>
              <a:ext cx="194400" cy="19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94;p70">
              <a:extLst>
                <a:ext uri="{FF2B5EF4-FFF2-40B4-BE49-F238E27FC236}">
                  <a16:creationId xmlns:a16="http://schemas.microsoft.com/office/drawing/2014/main" id="{35B8FD1D-7AFA-B688-1576-E9D110AB522F}"/>
                </a:ext>
              </a:extLst>
            </p:cNvPr>
            <p:cNvSpPr/>
            <p:nvPr/>
          </p:nvSpPr>
          <p:spPr>
            <a:xfrm>
              <a:off x="5231988" y="3759213"/>
              <a:ext cx="80100" cy="80100"/>
            </a:xfrm>
            <a:prstGeom prst="ellipse">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695;p70">
              <a:extLst>
                <a:ext uri="{FF2B5EF4-FFF2-40B4-BE49-F238E27FC236}">
                  <a16:creationId xmlns:a16="http://schemas.microsoft.com/office/drawing/2014/main" id="{1899AF32-B82C-A158-A239-E2EEECAAF28B}"/>
                </a:ext>
              </a:extLst>
            </p:cNvPr>
            <p:cNvSpPr/>
            <p:nvPr/>
          </p:nvSpPr>
          <p:spPr>
            <a:xfrm>
              <a:off x="7858100" y="2122804"/>
              <a:ext cx="97800" cy="978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696;p70">
              <a:extLst>
                <a:ext uri="{FF2B5EF4-FFF2-40B4-BE49-F238E27FC236}">
                  <a16:creationId xmlns:a16="http://schemas.microsoft.com/office/drawing/2014/main" id="{57C7BC0D-8F1F-A709-8ECA-05657DE51BBA}"/>
                </a:ext>
              </a:extLst>
            </p:cNvPr>
            <p:cNvSpPr/>
            <p:nvPr/>
          </p:nvSpPr>
          <p:spPr>
            <a:xfrm>
              <a:off x="7676975" y="1900588"/>
              <a:ext cx="80100" cy="80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11721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53"/>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t>
            </a:r>
            <a:r>
              <a:rPr lang="en" dirty="0"/>
              <a:t>odeling flow: lasso regression</a:t>
            </a:r>
            <a:endParaRPr dirty="0"/>
          </a:p>
        </p:txBody>
      </p:sp>
      <p:sp>
        <p:nvSpPr>
          <p:cNvPr id="1393" name="Google Shape;1393;p53"/>
          <p:cNvSpPr/>
          <p:nvPr/>
        </p:nvSpPr>
        <p:spPr>
          <a:xfrm rot="7201932">
            <a:off x="7983100" y="9000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3"/>
          <p:cNvSpPr/>
          <p:nvPr/>
        </p:nvSpPr>
        <p:spPr>
          <a:xfrm>
            <a:off x="7511800" y="12215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3"/>
          <p:cNvSpPr/>
          <p:nvPr/>
        </p:nvSpPr>
        <p:spPr>
          <a:xfrm>
            <a:off x="425551" y="34681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3"/>
          <p:cNvSpPr/>
          <p:nvPr/>
        </p:nvSpPr>
        <p:spPr>
          <a:xfrm rot="-1685758">
            <a:off x="644091" y="3943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3"/>
          <p:cNvSpPr/>
          <p:nvPr/>
        </p:nvSpPr>
        <p:spPr>
          <a:xfrm>
            <a:off x="317714" y="41854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3"/>
          <p:cNvSpPr/>
          <p:nvPr/>
        </p:nvSpPr>
        <p:spPr>
          <a:xfrm>
            <a:off x="6719976" y="74959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3"/>
          <p:cNvSpPr/>
          <p:nvPr/>
        </p:nvSpPr>
        <p:spPr>
          <a:xfrm>
            <a:off x="457963" y="28298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3"/>
          <p:cNvSpPr/>
          <p:nvPr/>
        </p:nvSpPr>
        <p:spPr>
          <a:xfrm>
            <a:off x="8579737" y="1921547"/>
            <a:ext cx="80874" cy="81760"/>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3"/>
          <p:cNvSpPr/>
          <p:nvPr/>
        </p:nvSpPr>
        <p:spPr>
          <a:xfrm>
            <a:off x="8550051" y="1330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3"/>
          <p:cNvSpPr/>
          <p:nvPr/>
        </p:nvSpPr>
        <p:spPr>
          <a:xfrm rot="-1685758">
            <a:off x="8399928" y="7741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3"/>
          <p:cNvSpPr/>
          <p:nvPr/>
        </p:nvSpPr>
        <p:spPr>
          <a:xfrm rot="5400000">
            <a:off x="4439605" y="1635066"/>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3"/>
          <p:cNvSpPr txBox="1"/>
          <p:nvPr/>
        </p:nvSpPr>
        <p:spPr>
          <a:xfrm>
            <a:off x="1277075" y="1392350"/>
            <a:ext cx="2076600" cy="39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dirty="0">
                <a:solidFill>
                  <a:schemeClr val="dk1"/>
                </a:solidFill>
                <a:latin typeface="Bebas Neue"/>
                <a:ea typeface="Bebas Neue"/>
                <a:cs typeface="Bebas Neue"/>
                <a:sym typeface="Bebas Neue"/>
              </a:rPr>
              <a:t>S</a:t>
            </a:r>
            <a:r>
              <a:rPr lang="en" sz="2000" dirty="0">
                <a:solidFill>
                  <a:schemeClr val="dk1"/>
                </a:solidFill>
                <a:latin typeface="Bebas Neue"/>
                <a:ea typeface="Bebas Neue"/>
                <a:cs typeface="Bebas Neue"/>
                <a:sym typeface="Bebas Neue"/>
              </a:rPr>
              <a:t>plit the data</a:t>
            </a:r>
            <a:endParaRPr sz="2000" dirty="0">
              <a:solidFill>
                <a:schemeClr val="dk1"/>
              </a:solidFill>
              <a:latin typeface="Bebas Neue"/>
              <a:ea typeface="Bebas Neue"/>
              <a:cs typeface="Bebas Neue"/>
              <a:sym typeface="Bebas Neue"/>
            </a:endParaRPr>
          </a:p>
        </p:txBody>
      </p:sp>
      <p:sp>
        <p:nvSpPr>
          <p:cNvPr id="1405" name="Google Shape;1405;p53"/>
          <p:cNvSpPr txBox="1"/>
          <p:nvPr/>
        </p:nvSpPr>
        <p:spPr>
          <a:xfrm>
            <a:off x="1277075" y="1793100"/>
            <a:ext cx="2076600" cy="39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dk1"/>
                </a:solidFill>
                <a:latin typeface="Arimo"/>
                <a:ea typeface="Arimo"/>
                <a:cs typeface="Arimo"/>
                <a:sym typeface="Arimo"/>
              </a:rPr>
              <a:t>80% train and 20% test</a:t>
            </a:r>
            <a:endParaRPr dirty="0">
              <a:solidFill>
                <a:schemeClr val="dk1"/>
              </a:solidFill>
              <a:latin typeface="Arimo"/>
              <a:ea typeface="Arimo"/>
              <a:cs typeface="Arimo"/>
              <a:sym typeface="Arimo"/>
            </a:endParaRPr>
          </a:p>
        </p:txBody>
      </p:sp>
      <p:sp>
        <p:nvSpPr>
          <p:cNvPr id="1406" name="Google Shape;1406;p53"/>
          <p:cNvSpPr/>
          <p:nvPr/>
        </p:nvSpPr>
        <p:spPr>
          <a:xfrm>
            <a:off x="3582264" y="147302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sp>
        <p:nvSpPr>
          <p:cNvPr id="1407" name="Google Shape;1407;p53"/>
          <p:cNvSpPr/>
          <p:nvPr/>
        </p:nvSpPr>
        <p:spPr>
          <a:xfrm>
            <a:off x="4925589" y="147302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sp>
        <p:nvSpPr>
          <p:cNvPr id="1408" name="Google Shape;1408;p53"/>
          <p:cNvSpPr/>
          <p:nvPr/>
        </p:nvSpPr>
        <p:spPr>
          <a:xfrm>
            <a:off x="3582264" y="258432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04</a:t>
            </a:r>
            <a:endParaRPr sz="2600">
              <a:solidFill>
                <a:schemeClr val="lt1"/>
              </a:solidFill>
              <a:latin typeface="Bebas Neue"/>
              <a:ea typeface="Bebas Neue"/>
              <a:cs typeface="Bebas Neue"/>
              <a:sym typeface="Bebas Neue"/>
            </a:endParaRPr>
          </a:p>
        </p:txBody>
      </p:sp>
      <p:sp>
        <p:nvSpPr>
          <p:cNvPr id="1409" name="Google Shape;1409;p53"/>
          <p:cNvSpPr/>
          <p:nvPr/>
        </p:nvSpPr>
        <p:spPr>
          <a:xfrm>
            <a:off x="4925589" y="258432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sp>
        <p:nvSpPr>
          <p:cNvPr id="1410" name="Google Shape;1410;p53"/>
          <p:cNvSpPr/>
          <p:nvPr/>
        </p:nvSpPr>
        <p:spPr>
          <a:xfrm>
            <a:off x="4297097" y="3613615"/>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05</a:t>
            </a:r>
            <a:endParaRPr sz="2600" dirty="0">
              <a:solidFill>
                <a:schemeClr val="lt1"/>
              </a:solidFill>
              <a:latin typeface="Bebas Neue"/>
              <a:ea typeface="Bebas Neue"/>
              <a:cs typeface="Bebas Neue"/>
              <a:sym typeface="Bebas Neue"/>
            </a:endParaRPr>
          </a:p>
        </p:txBody>
      </p:sp>
      <p:sp>
        <p:nvSpPr>
          <p:cNvPr id="1412" name="Google Shape;1412;p53"/>
          <p:cNvSpPr txBox="1"/>
          <p:nvPr/>
        </p:nvSpPr>
        <p:spPr>
          <a:xfrm>
            <a:off x="760252" y="2493688"/>
            <a:ext cx="2593423" cy="39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dirty="0">
                <a:solidFill>
                  <a:schemeClr val="dk1"/>
                </a:solidFill>
                <a:latin typeface="Bebas Neue"/>
                <a:ea typeface="Bebas Neue"/>
                <a:cs typeface="Bebas Neue"/>
                <a:sym typeface="Bebas Neue"/>
              </a:rPr>
              <a:t>Model diagnostic</a:t>
            </a:r>
          </a:p>
        </p:txBody>
      </p:sp>
      <p:sp>
        <p:nvSpPr>
          <p:cNvPr id="1413" name="Google Shape;1413;p53"/>
          <p:cNvSpPr txBox="1"/>
          <p:nvPr/>
        </p:nvSpPr>
        <p:spPr>
          <a:xfrm>
            <a:off x="1277075" y="2905727"/>
            <a:ext cx="2076600" cy="394800"/>
          </a:xfrm>
          <a:prstGeom prst="rect">
            <a:avLst/>
          </a:prstGeom>
          <a:noFill/>
          <a:ln>
            <a:noFill/>
          </a:ln>
        </p:spPr>
        <p:txBody>
          <a:bodyPr spcFirstLastPara="1" wrap="square" lIns="91425" tIns="91425" rIns="91425" bIns="91425" anchor="ctr" anchorCtr="0">
            <a:noAutofit/>
          </a:bodyPr>
          <a:lstStyle/>
          <a:p>
            <a:pPr lvl="2" algn="r">
              <a:buSzPts val="1100"/>
            </a:pPr>
            <a:r>
              <a:rPr lang="en-US" dirty="0">
                <a:solidFill>
                  <a:schemeClr val="dk1"/>
                </a:solidFill>
                <a:latin typeface="Arimo"/>
                <a:ea typeface="Arimo"/>
                <a:cs typeface="Arimo"/>
                <a:sym typeface="Arimo"/>
              </a:rPr>
              <a:t>R-square score on training data</a:t>
            </a:r>
            <a:endParaRPr dirty="0">
              <a:solidFill>
                <a:schemeClr val="dk1"/>
              </a:solidFill>
              <a:latin typeface="Arimo"/>
              <a:ea typeface="Arimo"/>
              <a:cs typeface="Arimo"/>
              <a:sym typeface="Arimo"/>
            </a:endParaRPr>
          </a:p>
        </p:txBody>
      </p:sp>
      <p:sp>
        <p:nvSpPr>
          <p:cNvPr id="1416" name="Google Shape;1416;p53"/>
          <p:cNvSpPr txBox="1"/>
          <p:nvPr/>
        </p:nvSpPr>
        <p:spPr>
          <a:xfrm>
            <a:off x="5788400" y="1392350"/>
            <a:ext cx="2076600" cy="3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dk1"/>
                </a:solidFill>
                <a:latin typeface="Bebas Neue"/>
                <a:ea typeface="Bebas Neue"/>
                <a:cs typeface="Bebas Neue"/>
                <a:sym typeface="Bebas Neue"/>
              </a:rPr>
              <a:t>Multicollinearity check</a:t>
            </a:r>
            <a:endParaRPr sz="1800" dirty="0">
              <a:solidFill>
                <a:schemeClr val="dk1"/>
              </a:solidFill>
              <a:latin typeface="Bebas Neue"/>
              <a:ea typeface="Bebas Neue"/>
              <a:cs typeface="Bebas Neue"/>
              <a:sym typeface="Bebas Neue"/>
            </a:endParaRPr>
          </a:p>
        </p:txBody>
      </p:sp>
      <p:sp>
        <p:nvSpPr>
          <p:cNvPr id="1417" name="Google Shape;1417;p53"/>
          <p:cNvSpPr txBox="1"/>
          <p:nvPr/>
        </p:nvSpPr>
        <p:spPr>
          <a:xfrm>
            <a:off x="5788400" y="1793100"/>
            <a:ext cx="2076600" cy="3948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1100" dirty="0">
                <a:solidFill>
                  <a:schemeClr val="dk1"/>
                </a:solidFill>
                <a:latin typeface="Arimo"/>
                <a:ea typeface="Arimo"/>
                <a:cs typeface="Arimo"/>
                <a:sym typeface="Arimo"/>
              </a:rPr>
              <a:t>Calculate VIF score for each feature</a:t>
            </a:r>
          </a:p>
          <a:p>
            <a:pPr marL="285750" lvl="0" indent="-285750" algn="l" rtl="0">
              <a:spcBef>
                <a:spcPts val="0"/>
              </a:spcBef>
              <a:spcAft>
                <a:spcPts val="0"/>
              </a:spcAft>
              <a:buFont typeface="Arial" panose="020B0604020202020204" pitchFamily="34" charset="0"/>
              <a:buChar char="•"/>
            </a:pPr>
            <a:r>
              <a:rPr lang="en-US" sz="1100" dirty="0">
                <a:solidFill>
                  <a:schemeClr val="dk1"/>
                </a:solidFill>
                <a:latin typeface="Arimo"/>
                <a:ea typeface="Arimo"/>
                <a:cs typeface="Arimo"/>
                <a:sym typeface="Arimo"/>
              </a:rPr>
              <a:t>Correlation analysis to drop redundant feature</a:t>
            </a:r>
            <a:endParaRPr sz="1100" dirty="0">
              <a:solidFill>
                <a:schemeClr val="dk1"/>
              </a:solidFill>
              <a:latin typeface="Arimo"/>
              <a:ea typeface="Arimo"/>
              <a:cs typeface="Arimo"/>
              <a:sym typeface="Arimo"/>
            </a:endParaRPr>
          </a:p>
        </p:txBody>
      </p:sp>
      <p:sp>
        <p:nvSpPr>
          <p:cNvPr id="1418" name="Google Shape;1418;p53"/>
          <p:cNvSpPr txBox="1"/>
          <p:nvPr/>
        </p:nvSpPr>
        <p:spPr>
          <a:xfrm>
            <a:off x="5788399" y="2493688"/>
            <a:ext cx="2593423" cy="39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dirty="0">
                <a:solidFill>
                  <a:schemeClr val="dk1"/>
                </a:solidFill>
                <a:latin typeface="Bebas Neue"/>
                <a:ea typeface="Bebas Neue"/>
                <a:cs typeface="Bebas Neue"/>
                <a:sym typeface="Bebas Neue"/>
              </a:rPr>
              <a:t>Fit the model on training data</a:t>
            </a:r>
          </a:p>
        </p:txBody>
      </p:sp>
      <p:sp>
        <p:nvSpPr>
          <p:cNvPr id="1419" name="Google Shape;1419;p53"/>
          <p:cNvSpPr txBox="1"/>
          <p:nvPr/>
        </p:nvSpPr>
        <p:spPr>
          <a:xfrm>
            <a:off x="5788400" y="2894438"/>
            <a:ext cx="2076600" cy="3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1"/>
                </a:solidFill>
                <a:latin typeface="Arimo"/>
                <a:ea typeface="Arimo"/>
                <a:cs typeface="Arimo"/>
                <a:sym typeface="Arimo"/>
              </a:rPr>
              <a:t>Define and fit Lasso()</a:t>
            </a:r>
            <a:endParaRPr dirty="0">
              <a:solidFill>
                <a:schemeClr val="dk1"/>
              </a:solidFill>
              <a:latin typeface="Arimo"/>
              <a:ea typeface="Arimo"/>
              <a:cs typeface="Arimo"/>
              <a:sym typeface="Arimo"/>
            </a:endParaRPr>
          </a:p>
        </p:txBody>
      </p:sp>
      <p:sp>
        <p:nvSpPr>
          <p:cNvPr id="1422" name="Google Shape;1422;p53"/>
          <p:cNvSpPr/>
          <p:nvPr/>
        </p:nvSpPr>
        <p:spPr>
          <a:xfrm rot="10800000">
            <a:off x="5111267" y="2190716"/>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3"/>
          <p:cNvSpPr/>
          <p:nvPr/>
        </p:nvSpPr>
        <p:spPr>
          <a:xfrm rot="7704979">
            <a:off x="4071859" y="3300529"/>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3"/>
          <p:cNvSpPr/>
          <p:nvPr/>
        </p:nvSpPr>
        <p:spPr>
          <a:xfrm rot="-5400000">
            <a:off x="4439605" y="2782178"/>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3">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429" name="Google Shape;1429;p53">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430" name="Google Shape;1430;p53">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431" name="Google Shape;1431;p53"/>
          <p:cNvGrpSpPr/>
          <p:nvPr/>
        </p:nvGrpSpPr>
        <p:grpSpPr>
          <a:xfrm>
            <a:off x="706038" y="312972"/>
            <a:ext cx="140222" cy="140409"/>
            <a:chOff x="2741000" y="199475"/>
            <a:chExt cx="191953" cy="192210"/>
          </a:xfrm>
        </p:grpSpPr>
        <p:sp>
          <p:nvSpPr>
            <p:cNvPr id="1432" name="Google Shape;1432;p53"/>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3"/>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3"/>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3"/>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3"/>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3"/>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3"/>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3"/>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3"/>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1" name="Google Shape;1441;p53">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418;p53">
            <a:extLst>
              <a:ext uri="{FF2B5EF4-FFF2-40B4-BE49-F238E27FC236}">
                <a16:creationId xmlns:a16="http://schemas.microsoft.com/office/drawing/2014/main" id="{D54D7335-88BF-6CAE-A8BE-087620A4C710}"/>
              </a:ext>
            </a:extLst>
          </p:cNvPr>
          <p:cNvSpPr txBox="1"/>
          <p:nvPr/>
        </p:nvSpPr>
        <p:spPr>
          <a:xfrm>
            <a:off x="5085663" y="3535915"/>
            <a:ext cx="2593423" cy="39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dirty="0">
                <a:solidFill>
                  <a:schemeClr val="dk1"/>
                </a:solidFill>
                <a:latin typeface="Bebas Neue"/>
                <a:ea typeface="Bebas Neue"/>
                <a:cs typeface="Bebas Neue"/>
                <a:sym typeface="Bebas Neue"/>
              </a:rPr>
              <a:t>Model evaluation</a:t>
            </a:r>
          </a:p>
        </p:txBody>
      </p:sp>
      <p:sp>
        <p:nvSpPr>
          <p:cNvPr id="67" name="Google Shape;1419;p53">
            <a:extLst>
              <a:ext uri="{FF2B5EF4-FFF2-40B4-BE49-F238E27FC236}">
                <a16:creationId xmlns:a16="http://schemas.microsoft.com/office/drawing/2014/main" id="{F76B45DF-FE8C-BB5C-3D5A-24C30712A76A}"/>
              </a:ext>
            </a:extLst>
          </p:cNvPr>
          <p:cNvSpPr txBox="1"/>
          <p:nvPr/>
        </p:nvSpPr>
        <p:spPr>
          <a:xfrm>
            <a:off x="5085664" y="3936665"/>
            <a:ext cx="2426136" cy="39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solidFill>
                  <a:schemeClr val="dk1"/>
                </a:solidFill>
                <a:latin typeface="Arimo"/>
                <a:ea typeface="Arimo"/>
                <a:cs typeface="Arimo"/>
                <a:sym typeface="Arimo"/>
              </a:rPr>
              <a:t>RMSE, MAE, and MAPE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48"/>
          <p:cNvSpPr txBox="1">
            <a:spLocks noGrp="1"/>
          </p:cNvSpPr>
          <p:nvPr>
            <p:ph type="title"/>
          </p:nvPr>
        </p:nvSpPr>
        <p:spPr>
          <a:xfrm>
            <a:off x="1390378" y="553450"/>
            <a:ext cx="7039321"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t>
            </a:r>
            <a:r>
              <a:rPr lang="en" dirty="0"/>
              <a:t>plit the data</a:t>
            </a:r>
            <a:endParaRPr dirty="0"/>
          </a:p>
        </p:txBody>
      </p:sp>
      <p:sp>
        <p:nvSpPr>
          <p:cNvPr id="1152" name="Google Shape;1152;p4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167" name="Google Shape;1167;p4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MENU</a:t>
            </a:r>
            <a:endParaRPr sz="1000">
              <a:solidFill>
                <a:schemeClr val="dk1"/>
              </a:solidFill>
              <a:latin typeface="Bebas Neue"/>
              <a:ea typeface="Bebas Neue"/>
              <a:cs typeface="Bebas Neue"/>
              <a:sym typeface="Bebas Neue"/>
            </a:endParaRPr>
          </a:p>
        </p:txBody>
      </p:sp>
      <p:sp>
        <p:nvSpPr>
          <p:cNvPr id="1170" name="Google Shape;1170;p48">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ANALYSIS</a:t>
            </a:r>
            <a:endParaRPr sz="1000">
              <a:solidFill>
                <a:schemeClr val="dk1"/>
              </a:solidFill>
              <a:latin typeface="Bebas Neue"/>
              <a:ea typeface="Bebas Neue"/>
              <a:cs typeface="Bebas Neue"/>
              <a:sym typeface="Bebas Neue"/>
            </a:endParaRPr>
          </a:p>
        </p:txBody>
      </p:sp>
      <p:sp>
        <p:nvSpPr>
          <p:cNvPr id="1171" name="Google Shape;1171;p48">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a:solidFill>
                  <a:schemeClr val="dk1"/>
                </a:solidFill>
                <a:latin typeface="Bebas Neue"/>
                <a:ea typeface="Bebas Neue"/>
                <a:cs typeface="Bebas Neue"/>
                <a:sym typeface="Bebas Neue"/>
              </a:rPr>
              <a:t>CONTACT</a:t>
            </a:r>
            <a:endParaRPr sz="1000">
              <a:solidFill>
                <a:schemeClr val="dk1"/>
              </a:solidFill>
              <a:latin typeface="Bebas Neue"/>
              <a:ea typeface="Bebas Neue"/>
              <a:cs typeface="Bebas Neue"/>
              <a:sym typeface="Bebas Neue"/>
            </a:endParaRPr>
          </a:p>
        </p:txBody>
      </p:sp>
      <p:grpSp>
        <p:nvGrpSpPr>
          <p:cNvPr id="1172" name="Google Shape;1172;p48"/>
          <p:cNvGrpSpPr/>
          <p:nvPr/>
        </p:nvGrpSpPr>
        <p:grpSpPr>
          <a:xfrm>
            <a:off x="706038" y="312972"/>
            <a:ext cx="140222" cy="140409"/>
            <a:chOff x="2741000" y="199475"/>
            <a:chExt cx="191953" cy="192210"/>
          </a:xfrm>
        </p:grpSpPr>
        <p:sp>
          <p:nvSpPr>
            <p:cNvPr id="1173" name="Google Shape;1173;p4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2" name="Google Shape;1182;p48">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5996112" y="704563"/>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5" name="Google Shape;1185;p48"/>
          <p:cNvGrpSpPr/>
          <p:nvPr/>
        </p:nvGrpSpPr>
        <p:grpSpPr>
          <a:xfrm>
            <a:off x="7741747" y="734402"/>
            <a:ext cx="695830" cy="243805"/>
            <a:chOff x="2271950" y="2722775"/>
            <a:chExt cx="575875" cy="201775"/>
          </a:xfrm>
        </p:grpSpPr>
        <p:sp>
          <p:nvSpPr>
            <p:cNvPr id="1186" name="Google Shape;1186;p4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1" name="Google Shape;1191;p48"/>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rot="-1685758">
            <a:off x="8359482" y="12094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839211" y="7184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406;p53">
            <a:extLst>
              <a:ext uri="{FF2B5EF4-FFF2-40B4-BE49-F238E27FC236}">
                <a16:creationId xmlns:a16="http://schemas.microsoft.com/office/drawing/2014/main" id="{3D930498-24EB-98EA-1CEC-2972B4B1FE70}"/>
              </a:ext>
            </a:extLst>
          </p:cNvPr>
          <p:cNvSpPr/>
          <p:nvPr/>
        </p:nvSpPr>
        <p:spPr>
          <a:xfrm>
            <a:off x="704843" y="60583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pic>
        <p:nvPicPr>
          <p:cNvPr id="9" name="Picture 8">
            <a:extLst>
              <a:ext uri="{FF2B5EF4-FFF2-40B4-BE49-F238E27FC236}">
                <a16:creationId xmlns:a16="http://schemas.microsoft.com/office/drawing/2014/main" id="{DDB3B873-0D31-06EA-25C8-E622FE14F977}"/>
              </a:ext>
            </a:extLst>
          </p:cNvPr>
          <p:cNvPicPr>
            <a:picLocks noChangeAspect="1"/>
          </p:cNvPicPr>
          <p:nvPr/>
        </p:nvPicPr>
        <p:blipFill>
          <a:blip r:embed="rId6"/>
          <a:stretch>
            <a:fillRect/>
          </a:stretch>
        </p:blipFill>
        <p:spPr>
          <a:xfrm>
            <a:off x="669500" y="1907480"/>
            <a:ext cx="7715250" cy="2000250"/>
          </a:xfrm>
          <a:prstGeom prst="rect">
            <a:avLst/>
          </a:prstGeom>
        </p:spPr>
      </p:pic>
      <p:sp>
        <p:nvSpPr>
          <p:cNvPr id="62" name="Google Shape;1413;p53">
            <a:extLst>
              <a:ext uri="{FF2B5EF4-FFF2-40B4-BE49-F238E27FC236}">
                <a16:creationId xmlns:a16="http://schemas.microsoft.com/office/drawing/2014/main" id="{72F5F7EC-3FAB-E63F-1117-154BC3515B74}"/>
              </a:ext>
            </a:extLst>
          </p:cNvPr>
          <p:cNvSpPr txBox="1"/>
          <p:nvPr/>
        </p:nvSpPr>
        <p:spPr>
          <a:xfrm>
            <a:off x="618154" y="1378466"/>
            <a:ext cx="3502290" cy="394800"/>
          </a:xfrm>
          <a:prstGeom prst="rect">
            <a:avLst/>
          </a:prstGeom>
          <a:noFill/>
          <a:ln>
            <a:noFill/>
          </a:ln>
        </p:spPr>
        <p:txBody>
          <a:bodyPr spcFirstLastPara="1" wrap="square" lIns="91425" tIns="91425" rIns="91425" bIns="91425" anchor="ctr" anchorCtr="0">
            <a:noAutofit/>
          </a:bodyPr>
          <a:lstStyle/>
          <a:p>
            <a:pPr lvl="2">
              <a:buSzPts val="1100"/>
            </a:pPr>
            <a:r>
              <a:rPr lang="en-US" sz="1600" dirty="0">
                <a:solidFill>
                  <a:schemeClr val="dk1"/>
                </a:solidFill>
                <a:latin typeface="Arimo"/>
                <a:ea typeface="Arimo"/>
                <a:cs typeface="Arimo"/>
                <a:sym typeface="Arimo"/>
              </a:rPr>
              <a:t>Using </a:t>
            </a:r>
            <a:r>
              <a:rPr lang="en-US" sz="1600" dirty="0" err="1">
                <a:solidFill>
                  <a:schemeClr val="dk1"/>
                </a:solidFill>
                <a:latin typeface="Arimo"/>
                <a:ea typeface="Arimo"/>
                <a:cs typeface="Arimo"/>
                <a:sym typeface="Arimo"/>
              </a:rPr>
              <a:t>train_test_split</a:t>
            </a:r>
            <a:r>
              <a:rPr lang="en-US" sz="1600" dirty="0">
                <a:solidFill>
                  <a:schemeClr val="dk1"/>
                </a:solidFill>
                <a:latin typeface="Arimo"/>
                <a:ea typeface="Arimo"/>
                <a:cs typeface="Arimo"/>
                <a:sym typeface="Arimo"/>
              </a:rPr>
              <a:t>() function:</a:t>
            </a:r>
          </a:p>
          <a:p>
            <a:pPr lvl="2">
              <a:buSzPts val="1100"/>
            </a:pPr>
            <a:r>
              <a:rPr lang="en-US" sz="1600" dirty="0">
                <a:solidFill>
                  <a:schemeClr val="dk1"/>
                </a:solidFill>
                <a:latin typeface="Arimo"/>
                <a:ea typeface="Arimo"/>
                <a:cs typeface="Arimo"/>
                <a:sym typeface="Arimo"/>
              </a:rPr>
              <a:t>we want to predict ‘</a:t>
            </a:r>
            <a:r>
              <a:rPr lang="en-US" sz="1600" dirty="0" err="1">
                <a:solidFill>
                  <a:schemeClr val="dk1"/>
                </a:solidFill>
                <a:latin typeface="Arimo"/>
                <a:ea typeface="Arimo"/>
                <a:cs typeface="Arimo"/>
                <a:sym typeface="Arimo"/>
              </a:rPr>
              <a:t>medv</a:t>
            </a:r>
            <a:r>
              <a:rPr lang="en-US" sz="1600" dirty="0">
                <a:solidFill>
                  <a:schemeClr val="dk1"/>
                </a:solidFill>
                <a:latin typeface="Arimo"/>
                <a:ea typeface="Arimo"/>
                <a:cs typeface="Arimo"/>
                <a:sym typeface="Arimo"/>
              </a:rPr>
              <a:t>’.</a:t>
            </a:r>
            <a:endParaRPr sz="1600" dirty="0">
              <a:solidFill>
                <a:schemeClr val="dk1"/>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904</Words>
  <Application>Microsoft Office PowerPoint</Application>
  <PresentationFormat>On-screen Show (16:9)</PresentationFormat>
  <Paragraphs>179</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Arimo</vt:lpstr>
      <vt:lpstr>Roboto Condensed Light</vt:lpstr>
      <vt:lpstr>Bebas Neue</vt:lpstr>
      <vt:lpstr>Arial</vt:lpstr>
      <vt:lpstr>Inter</vt:lpstr>
      <vt:lpstr>Anaheim</vt:lpstr>
      <vt:lpstr>Data Analysis for Business by Slidesgo</vt:lpstr>
      <vt:lpstr>          lasso regression</vt:lpstr>
      <vt:lpstr>TABLE OF CONTENT</vt:lpstr>
      <vt:lpstr>Introduction</vt:lpstr>
      <vt:lpstr>What is lasso regression?</vt:lpstr>
      <vt:lpstr>What data will we use in this project?</vt:lpstr>
      <vt:lpstr>What tools are used?</vt:lpstr>
      <vt:lpstr>Modeling flow</vt:lpstr>
      <vt:lpstr>Modeling flow: lasso regression</vt:lpstr>
      <vt:lpstr>Split the data</vt:lpstr>
      <vt:lpstr>Multicollinearity check</vt:lpstr>
      <vt:lpstr>Multicollinearity check</vt:lpstr>
      <vt:lpstr>Fit the model on training data</vt:lpstr>
      <vt:lpstr>Fit the model on training data</vt:lpstr>
      <vt:lpstr>Fit the model on training data</vt:lpstr>
      <vt:lpstr>Model diagnostic</vt:lpstr>
      <vt:lpstr>Model diagnostic</vt:lpstr>
      <vt:lpstr>Model evaluation</vt:lpstr>
      <vt:lpstr>Conclusions</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lasso regression</dc:title>
  <cp:lastModifiedBy>MUHAMAD SAFTIAN KODJA</cp:lastModifiedBy>
  <cp:revision>1</cp:revision>
  <dcterms:modified xsi:type="dcterms:W3CDTF">2022-06-01T20:20:47Z</dcterms:modified>
</cp:coreProperties>
</file>