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4"/>
    <p:sldMasterId id="2147483671" r:id="rId5"/>
  </p:sldMasterIdLst>
  <p:notesMasterIdLst>
    <p:notesMasterId r:id="rId28"/>
  </p:notesMasterIdLst>
  <p:handoutMasterIdLst>
    <p:handoutMasterId r:id="rId29"/>
  </p:handoutMasterIdLst>
  <p:sldIdLst>
    <p:sldId id="257" r:id="rId6"/>
    <p:sldId id="283" r:id="rId7"/>
    <p:sldId id="336" r:id="rId8"/>
    <p:sldId id="281" r:id="rId9"/>
    <p:sldId id="358" r:id="rId10"/>
    <p:sldId id="334" r:id="rId11"/>
    <p:sldId id="260" r:id="rId12"/>
    <p:sldId id="341" r:id="rId13"/>
    <p:sldId id="359" r:id="rId14"/>
    <p:sldId id="353" r:id="rId15"/>
    <p:sldId id="354" r:id="rId16"/>
    <p:sldId id="355" r:id="rId17"/>
    <p:sldId id="356" r:id="rId18"/>
    <p:sldId id="360" r:id="rId19"/>
    <p:sldId id="266" r:id="rId20"/>
    <p:sldId id="347" r:id="rId21"/>
    <p:sldId id="363" r:id="rId22"/>
    <p:sldId id="348" r:id="rId23"/>
    <p:sldId id="350" r:id="rId24"/>
    <p:sldId id="326" r:id="rId25"/>
    <p:sldId id="346" r:id="rId26"/>
    <p:sldId id="321" r:id="rId27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194" y="906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7/12/2024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7/12/2024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60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4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82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0732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71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5978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52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682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9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31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222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766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43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60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86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0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62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6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36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45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88952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3575" y="3175"/>
            <a:ext cx="771525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69227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1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7/12/2024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5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314" y="688288"/>
            <a:ext cx="4432300" cy="3966824"/>
          </a:xfrm>
        </p:spPr>
        <p:txBody>
          <a:bodyPr anchor="t">
            <a:noAutofit/>
          </a:bodyPr>
          <a:lstStyle>
            <a:lvl1pPr>
              <a:defRPr sz="71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4413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9941" y="5936852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5801"/>
            <a:ext cx="7659280" cy="2057400"/>
          </a:xfrm>
        </p:spPr>
        <p:txBody>
          <a:bodyPr wrap="square"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8" y="3429001"/>
            <a:ext cx="3282672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8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AB1C8803-0542-76BB-6DF0-FCC5FE74BC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14026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3077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3077" y="3429001"/>
            <a:ext cx="3282672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135C6E61-8847-4830-9FF4-365A758995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4026" y="3429002"/>
            <a:ext cx="3282672" cy="238023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5804"/>
            <a:ext cx="7659279" cy="2069086"/>
          </a:xfrm>
        </p:spPr>
        <p:txBody>
          <a:bodyPr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8" y="3429001"/>
            <a:ext cx="3282672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8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3077" y="2826328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53077" y="3429001"/>
            <a:ext cx="3282672" cy="238023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851181" y="1153398"/>
            <a:ext cx="2871040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8289"/>
            <a:ext cx="5627809" cy="2689838"/>
          </a:xfrm>
        </p:spPr>
        <p:txBody>
          <a:bodyPr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0096" y="1030326"/>
            <a:ext cx="476212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0096" y="1632997"/>
            <a:ext cx="476212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0096" y="2836717"/>
            <a:ext cx="476212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0096" y="3439389"/>
            <a:ext cx="476212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8290"/>
            <a:ext cx="5627809" cy="2138039"/>
          </a:xfrm>
        </p:spPr>
        <p:txBody>
          <a:bodyPr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7" y="3429001"/>
            <a:ext cx="5142162" cy="238024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8" y="2826328"/>
            <a:ext cx="5142161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4413" y="1153398"/>
            <a:ext cx="5627809" cy="449925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s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4" y="688289"/>
            <a:ext cx="5627809" cy="2689838"/>
          </a:xfrm>
        </p:spPr>
        <p:txBody>
          <a:bodyPr anchor="t">
            <a:noAutofit/>
          </a:bodyPr>
          <a:lstStyle>
            <a:lvl1pPr>
              <a:defRPr sz="59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60096" y="1030326"/>
            <a:ext cx="476212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94F64B39-6AAB-933F-C46A-07FA43BE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60096" y="1632997"/>
            <a:ext cx="4762126" cy="119333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400605" y="5885948"/>
            <a:ext cx="11325508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8F14F2A9-59FA-754E-5B1E-11A58CA07A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60096" y="2836717"/>
            <a:ext cx="4762126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B23DCBD-0AA5-7D57-EC78-48DF1E6328C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60096" y="3439389"/>
            <a:ext cx="4762126" cy="14115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92128" y="3616038"/>
            <a:ext cx="5502285" cy="207190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D049-71FF-411B-BCE5-A051E826B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7692D-ABCF-997B-650B-266DF91A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749"/>
            <a:ext cx="2742486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CE306B-148D-CE50-D43B-2DEE1378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49" y="6356749"/>
            <a:ext cx="4113728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411AD-3E1B-501F-B9F8-D0AAF3F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E72686-CE9D-3B74-9DE2-86FB708C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82" y="6356749"/>
            <a:ext cx="2742486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22D6-F437-1E07-DBC9-57FD7321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49" y="6356749"/>
            <a:ext cx="4113728" cy="36433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AF305-6821-F7EE-9D30-6FE81EC2B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5314" y="688288"/>
            <a:ext cx="4432300" cy="3966824"/>
          </a:xfrm>
        </p:spPr>
        <p:txBody>
          <a:bodyPr anchor="t">
            <a:noAutofit/>
          </a:bodyPr>
          <a:lstStyle>
            <a:lvl1pPr>
              <a:defRPr sz="7498" b="0">
                <a:latin typeface="+mn-lt"/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AF4F-C46E-4A7B-AF85-1B8E60C4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94413" cy="685799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34E5E201-FB99-8711-C52C-CBA123864F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509941" y="5936852"/>
            <a:ext cx="3282672" cy="602673"/>
          </a:xfrm>
        </p:spPr>
        <p:txBody>
          <a:bodyPr anchor="b">
            <a:normAutofit/>
          </a:bodyPr>
          <a:lstStyle>
            <a:lvl1pPr marL="0" indent="0">
              <a:buNone/>
              <a:defRPr sz="165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551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" userDrawn="1">
          <p15:clr>
            <a:srgbClr val="FBAE40"/>
          </p15:clr>
        </p15:guide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82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7/12/2024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7/12/2024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3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8836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9"/>
          </p:nvPr>
        </p:nvSpPr>
        <p:spPr>
          <a:xfrm>
            <a:off x="1208836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453993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7"/>
          </p:nvPr>
        </p:nvSpPr>
        <p:spPr>
          <a:xfrm>
            <a:off x="453993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idx="15"/>
          </p:nvPr>
        </p:nvSpPr>
        <p:spPr>
          <a:xfrm>
            <a:off x="7862253" y="1828799"/>
            <a:ext cx="3108960" cy="8382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4" descr="An empty placeholder to add an image. Click on the placeholder and select the image that you wish to add"/>
          <p:cNvSpPr>
            <a:spLocks noGrp="1"/>
          </p:cNvSpPr>
          <p:nvPr>
            <p:ph type="pic" sz="quarter" idx="18"/>
          </p:nvPr>
        </p:nvSpPr>
        <p:spPr>
          <a:xfrm>
            <a:off x="7862253" y="2750600"/>
            <a:ext cx="3108959" cy="3421599"/>
          </a:xfrm>
        </p:spPr>
        <p:txBody>
          <a:bodyPr/>
          <a:lstStyle>
            <a:lvl1pPr marL="4572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28C9B-A0D4-429E-B220-795D09FEE865}" type="datetime1">
              <a:rPr lang="en-US" smtClean="0"/>
              <a:t>7/12/2024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2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39">
          <p15:clr>
            <a:srgbClr val="FBAE40"/>
          </p15:clr>
        </p15:guide>
        <p15:guide id="3" pos="6911">
          <p15:clr>
            <a:srgbClr val="FBAE40"/>
          </p15:clr>
        </p15:guide>
        <p15:guide id="4" pos="767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7/12/2024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3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7/12/2024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86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7/12/2024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7/12/2024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61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524"/>
            <a:ext cx="10512862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229"/>
            <a:ext cx="10512862" cy="4351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0844" y="323959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47594" y="6275882"/>
            <a:ext cx="378520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4688" y="6260827"/>
            <a:ext cx="759582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4280" rIns="34280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27664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9" r:id="rId7"/>
    <p:sldLayoutId id="2147483680" r:id="rId8"/>
    <p:sldLayoutId id="2147483681" r:id="rId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392" userDrawn="1">
          <p15:clr>
            <a:srgbClr val="F26B43"/>
          </p15:clr>
        </p15:guide>
        <p15:guide id="3" orient="horz" pos="5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photo of a mountain&#10;&#10;Description automatically generated">
            <a:extLst>
              <a:ext uri="{FF2B5EF4-FFF2-40B4-BE49-F238E27FC236}">
                <a16:creationId xmlns:a16="http://schemas.microsoft.com/office/drawing/2014/main" id="{0D397245-E860-7607-3ED2-9B25EED83E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6915064" y="3139440"/>
            <a:ext cx="5275117" cy="36949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785" y="483062"/>
            <a:ext cx="5600177" cy="294940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600" dirty="0">
                <a:latin typeface="Walbaum Display"/>
              </a:rPr>
              <a:t>WEATHER FORECASTING</a:t>
            </a:r>
            <a:br>
              <a:rPr lang="en-US" sz="3600" dirty="0">
                <a:latin typeface="Walbaum Display"/>
              </a:rPr>
            </a:br>
            <a:r>
              <a:rPr lang="en-US" sz="3600" dirty="0">
                <a:latin typeface="Walbaum Display"/>
              </a:rPr>
              <a:t>USING</a:t>
            </a:r>
            <a:br>
              <a:rPr lang="en-US" sz="3600" dirty="0">
                <a:latin typeface="Walbaum Display"/>
              </a:rPr>
            </a:br>
            <a:r>
              <a:rPr lang="en-US" sz="3600" dirty="0">
                <a:latin typeface="Walbaum Display"/>
              </a:rPr>
              <a:t>MACHINE LEARNING</a:t>
            </a:r>
            <a:br>
              <a:rPr lang="en-US" sz="3600" dirty="0">
                <a:latin typeface="Walbaum Display"/>
              </a:rPr>
            </a:br>
            <a:br>
              <a:rPr lang="en-US" sz="3600" dirty="0">
                <a:latin typeface="Walbaum Display"/>
              </a:rPr>
            </a:br>
            <a:r>
              <a:rPr lang="en-US" sz="3600" dirty="0">
                <a:latin typeface="Walbaum Display"/>
              </a:rPr>
              <a:t>(GROUP A)</a:t>
            </a:r>
          </a:p>
        </p:txBody>
      </p:sp>
      <p:pic>
        <p:nvPicPr>
          <p:cNvPr id="4" name="Picture 3" descr="How to read a weather forecast correctly? How can hourly chance of ...">
            <a:extLst>
              <a:ext uri="{FF2B5EF4-FFF2-40B4-BE49-F238E27FC236}">
                <a16:creationId xmlns:a16="http://schemas.microsoft.com/office/drawing/2014/main" id="{561E2C92-A962-C2E7-4C45-BF424EBB796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3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9000" contrast="-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17280" y="20875"/>
            <a:ext cx="5270780" cy="31452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5821" y="3863545"/>
            <a:ext cx="6676069" cy="2513514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Aptos Display"/>
              </a:rPr>
              <a:t>PRESENTATION BY:</a:t>
            </a:r>
            <a:endParaRPr lang="en-US" sz="2400" b="1" dirty="0">
              <a:solidFill>
                <a:schemeClr val="accent2">
                  <a:lumMod val="75000"/>
                </a:schemeClr>
              </a:solidFill>
              <a:latin typeface="Aptos Display"/>
              <a:cs typeface="Calibri"/>
            </a:endParaRPr>
          </a:p>
          <a:p>
            <a:endParaRPr lang="en-US" dirty="0">
              <a:solidFill>
                <a:srgbClr val="843C0C"/>
              </a:solidFill>
              <a:latin typeface="Aptos Display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•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ea typeface="+mn-lt"/>
                <a:cs typeface="+mn-lt"/>
              </a:rPr>
              <a:t>JEFFIN JOHN ABRAHAM</a:t>
            </a: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•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ea typeface="+mn-lt"/>
                <a:cs typeface="+mn-lt"/>
              </a:rPr>
              <a:t>SAFNA MOHAMMED FAYAS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•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ptos Display"/>
                <a:ea typeface="+mn-lt"/>
                <a:cs typeface="+mn-lt"/>
              </a:rPr>
              <a:t>NITHISH JANAGAM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• SHABDA KAFLE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ptos Display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ptos Display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Aptos Display"/>
              </a:rPr>
              <a:t>JULY 13, 2024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ptos Display"/>
              <a:cs typeface="Calibri"/>
            </a:endParaRPr>
          </a:p>
          <a:p>
            <a:endParaRPr lang="en-US" dirty="0">
              <a:solidFill>
                <a:schemeClr val="tx1"/>
              </a:solidFill>
              <a:latin typeface="Aptos Display"/>
              <a:ea typeface="+mn-lt"/>
              <a:cs typeface="+mn-lt"/>
            </a:endParaRPr>
          </a:p>
          <a:p>
            <a:endParaRPr lang="en-US" dirty="0">
              <a:solidFill>
                <a:schemeClr val="tx1"/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Walbaum Display"/>
                <a:cs typeface="Calibri"/>
              </a:rPr>
              <a:t>CODE REVIEW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28800"/>
            <a:ext cx="3337453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Version Changes:</a:t>
            </a:r>
          </a:p>
          <a:p>
            <a:pPr>
              <a:buClr>
                <a:srgbClr val="1F4E79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ptos Display"/>
                <a:cs typeface="Calibri"/>
              </a:rPr>
              <a:t>GitHub: Version control was managed using GitHub, with regular updates reflecting preprocessing, model application, and optimization stages.</a:t>
            </a:r>
          </a:p>
          <a:p>
            <a:pPr lvl="1">
              <a:buClr>
                <a:srgbClr val="1F4E79"/>
              </a:buClr>
            </a:pPr>
            <a:endParaRPr lang="en-US" dirty="0">
              <a:latin typeface="Aptos Display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8ED6E-DC69-DE91-52E7-6CC144CB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844" y="1600200"/>
            <a:ext cx="6663673" cy="4001405"/>
          </a:xfrm>
          <a:prstGeom prst="rect">
            <a:avLst/>
          </a:prstGeom>
          <a:effectLst>
            <a:outerShdw blurRad="266700" dist="101600" dir="5400000" sx="103000" sy="103000" algn="ctr" rotWithShape="0">
              <a:srgbClr val="000000">
                <a:alpha val="6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9662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Walbaum Display"/>
                <a:cs typeface="Calibri"/>
              </a:rPr>
              <a:t>CODE REVIEW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8800" y="1828800"/>
            <a:ext cx="4062414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Use of Live Data: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Real-Time Data Acquisition: Data from 1996 to 2024 was used, containing 71 unique features with over 10,000 data points each.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Data Processing and Model Training: Live data was processed and used for continuous model training and deployment.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endParaRPr lang="en-US" dirty="0">
              <a:latin typeface="Aptos Display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B9D57-F2A1-A103-3FDC-38567892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1828800"/>
            <a:ext cx="6327775" cy="3657600"/>
          </a:xfrm>
          <a:prstGeom prst="rect">
            <a:avLst/>
          </a:prstGeom>
          <a:effectLst>
            <a:outerShdw blurRad="190500" dist="38100" dir="5400000" algn="tl" rotWithShape="0">
              <a:prstClr val="black">
                <a:alpha val="7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6523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Walbaum Display"/>
                <a:cs typeface="Calibri"/>
              </a:rPr>
              <a:t>CODE REVIEW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Modular Functioning: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Data Preparation, Model Initialization, </a:t>
            </a:r>
            <a:r>
              <a:rPr lang="en-US" dirty="0" err="1">
                <a:latin typeface="Aptos Display"/>
                <a:cs typeface="Calibri"/>
              </a:rPr>
              <a:t>Backtesting</a:t>
            </a:r>
            <a:r>
              <a:rPr lang="en-US" dirty="0">
                <a:latin typeface="Aptos Display"/>
                <a:cs typeface="Calibri"/>
              </a:rPr>
              <a:t>, Performance Evaluation: The code was modularized for clarity and reusability.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ptos Display"/>
              <a:cs typeface="Calibri"/>
            </a:endParaRPr>
          </a:p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Efficient Structure: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Streamlined Preprocessing and Feature Engineering: Ensuring clean input data.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Optimized Hyperparameters: Balancing bias-variance trade-offs.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Scalability: Designed to handle large datasets efficiently.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ptos Display"/>
              <a:cs typeface="Calibri"/>
            </a:endParaRPr>
          </a:p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Consistency: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Uniform Performance: Maintaining consistent results across different code sections.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endParaRPr lang="en-US" dirty="0">
              <a:latin typeface="Aptos Display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3914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Walbaum Display"/>
                <a:cs typeface="Calibri"/>
              </a:rPr>
              <a:t>CODE REVIEW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Easy to Adapt and Extendable: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Parameterization: Allows customization and fine-tuning for various scenarios.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Extendable Design: Facilitates adding new features and functionalities.</a:t>
            </a:r>
          </a:p>
        </p:txBody>
      </p:sp>
    </p:spTree>
    <p:extLst>
      <p:ext uri="{BB962C8B-B14F-4D97-AF65-F5344CB8AC3E}">
        <p14:creationId xmlns:p14="http://schemas.microsoft.com/office/powerpoint/2010/main" val="1662313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Walbaum Display"/>
                <a:cs typeface="Calibri"/>
              </a:rPr>
              <a:t>CODE REVIEW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000" y="1828800"/>
            <a:ext cx="3670301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Collaboration: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Tools Used: Google </a:t>
            </a:r>
            <a:r>
              <a:rPr lang="en-US" dirty="0" err="1">
                <a:latin typeface="Aptos Display"/>
                <a:cs typeface="Calibri"/>
              </a:rPr>
              <a:t>Colab</a:t>
            </a:r>
            <a:r>
              <a:rPr lang="en-US" dirty="0">
                <a:latin typeface="Aptos Display"/>
                <a:cs typeface="Calibri"/>
              </a:rPr>
              <a:t>/</a:t>
            </a:r>
            <a:r>
              <a:rPr lang="en-US" dirty="0" err="1">
                <a:latin typeface="Aptos Display"/>
                <a:cs typeface="Calibri"/>
              </a:rPr>
              <a:t>Jupyter</a:t>
            </a:r>
            <a:r>
              <a:rPr lang="en-US" dirty="0">
                <a:latin typeface="Aptos Display"/>
                <a:cs typeface="Calibri"/>
              </a:rPr>
              <a:t> Notebook, GitHub, Trello, Microsoft Teams for efficient teamwork and feedback management.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endParaRPr lang="en-US" dirty="0">
              <a:latin typeface="Aptos Display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63E725-AAA0-4725-B319-F70F0850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225" y="1544782"/>
            <a:ext cx="6821562" cy="4059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FFB2C6-2996-B734-A224-72690A5D9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263" y="1828800"/>
            <a:ext cx="6821562" cy="4059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912234-8D57-58B7-AF26-BFB8645382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5301" y="2112818"/>
            <a:ext cx="6830244" cy="4059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03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456C1C2-D239-0856-58E1-3D2FC44CB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6" y="411843"/>
            <a:ext cx="4308234" cy="3200400"/>
          </a:xfrm>
        </p:spPr>
        <p:txBody>
          <a:bodyPr/>
          <a:lstStyle/>
          <a:p>
            <a:r>
              <a:rPr lang="en-US" dirty="0">
                <a:latin typeface="Walbaum Display"/>
                <a:cs typeface="Calibri"/>
              </a:rPr>
              <a:t>DEBUGGING &amp;</a:t>
            </a:r>
            <a:br>
              <a:rPr lang="en-US" dirty="0">
                <a:latin typeface="Walbaum Display"/>
                <a:cs typeface="Calibri"/>
              </a:rPr>
            </a:br>
            <a:r>
              <a:rPr lang="en-US" dirty="0">
                <a:latin typeface="Walbaum Display"/>
                <a:cs typeface="Calibri"/>
              </a:rPr>
              <a:t>STRESS-TESTING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16F1B82-4488-EAA0-A540-CE9D26296B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038599"/>
            <a:ext cx="3886200" cy="23252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Corner Case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38385D-C0DB-5B18-A9F1-F9EBF71E5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5812" y="1788758"/>
            <a:ext cx="5638800" cy="3646969"/>
          </a:xfrm>
          <a:effectLst>
            <a:outerShdw blurRad="241300" dist="50800" dir="5400000" sx="101000" sy="101000" algn="tl" rotWithShape="0">
              <a:prstClr val="black">
                <a:alpha val="6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242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Walbaum Display"/>
                <a:cs typeface="Calibri"/>
              </a:rPr>
              <a:t>DEBUGGING &amp; STRESS-TESTING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43800" y="1828800"/>
            <a:ext cx="3870324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Unit Testing: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/>
              <a:t>Individual Module Testing: Ensuring each code block functions correctly.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/>
              <a:t>Data Cleaning Functions: Specifically tested for handling missing values.</a:t>
            </a:r>
          </a:p>
          <a:p>
            <a:pPr marL="342900" indent="-342900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Extensive Edge/Corner Case Testing: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/>
              <a:t>Extreme Conditions: Tested for unusual conditions like dataset columns with majority missing values.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C1C14E-D289-ED9C-62F6-4271FEC70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828800"/>
            <a:ext cx="6375400" cy="4446002"/>
          </a:xfrm>
          <a:prstGeom prst="rect">
            <a:avLst/>
          </a:prstGeom>
          <a:effectLst>
            <a:outerShdw blurRad="342900" dist="38100" dir="5400000" algn="tl" rotWithShape="0">
              <a:prstClr val="black">
                <a:alpha val="7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017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Walbaum Display"/>
                <a:cs typeface="Calibri"/>
              </a:rPr>
              <a:t>DEBUGGING &amp; STRESS-TESTING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304800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Scalability Testing: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/>
              <a:t>Increased Data Load: Ensuring smooth operation with larger datasets.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CE4E21-D1E9-8FD0-169E-BA0D30B0A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1828800"/>
            <a:ext cx="7484961" cy="3930650"/>
          </a:xfrm>
          <a:prstGeom prst="rect">
            <a:avLst/>
          </a:prstGeom>
          <a:effectLst>
            <a:outerShdw blurRad="406400" dist="38100" dir="5400000" algn="tl" rotWithShape="0">
              <a:prstClr val="black">
                <a:alpha val="77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3193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Walbaum Display"/>
                <a:cs typeface="Calibri"/>
              </a:rPr>
              <a:t>DEBUGGING &amp; STRESS-TESTING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1700" y="1828800"/>
            <a:ext cx="3327400" cy="4343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Load Testing:</a:t>
            </a:r>
          </a:p>
          <a:p>
            <a:pPr marL="571500" lvl="1" indent="-342900">
              <a:buFont typeface="Courier New" panose="02070309020205020404" pitchFamily="49" charset="0"/>
              <a:buChar char="o"/>
            </a:pPr>
            <a:r>
              <a:rPr lang="en-US" dirty="0"/>
              <a:t>Model Performance Under Heavy Load: Optimization techniques applied for improved handling.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C455A-35DB-FB06-012B-A5C1F08E5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88" y="1653513"/>
            <a:ext cx="6391275" cy="4693973"/>
          </a:xfrm>
          <a:prstGeom prst="rect">
            <a:avLst/>
          </a:prstGeom>
          <a:effectLst>
            <a:outerShdw blurRad="228600" dist="38100" dir="5400000" algn="tl" rotWithShape="0">
              <a:prstClr val="black">
                <a:alpha val="68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95177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Walbaum Display"/>
                <a:cs typeface="Calibri"/>
              </a:rPr>
              <a:t>DEBUGGING &amp; STRESS-TESTING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73612B6-1DBE-5878-3DB2-1F0145A7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Speed/Latency Experiments: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Improving Execution Speed: Using parallel processing and vector operations.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Corrected Errors and Engaged Optimizations/Improvements: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Error Detection and Correction: Continuous process to enhance model performance.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3A292-F670-E16C-ED5F-CE3403B04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0362" y="2938462"/>
            <a:ext cx="3619500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38F5E-53EA-8D0C-44E5-DCA75A6F1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262" y="2925762"/>
            <a:ext cx="3619500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09C0E6-01C2-31A5-A9FD-16FDDA2D2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0362" y="3843337"/>
            <a:ext cx="3619500" cy="676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6500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AGENDA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Dashboarding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Coding Review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Debugging/Stress Testing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28423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project focuses on developing a highly interactive and user-friendly dashboard, performing rigorous coding reviews, and conducting extensive debugging and stress testing to ensure the accuracy and efficiency of our weather forecasting models.</a:t>
            </a:r>
          </a:p>
        </p:txBody>
      </p:sp>
    </p:spTree>
    <p:extLst>
      <p:ext uri="{BB962C8B-B14F-4D97-AF65-F5344CB8AC3E}">
        <p14:creationId xmlns:p14="http://schemas.microsoft.com/office/powerpoint/2010/main" val="771604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Walbaum Display"/>
                <a:ea typeface="+mj-lt"/>
                <a:cs typeface="+mj-lt"/>
              </a:rPr>
              <a:t>Q &amp;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excited to answer all your questions.</a:t>
            </a:r>
          </a:p>
        </p:txBody>
      </p:sp>
    </p:spTree>
    <p:extLst>
      <p:ext uri="{BB962C8B-B14F-4D97-AF65-F5344CB8AC3E}">
        <p14:creationId xmlns:p14="http://schemas.microsoft.com/office/powerpoint/2010/main" val="280710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520" y="2705441"/>
            <a:ext cx="9753600" cy="1325562"/>
          </a:xfrm>
        </p:spPr>
        <p:txBody>
          <a:bodyPr>
            <a:noAutofit/>
          </a:bodyPr>
          <a:lstStyle/>
          <a:p>
            <a:pPr algn="ctr"/>
            <a:r>
              <a:rPr lang="en-US" sz="9600">
                <a:latin typeface="Walbaum Display"/>
                <a:cs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6935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AB81BB9-8979-8EEB-76A6-E36E3791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6" y="411843"/>
            <a:ext cx="4265901" cy="3200400"/>
          </a:xfrm>
        </p:spPr>
        <p:txBody>
          <a:bodyPr/>
          <a:lstStyle/>
          <a:p>
            <a:r>
              <a:rPr lang="en-US" dirty="0">
                <a:latin typeface="Walbaum Display"/>
                <a:cs typeface="Calibri"/>
              </a:rPr>
              <a:t>DASHBOARDING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ED4A00-9D1B-307B-7A20-C6EF484F9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3886200" cy="2133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Intuitiveness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Balance of detailedness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Suitability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Responsiveness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4BF596C-7CA4-53AE-17E9-2AB2DA0BC29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3886" y="2095500"/>
            <a:ext cx="5800726" cy="3620067"/>
          </a:xfrm>
          <a:prstGeom prst="rect">
            <a:avLst/>
          </a:prstGeom>
          <a:noFill/>
          <a:effectLst>
            <a:outerShdw blurRad="177800" dist="50800" dir="5400000" sx="102000" sy="102000" algn="ctr" rotWithShape="0">
              <a:srgbClr val="000000">
                <a:alpha val="58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564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Walbaum Display"/>
                <a:cs typeface="Calibri"/>
              </a:rPr>
              <a:t>DASHBOARDING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899" y="1600200"/>
            <a:ext cx="4085167" cy="4343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Ease-of-Use and Intuitiveness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Our dashboard is designed with user-friendliness in mind, featuring intuitive navigation and clear visualizations that allow users to easily interpret the data.</a:t>
            </a:r>
          </a:p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Interactivity: </a:t>
            </a:r>
          </a:p>
          <a:p>
            <a:pPr lvl="1">
              <a:buClr>
                <a:srgbClr val="1F4E79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ptos Display"/>
                <a:cs typeface="Calibri"/>
              </a:rPr>
              <a:t>Using Power BI, we have created an interactive dashboard that allows users to drill down into specific data points, filter views, and engage with the data dynamically.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B8D562-5BA1-D94B-BEC4-422A52F2D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77" y="1720850"/>
            <a:ext cx="6435022" cy="4102100"/>
          </a:xfrm>
          <a:prstGeom prst="rect">
            <a:avLst/>
          </a:prstGeom>
          <a:noFill/>
          <a:effectLst>
            <a:outerShdw blurRad="241300" dist="50800" dir="5400000" sx="103000" sy="103000" algn="ctr" rotWithShape="0">
              <a:srgbClr val="000000">
                <a:alpha val="4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184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Walbaum Display"/>
                <a:cs typeface="Calibri"/>
              </a:rPr>
              <a:t>DASHBOARDING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Balance of Detailedness and Completeness: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GH" sz="19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dashboard provides a comprehensive view of the data without overwhelming the user, balancing detailed information with overall completeness.</a:t>
            </a:r>
            <a:endParaRPr lang="en-US" sz="1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endParaRPr lang="en-US" sz="19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Suitability: 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The dashboard is tailored to meet the needs of various stakeholders, from analysts to decision-makers, ensuring that it serves multiple audiences effectively.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ptos Display"/>
              <a:cs typeface="Calibri"/>
            </a:endParaRPr>
          </a:p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Addresses Multiple Audiences: 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r>
              <a:rPr lang="en-US" dirty="0">
                <a:latin typeface="Aptos Display"/>
                <a:cs typeface="Calibri"/>
              </a:rPr>
              <a:t>Our dashboard is designed to cater to different user groups, providing relevant insights for each audience segment.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endParaRPr lang="en-US" sz="1900" b="1" dirty="0">
              <a:latin typeface="Aptos Display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945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Walbaum Display"/>
                <a:cs typeface="Calibri"/>
              </a:rPr>
              <a:t>DASHBOARDING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Accessibility: </a:t>
            </a:r>
          </a:p>
          <a:p>
            <a:pPr lvl="1">
              <a:buClr>
                <a:srgbClr val="1F4E79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ptos Display"/>
                <a:cs typeface="Calibri"/>
              </a:rPr>
              <a:t>The dashboard is accessible across various devices and screen sizes, ensuring that users can access and interact with the data anytime, anywhere.</a:t>
            </a:r>
          </a:p>
          <a:p>
            <a:pPr lvl="1">
              <a:buClr>
                <a:srgbClr val="1F4E79"/>
              </a:buClr>
              <a:buFont typeface="Courier New" panose="02070309020205020404" pitchFamily="49" charset="0"/>
              <a:buChar char="o"/>
            </a:pPr>
            <a:endParaRPr lang="en-US" dirty="0">
              <a:latin typeface="Aptos Display"/>
              <a:cs typeface="Calibri"/>
            </a:endParaRPr>
          </a:p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Responsiveness: </a:t>
            </a:r>
          </a:p>
          <a:p>
            <a:pPr lvl="1">
              <a:buClr>
                <a:srgbClr val="1F4E79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ptos Display"/>
                <a:cs typeface="Calibri"/>
              </a:rPr>
              <a:t>Responsive design principles have been applied to ensure that visualizations automatically adapt their size and layout for optimal viewing on different devices.</a:t>
            </a:r>
          </a:p>
          <a:p>
            <a:pPr lvl="1">
              <a:buClr>
                <a:srgbClr val="1F4E79"/>
              </a:buClr>
              <a:buFont typeface="Courier New" panose="02070309020205020404" pitchFamily="49" charset="0"/>
              <a:buChar char="o"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ptos Display"/>
              <a:cs typeface="Calibri"/>
            </a:endParaRPr>
          </a:p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Feedback Mechanism: </a:t>
            </a:r>
          </a:p>
          <a:p>
            <a:pPr lvl="1">
              <a:buClr>
                <a:srgbClr val="1F4E79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ptos Display"/>
                <a:cs typeface="Calibri"/>
              </a:rPr>
              <a:t>Feedback mechanisms are in place to continuously improve the dashboard, allowing us to adapt and enhance its features based on user input.</a:t>
            </a:r>
          </a:p>
        </p:txBody>
      </p:sp>
    </p:spTree>
    <p:extLst>
      <p:ext uri="{BB962C8B-B14F-4D97-AF65-F5344CB8AC3E}">
        <p14:creationId xmlns:p14="http://schemas.microsoft.com/office/powerpoint/2010/main" val="428399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E0AF681B-A8ED-FB4E-1134-EE4FD5757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66" y="411843"/>
            <a:ext cx="4058683" cy="3200400"/>
          </a:xfrm>
        </p:spPr>
        <p:txBody>
          <a:bodyPr/>
          <a:lstStyle/>
          <a:p>
            <a:r>
              <a:rPr lang="en-US" dirty="0">
                <a:latin typeface="Walbaum Display"/>
                <a:cs typeface="Calibri"/>
              </a:rPr>
              <a:t>CODE REVIEW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08F6A2BE-9034-E034-847E-8C1BB991C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213" y="4038600"/>
            <a:ext cx="4209520" cy="2133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the code 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Version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Live Data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Modular Functioning &amp;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Latency Testing and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Adaptability &amp; Extendibility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Scalability with Appropriate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461217C-6275-14DE-2B47-7B6239C4F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65813" y="1240561"/>
            <a:ext cx="5638800" cy="4376877"/>
          </a:xfrm>
          <a:effectLst>
            <a:outerShdw blurRad="190500" dist="177800" dir="54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6970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Walbaum Display"/>
                <a:cs typeface="Calibri"/>
              </a:rPr>
              <a:t>CODE REVIEW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Clr>
                <a:srgbClr val="1F4E79"/>
              </a:buClr>
            </a:pPr>
            <a:r>
              <a:rPr lang="en-US" b="1" dirty="0">
                <a:latin typeface="Aptos Display"/>
                <a:cs typeface="Calibri"/>
              </a:rPr>
              <a:t>How the code works:</a:t>
            </a:r>
          </a:p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Preprocessing:</a:t>
            </a:r>
          </a:p>
          <a:p>
            <a:pPr lvl="1">
              <a:buClr>
                <a:srgbClr val="1F4E79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ptos Display"/>
                <a:cs typeface="Calibri"/>
              </a:rPr>
              <a:t>Data cleaning, feature engineering, and scaling were performed to prepare the dataset. Outliers were removed, and features were transformed for optimization.</a:t>
            </a:r>
          </a:p>
          <a:p>
            <a:pPr lvl="1">
              <a:buClr>
                <a:srgbClr val="1F4E79"/>
              </a:buClr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ptos Display"/>
              <a:cs typeface="Calibri"/>
            </a:endParaRPr>
          </a:p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Model Training: </a:t>
            </a:r>
          </a:p>
          <a:p>
            <a:pPr lvl="1">
              <a:buClr>
                <a:srgbClr val="1F4E79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ptos Display"/>
                <a:cs typeface="Calibri"/>
              </a:rPr>
              <a:t>We implemented and compared Ridge Regression, Lasso Regression, and </a:t>
            </a:r>
            <a:r>
              <a:rPr lang="en-US" dirty="0" err="1">
                <a:latin typeface="Aptos Display"/>
                <a:cs typeface="Calibri"/>
              </a:rPr>
              <a:t>ElasticNet</a:t>
            </a:r>
            <a:r>
              <a:rPr lang="en-US" dirty="0">
                <a:latin typeface="Aptos Display"/>
                <a:cs typeface="Calibri"/>
              </a:rPr>
              <a:t> Regression models. Ridge Regression performed the best with 90% accuracy.</a:t>
            </a:r>
          </a:p>
          <a:p>
            <a:pPr lvl="1">
              <a:buClr>
                <a:srgbClr val="1F4E79"/>
              </a:buClr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Aptos Display"/>
              <a:cs typeface="Calibri"/>
            </a:endParaRPr>
          </a:p>
          <a:p>
            <a:pPr>
              <a:buClr>
                <a:srgbClr val="1F4E79"/>
              </a:buCl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ptos Display"/>
                <a:cs typeface="Calibri"/>
              </a:rPr>
              <a:t>Time-Series Cross-Validation: </a:t>
            </a:r>
          </a:p>
          <a:p>
            <a:pPr lvl="1">
              <a:buClr>
                <a:srgbClr val="1F4E79"/>
              </a:buClr>
              <a:buFont typeface="Courier New" panose="02070309020205020404" pitchFamily="49" charset="0"/>
              <a:buChar char="o"/>
            </a:pPr>
            <a:r>
              <a:rPr lang="en-US" dirty="0">
                <a:latin typeface="Aptos Display"/>
                <a:cs typeface="Calibri"/>
              </a:rPr>
              <a:t>This technique was used to evaluate model performance over time, ensuring robust predictions.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endParaRPr lang="en-US" dirty="0">
              <a:latin typeface="Aptos Display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160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>
                <a:latin typeface="Walbaum Display"/>
                <a:cs typeface="Calibri"/>
              </a:rPr>
              <a:t>CODE REVIEW</a:t>
            </a:r>
            <a:endParaRPr lang="en-US" sz="3400" dirty="0">
              <a:solidFill>
                <a:srgbClr val="000000"/>
              </a:solidFill>
              <a:latin typeface="Walbaum Display"/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1F4E79"/>
              </a:buClr>
            </a:pPr>
            <a:r>
              <a:rPr lang="en-US" b="1">
                <a:latin typeface="Aptos Display"/>
                <a:cs typeface="Calibri"/>
              </a:rPr>
              <a:t>How the code works:</a:t>
            </a:r>
          </a:p>
          <a:p>
            <a:pPr lvl="1">
              <a:buClr>
                <a:srgbClr val="1F4E79"/>
              </a:buClr>
              <a:buFont typeface="Courier New" pitchFamily="34" charset="0"/>
              <a:buChar char="o"/>
            </a:pPr>
            <a:endParaRPr lang="en-US" dirty="0">
              <a:latin typeface="Aptos Display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47676D-3404-FFAD-F790-BC7964B9B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623" y="2314574"/>
            <a:ext cx="6301964" cy="4212757"/>
          </a:xfrm>
          <a:prstGeom prst="rect">
            <a:avLst/>
          </a:prstGeom>
          <a:effectLst>
            <a:outerShdw blurRad="355600" dist="63500" dir="5400000" sx="102000" sy="102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F73F0-08D1-0DA0-28C8-1A2B7348E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252" y="2314575"/>
            <a:ext cx="6457950" cy="4212756"/>
          </a:xfrm>
          <a:prstGeom prst="rect">
            <a:avLst/>
          </a:prstGeom>
          <a:effectLst>
            <a:outerShdw blurRad="279400" dist="228600" dir="5400000" algn="ctr" rotWithShape="0">
              <a:srgbClr val="000000">
                <a:alpha val="5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776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2.xml><?xml version="1.0" encoding="utf-8"?>
<a:theme xmlns:a="http://schemas.openxmlformats.org/drawingml/2006/main" name="Midn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0cbf0d-d6a6-4b8d-82e5-870b4e8223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B185D9E7114E4FB6814EAA65E40A5E" ma:contentTypeVersion="10" ma:contentTypeDescription="Create a new document." ma:contentTypeScope="" ma:versionID="241e4a5f21121dd5b1492b40e68bae99">
  <xsd:schema xmlns:xsd="http://www.w3.org/2001/XMLSchema" xmlns:xs="http://www.w3.org/2001/XMLSchema" xmlns:p="http://schemas.microsoft.com/office/2006/metadata/properties" xmlns:ns3="e30cbf0d-d6a6-4b8d-82e5-870b4e82233f" targetNamespace="http://schemas.microsoft.com/office/2006/metadata/properties" ma:root="true" ma:fieldsID="f1480e79e555a907cac065c40f11a085" ns3:_="">
    <xsd:import namespace="e30cbf0d-d6a6-4b8d-82e5-870b4e82233f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0cbf0d-d6a6-4b8d-82e5-870b4e82233f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952ACC-E04B-4DE4-802F-05C81050BDF0}">
  <ds:schemaRefs>
    <ds:schemaRef ds:uri="e30cbf0d-d6a6-4b8d-82e5-870b4e82233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C430905-4149-47C4-98BE-BA1299B55034}">
  <ds:schemaRefs>
    <ds:schemaRef ds:uri="e30cbf0d-d6a6-4b8d-82e5-870b4e82233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E2C7227-EAB1-4ED1-9CA6-B05C7F2292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State history report presentation</Template>
  <TotalTime>464</TotalTime>
  <Words>796</Words>
  <Application>Microsoft Office PowerPoint</Application>
  <PresentationFormat>Custom</PresentationFormat>
  <Paragraphs>145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Calibri Light</vt:lpstr>
      <vt:lpstr>Courier New</vt:lpstr>
      <vt:lpstr>Walbaum Display</vt:lpstr>
      <vt:lpstr>State history report presentation</vt:lpstr>
      <vt:lpstr>Midnight</vt:lpstr>
      <vt:lpstr>WEATHER FORECASTING USING MACHINE LEARNING  (GROUP A)</vt:lpstr>
      <vt:lpstr>AGENDA</vt:lpstr>
      <vt:lpstr>DASHBOARDING</vt:lpstr>
      <vt:lpstr>DASHBOARDING</vt:lpstr>
      <vt:lpstr>DASHBOARDING</vt:lpstr>
      <vt:lpstr>DASHBOARDING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CODE REVIEW</vt:lpstr>
      <vt:lpstr>DEBUGGING &amp; STRESS-TESTING</vt:lpstr>
      <vt:lpstr>DEBUGGING &amp; STRESS-TESTING</vt:lpstr>
      <vt:lpstr>DEBUGGING &amp; STRESS-TESTING</vt:lpstr>
      <vt:lpstr>DEBUGGING &amp; STRESS-TESTING</vt:lpstr>
      <vt:lpstr>DEBUGGING &amp; STRESS-TESTING</vt:lpstr>
      <vt:lpstr>Summary</vt:lpstr>
      <vt:lpstr>Q &amp; 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FORECASTING USING MACHINE LEARNING  (GROUP A)</dc:title>
  <dc:creator>Clifford Addison</dc:creator>
  <cp:lastModifiedBy>Clifford Addison</cp:lastModifiedBy>
  <cp:revision>10</cp:revision>
  <dcterms:created xsi:type="dcterms:W3CDTF">2024-05-24T16:46:23Z</dcterms:created>
  <dcterms:modified xsi:type="dcterms:W3CDTF">2024-07-13T04:18:09Z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0x010100B1B185D9E7114E4FB6814EAA65E40A5E</vt:lpwstr>
  </property>
  <property fmtid="{D5CDD505-2E9C-101B-9397-08002B2CF9AE}" pid="3" name="Order">
    <vt:r8>74067400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