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82" r:id="rId4"/>
    <p:sldId id="258" r:id="rId5"/>
    <p:sldId id="259" r:id="rId6"/>
    <p:sldId id="283" r:id="rId7"/>
    <p:sldId id="284" r:id="rId8"/>
    <p:sldId id="261" r:id="rId9"/>
    <p:sldId id="285" r:id="rId10"/>
    <p:sldId id="274" r:id="rId11"/>
    <p:sldId id="286" r:id="rId12"/>
    <p:sldId id="279" r:id="rId13"/>
    <p:sldId id="277" r:id="rId14"/>
    <p:sldId id="278" r:id="rId15"/>
    <p:sldId id="287" r:id="rId16"/>
    <p:sldId id="275" r:id="rId17"/>
    <p:sldId id="276" r:id="rId18"/>
    <p:sldId id="288" r:id="rId19"/>
    <p:sldId id="289" r:id="rId20"/>
    <p:sldId id="280" r:id="rId21"/>
    <p:sldId id="290" r:id="rId22"/>
    <p:sldId id="291" r:id="rId23"/>
    <p:sldId id="281" r:id="rId24"/>
    <p:sldId id="292" r:id="rId25"/>
    <p:sldId id="293" r:id="rId26"/>
    <p:sldId id="294" r:id="rId27"/>
    <p:sldId id="29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FF9A2D8-E85F-46D8-8BF2-34F0691244A8}">
          <p14:sldIdLst>
            <p14:sldId id="256"/>
            <p14:sldId id="257"/>
            <p14:sldId id="282"/>
            <p14:sldId id="258"/>
            <p14:sldId id="259"/>
            <p14:sldId id="283"/>
            <p14:sldId id="284"/>
            <p14:sldId id="261"/>
            <p14:sldId id="285"/>
            <p14:sldId id="274"/>
            <p14:sldId id="286"/>
            <p14:sldId id="279"/>
            <p14:sldId id="277"/>
            <p14:sldId id="278"/>
            <p14:sldId id="287"/>
            <p14:sldId id="275"/>
            <p14:sldId id="276"/>
            <p14:sldId id="288"/>
            <p14:sldId id="289"/>
            <p14:sldId id="280"/>
            <p14:sldId id="290"/>
            <p14:sldId id="291"/>
            <p14:sldId id="281"/>
            <p14:sldId id="292"/>
            <p14:sldId id="293"/>
            <p14:sldId id="294"/>
            <p14:sldId id="29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7" autoAdjust="0"/>
    <p:restoredTop sz="94660"/>
  </p:normalViewPr>
  <p:slideViewPr>
    <p:cSldViewPr snapToGrid="0">
      <p:cViewPr varScale="1">
        <p:scale>
          <a:sx n="82" d="100"/>
          <a:sy n="82" d="100"/>
        </p:scale>
        <p:origin x="69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tcosheji@gmail.com" userId="7af071519fd4485b" providerId="LiveId" clId="{48FFBBAA-35CF-4986-A379-1246B75195BD}"/>
    <pc:docChg chg="modSld">
      <pc:chgData name="getcosheji@gmail.com" userId="7af071519fd4485b" providerId="LiveId" clId="{48FFBBAA-35CF-4986-A379-1246B75195BD}" dt="2023-05-10T08:01:44.197" v="35" actId="20577"/>
      <pc:docMkLst>
        <pc:docMk/>
      </pc:docMkLst>
      <pc:sldChg chg="modSp mod">
        <pc:chgData name="getcosheji@gmail.com" userId="7af071519fd4485b" providerId="LiveId" clId="{48FFBBAA-35CF-4986-A379-1246B75195BD}" dt="2023-05-10T08:01:44.197" v="35" actId="20577"/>
        <pc:sldMkLst>
          <pc:docMk/>
          <pc:sldMk cId="650835942" sldId="292"/>
        </pc:sldMkLst>
        <pc:graphicFrameChg chg="modGraphic">
          <ac:chgData name="getcosheji@gmail.com" userId="7af071519fd4485b" providerId="LiveId" clId="{48FFBBAA-35CF-4986-A379-1246B75195BD}" dt="2023-05-10T08:01:44.197" v="35" actId="20577"/>
          <ac:graphicFrameMkLst>
            <pc:docMk/>
            <pc:sldMk cId="650835942" sldId="292"/>
            <ac:graphicFrameMk id="4" creationId="{5483B14F-F911-8F0C-1864-A9A112A9E071}"/>
          </ac:graphicFrameMkLst>
        </pc:graphicFrame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t>5/10/2023</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5/10/2023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5/10/2023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5/10/2023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5/10/2023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5/10/2023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5/10/2023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5/10/2023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5/10/2023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5/10/2023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5/10/2023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p:cNvPicPr>
          <p:nvPr/>
        </p:nvPicPr>
        <p:blipFill>
          <a:blip r:embed="rId13"/>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t>5/10/2023</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03070" y="615633"/>
            <a:ext cx="9144000" cy="2387600"/>
          </a:xfrm>
        </p:spPr>
        <p:txBody>
          <a:bodyPr>
            <a:normAutofit/>
          </a:bodyPr>
          <a:lstStyle/>
          <a:p>
            <a:r>
              <a:rPr lang="en-US" sz="3200" b="1" dirty="0"/>
              <a:t>PERSONALIZED HEALTH CARE MOBILE</a:t>
            </a:r>
            <a:br>
              <a:rPr lang="en-US" sz="3200" b="1" dirty="0"/>
            </a:br>
            <a:r>
              <a:rPr lang="en-US" sz="3200" b="1" dirty="0"/>
              <a:t>                         APPLICATION</a:t>
            </a:r>
            <a:endParaRPr lang="en-US" sz="5335" b="1" dirty="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3" name="Subtitle 2"/>
          <p:cNvSpPr>
            <a:spLocks noGrp="1"/>
          </p:cNvSpPr>
          <p:nvPr>
            <p:ph type="subTitle" idx="1"/>
          </p:nvPr>
        </p:nvSpPr>
        <p:spPr>
          <a:xfrm>
            <a:off x="1524000" y="3408363"/>
            <a:ext cx="9144000" cy="1655762"/>
          </a:xfrm>
        </p:spPr>
        <p:txBody>
          <a:bodyPr>
            <a:normAutofit fontScale="25000" lnSpcReduction="20000"/>
          </a:bodyPr>
          <a:lstStyle/>
          <a:p>
            <a:pPr marL="0" lvl="0" indent="0" algn="ctr" rtl="0">
              <a:spcBef>
                <a:spcPts val="0"/>
              </a:spcBef>
              <a:spcAft>
                <a:spcPts val="0"/>
              </a:spcAft>
              <a:buNone/>
            </a:pPr>
            <a:endParaRPr lang="en-GB" dirty="0">
              <a:sym typeface="+mn-ea"/>
            </a:endParaRPr>
          </a:p>
          <a:p>
            <a:pPr marL="0" lvl="0" indent="0" algn="ctr" rtl="0">
              <a:spcBef>
                <a:spcPts val="0"/>
              </a:spcBef>
              <a:spcAft>
                <a:spcPts val="0"/>
              </a:spcAft>
              <a:buNone/>
            </a:pPr>
            <a:endParaRPr lang="en-GB" sz="7200" b="1" dirty="0">
              <a:sym typeface="+mn-ea"/>
            </a:endParaRPr>
          </a:p>
          <a:p>
            <a:pPr marL="0" lvl="0" indent="0" algn="ctr" rtl="0">
              <a:spcBef>
                <a:spcPts val="0"/>
              </a:spcBef>
              <a:spcAft>
                <a:spcPts val="0"/>
              </a:spcAft>
              <a:buNone/>
            </a:pPr>
            <a:r>
              <a:rPr lang="en-US" sz="7200" b="1" dirty="0"/>
              <a:t>SAFNA.PP</a:t>
            </a:r>
            <a:endParaRPr sz="7200" dirty="0">
              <a:solidFill>
                <a:schemeClr val="tx1"/>
              </a:solidFill>
            </a:endParaRPr>
          </a:p>
          <a:p>
            <a:pPr marL="0" lvl="0" indent="0" algn="ctr" rtl="0">
              <a:spcBef>
                <a:spcPts val="0"/>
              </a:spcBef>
              <a:spcAft>
                <a:spcPts val="0"/>
              </a:spcAft>
              <a:buNone/>
            </a:pPr>
            <a:endParaRPr lang="en-IN" sz="7200" dirty="0">
              <a:solidFill>
                <a:schemeClr val="tx1"/>
              </a:solidFill>
            </a:endParaRPr>
          </a:p>
          <a:p>
            <a:pPr marL="0" lvl="0" indent="0" algn="ctr" rtl="0">
              <a:spcBef>
                <a:spcPts val="0"/>
              </a:spcBef>
              <a:spcAft>
                <a:spcPts val="0"/>
              </a:spcAft>
              <a:buNone/>
            </a:pPr>
            <a:r>
              <a:rPr lang="en-GB" sz="7200" dirty="0">
                <a:sym typeface="+mn-ea"/>
              </a:rPr>
              <a:t>Guided by</a:t>
            </a:r>
            <a:endParaRPr lang="en-IN" sz="7200" dirty="0">
              <a:solidFill>
                <a:schemeClr val="tx1"/>
              </a:solidFill>
            </a:endParaRPr>
          </a:p>
          <a:p>
            <a:pPr marL="0" lvl="0" indent="0" algn="ctr" rtl="0">
              <a:spcBef>
                <a:spcPts val="0"/>
              </a:spcBef>
              <a:spcAft>
                <a:spcPts val="0"/>
              </a:spcAft>
              <a:buNone/>
            </a:pPr>
            <a:r>
              <a:rPr lang="en-IN" sz="7200" dirty="0">
                <a:sym typeface="+mn-ea"/>
              </a:rPr>
              <a:t> </a:t>
            </a:r>
            <a:endParaRPr lang="en-IN" sz="7200" dirty="0">
              <a:solidFill>
                <a:schemeClr val="tx1"/>
              </a:solidFill>
            </a:endParaRPr>
          </a:p>
          <a:p>
            <a:pPr marL="0" lvl="0" indent="0" algn="ctr" rtl="0">
              <a:spcBef>
                <a:spcPts val="0"/>
              </a:spcBef>
              <a:spcAft>
                <a:spcPts val="0"/>
              </a:spcAft>
              <a:buNone/>
            </a:pPr>
            <a:r>
              <a:rPr lang="en-US" sz="7200" b="1" dirty="0"/>
              <a:t>PRIYA.JD</a:t>
            </a:r>
            <a:endParaRPr sz="7200" b="1" dirty="0">
              <a:solidFill>
                <a:schemeClr val="tx1"/>
              </a:solidFill>
            </a:endParaRPr>
          </a:p>
          <a:p>
            <a:pPr marL="0" lvl="0" indent="0" algn="ctr" rtl="0">
              <a:lnSpc>
                <a:spcPct val="150000"/>
              </a:lnSpc>
              <a:spcBef>
                <a:spcPts val="0"/>
              </a:spcBef>
              <a:spcAft>
                <a:spcPts val="0"/>
              </a:spcAft>
              <a:buNone/>
            </a:pPr>
            <a:r>
              <a:rPr lang="en-GB" sz="7200" dirty="0">
                <a:sym typeface="+mn-ea"/>
              </a:rPr>
              <a:t>Assistant Professor</a:t>
            </a:r>
            <a:endParaRPr sz="7200" dirty="0">
              <a:solidFill>
                <a:schemeClr val="tx1"/>
              </a:solidFill>
            </a:endParaRPr>
          </a:p>
          <a:p>
            <a:pPr marL="0" lvl="0" indent="0" algn="ctr" rtl="0">
              <a:lnSpc>
                <a:spcPct val="150000"/>
              </a:lnSpc>
              <a:spcBef>
                <a:spcPts val="0"/>
              </a:spcBef>
              <a:spcAft>
                <a:spcPts val="0"/>
              </a:spcAft>
              <a:buNone/>
            </a:pPr>
            <a:r>
              <a:rPr lang="en-GB" sz="7200" dirty="0">
                <a:sym typeface="+mn-ea"/>
              </a:rPr>
              <a:t>Master of computer applications</a:t>
            </a:r>
            <a:endParaRPr sz="7200" dirty="0">
              <a:solidFill>
                <a:schemeClr val="tx1"/>
              </a:solidFill>
            </a:endParaRPr>
          </a:p>
          <a:p>
            <a:pPr marL="0" lvl="0" indent="0" algn="ctr" rtl="0">
              <a:lnSpc>
                <a:spcPct val="150000"/>
              </a:lnSpc>
              <a:spcBef>
                <a:spcPts val="0"/>
              </a:spcBef>
              <a:spcAft>
                <a:spcPts val="0"/>
              </a:spcAft>
              <a:buNone/>
            </a:pPr>
            <a:r>
              <a:rPr lang="en-GB" sz="7200" dirty="0">
                <a:sym typeface="+mn-ea"/>
              </a:rPr>
              <a:t>MES College of </a:t>
            </a:r>
            <a:r>
              <a:rPr lang="en-GB" sz="7200" dirty="0" err="1">
                <a:sym typeface="+mn-ea"/>
              </a:rPr>
              <a:t>Engineering,Kuttippuram</a:t>
            </a:r>
            <a:endParaRPr sz="7200" dirty="0">
              <a:solidFill>
                <a:schemeClr val="tx1"/>
              </a:solidFill>
            </a:endParaRPr>
          </a:p>
          <a:p>
            <a:endParaRPr lang="en-US" sz="7200" dirty="0"/>
          </a:p>
        </p:txBody>
      </p:sp>
      <p:sp>
        <p:nvSpPr>
          <p:cNvPr id="4" name="Text Box 3"/>
          <p:cNvSpPr txBox="1"/>
          <p:nvPr/>
        </p:nvSpPr>
        <p:spPr>
          <a:xfrm>
            <a:off x="5725562" y="3154473"/>
            <a:ext cx="462915" cy="368300"/>
          </a:xfrm>
          <a:prstGeom prst="rect">
            <a:avLst/>
          </a:prstGeom>
          <a:noFill/>
        </p:spPr>
        <p:txBody>
          <a:bodyPr wrap="none" rtlCol="0">
            <a:spAutoFit/>
          </a:bodyPr>
          <a:lstStyle/>
          <a:p>
            <a:r>
              <a:rPr lang="en-US"/>
              <a:t>BY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FFEF8-EC94-3CE2-1D46-DDF64C1A39E2}"/>
              </a:ext>
            </a:extLst>
          </p:cNvPr>
          <p:cNvSpPr>
            <a:spLocks noGrp="1"/>
          </p:cNvSpPr>
          <p:nvPr>
            <p:ph type="title"/>
          </p:nvPr>
        </p:nvSpPr>
        <p:spPr/>
        <p:txBody>
          <a:bodyPr/>
          <a:lstStyle/>
          <a:p>
            <a:r>
              <a:rPr lang="en-US" b="1" dirty="0"/>
              <a:t>                  </a:t>
            </a:r>
            <a:r>
              <a:rPr lang="en-US" b="1" u="sng" dirty="0"/>
              <a:t>SYSTEM REQUIREMENTS</a:t>
            </a:r>
            <a:endParaRPr lang="en-IN" b="1" u="sng" dirty="0"/>
          </a:p>
        </p:txBody>
      </p:sp>
      <p:sp>
        <p:nvSpPr>
          <p:cNvPr id="5" name="Content Placeholder 4">
            <a:extLst>
              <a:ext uri="{FF2B5EF4-FFF2-40B4-BE49-F238E27FC236}">
                <a16:creationId xmlns:a16="http://schemas.microsoft.com/office/drawing/2014/main" id="{4D2C5CCB-215B-F4C7-86E9-A16A9648A31F}"/>
              </a:ext>
            </a:extLst>
          </p:cNvPr>
          <p:cNvSpPr>
            <a:spLocks noGrp="1"/>
          </p:cNvSpPr>
          <p:nvPr>
            <p:ph idx="1"/>
          </p:nvPr>
        </p:nvSpPr>
        <p:spPr>
          <a:xfrm>
            <a:off x="609600" y="564543"/>
            <a:ext cx="10972800" cy="5502301"/>
          </a:xfrm>
        </p:spPr>
        <p:txBody>
          <a:bodyPr/>
          <a:lstStyle/>
          <a:p>
            <a:pPr>
              <a:lnSpc>
                <a:spcPct val="200000"/>
              </a:lnSpc>
            </a:pPr>
            <a:r>
              <a:rPr lang="en-IN" sz="1800" b="1" dirty="0">
                <a:effectLst/>
                <a:latin typeface="Arial" panose="020B0604020202020204" pitchFamily="34" charset="0"/>
                <a:ea typeface="Arial" panose="020B0604020202020204" pitchFamily="34" charset="0"/>
              </a:rPr>
              <a:t>Hardware Specification</a:t>
            </a:r>
            <a:endParaRPr lang="en-IN" sz="1800" dirty="0">
              <a:effectLst/>
              <a:latin typeface="Arial" panose="020B0604020202020204" pitchFamily="34" charset="0"/>
              <a:ea typeface="Arial" panose="020B0604020202020204" pitchFamily="34" charset="0"/>
            </a:endParaRPr>
          </a:p>
          <a:p>
            <a:pPr indent="0" algn="just">
              <a:lnSpc>
                <a:spcPct val="200000"/>
              </a:lnSpc>
              <a:buNone/>
            </a:pPr>
            <a:r>
              <a:rPr lang="en-IN" sz="1800" dirty="0">
                <a:effectLst/>
                <a:latin typeface="Times New Roman" panose="02020603050405020304" pitchFamily="18" charset="0"/>
                <a:ea typeface="Arial" panose="020B0604020202020204" pitchFamily="34" charset="0"/>
                <a:cs typeface="Times New Roman" panose="02020603050405020304" pitchFamily="18" charset="0"/>
              </a:rPr>
              <a:t>The selection of hardware is very important in the existence and proper working of any of the software. When selecting hardware, the size and capacity requirements are also important. The hardware must suit all application developments</a:t>
            </a:r>
            <a:r>
              <a:rPr lang="en-IN" sz="1800" b="1" dirty="0">
                <a:effectLst/>
                <a:latin typeface="Times New Roman" panose="02020603050405020304" pitchFamily="18" charset="0"/>
                <a:ea typeface="Arial" panose="020B0604020202020204" pitchFamily="34" charset="0"/>
                <a:cs typeface="Times New Roman" panose="02020603050405020304" pitchFamily="18" charset="0"/>
              </a:rPr>
              <a:t>.</a:t>
            </a:r>
            <a:endParaRPr lang="en-IN"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786130">
              <a:spcAft>
                <a:spcPts val="600"/>
              </a:spcAft>
              <a:tabLst>
                <a:tab pos="165100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Processor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i3 or above.</a:t>
            </a:r>
          </a:p>
          <a:p>
            <a:pPr marL="786130">
              <a:spcAft>
                <a:spcPts val="600"/>
              </a:spcAft>
              <a:tabLst>
                <a:tab pos="165100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System Bus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32 Bit or 64 Bit</a:t>
            </a:r>
          </a:p>
          <a:p>
            <a:pPr marL="786130">
              <a:spcAft>
                <a:spcPts val="600"/>
              </a:spcAft>
              <a:tabLst>
                <a:tab pos="165100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RAM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4GB or Above</a:t>
            </a:r>
          </a:p>
          <a:p>
            <a:pPr marL="786130">
              <a:spcAft>
                <a:spcPts val="600"/>
              </a:spcAft>
              <a:tabLst>
                <a:tab pos="165100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HDD</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500 GB or Above</a:t>
            </a:r>
          </a:p>
          <a:p>
            <a:pPr marL="786130">
              <a:spcAft>
                <a:spcPts val="600"/>
              </a:spcAft>
              <a:tabLst>
                <a:tab pos="165100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Monitor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14”LCD or Above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786130">
              <a:spcAft>
                <a:spcPts val="600"/>
              </a:spcAft>
              <a:tabLst>
                <a:tab pos="1651000" algn="l"/>
              </a:tabLst>
            </a:pP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KeyBoard</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108 Keys</a:t>
            </a:r>
          </a:p>
          <a:p>
            <a:pPr marL="786130">
              <a:spcAft>
                <a:spcPts val="600"/>
              </a:spcAft>
              <a:tabLst>
                <a:tab pos="165100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Mouse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Any Type of mouse</a:t>
            </a:r>
          </a:p>
          <a:p>
            <a:pPr marL="786130">
              <a:spcAft>
                <a:spcPts val="600"/>
              </a:spcAft>
              <a:tabLst>
                <a:tab pos="165100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Mobile       </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Android supported mobile phone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tabLst>
                <a:tab pos="16510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6461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10E5C-E924-BFA9-B4C4-3760D0A6BD66}"/>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Cont</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7A86516-DCCB-E861-B63B-70D75B8816D1}"/>
              </a:ext>
            </a:extLst>
          </p:cNvPr>
          <p:cNvSpPr>
            <a:spLocks noGrp="1"/>
          </p:cNvSpPr>
          <p:nvPr>
            <p:ph idx="1"/>
          </p:nvPr>
        </p:nvSpPr>
        <p:spPr/>
        <p:txBody>
          <a:bodyPr/>
          <a:lstStyle/>
          <a:p>
            <a:pPr>
              <a:lnSpc>
                <a:spcPct val="150000"/>
              </a:lnSpc>
              <a:spcAft>
                <a:spcPts val="1200"/>
              </a:spcAft>
              <a:tabLst>
                <a:tab pos="1651000" algn="l"/>
              </a:tabLs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Software specification</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R="17145" indent="0" algn="just">
              <a:lnSpc>
                <a:spcPct val="150000"/>
              </a:lnSpc>
              <a:buNone/>
            </a:pPr>
            <a:r>
              <a:rPr lang="en-IN" sz="1800" dirty="0">
                <a:effectLst/>
                <a:latin typeface="Times New Roman" panose="02020603050405020304" pitchFamily="18" charset="0"/>
                <a:ea typeface="Arial" panose="020B0604020202020204" pitchFamily="34" charset="0"/>
                <a:cs typeface="Times New Roman" panose="02020603050405020304" pitchFamily="18" charset="0"/>
              </a:rPr>
              <a:t>One of the most difficult tasks is selecting software ,once the system requirement is find out then we have to determine whether a particular software package fits for Those System requirements. This section summarizes the application requirement.</a:t>
            </a:r>
          </a:p>
          <a:p>
            <a:pPr marL="786130">
              <a:lnSpc>
                <a:spcPct val="150000"/>
              </a:lnSpc>
              <a:spcAft>
                <a:spcPts val="600"/>
              </a:spcAft>
              <a:tabLst>
                <a:tab pos="16510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Operating System	: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Windows 8 or above</a:t>
            </a:r>
          </a:p>
          <a:p>
            <a:pPr marL="786130">
              <a:lnSpc>
                <a:spcPct val="150000"/>
              </a:lnSpc>
              <a:spcAft>
                <a:spcPts val="600"/>
              </a:spcAft>
              <a:tabLst>
                <a:tab pos="16510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Front End		: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Android, Python</a:t>
            </a:r>
          </a:p>
          <a:p>
            <a:pPr marL="786130">
              <a:lnSpc>
                <a:spcPct val="150000"/>
              </a:lnSpc>
              <a:spcAft>
                <a:spcPts val="600"/>
              </a:spcAft>
              <a:tabLst>
                <a:tab pos="165100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Back End	</a:t>
            </a:r>
            <a:r>
              <a:rPr lang="en-IN" sz="1800" dirty="0">
                <a:latin typeface="Times New Roman" panose="02020603050405020304" pitchFamily="18" charset="0"/>
                <a:ea typeface="Calibri" panose="020F0502020204030204" pitchFamily="34" charset="0"/>
                <a:cs typeface="Times New Roman" panose="02020603050405020304" pitchFamily="18" charset="0"/>
              </a:rPr>
              <a:t>                :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SQLyog</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786130">
              <a:lnSpc>
                <a:spcPct val="150000"/>
              </a:lnSpc>
              <a:spcAft>
                <a:spcPts val="600"/>
              </a:spcAft>
              <a:tabLst>
                <a:tab pos="16510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IDE			:	Android Studio /JetBrains PyCharm</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114300" indent="0">
              <a:lnSpc>
                <a:spcPct val="115000"/>
              </a:lnSpc>
              <a:buNone/>
            </a:pPr>
            <a:r>
              <a:rPr lang="en-IN" sz="1800" dirty="0">
                <a:effectLst/>
                <a:latin typeface="Arial" panose="020B0604020202020204" pitchFamily="34" charset="0"/>
                <a:ea typeface="Arial" panose="020B0604020202020204" pitchFamily="34" charset="0"/>
              </a:rPr>
              <a:t> </a:t>
            </a:r>
          </a:p>
          <a:p>
            <a:pPr>
              <a:lnSpc>
                <a:spcPct val="150000"/>
              </a:lnSpc>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2281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123C3F2B-A319-3372-050F-2918CEF3E570}"/>
              </a:ext>
            </a:extLst>
          </p:cNvPr>
          <p:cNvSpPr>
            <a:spLocks noGrp="1"/>
          </p:cNvSpPr>
          <p:nvPr>
            <p:ph type="title"/>
          </p:nvPr>
        </p:nvSpPr>
        <p:spPr/>
        <p:txBody>
          <a:bodyPr/>
          <a:lstStyle/>
          <a:p>
            <a:r>
              <a:rPr lang="en-US" dirty="0"/>
              <a:t>                      </a:t>
            </a:r>
            <a:r>
              <a:rPr lang="en-US" u="sng" dirty="0"/>
              <a:t>DATA FLOW DIAGRAM</a:t>
            </a:r>
            <a:br>
              <a:rPr lang="en-IN" dirty="0"/>
            </a:br>
            <a:r>
              <a:rPr lang="en-IN" sz="1800" b="1" dirty="0">
                <a:latin typeface="Times New Roman" panose="02020603050405020304" pitchFamily="18" charset="0"/>
                <a:cs typeface="Times New Roman" panose="02020603050405020304" pitchFamily="18" charset="0"/>
              </a:rPr>
              <a:t> LEVEL 0</a:t>
            </a:r>
          </a:p>
        </p:txBody>
      </p:sp>
      <p:pic>
        <p:nvPicPr>
          <p:cNvPr id="5" name="Content Placeholder 4">
            <a:extLst>
              <a:ext uri="{FF2B5EF4-FFF2-40B4-BE49-F238E27FC236}">
                <a16:creationId xmlns:a16="http://schemas.microsoft.com/office/drawing/2014/main" id="{BFD27000-1F12-474D-BD63-36F9E615C1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28862" y="2009549"/>
            <a:ext cx="7534275" cy="3152775"/>
          </a:xfrm>
        </p:spPr>
      </p:pic>
    </p:spTree>
    <p:extLst>
      <p:ext uri="{BB962C8B-B14F-4D97-AF65-F5344CB8AC3E}">
        <p14:creationId xmlns:p14="http://schemas.microsoft.com/office/powerpoint/2010/main" val="2981490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DE072-1071-6398-EC61-6BB0AC2F1FCE}"/>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9109CBD1-F9F3-7319-4266-D61D3EBFA6F8}"/>
              </a:ext>
            </a:extLst>
          </p:cNvPr>
          <p:cNvSpPr>
            <a:spLocks noGrp="1"/>
          </p:cNvSpPr>
          <p:nvPr>
            <p:ph idx="1"/>
          </p:nvPr>
        </p:nvSpPr>
        <p:spPr>
          <a:xfrm>
            <a:off x="609600" y="1082351"/>
            <a:ext cx="10972800" cy="4953000"/>
          </a:xfrm>
        </p:spPr>
        <p:txBody>
          <a:bodyPr/>
          <a:lstStyle/>
          <a:p>
            <a:pPr marL="0" indent="0">
              <a:buNone/>
            </a:pPr>
            <a:r>
              <a:rPr lang="en-US" sz="1800" b="1" dirty="0">
                <a:solidFill>
                  <a:schemeClr val="tx1"/>
                </a:solidFill>
                <a:latin typeface="Times New Roman" panose="02020603050405020304" pitchFamily="18" charset="0"/>
                <a:cs typeface="Times New Roman" panose="02020603050405020304" pitchFamily="18" charset="0"/>
              </a:rPr>
              <a:t>LEVEL</a:t>
            </a:r>
            <a:r>
              <a:rPr lang="en-US" sz="1600" b="1" dirty="0">
                <a:solidFill>
                  <a:schemeClr val="tx1"/>
                </a:solidFill>
              </a:rPr>
              <a:t> 1</a:t>
            </a:r>
          </a:p>
          <a:p>
            <a:pPr marL="0" indent="0">
              <a:buNone/>
            </a:pPr>
            <a:endParaRPr lang="en-US" b="1" dirty="0"/>
          </a:p>
          <a:p>
            <a:pPr marL="0" indent="0">
              <a:buNone/>
            </a:pPr>
            <a:endParaRPr lang="en-US" b="1" dirty="0">
              <a:solidFill>
                <a:schemeClr val="tx1"/>
              </a:solidFill>
            </a:endParaRPr>
          </a:p>
        </p:txBody>
      </p:sp>
      <p:pic>
        <p:nvPicPr>
          <p:cNvPr id="6" name="Picture 5">
            <a:extLst>
              <a:ext uri="{FF2B5EF4-FFF2-40B4-BE49-F238E27FC236}">
                <a16:creationId xmlns:a16="http://schemas.microsoft.com/office/drawing/2014/main" id="{3BC103D9-5772-86A9-FBB6-24F8A467E2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7887" y="822649"/>
            <a:ext cx="7504996" cy="5323709"/>
          </a:xfrm>
          <a:prstGeom prst="rect">
            <a:avLst/>
          </a:prstGeom>
        </p:spPr>
      </p:pic>
    </p:spTree>
    <p:extLst>
      <p:ext uri="{BB962C8B-B14F-4D97-AF65-F5344CB8AC3E}">
        <p14:creationId xmlns:p14="http://schemas.microsoft.com/office/powerpoint/2010/main" val="3807353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A7CD2-ADA3-0461-B707-00203B4664BD}"/>
              </a:ext>
            </a:extLst>
          </p:cNvPr>
          <p:cNvSpPr>
            <a:spLocks noGrp="1"/>
          </p:cNvSpPr>
          <p:nvPr>
            <p:ph type="title"/>
          </p:nvPr>
        </p:nvSpPr>
        <p:spPr/>
        <p:txBody>
          <a:bodyPr/>
          <a:lstStyle/>
          <a:p>
            <a:r>
              <a:rPr lang="en-US" sz="1800" b="1" dirty="0">
                <a:latin typeface="Times New Roman" panose="02020603050405020304" pitchFamily="18" charset="0"/>
                <a:cs typeface="Times New Roman" panose="02020603050405020304" pitchFamily="18" charset="0"/>
              </a:rPr>
              <a:t>LEVEL 2</a:t>
            </a:r>
            <a:endParaRPr lang="en-IN" sz="1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1BA0426-87C1-9687-D214-D84B4E1B2548}"/>
              </a:ext>
            </a:extLst>
          </p:cNvPr>
          <p:cNvSpPr>
            <a:spLocks noGrp="1"/>
          </p:cNvSpPr>
          <p:nvPr>
            <p:ph idx="1"/>
          </p:nvPr>
        </p:nvSpPr>
        <p:spPr/>
        <p:txBody>
          <a:bodyPr/>
          <a:lstStyle/>
          <a:p>
            <a:pPr marL="0" indent="0">
              <a:buNone/>
            </a:pPr>
            <a:endParaRPr lang="en-US" sz="1800" b="1" dirty="0"/>
          </a:p>
          <a:p>
            <a:pPr marL="0" indent="0">
              <a:buNone/>
            </a:pPr>
            <a:endParaRPr lang="en-IN" sz="1800" b="1" dirty="0"/>
          </a:p>
        </p:txBody>
      </p:sp>
      <p:pic>
        <p:nvPicPr>
          <p:cNvPr id="5" name="Picture 4">
            <a:extLst>
              <a:ext uri="{FF2B5EF4-FFF2-40B4-BE49-F238E27FC236}">
                <a16:creationId xmlns:a16="http://schemas.microsoft.com/office/drawing/2014/main" id="{75118376-DF7A-1552-D2F0-FC356CBF62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6012" y="862012"/>
            <a:ext cx="7419975" cy="5133975"/>
          </a:xfrm>
          <a:prstGeom prst="rect">
            <a:avLst/>
          </a:prstGeom>
        </p:spPr>
      </p:pic>
    </p:spTree>
    <p:extLst>
      <p:ext uri="{BB962C8B-B14F-4D97-AF65-F5344CB8AC3E}">
        <p14:creationId xmlns:p14="http://schemas.microsoft.com/office/powerpoint/2010/main" val="1384117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60A84-192E-727E-BBC7-1982A610A7E4}"/>
              </a:ext>
            </a:extLst>
          </p:cNvPr>
          <p:cNvSpPr>
            <a:spLocks noGrp="1"/>
          </p:cNvSpPr>
          <p:nvPr>
            <p:ph type="title"/>
          </p:nvPr>
        </p:nvSpPr>
        <p:spPr/>
        <p:txBody>
          <a:bodyPr/>
          <a:lstStyle/>
          <a:p>
            <a:r>
              <a:rPr lang="en-US" sz="1800" b="1" dirty="0">
                <a:latin typeface="Times New Roman" panose="02020603050405020304" pitchFamily="18" charset="0"/>
                <a:cs typeface="Times New Roman" panose="02020603050405020304" pitchFamily="18" charset="0"/>
              </a:rPr>
              <a:t>LEVEL 3</a:t>
            </a:r>
            <a:endParaRPr lang="en-IN" sz="18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36CBAD52-C649-CDB4-CE38-31CA0B643A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8901" y="326004"/>
            <a:ext cx="7036904" cy="5788549"/>
          </a:xfrm>
        </p:spPr>
      </p:pic>
    </p:spTree>
    <p:extLst>
      <p:ext uri="{BB962C8B-B14F-4D97-AF65-F5344CB8AC3E}">
        <p14:creationId xmlns:p14="http://schemas.microsoft.com/office/powerpoint/2010/main" val="3423802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9CE8D-B9A2-21EC-5FBD-B045F7ADA912}"/>
              </a:ext>
            </a:extLst>
          </p:cNvPr>
          <p:cNvSpPr>
            <a:spLocks noGrp="1"/>
          </p:cNvSpPr>
          <p:nvPr>
            <p:ph type="title"/>
          </p:nvPr>
        </p:nvSpPr>
        <p:spPr>
          <a:xfrm>
            <a:off x="609600" y="143847"/>
            <a:ext cx="10972800" cy="582613"/>
          </a:xfrm>
        </p:spPr>
        <p:txBody>
          <a:bodyPr/>
          <a:lstStyle/>
          <a:p>
            <a:r>
              <a:rPr lang="en-US" sz="4000" dirty="0">
                <a:latin typeface="Times New Roman" panose="02020603050405020304" pitchFamily="18" charset="0"/>
                <a:cs typeface="Times New Roman" panose="02020603050405020304" pitchFamily="18" charset="0"/>
              </a:rPr>
              <a:t>                                </a:t>
            </a:r>
            <a:r>
              <a:rPr lang="en-US" sz="4000" b="1" dirty="0">
                <a:latin typeface="Times New Roman" panose="02020603050405020304" pitchFamily="18" charset="0"/>
                <a:cs typeface="Times New Roman" panose="02020603050405020304" pitchFamily="18" charset="0"/>
              </a:rPr>
              <a:t>User story</a:t>
            </a:r>
            <a:endParaRPr lang="en-IN" sz="4000" b="1" dirty="0">
              <a:latin typeface="Times New Roman" panose="02020603050405020304" pitchFamily="18" charset="0"/>
              <a:cs typeface="Times New Roman" panose="02020603050405020304" pitchFamily="18" charset="0"/>
            </a:endParaRPr>
          </a:p>
        </p:txBody>
      </p:sp>
      <p:graphicFrame>
        <p:nvGraphicFramePr>
          <p:cNvPr id="5" name="Table 5">
            <a:extLst>
              <a:ext uri="{FF2B5EF4-FFF2-40B4-BE49-F238E27FC236}">
                <a16:creationId xmlns:a16="http://schemas.microsoft.com/office/drawing/2014/main" id="{B91A872B-3A38-BFE5-E43D-8CC5ACCD3E17}"/>
              </a:ext>
            </a:extLst>
          </p:cNvPr>
          <p:cNvGraphicFramePr>
            <a:graphicFrameLocks noGrp="1"/>
          </p:cNvGraphicFramePr>
          <p:nvPr>
            <p:ph idx="1"/>
            <p:extLst>
              <p:ext uri="{D42A27DB-BD31-4B8C-83A1-F6EECF244321}">
                <p14:modId xmlns:p14="http://schemas.microsoft.com/office/powerpoint/2010/main" val="3914743071"/>
              </p:ext>
            </p:extLst>
          </p:nvPr>
        </p:nvGraphicFramePr>
        <p:xfrm>
          <a:off x="311020" y="773113"/>
          <a:ext cx="10972800" cy="507102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360319776"/>
                    </a:ext>
                  </a:extLst>
                </a:gridCol>
                <a:gridCol w="2743200">
                  <a:extLst>
                    <a:ext uri="{9D8B030D-6E8A-4147-A177-3AD203B41FA5}">
                      <a16:colId xmlns:a16="http://schemas.microsoft.com/office/drawing/2014/main" val="58244820"/>
                    </a:ext>
                  </a:extLst>
                </a:gridCol>
                <a:gridCol w="2742281">
                  <a:extLst>
                    <a:ext uri="{9D8B030D-6E8A-4147-A177-3AD203B41FA5}">
                      <a16:colId xmlns:a16="http://schemas.microsoft.com/office/drawing/2014/main" val="3089535927"/>
                    </a:ext>
                  </a:extLst>
                </a:gridCol>
                <a:gridCol w="2744119">
                  <a:extLst>
                    <a:ext uri="{9D8B030D-6E8A-4147-A177-3AD203B41FA5}">
                      <a16:colId xmlns:a16="http://schemas.microsoft.com/office/drawing/2014/main" val="4114259776"/>
                    </a:ext>
                  </a:extLst>
                </a:gridCol>
              </a:tblGrid>
              <a:tr h="612435">
                <a:tc>
                  <a:txBody>
                    <a:bodyPr/>
                    <a:lstStyle/>
                    <a:p>
                      <a:r>
                        <a:rPr lang="en-US" dirty="0"/>
                        <a:t>  </a:t>
                      </a:r>
                      <a:r>
                        <a:rPr lang="en-US" sz="2000" dirty="0"/>
                        <a:t>USER STORY</a:t>
                      </a:r>
                      <a:r>
                        <a:rPr lang="en-US" sz="2000" baseline="0" dirty="0"/>
                        <a:t> </a:t>
                      </a:r>
                      <a:r>
                        <a:rPr lang="en-US" sz="2000" dirty="0"/>
                        <a:t>ID</a:t>
                      </a:r>
                      <a:endParaRPr lang="en-US" sz="2000" dirty="0">
                        <a:solidFill>
                          <a:schemeClr val="tx1"/>
                        </a:solidFill>
                        <a:latin typeface="+mj-lt"/>
                      </a:endParaRPr>
                    </a:p>
                  </a:txBody>
                  <a:tcPr/>
                </a:tc>
                <a:tc>
                  <a:txBody>
                    <a:bodyPr/>
                    <a:lstStyle/>
                    <a:p>
                      <a:r>
                        <a:rPr lang="en-US" dirty="0"/>
                        <a:t>    </a:t>
                      </a:r>
                      <a:r>
                        <a:rPr lang="en-US" sz="2000" dirty="0"/>
                        <a:t>AS A &lt;TYPE OF USER&gt;</a:t>
                      </a:r>
                      <a:endParaRPr lang="en-US" sz="2000" dirty="0">
                        <a:solidFill>
                          <a:schemeClr val="tx1"/>
                        </a:solidFill>
                        <a:latin typeface="+mj-lt"/>
                      </a:endParaRPr>
                    </a:p>
                  </a:txBody>
                  <a:tcPr/>
                </a:tc>
                <a:tc>
                  <a:txBody>
                    <a:bodyPr/>
                    <a:lstStyle/>
                    <a:p>
                      <a:r>
                        <a:rPr lang="en-US" sz="2000" dirty="0"/>
                        <a:t>            I WANT TO </a:t>
                      </a:r>
                      <a:endParaRPr lang="en-US" sz="2000" dirty="0">
                        <a:solidFill>
                          <a:schemeClr val="tx1"/>
                        </a:solidFill>
                        <a:latin typeface="+mj-lt"/>
                      </a:endParaRPr>
                    </a:p>
                  </a:txBody>
                  <a:tcPr/>
                </a:tc>
                <a:tc>
                  <a:txBody>
                    <a:bodyPr/>
                    <a:lstStyle/>
                    <a:p>
                      <a:r>
                        <a:rPr lang="en-US" dirty="0"/>
                        <a:t>        </a:t>
                      </a:r>
                      <a:r>
                        <a:rPr lang="en-US" sz="2000" dirty="0"/>
                        <a:t>SO THAT I CAN</a:t>
                      </a:r>
                      <a:endParaRPr lang="en-US" sz="2000" dirty="0">
                        <a:solidFill>
                          <a:schemeClr val="tx1"/>
                        </a:solidFill>
                        <a:latin typeface="+mj-lt"/>
                      </a:endParaRPr>
                    </a:p>
                  </a:txBody>
                  <a:tcPr/>
                </a:tc>
                <a:extLst>
                  <a:ext uri="{0D108BD9-81ED-4DB2-BD59-A6C34878D82A}">
                    <a16:rowId xmlns:a16="http://schemas.microsoft.com/office/drawing/2014/main" val="406493125"/>
                  </a:ext>
                </a:extLst>
              </a:tr>
              <a:tr h="0">
                <a:tc>
                  <a:txBody>
                    <a:bodyPr/>
                    <a:lstStyle/>
                    <a:p>
                      <a:pPr algn="l"/>
                      <a:r>
                        <a:rPr lang="en-US" b="1" dirty="0">
                          <a:latin typeface="Times New Roman" panose="02020603050405020304" pitchFamily="18" charset="0"/>
                          <a:cs typeface="Times New Roman" panose="02020603050405020304" pitchFamily="18" charset="0"/>
                        </a:rPr>
                        <a:t>              1        </a:t>
                      </a:r>
                      <a:endParaRPr lang="en-US" b="1"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b="1" dirty="0">
                          <a:solidFill>
                            <a:schemeClr val="tx1"/>
                          </a:solidFill>
                          <a:latin typeface="Times New Roman" panose="02020603050405020304" pitchFamily="18" charset="0"/>
                          <a:cs typeface="Times New Roman" panose="02020603050405020304" pitchFamily="18" charset="0"/>
                        </a:rPr>
                        <a:t>User</a:t>
                      </a:r>
                    </a:p>
                  </a:txBody>
                  <a:tcPr/>
                </a:tc>
                <a:tc>
                  <a:txBody>
                    <a:bodyPr/>
                    <a:lstStyle/>
                    <a:p>
                      <a:pPr algn="ctr"/>
                      <a:r>
                        <a:rPr lang="en-US" b="1" dirty="0">
                          <a:latin typeface="Times New Roman" panose="02020603050405020304" pitchFamily="18" charset="0"/>
                          <a:cs typeface="Times New Roman" panose="02020603050405020304" pitchFamily="18" charset="0"/>
                        </a:rPr>
                        <a:t>        </a:t>
                      </a:r>
                      <a:r>
                        <a:rPr lang="en-US" b="1" dirty="0">
                          <a:solidFill>
                            <a:schemeClr val="tx1"/>
                          </a:solidFill>
                          <a:latin typeface="Times New Roman" panose="02020603050405020304" pitchFamily="18" charset="0"/>
                          <a:cs typeface="Times New Roman" panose="02020603050405020304" pitchFamily="18" charset="0"/>
                        </a:rPr>
                        <a:t>Register</a:t>
                      </a:r>
                    </a:p>
                  </a:txBody>
                  <a:tcPr/>
                </a:tc>
                <a:tc>
                  <a:txBody>
                    <a:bodyPr/>
                    <a:lstStyle/>
                    <a:p>
                      <a:pPr algn="l"/>
                      <a:r>
                        <a:rPr lang="en-US" b="1" dirty="0">
                          <a:latin typeface="Times New Roman" panose="02020603050405020304" pitchFamily="18" charset="0"/>
                          <a:cs typeface="Times New Roman" panose="02020603050405020304" pitchFamily="18" charset="0"/>
                        </a:rPr>
                        <a:t>user can register</a:t>
                      </a:r>
                      <a:endParaRPr lang="en-US" b="1"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25660804"/>
                  </a:ext>
                </a:extLst>
              </a:tr>
              <a:tr h="612435">
                <a:tc>
                  <a:txBody>
                    <a:bodyPr/>
                    <a:lstStyle/>
                    <a:p>
                      <a:r>
                        <a:rPr lang="en-US" b="1" dirty="0">
                          <a:latin typeface="Times New Roman" panose="02020603050405020304" pitchFamily="18" charset="0"/>
                          <a:cs typeface="Times New Roman" panose="02020603050405020304" pitchFamily="18" charset="0"/>
                        </a:rPr>
                        <a:t>              2</a:t>
                      </a:r>
                      <a:endParaRPr lang="en-US" b="1"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latin typeface="Times New Roman" panose="02020603050405020304" pitchFamily="18" charset="0"/>
                          <a:cs typeface="Times New Roman" panose="02020603050405020304" pitchFamily="18" charset="0"/>
                        </a:rPr>
                        <a:t>User</a:t>
                      </a:r>
                    </a:p>
                  </a:txBody>
                  <a:tcPr/>
                </a:tc>
                <a:tc>
                  <a:txBody>
                    <a:bodyPr/>
                    <a:lstStyle/>
                    <a:p>
                      <a:pPr algn="ctr"/>
                      <a:r>
                        <a:rPr lang="en-US" b="1" dirty="0">
                          <a:solidFill>
                            <a:schemeClr val="tx1"/>
                          </a:solidFill>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 Login</a:t>
                      </a:r>
                      <a:r>
                        <a:rPr lang="en-US" b="1" dirty="0">
                          <a:solidFill>
                            <a:schemeClr val="tx1"/>
                          </a:solidFill>
                          <a:latin typeface="Times New Roman" panose="02020603050405020304" pitchFamily="18" charset="0"/>
                          <a:cs typeface="Times New Roman" panose="02020603050405020304" pitchFamily="18" charset="0"/>
                        </a:rPr>
                        <a:t>  </a:t>
                      </a:r>
                    </a:p>
                  </a:txBody>
                  <a:tcPr/>
                </a:tc>
                <a:tc>
                  <a:txBody>
                    <a:bodyPr/>
                    <a:lstStyle/>
                    <a:p>
                      <a:pPr algn="l"/>
                      <a:r>
                        <a:rPr lang="en-US" b="1" dirty="0">
                          <a:latin typeface="Times New Roman" panose="02020603050405020304" pitchFamily="18" charset="0"/>
                          <a:cs typeface="Times New Roman" panose="02020603050405020304" pitchFamily="18" charset="0"/>
                        </a:rPr>
                        <a:t> Login successful with correct username and password</a:t>
                      </a:r>
                      <a:endParaRPr lang="en-US" b="1"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26211930"/>
                  </a:ext>
                </a:extLst>
              </a:tr>
              <a:tr h="612435">
                <a:tc>
                  <a:txBody>
                    <a:bodyPr/>
                    <a:lstStyle/>
                    <a:p>
                      <a:r>
                        <a:rPr lang="en-US" b="1" dirty="0">
                          <a:latin typeface="Times New Roman" panose="02020603050405020304" pitchFamily="18" charset="0"/>
                          <a:cs typeface="Times New Roman" panose="02020603050405020304" pitchFamily="18" charset="0"/>
                        </a:rPr>
                        <a:t>              3 </a:t>
                      </a:r>
                      <a:endParaRPr lang="en-US" b="1"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Times New Roman" panose="02020603050405020304" pitchFamily="18" charset="0"/>
                          <a:ea typeface="SimSun"/>
                          <a:cs typeface="Times New Roman" panose="02020603050405020304" pitchFamily="18" charset="0"/>
                        </a:rPr>
                        <a:t>User</a:t>
                      </a:r>
                    </a:p>
                  </a:txBody>
                  <a:tcPr/>
                </a:tc>
                <a:tc>
                  <a:txBody>
                    <a:bodyPr/>
                    <a:lstStyle/>
                    <a:p>
                      <a:pPr algn="ctr"/>
                      <a:r>
                        <a:rPr lang="en-US" b="1" dirty="0">
                          <a:solidFill>
                            <a:schemeClr val="tx1"/>
                          </a:solidFill>
                          <a:latin typeface="Times New Roman" panose="02020603050405020304" pitchFamily="18" charset="0"/>
                          <a:cs typeface="Times New Roman" panose="02020603050405020304" pitchFamily="18" charset="0"/>
                        </a:rPr>
                        <a:t>        view doctor</a:t>
                      </a:r>
                    </a:p>
                  </a:txBody>
                  <a:tcPr/>
                </a:tc>
                <a:tc>
                  <a:txBody>
                    <a:bodyPr/>
                    <a:lstStyle/>
                    <a:p>
                      <a:pPr algn="l"/>
                      <a:r>
                        <a:rPr lang="en-US" b="1" dirty="0">
                          <a:solidFill>
                            <a:schemeClr val="tx1"/>
                          </a:solidFill>
                          <a:latin typeface="Times New Roman" panose="02020603050405020304" pitchFamily="18" charset="0"/>
                          <a:cs typeface="Times New Roman" panose="02020603050405020304" pitchFamily="18" charset="0"/>
                        </a:rPr>
                        <a:t>User can view doctor</a:t>
                      </a:r>
                    </a:p>
                  </a:txBody>
                  <a:tcPr/>
                </a:tc>
                <a:extLst>
                  <a:ext uri="{0D108BD9-81ED-4DB2-BD59-A6C34878D82A}">
                    <a16:rowId xmlns:a16="http://schemas.microsoft.com/office/drawing/2014/main" val="1131460663"/>
                  </a:ext>
                </a:extLst>
              </a:tr>
              <a:tr h="612435">
                <a:tc>
                  <a:txBody>
                    <a:bodyPr/>
                    <a:lstStyle/>
                    <a:p>
                      <a:r>
                        <a:rPr lang="en-US" b="1" dirty="0">
                          <a:solidFill>
                            <a:schemeClr val="tx1"/>
                          </a:solidFill>
                          <a:latin typeface="Times New Roman" panose="02020603050405020304" pitchFamily="18" charset="0"/>
                          <a:cs typeface="Times New Roman" panose="02020603050405020304" pitchFamily="18" charset="0"/>
                        </a:rPr>
                        <a:t>              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Times New Roman" panose="02020603050405020304" pitchFamily="18" charset="0"/>
                          <a:ea typeface="SimSun"/>
                          <a:cs typeface="Times New Roman" panose="02020603050405020304" pitchFamily="18" charset="0"/>
                        </a:rPr>
                        <a:t>User</a:t>
                      </a:r>
                    </a:p>
                  </a:txBody>
                  <a:tcPr/>
                </a:tc>
                <a:tc>
                  <a:txBody>
                    <a:bodyPr/>
                    <a:lstStyle/>
                    <a:p>
                      <a:pPr algn="ctr"/>
                      <a:r>
                        <a:rPr lang="en-US" b="1" dirty="0">
                          <a:solidFill>
                            <a:schemeClr val="tx1"/>
                          </a:solidFill>
                          <a:latin typeface="Times New Roman" panose="02020603050405020304" pitchFamily="18" charset="0"/>
                          <a:cs typeface="Times New Roman" panose="02020603050405020304" pitchFamily="18" charset="0"/>
                        </a:rPr>
                        <a:t>        view schedule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b="1" dirty="0">
                          <a:solidFill>
                            <a:schemeClr val="tx1"/>
                          </a:solidFill>
                          <a:latin typeface="Times New Roman" panose="02020603050405020304" pitchFamily="18" charset="0"/>
                          <a:cs typeface="Times New Roman" panose="02020603050405020304" pitchFamily="18" charset="0"/>
                        </a:rPr>
                        <a:t>User can view schedule</a:t>
                      </a:r>
                    </a:p>
                  </a:txBody>
                  <a:tcPr/>
                </a:tc>
                <a:extLst>
                  <a:ext uri="{0D108BD9-81ED-4DB2-BD59-A6C34878D82A}">
                    <a16:rowId xmlns:a16="http://schemas.microsoft.com/office/drawing/2014/main" val="2205815701"/>
                  </a:ext>
                </a:extLst>
              </a:tr>
              <a:tr h="612435">
                <a:tc>
                  <a:txBody>
                    <a:bodyPr/>
                    <a:lstStyle/>
                    <a:p>
                      <a:r>
                        <a:rPr lang="en-US" b="1" dirty="0">
                          <a:solidFill>
                            <a:schemeClr val="tx1"/>
                          </a:solidFill>
                          <a:latin typeface="Times New Roman" panose="02020603050405020304" pitchFamily="18" charset="0"/>
                          <a:cs typeface="Times New Roman" panose="02020603050405020304" pitchFamily="18" charset="0"/>
                        </a:rPr>
                        <a:t>              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Times New Roman" panose="02020603050405020304" pitchFamily="18" charset="0"/>
                          <a:ea typeface="SimSun"/>
                          <a:cs typeface="Times New Roman" panose="02020603050405020304" pitchFamily="18" charset="0"/>
                        </a:rPr>
                        <a:t>User</a:t>
                      </a:r>
                    </a:p>
                  </a:txBody>
                  <a:tcPr/>
                </a:tc>
                <a:tc>
                  <a:txBody>
                    <a:bodyPr/>
                    <a:lstStyle/>
                    <a:p>
                      <a:pPr algn="ctr">
                        <a:lnSpc>
                          <a:spcPct val="90000"/>
                        </a:lnSpc>
                      </a:pPr>
                      <a:r>
                        <a:rPr lang="en-US" b="1" dirty="0">
                          <a:solidFill>
                            <a:schemeClr val="tx1"/>
                          </a:solidFill>
                          <a:latin typeface="Times New Roman" panose="02020603050405020304" pitchFamily="18" charset="0"/>
                          <a:cs typeface="Times New Roman" panose="02020603050405020304" pitchFamily="18" charset="0"/>
                        </a:rPr>
                        <a:t>        book</a:t>
                      </a:r>
                    </a:p>
                  </a:txBody>
                  <a:tcPr/>
                </a:tc>
                <a:tc>
                  <a:txBody>
                    <a:bodyPr/>
                    <a:lstStyle/>
                    <a:p>
                      <a:pPr algn="l"/>
                      <a:r>
                        <a:rPr lang="en-US" b="1" dirty="0">
                          <a:solidFill>
                            <a:schemeClr val="tx1"/>
                          </a:solidFill>
                          <a:latin typeface="Times New Roman" panose="02020603050405020304" pitchFamily="18" charset="0"/>
                          <a:cs typeface="Times New Roman" panose="02020603050405020304" pitchFamily="18" charset="0"/>
                        </a:rPr>
                        <a:t>User can booking</a:t>
                      </a:r>
                    </a:p>
                  </a:txBody>
                  <a:tcPr/>
                </a:tc>
                <a:extLst>
                  <a:ext uri="{0D108BD9-81ED-4DB2-BD59-A6C34878D82A}">
                    <a16:rowId xmlns:a16="http://schemas.microsoft.com/office/drawing/2014/main" val="3320318881"/>
                  </a:ext>
                </a:extLst>
              </a:tr>
              <a:tr h="612435">
                <a:tc>
                  <a:txBody>
                    <a:bodyPr/>
                    <a:lstStyle/>
                    <a:p>
                      <a:r>
                        <a:rPr lang="en-US" b="1" dirty="0">
                          <a:latin typeface="Times New Roman" panose="02020603050405020304" pitchFamily="18" charset="0"/>
                          <a:cs typeface="Times New Roman" panose="02020603050405020304" pitchFamily="18" charset="0"/>
                        </a:rPr>
                        <a:t>              6</a:t>
                      </a:r>
                      <a:endParaRPr lang="en-US" b="1"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Times New Roman" panose="02020603050405020304" pitchFamily="18" charset="0"/>
                          <a:ea typeface="SimSun"/>
                          <a:cs typeface="Times New Roman" panose="02020603050405020304" pitchFamily="18" charset="0"/>
                        </a:rPr>
                        <a:t>User</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b="1" dirty="0">
                          <a:solidFill>
                            <a:schemeClr val="tx1"/>
                          </a:solidFill>
                          <a:latin typeface="Times New Roman" panose="02020603050405020304" pitchFamily="18" charset="0"/>
                          <a:cs typeface="Times New Roman" panose="02020603050405020304" pitchFamily="18" charset="0"/>
                        </a:rPr>
                        <a:t>Medicine notification      </a:t>
                      </a:r>
                    </a:p>
                  </a:txBody>
                  <a:tcPr/>
                </a:tc>
                <a:tc>
                  <a:txBody>
                    <a:bodyPr/>
                    <a:lstStyle/>
                    <a:p>
                      <a:pPr algn="l"/>
                      <a:r>
                        <a:rPr lang="en-US" b="1" dirty="0">
                          <a:solidFill>
                            <a:schemeClr val="tx1"/>
                          </a:solidFill>
                          <a:latin typeface="Times New Roman" panose="02020603050405020304" pitchFamily="18" charset="0"/>
                          <a:cs typeface="Times New Roman" panose="02020603050405020304" pitchFamily="18" charset="0"/>
                        </a:rPr>
                        <a:t>User can view notification</a:t>
                      </a:r>
                    </a:p>
                  </a:txBody>
                  <a:tcPr/>
                </a:tc>
                <a:extLst>
                  <a:ext uri="{0D108BD9-81ED-4DB2-BD59-A6C34878D82A}">
                    <a16:rowId xmlns:a16="http://schemas.microsoft.com/office/drawing/2014/main" val="150456331"/>
                  </a:ext>
                </a:extLst>
              </a:tr>
              <a:tr h="612435">
                <a:tc>
                  <a:txBody>
                    <a:bodyPr/>
                    <a:lstStyle/>
                    <a:p>
                      <a:r>
                        <a:rPr lang="en-US" b="1" dirty="0">
                          <a:latin typeface="Times New Roman" panose="02020603050405020304" pitchFamily="18" charset="0"/>
                          <a:cs typeface="Times New Roman" panose="02020603050405020304" pitchFamily="18" charset="0"/>
                        </a:rPr>
                        <a:t>              7</a:t>
                      </a:r>
                      <a:endParaRPr lang="en-US" b="1"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Times New Roman" panose="02020603050405020304" pitchFamily="18" charset="0"/>
                          <a:ea typeface="SimSun"/>
                          <a:cs typeface="Times New Roman" panose="02020603050405020304" pitchFamily="18" charset="0"/>
                        </a:rPr>
                        <a:t>User</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b="1" dirty="0">
                          <a:solidFill>
                            <a:schemeClr val="tx1"/>
                          </a:solidFill>
                          <a:latin typeface="Times New Roman" panose="02020603050405020304" pitchFamily="18" charset="0"/>
                          <a:cs typeface="Times New Roman" panose="02020603050405020304" pitchFamily="18" charset="0"/>
                        </a:rPr>
                        <a:t>      set goal</a:t>
                      </a:r>
                    </a:p>
                  </a:txBody>
                  <a:tcPr/>
                </a:tc>
                <a:tc>
                  <a:txBody>
                    <a:bodyPr/>
                    <a:lstStyle/>
                    <a:p>
                      <a:pPr algn="l"/>
                      <a:r>
                        <a:rPr lang="en-US" b="1" dirty="0">
                          <a:solidFill>
                            <a:schemeClr val="tx1"/>
                          </a:solidFill>
                          <a:latin typeface="Times New Roman" panose="02020603050405020304" pitchFamily="18" charset="0"/>
                          <a:cs typeface="Times New Roman" panose="02020603050405020304" pitchFamily="18" charset="0"/>
                        </a:rPr>
                        <a:t>User can set goal</a:t>
                      </a:r>
                    </a:p>
                    <a:p>
                      <a:pPr algn="l"/>
                      <a:endParaRPr lang="en-US" b="1"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43526082"/>
                  </a:ext>
                </a:extLst>
              </a:tr>
            </a:tbl>
          </a:graphicData>
        </a:graphic>
      </p:graphicFrame>
    </p:spTree>
    <p:extLst>
      <p:ext uri="{BB962C8B-B14F-4D97-AF65-F5344CB8AC3E}">
        <p14:creationId xmlns:p14="http://schemas.microsoft.com/office/powerpoint/2010/main" val="22147947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BD652-27D0-A4DD-A333-6F072C4C2DA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User story</a:t>
            </a:r>
            <a:endParaRPr lang="en-IN" b="1"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F3FB005A-DCD7-13F7-63FA-E04BB14AED6E}"/>
              </a:ext>
            </a:extLst>
          </p:cNvPr>
          <p:cNvGraphicFramePr>
            <a:graphicFrameLocks noGrp="1"/>
          </p:cNvGraphicFramePr>
          <p:nvPr>
            <p:ph idx="1"/>
            <p:extLst>
              <p:ext uri="{D42A27DB-BD31-4B8C-83A1-F6EECF244321}">
                <p14:modId xmlns:p14="http://schemas.microsoft.com/office/powerpoint/2010/main" val="1652760188"/>
              </p:ext>
            </p:extLst>
          </p:nvPr>
        </p:nvGraphicFramePr>
        <p:xfrm>
          <a:off x="609600" y="1174750"/>
          <a:ext cx="10972800" cy="3994408"/>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263735683"/>
                    </a:ext>
                  </a:extLst>
                </a:gridCol>
                <a:gridCol w="2743200">
                  <a:extLst>
                    <a:ext uri="{9D8B030D-6E8A-4147-A177-3AD203B41FA5}">
                      <a16:colId xmlns:a16="http://schemas.microsoft.com/office/drawing/2014/main" val="234154871"/>
                    </a:ext>
                  </a:extLst>
                </a:gridCol>
                <a:gridCol w="2743200">
                  <a:extLst>
                    <a:ext uri="{9D8B030D-6E8A-4147-A177-3AD203B41FA5}">
                      <a16:colId xmlns:a16="http://schemas.microsoft.com/office/drawing/2014/main" val="2929471868"/>
                    </a:ext>
                  </a:extLst>
                </a:gridCol>
                <a:gridCol w="2743200">
                  <a:extLst>
                    <a:ext uri="{9D8B030D-6E8A-4147-A177-3AD203B41FA5}">
                      <a16:colId xmlns:a16="http://schemas.microsoft.com/office/drawing/2014/main" val="1194851033"/>
                    </a:ext>
                  </a:extLst>
                </a:gridCol>
              </a:tblGrid>
              <a:tr h="998602">
                <a:tc>
                  <a:txBody>
                    <a:bodyPr/>
                    <a:lstStyle/>
                    <a:p>
                      <a:r>
                        <a:rPr lang="en-US" dirty="0"/>
                        <a:t>  </a:t>
                      </a:r>
                      <a:r>
                        <a:rPr lang="en-US" sz="2000" dirty="0"/>
                        <a:t>USER STORY</a:t>
                      </a:r>
                      <a:r>
                        <a:rPr lang="en-US" sz="2000" baseline="0" dirty="0"/>
                        <a:t> </a:t>
                      </a:r>
                      <a:r>
                        <a:rPr lang="en-US" sz="2000" dirty="0"/>
                        <a:t>ID</a:t>
                      </a:r>
                      <a:endParaRPr lang="en-US" sz="2000" dirty="0">
                        <a:solidFill>
                          <a:schemeClr val="tx1"/>
                        </a:solidFill>
                        <a:latin typeface="+mj-lt"/>
                      </a:endParaRPr>
                    </a:p>
                  </a:txBody>
                  <a:tcPr/>
                </a:tc>
                <a:tc>
                  <a:txBody>
                    <a:bodyPr/>
                    <a:lstStyle/>
                    <a:p>
                      <a:r>
                        <a:rPr lang="en-US" dirty="0"/>
                        <a:t>    </a:t>
                      </a:r>
                      <a:r>
                        <a:rPr lang="en-US" sz="2000" dirty="0"/>
                        <a:t>AS A &lt;TYPE OF USER&gt;</a:t>
                      </a:r>
                      <a:endParaRPr lang="en-US" sz="2000" dirty="0">
                        <a:solidFill>
                          <a:schemeClr val="tx1"/>
                        </a:solidFill>
                        <a:latin typeface="+mj-lt"/>
                      </a:endParaRPr>
                    </a:p>
                  </a:txBody>
                  <a:tcPr/>
                </a:tc>
                <a:tc>
                  <a:txBody>
                    <a:bodyPr/>
                    <a:lstStyle/>
                    <a:p>
                      <a:r>
                        <a:rPr lang="en-US" sz="2000" dirty="0"/>
                        <a:t>            I WANT TO </a:t>
                      </a:r>
                      <a:endParaRPr lang="en-US" sz="2000" dirty="0">
                        <a:solidFill>
                          <a:schemeClr val="tx1"/>
                        </a:solidFill>
                        <a:latin typeface="+mj-lt"/>
                      </a:endParaRPr>
                    </a:p>
                  </a:txBody>
                  <a:tcPr/>
                </a:tc>
                <a:tc>
                  <a:txBody>
                    <a:bodyPr/>
                    <a:lstStyle/>
                    <a:p>
                      <a:r>
                        <a:rPr lang="en-US" dirty="0"/>
                        <a:t>        </a:t>
                      </a:r>
                      <a:r>
                        <a:rPr lang="en-US" sz="2000" dirty="0"/>
                        <a:t>SO THAT I CAN</a:t>
                      </a:r>
                      <a:endParaRPr lang="en-US" sz="2000" dirty="0">
                        <a:solidFill>
                          <a:schemeClr val="tx1"/>
                        </a:solidFill>
                        <a:latin typeface="+mj-lt"/>
                      </a:endParaRPr>
                    </a:p>
                  </a:txBody>
                  <a:tcPr/>
                </a:tc>
                <a:extLst>
                  <a:ext uri="{0D108BD9-81ED-4DB2-BD59-A6C34878D82A}">
                    <a16:rowId xmlns:a16="http://schemas.microsoft.com/office/drawing/2014/main" val="2343497544"/>
                  </a:ext>
                </a:extLst>
              </a:tr>
              <a:tr h="998602">
                <a:tc>
                  <a:txBody>
                    <a:bodyPr/>
                    <a:lstStyle/>
                    <a:p>
                      <a:r>
                        <a:rPr lang="en-US" b="1" dirty="0">
                          <a:latin typeface="Times New Roman" panose="02020603050405020304" pitchFamily="18" charset="0"/>
                          <a:cs typeface="Times New Roman" panose="02020603050405020304" pitchFamily="18" charset="0"/>
                        </a:rPr>
                        <a:t> </a:t>
                      </a:r>
                    </a:p>
                    <a:p>
                      <a:r>
                        <a:rPr lang="en-US" b="1" dirty="0">
                          <a:latin typeface="Times New Roman" panose="02020603050405020304" pitchFamily="18" charset="0"/>
                          <a:cs typeface="Times New Roman" panose="02020603050405020304" pitchFamily="18" charset="0"/>
                        </a:rPr>
                        <a:t>                   8</a:t>
                      </a:r>
                    </a:p>
                    <a:p>
                      <a:endParaRPr lang="en-IN" b="1" dirty="0">
                        <a:latin typeface="Times New Roman" panose="02020603050405020304" pitchFamily="18" charset="0"/>
                        <a:cs typeface="Times New Roman" panose="02020603050405020304" pitchFamily="18" charset="0"/>
                      </a:endParaRPr>
                    </a:p>
                  </a:txBody>
                  <a:tcPr/>
                </a:tc>
                <a:tc>
                  <a:txBody>
                    <a:bodyPr/>
                    <a:lstStyle/>
                    <a:p>
                      <a:endParaRPr lang="en-US"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               user</a:t>
                      </a:r>
                    </a:p>
                  </a:txBody>
                  <a:tcPr/>
                </a:tc>
                <a:tc>
                  <a:txBody>
                    <a:bodyPr/>
                    <a:lstStyle/>
                    <a:p>
                      <a:r>
                        <a:rPr lang="en-US" dirty="0">
                          <a:latin typeface="Times New Roman" panose="02020603050405020304" pitchFamily="18" charset="0"/>
                          <a:cs typeface="Times New Roman" panose="02020603050405020304" pitchFamily="18" charset="0"/>
                        </a:rPr>
                        <a:t>    </a:t>
                      </a:r>
                    </a:p>
                    <a:p>
                      <a:r>
                        <a:rPr lang="en-US" b="1" dirty="0">
                          <a:latin typeface="Times New Roman" panose="02020603050405020304" pitchFamily="18" charset="0"/>
                          <a:cs typeface="Times New Roman" panose="02020603050405020304" pitchFamily="18" charset="0"/>
                        </a:rPr>
                        <a:t>            update status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latin typeface="Times New Roman" panose="02020603050405020304" pitchFamily="18" charset="0"/>
                          <a:cs typeface="Times New Roman" panose="02020603050405020304" pitchFamily="18" charset="0"/>
                        </a:rPr>
                        <a:t>User can update status</a:t>
                      </a:r>
                    </a:p>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50244483"/>
                  </a:ext>
                </a:extLst>
              </a:tr>
              <a:tr h="998602">
                <a:tc>
                  <a:txBody>
                    <a:bodyPr/>
                    <a:lstStyle/>
                    <a:p>
                      <a:r>
                        <a:rPr lang="en-US" b="1" dirty="0">
                          <a:latin typeface="Times New Roman" panose="02020603050405020304" pitchFamily="18" charset="0"/>
                          <a:cs typeface="Times New Roman" panose="02020603050405020304" pitchFamily="18" charset="0"/>
                        </a:rPr>
                        <a:t> </a:t>
                      </a:r>
                    </a:p>
                    <a:p>
                      <a:r>
                        <a:rPr lang="en-US" b="1" dirty="0">
                          <a:latin typeface="Times New Roman" panose="02020603050405020304" pitchFamily="18" charset="0"/>
                          <a:cs typeface="Times New Roman" panose="02020603050405020304" pitchFamily="18" charset="0"/>
                        </a:rPr>
                        <a:t>                   9</a:t>
                      </a:r>
                      <a:endParaRPr lang="en-IN" b="1" dirty="0">
                        <a:latin typeface="Times New Roman" panose="02020603050405020304" pitchFamily="18" charset="0"/>
                        <a:cs typeface="Times New Roman" panose="02020603050405020304" pitchFamily="18" charset="0"/>
                      </a:endParaRPr>
                    </a:p>
                  </a:txBody>
                  <a:tcPr/>
                </a:tc>
                <a:tc>
                  <a:txBody>
                    <a:bodyPr/>
                    <a:lstStyle/>
                    <a:p>
                      <a:endParaRPr lang="en-US"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               user</a:t>
                      </a:r>
                    </a:p>
                  </a:txBody>
                  <a:tcPr/>
                </a:tc>
                <a:tc>
                  <a:txBody>
                    <a:bodyPr/>
                    <a:lstStyle/>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view tips</a:t>
                      </a:r>
                      <a:endParaRPr lang="en-IN" b="1" dirty="0">
                        <a:latin typeface="Times New Roman" panose="02020603050405020304" pitchFamily="18" charset="0"/>
                        <a:cs typeface="Times New Roman" panose="02020603050405020304" pitchFamily="18" charset="0"/>
                      </a:endParaRPr>
                    </a:p>
                  </a:txBody>
                  <a:tcPr/>
                </a:tc>
                <a:tc>
                  <a:txBody>
                    <a:bodyPr/>
                    <a:lstStyle/>
                    <a:p>
                      <a:r>
                        <a:rPr lang="en-US" b="1" dirty="0">
                          <a:latin typeface="Times New Roman" panose="02020603050405020304" pitchFamily="18" charset="0"/>
                          <a:cs typeface="Times New Roman" panose="02020603050405020304" pitchFamily="18" charset="0"/>
                        </a:rPr>
                        <a:t>User can view tips</a:t>
                      </a:r>
                    </a:p>
                  </a:txBody>
                  <a:tcPr/>
                </a:tc>
                <a:extLst>
                  <a:ext uri="{0D108BD9-81ED-4DB2-BD59-A6C34878D82A}">
                    <a16:rowId xmlns:a16="http://schemas.microsoft.com/office/drawing/2014/main" val="3899247313"/>
                  </a:ext>
                </a:extLst>
              </a:tr>
              <a:tr h="998602">
                <a:tc>
                  <a:txBody>
                    <a:bodyPr/>
                    <a:lstStyle/>
                    <a:p>
                      <a:r>
                        <a:rPr lang="en-US" b="1" dirty="0">
                          <a:latin typeface="Times New Roman" panose="02020603050405020304" pitchFamily="18" charset="0"/>
                          <a:cs typeface="Times New Roman" panose="02020603050405020304" pitchFamily="18" charset="0"/>
                        </a:rPr>
                        <a:t>      </a:t>
                      </a:r>
                    </a:p>
                    <a:p>
                      <a:r>
                        <a:rPr lang="en-US" b="1" dirty="0">
                          <a:latin typeface="Times New Roman" panose="02020603050405020304" pitchFamily="18" charset="0"/>
                          <a:cs typeface="Times New Roman" panose="02020603050405020304" pitchFamily="18" charset="0"/>
                        </a:rPr>
                        <a:t>                   10</a:t>
                      </a:r>
                      <a:endParaRPr lang="en-IN" b="1" dirty="0">
                        <a:latin typeface="Times New Roman" panose="02020603050405020304" pitchFamily="18" charset="0"/>
                        <a:cs typeface="Times New Roman" panose="02020603050405020304" pitchFamily="18" charset="0"/>
                      </a:endParaRPr>
                    </a:p>
                  </a:txBody>
                  <a:tcPr/>
                </a:tc>
                <a:tc>
                  <a:txBody>
                    <a:bodyPr/>
                    <a:lstStyle/>
                    <a:p>
                      <a:endParaRPr lang="en-US"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               user</a:t>
                      </a:r>
                    </a:p>
                  </a:txBody>
                  <a:tcPr/>
                </a:tc>
                <a:tc>
                  <a:txBody>
                    <a:bodyPr/>
                    <a:lstStyle/>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suggestion/</a:t>
                      </a:r>
                      <a:r>
                        <a:rPr lang="en-US" b="1" dirty="0" err="1">
                          <a:latin typeface="Times New Roman" panose="02020603050405020304" pitchFamily="18" charset="0"/>
                          <a:cs typeface="Times New Roman" panose="02020603050405020304" pitchFamily="18" charset="0"/>
                        </a:rPr>
                        <a:t>recomantation</a:t>
                      </a:r>
                      <a:endParaRPr lang="en-IN" b="1" dirty="0">
                        <a:latin typeface="Times New Roman" panose="02020603050405020304" pitchFamily="18" charset="0"/>
                        <a:cs typeface="Times New Roman" panose="02020603050405020304" pitchFamily="18" charset="0"/>
                      </a:endParaRPr>
                    </a:p>
                  </a:txBody>
                  <a:tcPr/>
                </a:tc>
                <a:tc>
                  <a:txBody>
                    <a:bodyPr/>
                    <a:lstStyle/>
                    <a:p>
                      <a:r>
                        <a:rPr lang="en-US" b="1" dirty="0">
                          <a:latin typeface="Times New Roman" panose="02020603050405020304" pitchFamily="18" charset="0"/>
                          <a:cs typeface="Times New Roman" panose="02020603050405020304" pitchFamily="18" charset="0"/>
                        </a:rPr>
                        <a:t>View suggestion/</a:t>
                      </a:r>
                      <a:r>
                        <a:rPr lang="en-US" b="1" dirty="0" err="1">
                          <a:latin typeface="Times New Roman" panose="02020603050405020304" pitchFamily="18" charset="0"/>
                          <a:cs typeface="Times New Roman" panose="02020603050405020304" pitchFamily="18" charset="0"/>
                        </a:rPr>
                        <a:t>recomantation</a:t>
                      </a:r>
                      <a:endParaRPr lang="en-IN"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85507101"/>
                  </a:ext>
                </a:extLst>
              </a:tr>
            </a:tbl>
          </a:graphicData>
        </a:graphic>
      </p:graphicFrame>
    </p:spTree>
    <p:extLst>
      <p:ext uri="{BB962C8B-B14F-4D97-AF65-F5344CB8AC3E}">
        <p14:creationId xmlns:p14="http://schemas.microsoft.com/office/powerpoint/2010/main" val="36431509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7DDE2-06AA-7B10-ACC0-04C08FA77434}"/>
              </a:ext>
            </a:extLst>
          </p:cNvPr>
          <p:cNvSpPr>
            <a:spLocks noGrp="1"/>
          </p:cNvSpPr>
          <p:nvPr>
            <p:ph type="title"/>
          </p:nvPr>
        </p:nvSpPr>
        <p:spPr>
          <a:xfrm>
            <a:off x="609600" y="174597"/>
            <a:ext cx="10972800" cy="582613"/>
          </a:xfrm>
        </p:spPr>
        <p:txBody>
          <a:bodyPr/>
          <a:lstStyle/>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User Story</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996CA53-4B51-BDD9-C4A7-66740C2779E5}"/>
              </a:ext>
            </a:extLst>
          </p:cNvPr>
          <p:cNvSpPr>
            <a:spLocks noGrp="1"/>
          </p:cNvSpPr>
          <p:nvPr>
            <p:ph idx="1"/>
          </p:nvPr>
        </p:nvSpPr>
        <p:spPr/>
        <p:txBody>
          <a:bodyPr/>
          <a:lstStyle/>
          <a:p>
            <a:pPr marL="0" algn="l" rtl="0" eaLnBrk="1" fontAlgn="t" latinLnBrk="0" hangingPunct="1">
              <a:spcBef>
                <a:spcPts val="0"/>
              </a:spcBef>
              <a:spcAft>
                <a:spcPts val="0"/>
              </a:spcAft>
            </a:pPr>
            <a:r>
              <a:rPr lang="en-US" sz="1800" b="1" i="0" u="none" strike="noStrike" kern="1200" dirty="0">
                <a:solidFill>
                  <a:srgbClr val="FFFFFF"/>
                </a:solidFill>
                <a:effectLst/>
                <a:latin typeface="Arial" panose="020B0604020202020204" pitchFamily="34" charset="0"/>
                <a:ea typeface="SimSun" panose="02010600030101010101" pitchFamily="2" charset="-122"/>
              </a:rPr>
              <a:t> USER STORY</a:t>
            </a:r>
            <a:r>
              <a:rPr lang="en-US" sz="1800" b="1" i="0" u="none" strike="noStrike" kern="1200" baseline="0" dirty="0">
                <a:solidFill>
                  <a:srgbClr val="FFFFFF"/>
                </a:solidFill>
                <a:effectLst/>
                <a:latin typeface="Arial" panose="020B0604020202020204" pitchFamily="34" charset="0"/>
                <a:ea typeface="SimSun" panose="02010600030101010101" pitchFamily="2" charset="-122"/>
              </a:rPr>
              <a:t> </a:t>
            </a:r>
            <a:r>
              <a:rPr lang="en-US" sz="1800" b="1" i="0" u="none" strike="noStrike" kern="1200" dirty="0">
                <a:solidFill>
                  <a:srgbClr val="FFFFFF"/>
                </a:solidFill>
                <a:effectLst/>
                <a:latin typeface="Arial" panose="020B0604020202020204" pitchFamily="34" charset="0"/>
                <a:ea typeface="SimSun" panose="02010600030101010101" pitchFamily="2" charset="-122"/>
              </a:rPr>
              <a:t>ID</a:t>
            </a:r>
            <a:endParaRPr lang="en-IN"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1800" b="1" i="0" u="none" strike="noStrike" kern="1200" dirty="0">
                <a:solidFill>
                  <a:srgbClr val="FFFFFF"/>
                </a:solidFill>
                <a:effectLst/>
                <a:latin typeface="Arial" panose="020B0604020202020204" pitchFamily="34" charset="0"/>
                <a:ea typeface="SimSun" panose="02010600030101010101" pitchFamily="2" charset="-122"/>
              </a:rPr>
              <a:t>    AS A &lt;TYPE</a:t>
            </a:r>
            <a:endParaRPr lang="en-IN" sz="1800" b="0" i="0" u="none" strike="noStrike" dirty="0">
              <a:effectLst/>
              <a:latin typeface="Arial" panose="020B0604020202020204" pitchFamily="34" charset="0"/>
            </a:endParaRPr>
          </a:p>
        </p:txBody>
      </p:sp>
      <p:graphicFrame>
        <p:nvGraphicFramePr>
          <p:cNvPr id="4" name="Table 4">
            <a:extLst>
              <a:ext uri="{FF2B5EF4-FFF2-40B4-BE49-F238E27FC236}">
                <a16:creationId xmlns:a16="http://schemas.microsoft.com/office/drawing/2014/main" id="{D25327FD-5023-8496-F2FC-8D5DCC54EF7D}"/>
              </a:ext>
            </a:extLst>
          </p:cNvPr>
          <p:cNvGraphicFramePr>
            <a:graphicFrameLocks noGrp="1"/>
          </p:cNvGraphicFramePr>
          <p:nvPr>
            <p:extLst>
              <p:ext uri="{D42A27DB-BD31-4B8C-83A1-F6EECF244321}">
                <p14:modId xmlns:p14="http://schemas.microsoft.com/office/powerpoint/2010/main" val="3254405568"/>
              </p:ext>
            </p:extLst>
          </p:nvPr>
        </p:nvGraphicFramePr>
        <p:xfrm>
          <a:off x="609599" y="1105230"/>
          <a:ext cx="10713056" cy="4333464"/>
        </p:xfrm>
        <a:graphic>
          <a:graphicData uri="http://schemas.openxmlformats.org/drawingml/2006/table">
            <a:tbl>
              <a:tblPr firstRow="1" bandRow="1">
                <a:tableStyleId>{5C22544A-7EE6-4342-B048-85BDC9FD1C3A}</a:tableStyleId>
              </a:tblPr>
              <a:tblGrid>
                <a:gridCol w="2678264">
                  <a:extLst>
                    <a:ext uri="{9D8B030D-6E8A-4147-A177-3AD203B41FA5}">
                      <a16:colId xmlns:a16="http://schemas.microsoft.com/office/drawing/2014/main" val="2037856807"/>
                    </a:ext>
                  </a:extLst>
                </a:gridCol>
                <a:gridCol w="2678264">
                  <a:extLst>
                    <a:ext uri="{9D8B030D-6E8A-4147-A177-3AD203B41FA5}">
                      <a16:colId xmlns:a16="http://schemas.microsoft.com/office/drawing/2014/main" val="2925263491"/>
                    </a:ext>
                  </a:extLst>
                </a:gridCol>
                <a:gridCol w="2678264">
                  <a:extLst>
                    <a:ext uri="{9D8B030D-6E8A-4147-A177-3AD203B41FA5}">
                      <a16:colId xmlns:a16="http://schemas.microsoft.com/office/drawing/2014/main" val="4201716241"/>
                    </a:ext>
                  </a:extLst>
                </a:gridCol>
                <a:gridCol w="2678264">
                  <a:extLst>
                    <a:ext uri="{9D8B030D-6E8A-4147-A177-3AD203B41FA5}">
                      <a16:colId xmlns:a16="http://schemas.microsoft.com/office/drawing/2014/main" val="1272344302"/>
                    </a:ext>
                  </a:extLst>
                </a:gridCol>
              </a:tblGrid>
              <a:tr h="722244">
                <a:tc>
                  <a:txBody>
                    <a:bodyPr/>
                    <a:lstStyle/>
                    <a:p>
                      <a:r>
                        <a:rPr lang="en-US" dirty="0"/>
                        <a:t>  </a:t>
                      </a:r>
                      <a:r>
                        <a:rPr lang="en-US" sz="2000" dirty="0"/>
                        <a:t>USER STORY</a:t>
                      </a:r>
                      <a:r>
                        <a:rPr lang="en-US" sz="2000" baseline="0" dirty="0"/>
                        <a:t> </a:t>
                      </a:r>
                      <a:r>
                        <a:rPr lang="en-US" sz="2000" dirty="0"/>
                        <a:t>ID</a:t>
                      </a:r>
                      <a:endParaRPr lang="en-US" sz="2000" dirty="0">
                        <a:solidFill>
                          <a:schemeClr val="tx1"/>
                        </a:solidFill>
                        <a:latin typeface="+mj-lt"/>
                      </a:endParaRPr>
                    </a:p>
                  </a:txBody>
                  <a:tcPr/>
                </a:tc>
                <a:tc>
                  <a:txBody>
                    <a:bodyPr/>
                    <a:lstStyle/>
                    <a:p>
                      <a:r>
                        <a:rPr lang="en-US" dirty="0"/>
                        <a:t>    </a:t>
                      </a:r>
                      <a:r>
                        <a:rPr lang="en-US" sz="2000" dirty="0"/>
                        <a:t>AS A &lt;TYPE OF USER&gt;</a:t>
                      </a:r>
                      <a:endParaRPr lang="en-US" sz="2000" dirty="0">
                        <a:solidFill>
                          <a:schemeClr val="tx1"/>
                        </a:solidFill>
                        <a:latin typeface="+mj-lt"/>
                      </a:endParaRPr>
                    </a:p>
                  </a:txBody>
                  <a:tcPr/>
                </a:tc>
                <a:tc>
                  <a:txBody>
                    <a:bodyPr/>
                    <a:lstStyle/>
                    <a:p>
                      <a:r>
                        <a:rPr lang="en-US" sz="2000" dirty="0"/>
                        <a:t>            I WANT TO </a:t>
                      </a:r>
                      <a:endParaRPr lang="en-US" sz="2000" dirty="0">
                        <a:solidFill>
                          <a:schemeClr val="tx1"/>
                        </a:solidFill>
                        <a:latin typeface="+mj-lt"/>
                      </a:endParaRPr>
                    </a:p>
                  </a:txBody>
                  <a:tcPr/>
                </a:tc>
                <a:tc>
                  <a:txBody>
                    <a:bodyPr/>
                    <a:lstStyle/>
                    <a:p>
                      <a:r>
                        <a:rPr lang="en-US" dirty="0"/>
                        <a:t>        </a:t>
                      </a:r>
                      <a:r>
                        <a:rPr lang="en-US" sz="2000" dirty="0"/>
                        <a:t>SO THAT I CAN</a:t>
                      </a:r>
                      <a:endParaRPr lang="en-US" sz="2000" dirty="0">
                        <a:solidFill>
                          <a:schemeClr val="tx1"/>
                        </a:solidFill>
                        <a:latin typeface="+mj-lt"/>
                      </a:endParaRPr>
                    </a:p>
                  </a:txBody>
                  <a:tcPr/>
                </a:tc>
                <a:extLst>
                  <a:ext uri="{0D108BD9-81ED-4DB2-BD59-A6C34878D82A}">
                    <a16:rowId xmlns:a16="http://schemas.microsoft.com/office/drawing/2014/main" val="2142240342"/>
                  </a:ext>
                </a:extLst>
              </a:tr>
              <a:tr h="722244">
                <a:tc>
                  <a:txBody>
                    <a:bodyPr/>
                    <a:lstStyle/>
                    <a:p>
                      <a:r>
                        <a:rPr lang="en-US" b="1" dirty="0"/>
                        <a:t>              1</a:t>
                      </a:r>
                      <a:endParaRPr lang="en-IN" b="1" dirty="0"/>
                    </a:p>
                  </a:txBody>
                  <a:tcPr/>
                </a:tc>
                <a:tc>
                  <a:txBody>
                    <a:bodyPr/>
                    <a:lstStyle/>
                    <a:p>
                      <a:r>
                        <a:rPr lang="en-US" b="1" dirty="0">
                          <a:latin typeface="Times New Roman" panose="02020603050405020304" pitchFamily="18" charset="0"/>
                          <a:cs typeface="Times New Roman" panose="02020603050405020304" pitchFamily="18" charset="0"/>
                        </a:rPr>
                        <a:t>        Doctor</a:t>
                      </a:r>
                    </a:p>
                  </a:txBody>
                  <a:tcPr/>
                </a:tc>
                <a:tc>
                  <a:txBody>
                    <a:bodyPr/>
                    <a:lstStyle/>
                    <a:p>
                      <a:pPr algn="ctr"/>
                      <a:r>
                        <a:rPr lang="en-US" b="1" dirty="0">
                          <a:latin typeface="Times New Roman" panose="02020603050405020304" pitchFamily="18" charset="0"/>
                          <a:cs typeface="Times New Roman" panose="02020603050405020304" pitchFamily="18" charset="0"/>
                        </a:rPr>
                        <a:t>        login</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US" b="1" dirty="0">
                          <a:latin typeface="Times New Roman" panose="02020603050405020304" pitchFamily="18" charset="0"/>
                          <a:cs typeface="Times New Roman" panose="02020603050405020304" pitchFamily="18" charset="0"/>
                        </a:rPr>
                        <a:t>Doctor can login</a:t>
                      </a:r>
                      <a:endParaRPr lang="en-IN"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19513322"/>
                  </a:ext>
                </a:extLst>
              </a:tr>
              <a:tr h="722244">
                <a:tc>
                  <a:txBody>
                    <a:bodyPr/>
                    <a:lstStyle/>
                    <a:p>
                      <a:r>
                        <a:rPr lang="en-US" b="1" dirty="0"/>
                        <a:t>              2</a:t>
                      </a:r>
                      <a:endParaRPr lang="en-IN" b="1" dirty="0"/>
                    </a:p>
                  </a:txBody>
                  <a:tcPr/>
                </a:tc>
                <a:tc>
                  <a:txBody>
                    <a:bodyPr/>
                    <a:lstStyle/>
                    <a:p>
                      <a:r>
                        <a:rPr lang="en-US" dirty="0"/>
                        <a:t>       </a:t>
                      </a:r>
                      <a:r>
                        <a:rPr lang="en-US" b="1" dirty="0">
                          <a:latin typeface="Times New Roman" panose="02020603050405020304" pitchFamily="18" charset="0"/>
                          <a:cs typeface="Times New Roman" panose="02020603050405020304" pitchFamily="18" charset="0"/>
                        </a:rPr>
                        <a:t>Doctor</a:t>
                      </a:r>
                      <a:endParaRPr lang="en-IN" dirty="0"/>
                    </a:p>
                  </a:txBody>
                  <a:tcPr/>
                </a:tc>
                <a:tc>
                  <a:txBody>
                    <a:bodyPr/>
                    <a:lstStyle/>
                    <a:p>
                      <a:r>
                        <a:rPr lang="en-US" b="1" dirty="0">
                          <a:latin typeface="Times New Roman" panose="02020603050405020304" pitchFamily="18" charset="0"/>
                          <a:cs typeface="Times New Roman" panose="02020603050405020304" pitchFamily="18" charset="0"/>
                        </a:rPr>
                        <a:t>     view schedule</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US" b="1" dirty="0">
                          <a:latin typeface="Times New Roman" panose="02020603050405020304" pitchFamily="18" charset="0"/>
                          <a:cs typeface="Times New Roman" panose="02020603050405020304" pitchFamily="18" charset="0"/>
                        </a:rPr>
                        <a:t>Doctor can view schedule</a:t>
                      </a:r>
                      <a:endParaRPr lang="en-IN"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0817929"/>
                  </a:ext>
                </a:extLst>
              </a:tr>
              <a:tr h="722244">
                <a:tc>
                  <a:txBody>
                    <a:bodyPr/>
                    <a:lstStyle/>
                    <a:p>
                      <a:r>
                        <a:rPr lang="en-US" b="1" dirty="0"/>
                        <a:t>              3</a:t>
                      </a:r>
                      <a:endParaRPr lang="en-IN" b="1" dirty="0"/>
                    </a:p>
                  </a:txBody>
                  <a:tcPr/>
                </a:tc>
                <a:tc>
                  <a:txBody>
                    <a:bodyPr/>
                    <a:lstStyle/>
                    <a:p>
                      <a:r>
                        <a:rPr lang="en-US" dirty="0"/>
                        <a:t>       </a:t>
                      </a:r>
                      <a:r>
                        <a:rPr lang="en-US" b="1" dirty="0">
                          <a:latin typeface="Times New Roman" panose="02020603050405020304" pitchFamily="18" charset="0"/>
                          <a:cs typeface="Times New Roman" panose="02020603050405020304" pitchFamily="18" charset="0"/>
                        </a:rPr>
                        <a:t>Doctor</a:t>
                      </a:r>
                      <a:endParaRPr lang="en-IN" dirty="0"/>
                    </a:p>
                  </a:txBody>
                  <a:tcPr/>
                </a:tc>
                <a:tc>
                  <a:txBody>
                    <a:bodyPr/>
                    <a:lstStyle/>
                    <a:p>
                      <a:pPr algn="ct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 view      </a:t>
                      </a:r>
                      <a:r>
                        <a:rPr lang="en-US" b="1" dirty="0" err="1">
                          <a:latin typeface="Times New Roman" panose="02020603050405020304" pitchFamily="18" charset="0"/>
                          <a:cs typeface="Times New Roman" panose="02020603050405020304" pitchFamily="18" charset="0"/>
                        </a:rPr>
                        <a:t>booking&amp;verify</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US" b="1" dirty="0">
                          <a:latin typeface="Times New Roman" panose="02020603050405020304" pitchFamily="18" charset="0"/>
                          <a:cs typeface="Times New Roman" panose="02020603050405020304" pitchFamily="18" charset="0"/>
                        </a:rPr>
                        <a:t>Doctor can view booking</a:t>
                      </a:r>
                      <a:endParaRPr lang="en-IN"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38069002"/>
                  </a:ext>
                </a:extLst>
              </a:tr>
              <a:tr h="722244">
                <a:tc>
                  <a:txBody>
                    <a:bodyPr/>
                    <a:lstStyle/>
                    <a:p>
                      <a:r>
                        <a:rPr lang="en-US" dirty="0"/>
                        <a:t>              </a:t>
                      </a:r>
                      <a:r>
                        <a:rPr lang="en-US" b="1" dirty="0"/>
                        <a:t>4</a:t>
                      </a:r>
                      <a:endParaRPr lang="en-IN" b="1" dirty="0"/>
                    </a:p>
                  </a:txBody>
                  <a:tcPr/>
                </a:tc>
                <a:tc>
                  <a:txBody>
                    <a:bodyPr/>
                    <a:lstStyle/>
                    <a:p>
                      <a:r>
                        <a:rPr lang="en-US" dirty="0"/>
                        <a:t>       </a:t>
                      </a:r>
                      <a:r>
                        <a:rPr lang="en-US" b="1" dirty="0">
                          <a:latin typeface="Times New Roman" panose="02020603050405020304" pitchFamily="18" charset="0"/>
                          <a:cs typeface="Times New Roman" panose="02020603050405020304" pitchFamily="18" charset="0"/>
                        </a:rPr>
                        <a:t>Doctor</a:t>
                      </a:r>
                      <a:endParaRPr lang="en-IN" dirty="0"/>
                    </a:p>
                  </a:txBody>
                  <a:tcPr/>
                </a:tc>
                <a:tc>
                  <a:txBody>
                    <a:bodyPr/>
                    <a:lstStyle/>
                    <a:p>
                      <a:pPr algn="ctr"/>
                      <a:r>
                        <a:rPr lang="en-US" b="1" dirty="0">
                          <a:latin typeface="Times New Roman" panose="02020603050405020304" pitchFamily="18" charset="0"/>
                          <a:cs typeface="Times New Roman" panose="02020603050405020304" pitchFamily="18" charset="0"/>
                        </a:rPr>
                        <a:t>Add prescription</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US" b="1" dirty="0">
                          <a:latin typeface="Times New Roman" panose="02020603050405020304" pitchFamily="18" charset="0"/>
                          <a:cs typeface="Times New Roman" panose="02020603050405020304" pitchFamily="18" charset="0"/>
                        </a:rPr>
                        <a:t>Doctor can add prescription</a:t>
                      </a:r>
                      <a:endParaRPr lang="en-IN"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54275077"/>
                  </a:ext>
                </a:extLst>
              </a:tr>
              <a:tr h="722244">
                <a:tc>
                  <a:txBody>
                    <a:bodyPr/>
                    <a:lstStyle/>
                    <a:p>
                      <a:r>
                        <a:rPr lang="en-US" b="1" dirty="0"/>
                        <a:t>              5</a:t>
                      </a:r>
                      <a:endParaRPr lang="en-IN" b="1" dirty="0"/>
                    </a:p>
                  </a:txBody>
                  <a:tcPr/>
                </a:tc>
                <a:tc>
                  <a:txBody>
                    <a:bodyPr/>
                    <a:lstStyle/>
                    <a:p>
                      <a:r>
                        <a:rPr lang="en-US" dirty="0"/>
                        <a:t>      </a:t>
                      </a:r>
                      <a:r>
                        <a:rPr lang="en-US" b="1" dirty="0">
                          <a:latin typeface="Times New Roman" panose="02020603050405020304" pitchFamily="18" charset="0"/>
                          <a:cs typeface="Times New Roman" panose="02020603050405020304" pitchFamily="18" charset="0"/>
                        </a:rPr>
                        <a:t> Doctor</a:t>
                      </a:r>
                      <a:endParaRPr lang="en-IN" dirty="0"/>
                    </a:p>
                  </a:txBody>
                  <a:tcPr/>
                </a:tc>
                <a:tc>
                  <a:txBody>
                    <a:bodyPr/>
                    <a:lstStyle/>
                    <a:p>
                      <a:pPr algn="ctr"/>
                      <a:r>
                        <a:rPr lang="en-US" b="1" dirty="0">
                          <a:latin typeface="Times New Roman" panose="02020603050405020304" pitchFamily="18" charset="0"/>
                          <a:cs typeface="Times New Roman" panose="02020603050405020304" pitchFamily="18" charset="0"/>
                        </a:rPr>
                        <a:t>Chat with user</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US" b="1" dirty="0">
                          <a:latin typeface="Times New Roman" panose="02020603050405020304" pitchFamily="18" charset="0"/>
                          <a:cs typeface="Times New Roman" panose="02020603050405020304" pitchFamily="18" charset="0"/>
                        </a:rPr>
                        <a:t>Doctor can chat with user</a:t>
                      </a:r>
                      <a:endParaRPr lang="en-IN"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04912186"/>
                  </a:ext>
                </a:extLst>
              </a:tr>
            </a:tbl>
          </a:graphicData>
        </a:graphic>
      </p:graphicFrame>
    </p:spTree>
    <p:extLst>
      <p:ext uri="{BB962C8B-B14F-4D97-AF65-F5344CB8AC3E}">
        <p14:creationId xmlns:p14="http://schemas.microsoft.com/office/powerpoint/2010/main" val="5419920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A2040-6A53-E22D-ED4F-1C15A3342497}"/>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                                  User story</a:t>
            </a:r>
            <a:endParaRPr lang="en-IN" dirty="0"/>
          </a:p>
        </p:txBody>
      </p:sp>
      <p:graphicFrame>
        <p:nvGraphicFramePr>
          <p:cNvPr id="4" name="Table 4">
            <a:extLst>
              <a:ext uri="{FF2B5EF4-FFF2-40B4-BE49-F238E27FC236}">
                <a16:creationId xmlns:a16="http://schemas.microsoft.com/office/drawing/2014/main" id="{7E504450-9C67-0755-A207-98C99685D842}"/>
              </a:ext>
            </a:extLst>
          </p:cNvPr>
          <p:cNvGraphicFramePr>
            <a:graphicFrameLocks noGrp="1"/>
          </p:cNvGraphicFramePr>
          <p:nvPr>
            <p:ph idx="1"/>
            <p:extLst>
              <p:ext uri="{D42A27DB-BD31-4B8C-83A1-F6EECF244321}">
                <p14:modId xmlns:p14="http://schemas.microsoft.com/office/powerpoint/2010/main" val="2153074671"/>
              </p:ext>
            </p:extLst>
          </p:nvPr>
        </p:nvGraphicFramePr>
        <p:xfrm>
          <a:off x="609600" y="1174750"/>
          <a:ext cx="10972800" cy="4498537"/>
        </p:xfrm>
        <a:graphic>
          <a:graphicData uri="http://schemas.openxmlformats.org/drawingml/2006/table">
            <a:tbl>
              <a:tblPr firstRow="1" bandRow="1">
                <a:tableStyleId>{5C22544A-7EE6-4342-B048-85BDC9FD1C3A}</a:tableStyleId>
              </a:tblPr>
              <a:tblGrid>
                <a:gridCol w="2737899">
                  <a:extLst>
                    <a:ext uri="{9D8B030D-6E8A-4147-A177-3AD203B41FA5}">
                      <a16:colId xmlns:a16="http://schemas.microsoft.com/office/drawing/2014/main" val="2369817662"/>
                    </a:ext>
                  </a:extLst>
                </a:gridCol>
                <a:gridCol w="2727298">
                  <a:extLst>
                    <a:ext uri="{9D8B030D-6E8A-4147-A177-3AD203B41FA5}">
                      <a16:colId xmlns:a16="http://schemas.microsoft.com/office/drawing/2014/main" val="2135068114"/>
                    </a:ext>
                  </a:extLst>
                </a:gridCol>
                <a:gridCol w="2695492">
                  <a:extLst>
                    <a:ext uri="{9D8B030D-6E8A-4147-A177-3AD203B41FA5}">
                      <a16:colId xmlns:a16="http://schemas.microsoft.com/office/drawing/2014/main" val="1671608618"/>
                    </a:ext>
                  </a:extLst>
                </a:gridCol>
                <a:gridCol w="2812111">
                  <a:extLst>
                    <a:ext uri="{9D8B030D-6E8A-4147-A177-3AD203B41FA5}">
                      <a16:colId xmlns:a16="http://schemas.microsoft.com/office/drawing/2014/main" val="2070835935"/>
                    </a:ext>
                  </a:extLst>
                </a:gridCol>
              </a:tblGrid>
              <a:tr h="626173">
                <a:tc>
                  <a:txBody>
                    <a:bodyPr/>
                    <a:lstStyle/>
                    <a:p>
                      <a:r>
                        <a:rPr lang="en-US" dirty="0"/>
                        <a:t>  </a:t>
                      </a:r>
                      <a:r>
                        <a:rPr lang="en-US" sz="2000" dirty="0"/>
                        <a:t>USER STORY</a:t>
                      </a:r>
                      <a:r>
                        <a:rPr lang="en-US" sz="2000" baseline="0" dirty="0"/>
                        <a:t> </a:t>
                      </a:r>
                      <a:r>
                        <a:rPr lang="en-US" sz="2000" dirty="0"/>
                        <a:t>ID</a:t>
                      </a:r>
                      <a:endParaRPr lang="en-US" sz="2000" dirty="0">
                        <a:solidFill>
                          <a:schemeClr val="tx1"/>
                        </a:solidFill>
                        <a:latin typeface="+mj-lt"/>
                      </a:endParaRPr>
                    </a:p>
                  </a:txBody>
                  <a:tcPr/>
                </a:tc>
                <a:tc>
                  <a:txBody>
                    <a:bodyPr/>
                    <a:lstStyle/>
                    <a:p>
                      <a:r>
                        <a:rPr lang="en-US" dirty="0"/>
                        <a:t>    </a:t>
                      </a:r>
                      <a:r>
                        <a:rPr lang="en-US" sz="2000" dirty="0"/>
                        <a:t>AS A &lt;TYPE OF USER&gt;</a:t>
                      </a:r>
                      <a:endParaRPr lang="en-US" sz="2000" dirty="0">
                        <a:solidFill>
                          <a:schemeClr val="tx1"/>
                        </a:solidFill>
                        <a:latin typeface="+mj-lt"/>
                      </a:endParaRPr>
                    </a:p>
                  </a:txBody>
                  <a:tcPr/>
                </a:tc>
                <a:tc>
                  <a:txBody>
                    <a:bodyPr/>
                    <a:lstStyle/>
                    <a:p>
                      <a:r>
                        <a:rPr lang="en-US" sz="2000" dirty="0"/>
                        <a:t>            I WANT TO </a:t>
                      </a:r>
                      <a:endParaRPr lang="en-US" sz="2000" dirty="0">
                        <a:solidFill>
                          <a:schemeClr val="tx1"/>
                        </a:solidFill>
                        <a:latin typeface="+mj-lt"/>
                      </a:endParaRPr>
                    </a:p>
                  </a:txBody>
                  <a:tcPr/>
                </a:tc>
                <a:tc>
                  <a:txBody>
                    <a:bodyPr/>
                    <a:lstStyle/>
                    <a:p>
                      <a:r>
                        <a:rPr lang="en-US" dirty="0"/>
                        <a:t>        </a:t>
                      </a:r>
                      <a:r>
                        <a:rPr lang="en-US" sz="2000" dirty="0"/>
                        <a:t>SO THAT I CAN</a:t>
                      </a:r>
                      <a:endParaRPr lang="en-US" sz="2000" dirty="0">
                        <a:solidFill>
                          <a:schemeClr val="tx1"/>
                        </a:solidFill>
                        <a:latin typeface="+mj-lt"/>
                      </a:endParaRPr>
                    </a:p>
                  </a:txBody>
                  <a:tcPr/>
                </a:tc>
                <a:extLst>
                  <a:ext uri="{0D108BD9-81ED-4DB2-BD59-A6C34878D82A}">
                    <a16:rowId xmlns:a16="http://schemas.microsoft.com/office/drawing/2014/main" val="1620458388"/>
                  </a:ext>
                </a:extLst>
              </a:tr>
              <a:tr h="652725">
                <a:tc>
                  <a:txBody>
                    <a:bodyPr/>
                    <a:lstStyle/>
                    <a:p>
                      <a:r>
                        <a:rPr lang="en-US" b="1" dirty="0"/>
                        <a:t>                   1</a:t>
                      </a:r>
                      <a:endParaRPr lang="en-IN" b="1" dirty="0"/>
                    </a:p>
                  </a:txBody>
                  <a:tcPr/>
                </a:tc>
                <a:tc>
                  <a:txBody>
                    <a:bodyPr/>
                    <a:lstStyle/>
                    <a:p>
                      <a:r>
                        <a:rPr lang="en-US" b="1" dirty="0">
                          <a:latin typeface="Times New Roman" panose="02020603050405020304" pitchFamily="18" charset="0"/>
                          <a:cs typeface="Times New Roman" panose="02020603050405020304" pitchFamily="18" charset="0"/>
                        </a:rPr>
                        <a:t>                 Hospital</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US" b="1" dirty="0">
                          <a:latin typeface="Times New Roman" panose="02020603050405020304" pitchFamily="18" charset="0"/>
                          <a:cs typeface="Times New Roman" panose="02020603050405020304" pitchFamily="18" charset="0"/>
                        </a:rPr>
                        <a:t>Login</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US" b="1" dirty="0">
                          <a:latin typeface="Times New Roman" panose="02020603050405020304" pitchFamily="18" charset="0"/>
                          <a:cs typeface="Times New Roman" panose="02020603050405020304" pitchFamily="18" charset="0"/>
                        </a:rPr>
                        <a:t>Hospital can login</a:t>
                      </a:r>
                      <a:endParaRPr lang="en-IN"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25966835"/>
                  </a:ext>
                </a:extLst>
              </a:tr>
              <a:tr h="626173">
                <a:tc>
                  <a:txBody>
                    <a:bodyPr/>
                    <a:lstStyle/>
                    <a:p>
                      <a:r>
                        <a:rPr lang="en-US" dirty="0"/>
                        <a:t>                   </a:t>
                      </a:r>
                      <a:r>
                        <a:rPr lang="en-US" b="1" dirty="0"/>
                        <a:t>2</a:t>
                      </a:r>
                      <a:endParaRPr lang="en-IN" b="1" dirty="0"/>
                    </a:p>
                  </a:txBody>
                  <a:tcPr/>
                </a:tc>
                <a:tc>
                  <a:txBody>
                    <a:bodyPr/>
                    <a:lstStyle/>
                    <a:p>
                      <a:r>
                        <a:rPr lang="en-US" dirty="0"/>
                        <a:t>               </a:t>
                      </a:r>
                      <a:r>
                        <a:rPr lang="en-US" b="1" dirty="0">
                          <a:latin typeface="Times New Roman" panose="02020603050405020304" pitchFamily="18" charset="0"/>
                          <a:cs typeface="Times New Roman" panose="02020603050405020304" pitchFamily="18" charset="0"/>
                        </a:rPr>
                        <a:t>Hospital</a:t>
                      </a:r>
                      <a:endParaRPr lang="en-IN" dirty="0"/>
                    </a:p>
                  </a:txBody>
                  <a:tcPr/>
                </a:tc>
                <a:tc>
                  <a:txBody>
                    <a:bodyPr/>
                    <a:lstStyle/>
                    <a:p>
                      <a:pPr algn="ctr"/>
                      <a:r>
                        <a:rPr lang="en-US" b="1" dirty="0" err="1">
                          <a:latin typeface="Times New Roman" panose="02020603050405020304" pitchFamily="18" charset="0"/>
                          <a:cs typeface="Times New Roman" panose="02020603050405020304" pitchFamily="18" charset="0"/>
                        </a:rPr>
                        <a:t>Add&amp;manage</a:t>
                      </a:r>
                      <a:r>
                        <a:rPr lang="en-US" b="1" dirty="0">
                          <a:latin typeface="Times New Roman" panose="02020603050405020304" pitchFamily="18" charset="0"/>
                          <a:cs typeface="Times New Roman" panose="02020603050405020304" pitchFamily="18" charset="0"/>
                        </a:rPr>
                        <a:t> doctor</a:t>
                      </a:r>
                    </a:p>
                  </a:txBody>
                  <a:tcPr/>
                </a:tc>
                <a:tc>
                  <a:txBody>
                    <a:bodyPr/>
                    <a:lstStyle/>
                    <a:p>
                      <a:pPr algn="ctr"/>
                      <a:r>
                        <a:rPr lang="en-US" b="1" dirty="0">
                          <a:latin typeface="Times New Roman" panose="02020603050405020304" pitchFamily="18" charset="0"/>
                          <a:cs typeface="Times New Roman" panose="02020603050405020304" pitchFamily="18" charset="0"/>
                        </a:rPr>
                        <a:t>Hospital can </a:t>
                      </a:r>
                      <a:r>
                        <a:rPr lang="en-US" b="1" dirty="0" err="1">
                          <a:latin typeface="Times New Roman" panose="02020603050405020304" pitchFamily="18" charset="0"/>
                          <a:cs typeface="Times New Roman" panose="02020603050405020304" pitchFamily="18" charset="0"/>
                        </a:rPr>
                        <a:t>add&amp;manage</a:t>
                      </a:r>
                      <a:r>
                        <a:rPr lang="en-US" b="1" dirty="0">
                          <a:latin typeface="Times New Roman" panose="02020603050405020304" pitchFamily="18" charset="0"/>
                          <a:cs typeface="Times New Roman" panose="02020603050405020304" pitchFamily="18" charset="0"/>
                        </a:rPr>
                        <a:t> doctor</a:t>
                      </a:r>
                      <a:endParaRPr lang="en-IN"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505938"/>
                  </a:ext>
                </a:extLst>
              </a:tr>
              <a:tr h="626173">
                <a:tc>
                  <a:txBody>
                    <a:bodyPr/>
                    <a:lstStyle/>
                    <a:p>
                      <a:r>
                        <a:rPr lang="en-US" dirty="0"/>
                        <a:t>                   </a:t>
                      </a:r>
                      <a:r>
                        <a:rPr lang="en-US" b="1" dirty="0"/>
                        <a:t>3</a:t>
                      </a:r>
                      <a:endParaRPr lang="en-IN" b="1" dirty="0"/>
                    </a:p>
                  </a:txBody>
                  <a:tcPr/>
                </a:tc>
                <a:tc>
                  <a:txBody>
                    <a:bodyPr/>
                    <a:lstStyle/>
                    <a:p>
                      <a:r>
                        <a:rPr lang="en-US" dirty="0"/>
                        <a:t>               </a:t>
                      </a:r>
                      <a:r>
                        <a:rPr lang="en-US" b="1" dirty="0">
                          <a:latin typeface="Times New Roman" panose="02020603050405020304" pitchFamily="18" charset="0"/>
                          <a:cs typeface="Times New Roman" panose="02020603050405020304" pitchFamily="18" charset="0"/>
                        </a:rPr>
                        <a:t>Hospital</a:t>
                      </a:r>
                      <a:endParaRPr lang="en-IN" dirty="0"/>
                    </a:p>
                  </a:txBody>
                  <a:tcPr/>
                </a:tc>
                <a:tc>
                  <a:txBody>
                    <a:bodyPr/>
                    <a:lstStyle/>
                    <a:p>
                      <a:pPr algn="ctr"/>
                      <a:r>
                        <a:rPr lang="en-US" b="1" dirty="0">
                          <a:latin typeface="Times New Roman" panose="02020603050405020304" pitchFamily="18" charset="0"/>
                          <a:cs typeface="Times New Roman" panose="02020603050405020304" pitchFamily="18" charset="0"/>
                        </a:rPr>
                        <a:t>Add schedule</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US" b="1" dirty="0" err="1">
                          <a:latin typeface="Times New Roman" panose="02020603050405020304" pitchFamily="18" charset="0"/>
                          <a:cs typeface="Times New Roman" panose="02020603050405020304" pitchFamily="18" charset="0"/>
                        </a:rPr>
                        <a:t>Hosptal</a:t>
                      </a:r>
                      <a:r>
                        <a:rPr lang="en-US" b="1" dirty="0">
                          <a:latin typeface="Times New Roman" panose="02020603050405020304" pitchFamily="18" charset="0"/>
                          <a:cs typeface="Times New Roman" panose="02020603050405020304" pitchFamily="18" charset="0"/>
                        </a:rPr>
                        <a:t> can add schedule</a:t>
                      </a:r>
                      <a:endParaRPr lang="en-IN"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44770294"/>
                  </a:ext>
                </a:extLst>
              </a:tr>
              <a:tr h="626173">
                <a:tc>
                  <a:txBody>
                    <a:bodyPr/>
                    <a:lstStyle/>
                    <a:p>
                      <a:r>
                        <a:rPr lang="en-US" b="1" dirty="0"/>
                        <a:t>                   4</a:t>
                      </a:r>
                      <a:endParaRPr lang="en-IN" b="1" dirty="0"/>
                    </a:p>
                  </a:txBody>
                  <a:tcPr/>
                </a:tc>
                <a:tc>
                  <a:txBody>
                    <a:bodyPr/>
                    <a:lstStyle/>
                    <a:p>
                      <a:r>
                        <a:rPr lang="en-US" dirty="0"/>
                        <a:t>             </a:t>
                      </a:r>
                      <a:r>
                        <a:rPr lang="en-US" b="1" dirty="0">
                          <a:latin typeface="Times New Roman" panose="02020603050405020304" pitchFamily="18" charset="0"/>
                          <a:cs typeface="Times New Roman" panose="02020603050405020304" pitchFamily="18" charset="0"/>
                        </a:rPr>
                        <a:t>  Hospital</a:t>
                      </a:r>
                      <a:endParaRPr lang="en-IN" dirty="0"/>
                    </a:p>
                  </a:txBody>
                  <a:tcPr/>
                </a:tc>
                <a:tc>
                  <a:txBody>
                    <a:bodyPr/>
                    <a:lstStyle/>
                    <a:p>
                      <a:pPr algn="ctr"/>
                      <a:r>
                        <a:rPr lang="en-US" b="1" dirty="0">
                          <a:latin typeface="Times New Roman" panose="02020603050405020304" pitchFamily="18" charset="0"/>
                          <a:cs typeface="Times New Roman" panose="02020603050405020304" pitchFamily="18" charset="0"/>
                        </a:rPr>
                        <a:t>View user</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US" b="1" dirty="0">
                          <a:latin typeface="Times New Roman" panose="02020603050405020304" pitchFamily="18" charset="0"/>
                          <a:cs typeface="Times New Roman" panose="02020603050405020304" pitchFamily="18" charset="0"/>
                        </a:rPr>
                        <a:t>Hospital can view user</a:t>
                      </a:r>
                      <a:endParaRPr lang="en-IN"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38287588"/>
                  </a:ext>
                </a:extLst>
              </a:tr>
              <a:tr h="626173">
                <a:tc>
                  <a:txBody>
                    <a:bodyPr/>
                    <a:lstStyle/>
                    <a:p>
                      <a:r>
                        <a:rPr lang="en-US" b="1" dirty="0"/>
                        <a:t>                   5</a:t>
                      </a:r>
                      <a:endParaRPr lang="en-IN" b="1" dirty="0"/>
                    </a:p>
                  </a:txBody>
                  <a:tcPr/>
                </a:tc>
                <a:tc>
                  <a:txBody>
                    <a:bodyPr/>
                    <a:lstStyle/>
                    <a:p>
                      <a:r>
                        <a:rPr lang="en-US" dirty="0"/>
                        <a:t>              </a:t>
                      </a:r>
                      <a:r>
                        <a:rPr lang="en-US" b="1" dirty="0">
                          <a:latin typeface="Times New Roman" panose="02020603050405020304" pitchFamily="18" charset="0"/>
                          <a:cs typeface="Times New Roman" panose="02020603050405020304" pitchFamily="18" charset="0"/>
                        </a:rPr>
                        <a:t> Hospital</a:t>
                      </a:r>
                      <a:endParaRPr lang="en-IN" dirty="0"/>
                    </a:p>
                  </a:txBody>
                  <a:tcPr/>
                </a:tc>
                <a:tc>
                  <a:txBody>
                    <a:bodyPr/>
                    <a:lstStyle/>
                    <a:p>
                      <a:pPr algn="ctr"/>
                      <a:r>
                        <a:rPr lang="en-US" b="1" dirty="0">
                          <a:latin typeface="Times New Roman" panose="02020603050405020304" pitchFamily="18" charset="0"/>
                          <a:cs typeface="Times New Roman" panose="02020603050405020304" pitchFamily="18" charset="0"/>
                        </a:rPr>
                        <a:t>View booking</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US" b="1" dirty="0">
                          <a:latin typeface="Times New Roman" panose="02020603050405020304" pitchFamily="18" charset="0"/>
                          <a:cs typeface="Times New Roman" panose="02020603050405020304" pitchFamily="18" charset="0"/>
                        </a:rPr>
                        <a:t>Hospital can view booking</a:t>
                      </a:r>
                      <a:endParaRPr lang="en-IN"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57707919"/>
                  </a:ext>
                </a:extLst>
              </a:tr>
              <a:tr h="626173">
                <a:tc>
                  <a:txBody>
                    <a:bodyPr/>
                    <a:lstStyle/>
                    <a:p>
                      <a:r>
                        <a:rPr lang="en-US" b="1" dirty="0"/>
                        <a:t>                   6</a:t>
                      </a:r>
                      <a:endParaRPr lang="en-IN" b="1" dirty="0"/>
                    </a:p>
                  </a:txBody>
                  <a:tcPr/>
                </a:tc>
                <a:tc>
                  <a:txBody>
                    <a:bodyPr/>
                    <a:lstStyle/>
                    <a:p>
                      <a:r>
                        <a:rPr lang="en-US" dirty="0"/>
                        <a:t>               </a:t>
                      </a:r>
                      <a:r>
                        <a:rPr lang="en-US" b="1" dirty="0">
                          <a:latin typeface="Times New Roman" panose="02020603050405020304" pitchFamily="18" charset="0"/>
                          <a:cs typeface="Times New Roman" panose="02020603050405020304" pitchFamily="18" charset="0"/>
                        </a:rPr>
                        <a:t>Hospital</a:t>
                      </a:r>
                      <a:endParaRPr lang="en-IN" dirty="0"/>
                    </a:p>
                  </a:txBody>
                  <a:tcPr/>
                </a:tc>
                <a:tc>
                  <a:txBody>
                    <a:bodyPr/>
                    <a:lstStyle/>
                    <a:p>
                      <a:pPr algn="ctr"/>
                      <a:r>
                        <a:rPr lang="en-US" b="1" dirty="0">
                          <a:latin typeface="Times New Roman" panose="02020603050405020304" pitchFamily="18" charset="0"/>
                          <a:cs typeface="Times New Roman" panose="02020603050405020304" pitchFamily="18" charset="0"/>
                        </a:rPr>
                        <a:t>Tips management</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US" b="1" dirty="0">
                          <a:latin typeface="Times New Roman" panose="02020603050405020304" pitchFamily="18" charset="0"/>
                          <a:cs typeface="Times New Roman" panose="02020603050405020304" pitchFamily="18" charset="0"/>
                        </a:rPr>
                        <a:t>Hospital can manage tips</a:t>
                      </a:r>
                      <a:endParaRPr lang="en-IN"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98113211"/>
                  </a:ext>
                </a:extLst>
              </a:tr>
            </a:tbl>
          </a:graphicData>
        </a:graphic>
      </p:graphicFrame>
    </p:spTree>
    <p:extLst>
      <p:ext uri="{BB962C8B-B14F-4D97-AF65-F5344CB8AC3E}">
        <p14:creationId xmlns:p14="http://schemas.microsoft.com/office/powerpoint/2010/main" val="1421436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a:latin typeface="Times New Roman" panose="02020603050405020304" charset="0"/>
                <a:cs typeface="Times New Roman" panose="02020603050405020304" charset="0"/>
              </a:rPr>
              <a:t>INTRODUCTION</a:t>
            </a:r>
          </a:p>
        </p:txBody>
      </p:sp>
      <p:sp>
        <p:nvSpPr>
          <p:cNvPr id="3" name="Content Placeholder 2"/>
          <p:cNvSpPr>
            <a:spLocks noGrp="1"/>
          </p:cNvSpPr>
          <p:nvPr>
            <p:ph idx="1"/>
          </p:nvPr>
        </p:nvSpPr>
        <p:spPr>
          <a:xfrm>
            <a:off x="0" y="1542415"/>
            <a:ext cx="12084050" cy="5200015"/>
          </a:xfrm>
        </p:spPr>
        <p:txBody>
          <a:bodyPr>
            <a:noAutofit/>
          </a:bodyPr>
          <a:lstStyle/>
          <a:p>
            <a:pPr fontAlgn="base">
              <a:lnSpc>
                <a:spcPct val="150000"/>
              </a:lnSpc>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A personal healthcare mobile application is a digital tool that helps individuals manage their health and wellness goals. The application allows users to track various health metrics such as physical activity, nutrition, sleep, and mood. Users can set goals and receive personalized recommendations to help them achieve their desired outcomes.</a:t>
            </a:r>
            <a:endParaRPr lang="en-IN" sz="2000" dirty="0">
              <a:effectLst/>
              <a:latin typeface="Times New Roman" panose="02020603050405020304" pitchFamily="18" charset="0"/>
              <a:ea typeface="Arial" panose="020B0604020202020204" pitchFamily="34" charset="0"/>
              <a:cs typeface="Times New Roman" panose="02020603050405020304" pitchFamily="18" charset="0"/>
            </a:endParaRPr>
          </a:p>
          <a:p>
            <a:pPr fontAlgn="base">
              <a:lnSpc>
                <a:spcPct val="150000"/>
              </a:lnSpc>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The application utilizes various technologies, such as wearables and sensors, to collect data about the user's health and fitness activities. The data is then processed and </a:t>
            </a:r>
            <a:r>
              <a:rPr lang="en-IN" sz="2000" dirty="0" err="1">
                <a:effectLst/>
                <a:latin typeface="Times New Roman" panose="02020603050405020304" pitchFamily="18" charset="0"/>
                <a:ea typeface="Times New Roman" panose="02020603050405020304" pitchFamily="18" charset="0"/>
                <a:cs typeface="Times New Roman" panose="02020603050405020304" pitchFamily="18" charset="0"/>
              </a:rPr>
              <a:t>analyzed</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using machine learning algorithms to provide meaningful insights and recommendations. </a:t>
            </a:r>
            <a:endParaRPr lang="en-IN" sz="2000" dirty="0">
              <a:effectLst/>
              <a:latin typeface="Times New Roman" panose="02020603050405020304" pitchFamily="18" charset="0"/>
              <a:ea typeface="Arial" panose="020B0604020202020204" pitchFamily="34" charset="0"/>
              <a:cs typeface="Times New Roman" panose="02020603050405020304" pitchFamily="18" charset="0"/>
            </a:endParaRPr>
          </a:p>
          <a:p>
            <a:pPr fontAlgn="base">
              <a:lnSpc>
                <a:spcPct val="150000"/>
              </a:lnSpc>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The application also provides features such as medication reminders, appointment scheduling, and telemedicine consultations with healthcare professionals. The platform is designed to promote engagement and </a:t>
            </a:r>
            <a:r>
              <a:rPr lang="en-IN" sz="2000" dirty="0" err="1">
                <a:effectLst/>
                <a:latin typeface="Times New Roman" panose="02020603050405020304" pitchFamily="18" charset="0"/>
                <a:ea typeface="Times New Roman" panose="02020603050405020304" pitchFamily="18" charset="0"/>
                <a:cs typeface="Times New Roman" panose="02020603050405020304" pitchFamily="18" charset="0"/>
              </a:rPr>
              <a:t>behavior</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change by providing motivational messages, gamification, and social support features.</a:t>
            </a:r>
            <a:endParaRPr lang="en-IN" sz="2000" dirty="0">
              <a:effectLst/>
              <a:latin typeface="Times New Roman" panose="02020603050405020304" pitchFamily="18" charset="0"/>
              <a:ea typeface="Arial" panose="020B0604020202020204" pitchFamily="34" charset="0"/>
              <a:cs typeface="Times New Roman" panose="02020603050405020304" pitchFamily="18" charset="0"/>
            </a:endParaRPr>
          </a:p>
          <a:p>
            <a:pPr marL="0" indent="0" algn="just">
              <a:lnSpc>
                <a:spcPct val="150000"/>
              </a:lnSpc>
              <a:buNone/>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4708B-9EB8-979A-37AB-61B30E6BB086}"/>
              </a:ext>
            </a:extLst>
          </p:cNvPr>
          <p:cNvSpPr>
            <a:spLocks noGrp="1"/>
          </p:cNvSpPr>
          <p:nvPr>
            <p:ph type="title"/>
          </p:nvPr>
        </p:nvSpPr>
        <p:spPr/>
        <p:txBody>
          <a:bodyPr/>
          <a:lstStyle/>
          <a:p>
            <a:pPr algn="ctr"/>
            <a:r>
              <a:rPr lang="en-US" sz="3200" b="1" dirty="0">
                <a:latin typeface="Times New Roman" panose="02020603050405020304" pitchFamily="18" charset="0"/>
                <a:cs typeface="Times New Roman" panose="02020603050405020304" pitchFamily="18" charset="0"/>
              </a:rPr>
              <a:t>PRODUCT BACKLOG</a:t>
            </a:r>
            <a:endParaRPr lang="en-IN" sz="3200" b="1" dirty="0">
              <a:latin typeface="Times New Roman" panose="02020603050405020304" pitchFamily="18" charset="0"/>
              <a:cs typeface="Times New Roman" panose="02020603050405020304" pitchFamily="18" charset="0"/>
            </a:endParaRPr>
          </a:p>
        </p:txBody>
      </p:sp>
      <p:graphicFrame>
        <p:nvGraphicFramePr>
          <p:cNvPr id="5" name="Table 5">
            <a:extLst>
              <a:ext uri="{FF2B5EF4-FFF2-40B4-BE49-F238E27FC236}">
                <a16:creationId xmlns:a16="http://schemas.microsoft.com/office/drawing/2014/main" id="{A2D91C43-F972-C5C3-5FD6-C4B81C7A4238}"/>
              </a:ext>
            </a:extLst>
          </p:cNvPr>
          <p:cNvGraphicFramePr>
            <a:graphicFrameLocks noGrp="1"/>
          </p:cNvGraphicFramePr>
          <p:nvPr>
            <p:ph idx="1"/>
            <p:extLst>
              <p:ext uri="{D42A27DB-BD31-4B8C-83A1-F6EECF244321}">
                <p14:modId xmlns:p14="http://schemas.microsoft.com/office/powerpoint/2010/main" val="1930656769"/>
              </p:ext>
            </p:extLst>
          </p:nvPr>
        </p:nvGraphicFramePr>
        <p:xfrm>
          <a:off x="1828800" y="1057523"/>
          <a:ext cx="8939916" cy="5120782"/>
        </p:xfrm>
        <a:graphic>
          <a:graphicData uri="http://schemas.openxmlformats.org/drawingml/2006/table">
            <a:tbl>
              <a:tblPr firstRow="1" bandRow="1">
                <a:tableStyleId>{5C22544A-7EE6-4342-B048-85BDC9FD1C3A}</a:tableStyleId>
              </a:tblPr>
              <a:tblGrid>
                <a:gridCol w="2979972">
                  <a:extLst>
                    <a:ext uri="{9D8B030D-6E8A-4147-A177-3AD203B41FA5}">
                      <a16:colId xmlns:a16="http://schemas.microsoft.com/office/drawing/2014/main" val="1094089264"/>
                    </a:ext>
                  </a:extLst>
                </a:gridCol>
                <a:gridCol w="2979972">
                  <a:extLst>
                    <a:ext uri="{9D8B030D-6E8A-4147-A177-3AD203B41FA5}">
                      <a16:colId xmlns:a16="http://schemas.microsoft.com/office/drawing/2014/main" val="3755029807"/>
                    </a:ext>
                  </a:extLst>
                </a:gridCol>
                <a:gridCol w="2979972">
                  <a:extLst>
                    <a:ext uri="{9D8B030D-6E8A-4147-A177-3AD203B41FA5}">
                      <a16:colId xmlns:a16="http://schemas.microsoft.com/office/drawing/2014/main" val="2748875184"/>
                    </a:ext>
                  </a:extLst>
                </a:gridCol>
              </a:tblGrid>
              <a:tr h="829602">
                <a:tc>
                  <a:txBody>
                    <a:bodyPr/>
                    <a:lstStyle/>
                    <a:p>
                      <a:r>
                        <a:rPr lang="en-US" dirty="0"/>
                        <a:t>          </a:t>
                      </a:r>
                      <a:r>
                        <a:rPr lang="en-US" sz="2800" dirty="0"/>
                        <a:t>ID</a:t>
                      </a:r>
                      <a:endParaRPr lang="en-US" sz="2800" dirty="0">
                        <a:solidFill>
                          <a:schemeClr val="tx1"/>
                        </a:solidFill>
                        <a:latin typeface="+mj-lt"/>
                      </a:endParaRPr>
                    </a:p>
                  </a:txBody>
                  <a:tcPr/>
                </a:tc>
                <a:tc>
                  <a:txBody>
                    <a:bodyPr/>
                    <a:lstStyle/>
                    <a:p>
                      <a:r>
                        <a:rPr lang="en-US" dirty="0"/>
                        <a:t>   </a:t>
                      </a:r>
                      <a:r>
                        <a:rPr lang="en-US" sz="2800" dirty="0"/>
                        <a:t>NAME</a:t>
                      </a:r>
                      <a:endParaRPr lang="en-US" sz="2800" dirty="0">
                        <a:solidFill>
                          <a:schemeClr val="tx1"/>
                        </a:solidFill>
                        <a:latin typeface="+mj-lt"/>
                      </a:endParaRPr>
                    </a:p>
                  </a:txBody>
                  <a:tcPr/>
                </a:tc>
                <a:tc>
                  <a:txBody>
                    <a:bodyPr/>
                    <a:lstStyle/>
                    <a:p>
                      <a:r>
                        <a:rPr lang="en-US" sz="2800" dirty="0"/>
                        <a:t> PRIORITY</a:t>
                      </a:r>
                      <a:endParaRPr lang="en-US" sz="2800" dirty="0">
                        <a:solidFill>
                          <a:schemeClr val="tx1"/>
                        </a:solidFill>
                        <a:latin typeface="+mj-lt"/>
                      </a:endParaRPr>
                    </a:p>
                  </a:txBody>
                  <a:tcPr/>
                </a:tc>
                <a:extLst>
                  <a:ext uri="{0D108BD9-81ED-4DB2-BD59-A6C34878D82A}">
                    <a16:rowId xmlns:a16="http://schemas.microsoft.com/office/drawing/2014/main" val="1924362767"/>
                  </a:ext>
                </a:extLst>
              </a:tr>
              <a:tr h="593735">
                <a:tc>
                  <a:txBody>
                    <a:bodyPr/>
                    <a:lstStyle/>
                    <a:p>
                      <a:pPr algn="ctr"/>
                      <a:r>
                        <a:rPr lang="en-US" b="1" dirty="0"/>
                        <a:t>              1        </a:t>
                      </a:r>
                      <a:endParaRPr lang="en-US" b="1" dirty="0">
                        <a:solidFill>
                          <a:schemeClr val="tx1"/>
                        </a:solidFill>
                      </a:endParaRPr>
                    </a:p>
                  </a:txBody>
                  <a:tcPr/>
                </a:tc>
                <a:tc>
                  <a:txBody>
                    <a:bodyPr/>
                    <a:lstStyle/>
                    <a:p>
                      <a:pPr algn="ctr"/>
                      <a:r>
                        <a:rPr lang="en-US" b="1" dirty="0"/>
                        <a:t>  Login</a:t>
                      </a:r>
                      <a:endParaRPr lang="en-US" b="1"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b="1" dirty="0"/>
                        <a:t>High</a:t>
                      </a:r>
                    </a:p>
                  </a:txBody>
                  <a:tcPr/>
                </a:tc>
                <a:extLst>
                  <a:ext uri="{0D108BD9-81ED-4DB2-BD59-A6C34878D82A}">
                    <a16:rowId xmlns:a16="http://schemas.microsoft.com/office/drawing/2014/main" val="1547482203"/>
                  </a:ext>
                </a:extLst>
              </a:tr>
              <a:tr h="593735">
                <a:tc>
                  <a:txBody>
                    <a:bodyPr/>
                    <a:lstStyle/>
                    <a:p>
                      <a:pPr algn="ctr"/>
                      <a:r>
                        <a:rPr lang="en-US" b="1" dirty="0"/>
                        <a:t>              2</a:t>
                      </a:r>
                      <a:endParaRPr lang="en-US" b="1" dirty="0">
                        <a:solidFill>
                          <a:schemeClr val="tx1"/>
                        </a:solidFill>
                      </a:endParaRPr>
                    </a:p>
                  </a:txBody>
                  <a:tcPr/>
                </a:tc>
                <a:tc>
                  <a:txBody>
                    <a:bodyPr/>
                    <a:lstStyle/>
                    <a:p>
                      <a:pPr algn="ctr"/>
                      <a:r>
                        <a:rPr lang="en-US" b="1" dirty="0">
                          <a:solidFill>
                            <a:schemeClr val="tx1"/>
                          </a:solidFill>
                        </a:rPr>
                        <a:t>register</a:t>
                      </a:r>
                    </a:p>
                  </a:txBody>
                  <a:tcPr/>
                </a:tc>
                <a:tc>
                  <a:txBody>
                    <a:bodyPr/>
                    <a:lstStyle/>
                    <a:p>
                      <a:pPr algn="ctr"/>
                      <a:r>
                        <a:rPr lang="en-US" b="1" dirty="0"/>
                        <a:t>High</a:t>
                      </a:r>
                    </a:p>
                  </a:txBody>
                  <a:tcPr/>
                </a:tc>
                <a:extLst>
                  <a:ext uri="{0D108BD9-81ED-4DB2-BD59-A6C34878D82A}">
                    <a16:rowId xmlns:a16="http://schemas.microsoft.com/office/drawing/2014/main" val="4016469272"/>
                  </a:ext>
                </a:extLst>
              </a:tr>
              <a:tr h="638080">
                <a:tc>
                  <a:txBody>
                    <a:bodyPr/>
                    <a:lstStyle/>
                    <a:p>
                      <a:pPr algn="ctr"/>
                      <a:r>
                        <a:rPr lang="en-US" b="1" dirty="0"/>
                        <a:t>             3 </a:t>
                      </a:r>
                      <a:endParaRPr lang="en-US" b="1" dirty="0">
                        <a:solidFill>
                          <a:schemeClr val="tx1"/>
                        </a:solidFill>
                      </a:endParaRPr>
                    </a:p>
                  </a:txBody>
                  <a:tcPr/>
                </a:tc>
                <a:tc>
                  <a:txBody>
                    <a:bodyPr/>
                    <a:lstStyle/>
                    <a:p>
                      <a:pPr algn="ctr"/>
                      <a:r>
                        <a:rPr lang="en-US" b="1" dirty="0">
                          <a:solidFill>
                            <a:schemeClr val="tx1"/>
                          </a:solidFill>
                        </a:rPr>
                        <a:t>View doctor</a:t>
                      </a:r>
                    </a:p>
                  </a:txBody>
                  <a:tcPr/>
                </a:tc>
                <a:tc>
                  <a:txBody>
                    <a:bodyPr/>
                    <a:lstStyle/>
                    <a:p>
                      <a:pPr algn="ctr"/>
                      <a:r>
                        <a:rPr lang="en-US" b="1" dirty="0"/>
                        <a:t>Medium</a:t>
                      </a:r>
                    </a:p>
                  </a:txBody>
                  <a:tcPr marL="58276" marR="58276" marT="29138" marB="29138"/>
                </a:tc>
                <a:extLst>
                  <a:ext uri="{0D108BD9-81ED-4DB2-BD59-A6C34878D82A}">
                    <a16:rowId xmlns:a16="http://schemas.microsoft.com/office/drawing/2014/main" val="2180020631"/>
                  </a:ext>
                </a:extLst>
              </a:tr>
              <a:tr h="638080">
                <a:tc>
                  <a:txBody>
                    <a:bodyPr/>
                    <a:lstStyle/>
                    <a:p>
                      <a:pPr algn="ctr"/>
                      <a:r>
                        <a:rPr lang="en-US" b="1" dirty="0"/>
                        <a:t>             4</a:t>
                      </a:r>
                      <a:endParaRPr lang="en-US" b="1"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b="1" dirty="0">
                          <a:solidFill>
                            <a:schemeClr val="tx1"/>
                          </a:solidFill>
                        </a:rPr>
                        <a:t>View schedule</a:t>
                      </a:r>
                    </a:p>
                  </a:txBody>
                  <a:tcPr/>
                </a:tc>
                <a:tc>
                  <a:txBody>
                    <a:bodyPr/>
                    <a:lstStyle/>
                    <a:p>
                      <a:pPr algn="ctr"/>
                      <a:r>
                        <a:rPr lang="en-US" b="1" dirty="0"/>
                        <a:t>Medium</a:t>
                      </a:r>
                    </a:p>
                  </a:txBody>
                  <a:tcPr marL="58276" marR="58276" marT="29138" marB="29138"/>
                </a:tc>
                <a:extLst>
                  <a:ext uri="{0D108BD9-81ED-4DB2-BD59-A6C34878D82A}">
                    <a16:rowId xmlns:a16="http://schemas.microsoft.com/office/drawing/2014/main" val="3076036004"/>
                  </a:ext>
                </a:extLst>
              </a:tr>
              <a:tr h="593735">
                <a:tc>
                  <a:txBody>
                    <a:bodyPr/>
                    <a:lstStyle/>
                    <a:p>
                      <a:pPr algn="ctr"/>
                      <a:r>
                        <a:rPr lang="en-US" b="1" dirty="0"/>
                        <a:t>             5</a:t>
                      </a:r>
                      <a:endParaRPr lang="en-US" b="1" dirty="0">
                        <a:solidFill>
                          <a:schemeClr val="tx1"/>
                        </a:solidFill>
                      </a:endParaRPr>
                    </a:p>
                  </a:txBody>
                  <a:tcPr/>
                </a:tc>
                <a:tc>
                  <a:txBody>
                    <a:bodyPr/>
                    <a:lstStyle/>
                    <a:p>
                      <a:pPr algn="ctr"/>
                      <a:r>
                        <a:rPr lang="en-US" b="1" dirty="0">
                          <a:solidFill>
                            <a:schemeClr val="tx1"/>
                          </a:solidFill>
                        </a:rPr>
                        <a:t>book</a:t>
                      </a:r>
                    </a:p>
                  </a:txBody>
                  <a:tcPr/>
                </a:tc>
                <a:tc>
                  <a:txBody>
                    <a:bodyPr/>
                    <a:lstStyle/>
                    <a:p>
                      <a:pPr algn="ctr"/>
                      <a:r>
                        <a:rPr lang="en-US" b="1" dirty="0"/>
                        <a:t>Medium</a:t>
                      </a:r>
                    </a:p>
                  </a:txBody>
                  <a:tcPr marL="58276" marR="58276" marT="29138" marB="29138"/>
                </a:tc>
                <a:extLst>
                  <a:ext uri="{0D108BD9-81ED-4DB2-BD59-A6C34878D82A}">
                    <a16:rowId xmlns:a16="http://schemas.microsoft.com/office/drawing/2014/main" val="3787154003"/>
                  </a:ext>
                </a:extLst>
              </a:tr>
              <a:tr h="593735">
                <a:tc>
                  <a:txBody>
                    <a:bodyPr/>
                    <a:lstStyle/>
                    <a:p>
                      <a:pPr algn="ctr"/>
                      <a:r>
                        <a:rPr lang="en-US" b="1" dirty="0"/>
                        <a:t>             6</a:t>
                      </a:r>
                      <a:endParaRPr lang="en-US" b="1" dirty="0">
                        <a:solidFill>
                          <a:schemeClr val="tx1"/>
                        </a:solidFill>
                      </a:endParaRPr>
                    </a:p>
                  </a:txBody>
                  <a:tcPr/>
                </a:tc>
                <a:tc>
                  <a:txBody>
                    <a:bodyPr/>
                    <a:lstStyle/>
                    <a:p>
                      <a:pPr algn="ctr"/>
                      <a:r>
                        <a:rPr lang="en-US" b="1" dirty="0">
                          <a:solidFill>
                            <a:schemeClr val="tx1"/>
                          </a:solidFill>
                        </a:rPr>
                        <a:t>Medicine notification</a:t>
                      </a:r>
                    </a:p>
                  </a:txBody>
                  <a:tcPr/>
                </a:tc>
                <a:tc>
                  <a:txBody>
                    <a:bodyPr/>
                    <a:lstStyle/>
                    <a:p>
                      <a:pPr algn="ctr"/>
                      <a:r>
                        <a:rPr lang="en-US" b="1" dirty="0"/>
                        <a:t>Medium</a:t>
                      </a:r>
                    </a:p>
                  </a:txBody>
                  <a:tcPr marL="58276" marR="58276" marT="29138" marB="29138"/>
                </a:tc>
                <a:extLst>
                  <a:ext uri="{0D108BD9-81ED-4DB2-BD59-A6C34878D82A}">
                    <a16:rowId xmlns:a16="http://schemas.microsoft.com/office/drawing/2014/main" val="1100924135"/>
                  </a:ext>
                </a:extLst>
              </a:tr>
              <a:tr h="593735">
                <a:tc>
                  <a:txBody>
                    <a:bodyPr/>
                    <a:lstStyle/>
                    <a:p>
                      <a:pPr algn="ctr"/>
                      <a:r>
                        <a:rPr lang="en-US" b="1" dirty="0"/>
                        <a:t>            7</a:t>
                      </a:r>
                      <a:endParaRPr lang="en-IN" b="1" dirty="0"/>
                    </a:p>
                  </a:txBody>
                  <a:tcPr/>
                </a:tc>
                <a:tc>
                  <a:txBody>
                    <a:bodyPr/>
                    <a:lstStyle/>
                    <a:p>
                      <a:r>
                        <a:rPr lang="en-US" b="1" dirty="0"/>
                        <a:t>               Set goal</a:t>
                      </a:r>
                      <a:endParaRPr lang="en-IN" b="1" dirty="0"/>
                    </a:p>
                  </a:txBody>
                  <a:tcPr/>
                </a:tc>
                <a:tc>
                  <a:txBody>
                    <a:bodyPr/>
                    <a:lstStyle/>
                    <a:p>
                      <a:pPr algn="ctr"/>
                      <a:r>
                        <a:rPr lang="en-US" b="1" dirty="0"/>
                        <a:t>Medium</a:t>
                      </a:r>
                    </a:p>
                    <a:p>
                      <a:pPr algn="ctr"/>
                      <a:endParaRPr lang="en-IN" dirty="0"/>
                    </a:p>
                  </a:txBody>
                  <a:tcPr/>
                </a:tc>
                <a:extLst>
                  <a:ext uri="{0D108BD9-81ED-4DB2-BD59-A6C34878D82A}">
                    <a16:rowId xmlns:a16="http://schemas.microsoft.com/office/drawing/2014/main" val="1221416058"/>
                  </a:ext>
                </a:extLst>
              </a:tr>
            </a:tbl>
          </a:graphicData>
        </a:graphic>
      </p:graphicFrame>
    </p:spTree>
    <p:extLst>
      <p:ext uri="{BB962C8B-B14F-4D97-AF65-F5344CB8AC3E}">
        <p14:creationId xmlns:p14="http://schemas.microsoft.com/office/powerpoint/2010/main" val="34805452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3A724-9388-DD39-4096-62CDD53DC794}"/>
              </a:ext>
            </a:extLst>
          </p:cNvPr>
          <p:cNvSpPr>
            <a:spLocks noGrp="1"/>
          </p:cNvSpPr>
          <p:nvPr>
            <p:ph type="title"/>
          </p:nvPr>
        </p:nvSpPr>
        <p:spPr/>
        <p:txBody>
          <a:bodyPr/>
          <a:lstStyle/>
          <a:p>
            <a:endParaRPr lang="en-IN" dirty="0"/>
          </a:p>
        </p:txBody>
      </p:sp>
      <p:graphicFrame>
        <p:nvGraphicFramePr>
          <p:cNvPr id="4" name="Content Placeholder 3">
            <a:extLst>
              <a:ext uri="{FF2B5EF4-FFF2-40B4-BE49-F238E27FC236}">
                <a16:creationId xmlns:a16="http://schemas.microsoft.com/office/drawing/2014/main" id="{6AA013AB-BF91-5C95-2EB2-6E4072B7CA52}"/>
              </a:ext>
            </a:extLst>
          </p:cNvPr>
          <p:cNvGraphicFramePr>
            <a:graphicFrameLocks noGrp="1"/>
          </p:cNvGraphicFramePr>
          <p:nvPr>
            <p:ph idx="1"/>
            <p:extLst>
              <p:ext uri="{D42A27DB-BD31-4B8C-83A1-F6EECF244321}">
                <p14:modId xmlns:p14="http://schemas.microsoft.com/office/powerpoint/2010/main" val="1571230658"/>
              </p:ext>
            </p:extLst>
          </p:nvPr>
        </p:nvGraphicFramePr>
        <p:xfrm>
          <a:off x="1309315" y="983918"/>
          <a:ext cx="8939916" cy="5122782"/>
        </p:xfrm>
        <a:graphic>
          <a:graphicData uri="http://schemas.openxmlformats.org/drawingml/2006/table">
            <a:tbl>
              <a:tblPr firstRow="1" bandRow="1">
                <a:tableStyleId>{5C22544A-7EE6-4342-B048-85BDC9FD1C3A}</a:tableStyleId>
              </a:tblPr>
              <a:tblGrid>
                <a:gridCol w="2979972">
                  <a:extLst>
                    <a:ext uri="{9D8B030D-6E8A-4147-A177-3AD203B41FA5}">
                      <a16:colId xmlns:a16="http://schemas.microsoft.com/office/drawing/2014/main" val="2984790075"/>
                    </a:ext>
                  </a:extLst>
                </a:gridCol>
                <a:gridCol w="2979972">
                  <a:extLst>
                    <a:ext uri="{9D8B030D-6E8A-4147-A177-3AD203B41FA5}">
                      <a16:colId xmlns:a16="http://schemas.microsoft.com/office/drawing/2014/main" val="2839116619"/>
                    </a:ext>
                  </a:extLst>
                </a:gridCol>
                <a:gridCol w="2979972">
                  <a:extLst>
                    <a:ext uri="{9D8B030D-6E8A-4147-A177-3AD203B41FA5}">
                      <a16:colId xmlns:a16="http://schemas.microsoft.com/office/drawing/2014/main" val="1573935441"/>
                    </a:ext>
                  </a:extLst>
                </a:gridCol>
              </a:tblGrid>
              <a:tr h="829602">
                <a:tc>
                  <a:txBody>
                    <a:bodyPr/>
                    <a:lstStyle/>
                    <a:p>
                      <a:r>
                        <a:rPr lang="en-US" dirty="0"/>
                        <a:t>          </a:t>
                      </a:r>
                      <a:r>
                        <a:rPr lang="en-US" sz="2800" dirty="0"/>
                        <a:t>ID</a:t>
                      </a:r>
                      <a:endParaRPr lang="en-US" sz="2800" dirty="0">
                        <a:solidFill>
                          <a:schemeClr val="tx1"/>
                        </a:solidFill>
                        <a:latin typeface="+mj-lt"/>
                      </a:endParaRPr>
                    </a:p>
                  </a:txBody>
                  <a:tcPr/>
                </a:tc>
                <a:tc>
                  <a:txBody>
                    <a:bodyPr/>
                    <a:lstStyle/>
                    <a:p>
                      <a:r>
                        <a:rPr lang="en-US" dirty="0"/>
                        <a:t>   </a:t>
                      </a:r>
                      <a:r>
                        <a:rPr lang="en-US" sz="2800" dirty="0"/>
                        <a:t>NAME</a:t>
                      </a:r>
                      <a:endParaRPr lang="en-US" sz="2800" dirty="0">
                        <a:solidFill>
                          <a:schemeClr val="tx1"/>
                        </a:solidFill>
                        <a:latin typeface="+mj-lt"/>
                      </a:endParaRPr>
                    </a:p>
                  </a:txBody>
                  <a:tcPr/>
                </a:tc>
                <a:tc>
                  <a:txBody>
                    <a:bodyPr/>
                    <a:lstStyle/>
                    <a:p>
                      <a:r>
                        <a:rPr lang="en-US" sz="2800" dirty="0"/>
                        <a:t> PRIORITY</a:t>
                      </a:r>
                      <a:endParaRPr lang="en-US" sz="2800" dirty="0">
                        <a:solidFill>
                          <a:schemeClr val="tx1"/>
                        </a:solidFill>
                        <a:latin typeface="+mj-lt"/>
                      </a:endParaRPr>
                    </a:p>
                  </a:txBody>
                  <a:tcPr/>
                </a:tc>
                <a:extLst>
                  <a:ext uri="{0D108BD9-81ED-4DB2-BD59-A6C34878D82A}">
                    <a16:rowId xmlns:a16="http://schemas.microsoft.com/office/drawing/2014/main" val="1612302616"/>
                  </a:ext>
                </a:extLst>
              </a:tr>
              <a:tr h="593735">
                <a:tc>
                  <a:txBody>
                    <a:bodyPr/>
                    <a:lstStyle/>
                    <a:p>
                      <a:pPr algn="ctr"/>
                      <a:r>
                        <a:rPr lang="en-US" b="1" dirty="0"/>
                        <a:t>            8     </a:t>
                      </a:r>
                      <a:endParaRPr lang="en-US" b="1" dirty="0">
                        <a:solidFill>
                          <a:schemeClr val="tx1"/>
                        </a:solidFill>
                      </a:endParaRPr>
                    </a:p>
                  </a:txBody>
                  <a:tcPr/>
                </a:tc>
                <a:tc>
                  <a:txBody>
                    <a:bodyPr/>
                    <a:lstStyle/>
                    <a:p>
                      <a:pPr algn="ctr"/>
                      <a:r>
                        <a:rPr lang="en-US" b="1" dirty="0"/>
                        <a:t> update status</a:t>
                      </a:r>
                      <a:endParaRPr lang="en-US" b="1"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b="1" dirty="0"/>
                        <a:t>Medium</a:t>
                      </a:r>
                    </a:p>
                  </a:txBody>
                  <a:tcPr/>
                </a:tc>
                <a:extLst>
                  <a:ext uri="{0D108BD9-81ED-4DB2-BD59-A6C34878D82A}">
                    <a16:rowId xmlns:a16="http://schemas.microsoft.com/office/drawing/2014/main" val="1272532484"/>
                  </a:ext>
                </a:extLst>
              </a:tr>
              <a:tr h="593735">
                <a:tc>
                  <a:txBody>
                    <a:bodyPr/>
                    <a:lstStyle/>
                    <a:p>
                      <a:pPr algn="ctr"/>
                      <a:r>
                        <a:rPr lang="en-US" b="1" dirty="0"/>
                        <a:t>            9</a:t>
                      </a:r>
                      <a:endParaRPr lang="en-US" b="1" dirty="0">
                        <a:solidFill>
                          <a:schemeClr val="tx1"/>
                        </a:solidFill>
                      </a:endParaRPr>
                    </a:p>
                  </a:txBody>
                  <a:tcPr/>
                </a:tc>
                <a:tc>
                  <a:txBody>
                    <a:bodyPr/>
                    <a:lstStyle/>
                    <a:p>
                      <a:pPr algn="ctr"/>
                      <a:r>
                        <a:rPr lang="en-US" b="1" dirty="0">
                          <a:solidFill>
                            <a:schemeClr val="tx1"/>
                          </a:solidFill>
                        </a:rPr>
                        <a:t>View tips</a:t>
                      </a:r>
                    </a:p>
                  </a:txBody>
                  <a:tcPr/>
                </a:tc>
                <a:tc>
                  <a:txBody>
                    <a:bodyPr/>
                    <a:lstStyle/>
                    <a:p>
                      <a:pPr algn="ctr"/>
                      <a:r>
                        <a:rPr lang="en-US" b="1" dirty="0"/>
                        <a:t>Medium</a:t>
                      </a:r>
                    </a:p>
                  </a:txBody>
                  <a:tcPr/>
                </a:tc>
                <a:extLst>
                  <a:ext uri="{0D108BD9-81ED-4DB2-BD59-A6C34878D82A}">
                    <a16:rowId xmlns:a16="http://schemas.microsoft.com/office/drawing/2014/main" val="833998812"/>
                  </a:ext>
                </a:extLst>
              </a:tr>
              <a:tr h="638080">
                <a:tc>
                  <a:txBody>
                    <a:bodyPr/>
                    <a:lstStyle/>
                    <a:p>
                      <a:pPr algn="ctr"/>
                      <a:r>
                        <a:rPr lang="en-US" b="1" dirty="0"/>
                        <a:t>             10 </a:t>
                      </a:r>
                      <a:endParaRPr lang="en-US" b="1" dirty="0">
                        <a:solidFill>
                          <a:schemeClr val="tx1"/>
                        </a:solidFill>
                      </a:endParaRPr>
                    </a:p>
                  </a:txBody>
                  <a:tcPr/>
                </a:tc>
                <a:tc>
                  <a:txBody>
                    <a:bodyPr/>
                    <a:lstStyle/>
                    <a:p>
                      <a:pPr algn="ctr"/>
                      <a:r>
                        <a:rPr lang="en-US" b="1" dirty="0">
                          <a:solidFill>
                            <a:schemeClr val="tx1"/>
                          </a:solidFill>
                        </a:rPr>
                        <a:t>Suggestion/ </a:t>
                      </a:r>
                      <a:r>
                        <a:rPr lang="en-US" b="1" dirty="0" err="1">
                          <a:solidFill>
                            <a:schemeClr val="tx1"/>
                          </a:solidFill>
                        </a:rPr>
                        <a:t>recomantation</a:t>
                      </a:r>
                      <a:endParaRPr lang="en-US" b="1" dirty="0">
                        <a:solidFill>
                          <a:schemeClr val="tx1"/>
                        </a:solidFill>
                      </a:endParaRPr>
                    </a:p>
                  </a:txBody>
                  <a:tcPr/>
                </a:tc>
                <a:tc>
                  <a:txBody>
                    <a:bodyPr/>
                    <a:lstStyle/>
                    <a:p>
                      <a:pPr algn="ctr"/>
                      <a:r>
                        <a:rPr lang="en-US" b="1" dirty="0"/>
                        <a:t>Medium</a:t>
                      </a:r>
                    </a:p>
                  </a:txBody>
                  <a:tcPr marL="58276" marR="58276" marT="29138" marB="29138"/>
                </a:tc>
                <a:extLst>
                  <a:ext uri="{0D108BD9-81ED-4DB2-BD59-A6C34878D82A}">
                    <a16:rowId xmlns:a16="http://schemas.microsoft.com/office/drawing/2014/main" val="2771454067"/>
                  </a:ext>
                </a:extLst>
              </a:tr>
              <a:tr h="638080">
                <a:tc>
                  <a:txBody>
                    <a:bodyPr/>
                    <a:lstStyle/>
                    <a:p>
                      <a:pPr algn="ctr"/>
                      <a:r>
                        <a:rPr lang="en-US" b="1" dirty="0"/>
                        <a:t>             11</a:t>
                      </a:r>
                      <a:endParaRPr lang="en-US" b="1"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b="1" dirty="0">
                          <a:solidFill>
                            <a:schemeClr val="tx1"/>
                          </a:solidFill>
                        </a:rPr>
                        <a:t>View schedule</a:t>
                      </a:r>
                    </a:p>
                  </a:txBody>
                  <a:tcPr/>
                </a:tc>
                <a:tc>
                  <a:txBody>
                    <a:bodyPr/>
                    <a:lstStyle/>
                    <a:p>
                      <a:pPr algn="ctr"/>
                      <a:r>
                        <a:rPr lang="en-US" b="1" dirty="0"/>
                        <a:t>High</a:t>
                      </a:r>
                    </a:p>
                  </a:txBody>
                  <a:tcPr marL="58276" marR="58276" marT="29138" marB="29138"/>
                </a:tc>
                <a:extLst>
                  <a:ext uri="{0D108BD9-81ED-4DB2-BD59-A6C34878D82A}">
                    <a16:rowId xmlns:a16="http://schemas.microsoft.com/office/drawing/2014/main" val="3168483124"/>
                  </a:ext>
                </a:extLst>
              </a:tr>
              <a:tr h="593735">
                <a:tc>
                  <a:txBody>
                    <a:bodyPr/>
                    <a:lstStyle/>
                    <a:p>
                      <a:pPr algn="ctr"/>
                      <a:r>
                        <a:rPr lang="en-US" b="1" dirty="0"/>
                        <a:t>             12</a:t>
                      </a:r>
                      <a:endParaRPr lang="en-US" b="1" dirty="0">
                        <a:solidFill>
                          <a:schemeClr val="tx1"/>
                        </a:solidFill>
                      </a:endParaRPr>
                    </a:p>
                  </a:txBody>
                  <a:tcPr/>
                </a:tc>
                <a:tc>
                  <a:txBody>
                    <a:bodyPr/>
                    <a:lstStyle/>
                    <a:p>
                      <a:pPr algn="ctr"/>
                      <a:r>
                        <a:rPr lang="en-US" b="1" dirty="0">
                          <a:solidFill>
                            <a:schemeClr val="tx1"/>
                          </a:solidFill>
                        </a:rPr>
                        <a:t>View </a:t>
                      </a:r>
                      <a:r>
                        <a:rPr lang="en-US" b="1" dirty="0" err="1">
                          <a:solidFill>
                            <a:schemeClr val="tx1"/>
                          </a:solidFill>
                        </a:rPr>
                        <a:t>booking&amp;verify</a:t>
                      </a:r>
                      <a:endParaRPr lang="en-US" b="1" dirty="0">
                        <a:solidFill>
                          <a:schemeClr val="tx1"/>
                        </a:solidFill>
                      </a:endParaRPr>
                    </a:p>
                  </a:txBody>
                  <a:tcPr/>
                </a:tc>
                <a:tc>
                  <a:txBody>
                    <a:bodyPr/>
                    <a:lstStyle/>
                    <a:p>
                      <a:pPr algn="ctr"/>
                      <a:r>
                        <a:rPr lang="en-US" b="1" dirty="0"/>
                        <a:t>High</a:t>
                      </a:r>
                    </a:p>
                  </a:txBody>
                  <a:tcPr marL="58276" marR="58276" marT="29138" marB="29138"/>
                </a:tc>
                <a:extLst>
                  <a:ext uri="{0D108BD9-81ED-4DB2-BD59-A6C34878D82A}">
                    <a16:rowId xmlns:a16="http://schemas.microsoft.com/office/drawing/2014/main" val="2113468261"/>
                  </a:ext>
                </a:extLst>
              </a:tr>
              <a:tr h="593735">
                <a:tc>
                  <a:txBody>
                    <a:bodyPr/>
                    <a:lstStyle/>
                    <a:p>
                      <a:pPr algn="ctr"/>
                      <a:r>
                        <a:rPr lang="en-US" b="1" dirty="0"/>
                        <a:t>             13</a:t>
                      </a:r>
                      <a:endParaRPr lang="en-US" b="1" dirty="0">
                        <a:solidFill>
                          <a:schemeClr val="tx1"/>
                        </a:solidFill>
                      </a:endParaRPr>
                    </a:p>
                  </a:txBody>
                  <a:tcPr/>
                </a:tc>
                <a:tc>
                  <a:txBody>
                    <a:bodyPr/>
                    <a:lstStyle/>
                    <a:p>
                      <a:pPr algn="ctr"/>
                      <a:r>
                        <a:rPr lang="en-US" b="1" dirty="0">
                          <a:solidFill>
                            <a:schemeClr val="tx1"/>
                          </a:solidFill>
                        </a:rPr>
                        <a:t>Add prescription</a:t>
                      </a:r>
                    </a:p>
                  </a:txBody>
                  <a:tcPr/>
                </a:tc>
                <a:tc>
                  <a:txBody>
                    <a:bodyPr/>
                    <a:lstStyle/>
                    <a:p>
                      <a:pPr algn="ctr"/>
                      <a:r>
                        <a:rPr lang="en-US" b="1" dirty="0"/>
                        <a:t>Medium</a:t>
                      </a:r>
                    </a:p>
                  </a:txBody>
                  <a:tcPr marL="58276" marR="58276" marT="29138" marB="29138"/>
                </a:tc>
                <a:extLst>
                  <a:ext uri="{0D108BD9-81ED-4DB2-BD59-A6C34878D82A}">
                    <a16:rowId xmlns:a16="http://schemas.microsoft.com/office/drawing/2014/main" val="2926200593"/>
                  </a:ext>
                </a:extLst>
              </a:tr>
              <a:tr h="593735">
                <a:tc>
                  <a:txBody>
                    <a:bodyPr/>
                    <a:lstStyle/>
                    <a:p>
                      <a:pPr algn="ctr"/>
                      <a:r>
                        <a:rPr lang="en-US" b="1" dirty="0"/>
                        <a:t>            14</a:t>
                      </a:r>
                      <a:endParaRPr lang="en-IN" b="1" dirty="0"/>
                    </a:p>
                  </a:txBody>
                  <a:tcPr/>
                </a:tc>
                <a:tc>
                  <a:txBody>
                    <a:bodyPr/>
                    <a:lstStyle/>
                    <a:p>
                      <a:r>
                        <a:rPr lang="en-US" b="1" dirty="0"/>
                        <a:t>           chat with user</a:t>
                      </a:r>
                      <a:endParaRPr lang="en-IN" b="1" dirty="0"/>
                    </a:p>
                  </a:txBody>
                  <a:tcPr/>
                </a:tc>
                <a:tc>
                  <a:txBody>
                    <a:bodyPr/>
                    <a:lstStyle/>
                    <a:p>
                      <a:pPr algn="ctr"/>
                      <a:r>
                        <a:rPr lang="en-US" b="1" dirty="0"/>
                        <a:t>Medium</a:t>
                      </a:r>
                    </a:p>
                    <a:p>
                      <a:pPr algn="ctr"/>
                      <a:endParaRPr lang="en-IN" dirty="0"/>
                    </a:p>
                  </a:txBody>
                  <a:tcPr/>
                </a:tc>
                <a:extLst>
                  <a:ext uri="{0D108BD9-81ED-4DB2-BD59-A6C34878D82A}">
                    <a16:rowId xmlns:a16="http://schemas.microsoft.com/office/drawing/2014/main" val="3871411505"/>
                  </a:ext>
                </a:extLst>
              </a:tr>
            </a:tbl>
          </a:graphicData>
        </a:graphic>
      </p:graphicFrame>
    </p:spTree>
    <p:extLst>
      <p:ext uri="{BB962C8B-B14F-4D97-AF65-F5344CB8AC3E}">
        <p14:creationId xmlns:p14="http://schemas.microsoft.com/office/powerpoint/2010/main" val="34265860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E6A34-E2FD-0361-306F-D9F6DA4F8724}"/>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1428D4AA-D75C-FEA5-F755-88748B21BAC7}"/>
              </a:ext>
            </a:extLst>
          </p:cNvPr>
          <p:cNvSpPr>
            <a:spLocks noGrp="1"/>
          </p:cNvSpPr>
          <p:nvPr>
            <p:ph idx="1"/>
          </p:nvPr>
        </p:nvSpPr>
        <p:spPr/>
        <p:txBody>
          <a:bodyPr/>
          <a:lstStyle/>
          <a:p>
            <a:endParaRPr lang="en-IN" sz="1800" dirty="0"/>
          </a:p>
        </p:txBody>
      </p:sp>
      <p:graphicFrame>
        <p:nvGraphicFramePr>
          <p:cNvPr id="4" name="Content Placeholder 3">
            <a:extLst>
              <a:ext uri="{FF2B5EF4-FFF2-40B4-BE49-F238E27FC236}">
                <a16:creationId xmlns:a16="http://schemas.microsoft.com/office/drawing/2014/main" id="{B165BB44-E59A-C204-BD4E-9891FAED799F}"/>
              </a:ext>
            </a:extLst>
          </p:cNvPr>
          <p:cNvGraphicFramePr>
            <a:graphicFrameLocks/>
          </p:cNvGraphicFramePr>
          <p:nvPr>
            <p:extLst>
              <p:ext uri="{D42A27DB-BD31-4B8C-83A1-F6EECF244321}">
                <p14:modId xmlns:p14="http://schemas.microsoft.com/office/powerpoint/2010/main" val="1181325979"/>
              </p:ext>
            </p:extLst>
          </p:nvPr>
        </p:nvGraphicFramePr>
        <p:xfrm>
          <a:off x="1309315" y="983918"/>
          <a:ext cx="8939916" cy="3886967"/>
        </p:xfrm>
        <a:graphic>
          <a:graphicData uri="http://schemas.openxmlformats.org/drawingml/2006/table">
            <a:tbl>
              <a:tblPr firstRow="1" bandRow="1">
                <a:tableStyleId>{5C22544A-7EE6-4342-B048-85BDC9FD1C3A}</a:tableStyleId>
              </a:tblPr>
              <a:tblGrid>
                <a:gridCol w="2979972">
                  <a:extLst>
                    <a:ext uri="{9D8B030D-6E8A-4147-A177-3AD203B41FA5}">
                      <a16:colId xmlns:a16="http://schemas.microsoft.com/office/drawing/2014/main" val="2984790075"/>
                    </a:ext>
                  </a:extLst>
                </a:gridCol>
                <a:gridCol w="2979972">
                  <a:extLst>
                    <a:ext uri="{9D8B030D-6E8A-4147-A177-3AD203B41FA5}">
                      <a16:colId xmlns:a16="http://schemas.microsoft.com/office/drawing/2014/main" val="2839116619"/>
                    </a:ext>
                  </a:extLst>
                </a:gridCol>
                <a:gridCol w="2979972">
                  <a:extLst>
                    <a:ext uri="{9D8B030D-6E8A-4147-A177-3AD203B41FA5}">
                      <a16:colId xmlns:a16="http://schemas.microsoft.com/office/drawing/2014/main" val="1573935441"/>
                    </a:ext>
                  </a:extLst>
                </a:gridCol>
              </a:tblGrid>
              <a:tr h="829602">
                <a:tc>
                  <a:txBody>
                    <a:bodyPr/>
                    <a:lstStyle/>
                    <a:p>
                      <a:r>
                        <a:rPr lang="en-US" dirty="0"/>
                        <a:t>          </a:t>
                      </a:r>
                      <a:r>
                        <a:rPr lang="en-US" sz="2800" dirty="0"/>
                        <a:t>ID</a:t>
                      </a:r>
                      <a:endParaRPr lang="en-US" sz="2800" dirty="0">
                        <a:solidFill>
                          <a:schemeClr val="tx1"/>
                        </a:solidFill>
                        <a:latin typeface="+mj-lt"/>
                      </a:endParaRPr>
                    </a:p>
                  </a:txBody>
                  <a:tcPr/>
                </a:tc>
                <a:tc>
                  <a:txBody>
                    <a:bodyPr/>
                    <a:lstStyle/>
                    <a:p>
                      <a:r>
                        <a:rPr lang="en-US" dirty="0"/>
                        <a:t>   </a:t>
                      </a:r>
                      <a:r>
                        <a:rPr lang="en-US" sz="2800" dirty="0"/>
                        <a:t>NAME</a:t>
                      </a:r>
                      <a:endParaRPr lang="en-US" sz="2800" dirty="0">
                        <a:solidFill>
                          <a:schemeClr val="tx1"/>
                        </a:solidFill>
                        <a:latin typeface="+mj-lt"/>
                      </a:endParaRPr>
                    </a:p>
                  </a:txBody>
                  <a:tcPr/>
                </a:tc>
                <a:tc>
                  <a:txBody>
                    <a:bodyPr/>
                    <a:lstStyle/>
                    <a:p>
                      <a:r>
                        <a:rPr lang="en-US" sz="2800" dirty="0"/>
                        <a:t> PRIORITY</a:t>
                      </a:r>
                      <a:endParaRPr lang="en-US" sz="2800" dirty="0">
                        <a:solidFill>
                          <a:schemeClr val="tx1"/>
                        </a:solidFill>
                        <a:latin typeface="+mj-lt"/>
                      </a:endParaRPr>
                    </a:p>
                  </a:txBody>
                  <a:tcPr/>
                </a:tc>
                <a:extLst>
                  <a:ext uri="{0D108BD9-81ED-4DB2-BD59-A6C34878D82A}">
                    <a16:rowId xmlns:a16="http://schemas.microsoft.com/office/drawing/2014/main" val="1612302616"/>
                  </a:ext>
                </a:extLst>
              </a:tr>
              <a:tr h="593735">
                <a:tc>
                  <a:txBody>
                    <a:bodyPr/>
                    <a:lstStyle/>
                    <a:p>
                      <a:pPr algn="ctr"/>
                      <a:r>
                        <a:rPr lang="en-US" b="1" dirty="0"/>
                        <a:t>          15 </a:t>
                      </a:r>
                      <a:endParaRPr lang="en-US" b="1" dirty="0">
                        <a:solidFill>
                          <a:schemeClr val="tx1"/>
                        </a:solidFill>
                      </a:endParaRPr>
                    </a:p>
                  </a:txBody>
                  <a:tcPr/>
                </a:tc>
                <a:tc>
                  <a:txBody>
                    <a:bodyPr/>
                    <a:lstStyle/>
                    <a:p>
                      <a:pPr algn="ctr"/>
                      <a:r>
                        <a:rPr lang="en-US" b="1" dirty="0"/>
                        <a:t> </a:t>
                      </a:r>
                      <a:r>
                        <a:rPr lang="en-US" b="1" dirty="0" err="1"/>
                        <a:t>add&amp;manage</a:t>
                      </a:r>
                      <a:r>
                        <a:rPr lang="en-US" b="1" dirty="0"/>
                        <a:t> doctor</a:t>
                      </a:r>
                      <a:endParaRPr lang="en-US" b="1"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b="1" dirty="0"/>
                        <a:t>High</a:t>
                      </a:r>
                    </a:p>
                  </a:txBody>
                  <a:tcPr/>
                </a:tc>
                <a:extLst>
                  <a:ext uri="{0D108BD9-81ED-4DB2-BD59-A6C34878D82A}">
                    <a16:rowId xmlns:a16="http://schemas.microsoft.com/office/drawing/2014/main" val="1272532484"/>
                  </a:ext>
                </a:extLst>
              </a:tr>
              <a:tr h="593735">
                <a:tc>
                  <a:txBody>
                    <a:bodyPr/>
                    <a:lstStyle/>
                    <a:p>
                      <a:pPr algn="ctr"/>
                      <a:r>
                        <a:rPr lang="en-US" b="1" dirty="0"/>
                        <a:t>           16</a:t>
                      </a:r>
                      <a:endParaRPr lang="en-US" b="1" dirty="0">
                        <a:solidFill>
                          <a:schemeClr val="tx1"/>
                        </a:solidFill>
                      </a:endParaRPr>
                    </a:p>
                  </a:txBody>
                  <a:tcPr/>
                </a:tc>
                <a:tc>
                  <a:txBody>
                    <a:bodyPr/>
                    <a:lstStyle/>
                    <a:p>
                      <a:pPr algn="ctr"/>
                      <a:r>
                        <a:rPr lang="en-US" b="1" dirty="0">
                          <a:solidFill>
                            <a:schemeClr val="tx1"/>
                          </a:solidFill>
                        </a:rPr>
                        <a:t>Add schedule</a:t>
                      </a:r>
                    </a:p>
                  </a:txBody>
                  <a:tcPr/>
                </a:tc>
                <a:tc>
                  <a:txBody>
                    <a:bodyPr/>
                    <a:lstStyle/>
                    <a:p>
                      <a:pPr algn="ctr"/>
                      <a:r>
                        <a:rPr lang="en-US" b="1" dirty="0"/>
                        <a:t>High</a:t>
                      </a:r>
                    </a:p>
                  </a:txBody>
                  <a:tcPr/>
                </a:tc>
                <a:extLst>
                  <a:ext uri="{0D108BD9-81ED-4DB2-BD59-A6C34878D82A}">
                    <a16:rowId xmlns:a16="http://schemas.microsoft.com/office/drawing/2014/main" val="833998812"/>
                  </a:ext>
                </a:extLst>
              </a:tr>
              <a:tr h="638080">
                <a:tc>
                  <a:txBody>
                    <a:bodyPr/>
                    <a:lstStyle/>
                    <a:p>
                      <a:pPr algn="ctr"/>
                      <a:r>
                        <a:rPr lang="en-US" b="1" dirty="0"/>
                        <a:t>             17 </a:t>
                      </a:r>
                      <a:endParaRPr lang="en-US" b="1" dirty="0">
                        <a:solidFill>
                          <a:schemeClr val="tx1"/>
                        </a:solidFill>
                      </a:endParaRPr>
                    </a:p>
                  </a:txBody>
                  <a:tcPr/>
                </a:tc>
                <a:tc>
                  <a:txBody>
                    <a:bodyPr/>
                    <a:lstStyle/>
                    <a:p>
                      <a:pPr algn="ctr"/>
                      <a:r>
                        <a:rPr lang="en-US" b="1" dirty="0">
                          <a:solidFill>
                            <a:schemeClr val="tx1"/>
                          </a:solidFill>
                        </a:rPr>
                        <a:t>View user</a:t>
                      </a:r>
                    </a:p>
                  </a:txBody>
                  <a:tcPr/>
                </a:tc>
                <a:tc>
                  <a:txBody>
                    <a:bodyPr/>
                    <a:lstStyle/>
                    <a:p>
                      <a:pPr algn="ctr"/>
                      <a:r>
                        <a:rPr lang="en-US" b="1" dirty="0"/>
                        <a:t>High</a:t>
                      </a:r>
                    </a:p>
                  </a:txBody>
                  <a:tcPr marL="58276" marR="58276" marT="29138" marB="29138"/>
                </a:tc>
                <a:extLst>
                  <a:ext uri="{0D108BD9-81ED-4DB2-BD59-A6C34878D82A}">
                    <a16:rowId xmlns:a16="http://schemas.microsoft.com/office/drawing/2014/main" val="2771454067"/>
                  </a:ext>
                </a:extLst>
              </a:tr>
              <a:tr h="638080">
                <a:tc>
                  <a:txBody>
                    <a:bodyPr/>
                    <a:lstStyle/>
                    <a:p>
                      <a:pPr algn="ctr"/>
                      <a:r>
                        <a:rPr lang="en-US" b="1" dirty="0"/>
                        <a:t>             18</a:t>
                      </a:r>
                      <a:endParaRPr lang="en-US" b="1"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b="1" dirty="0">
                          <a:solidFill>
                            <a:schemeClr val="tx1"/>
                          </a:solidFill>
                        </a:rPr>
                        <a:t>View booking</a:t>
                      </a:r>
                    </a:p>
                  </a:txBody>
                  <a:tcPr/>
                </a:tc>
                <a:tc>
                  <a:txBody>
                    <a:bodyPr/>
                    <a:lstStyle/>
                    <a:p>
                      <a:pPr algn="ctr"/>
                      <a:r>
                        <a:rPr lang="en-US" b="1" dirty="0"/>
                        <a:t>High</a:t>
                      </a:r>
                    </a:p>
                  </a:txBody>
                  <a:tcPr marL="58276" marR="58276" marT="29138" marB="29138"/>
                </a:tc>
                <a:extLst>
                  <a:ext uri="{0D108BD9-81ED-4DB2-BD59-A6C34878D82A}">
                    <a16:rowId xmlns:a16="http://schemas.microsoft.com/office/drawing/2014/main" val="3168483124"/>
                  </a:ext>
                </a:extLst>
              </a:tr>
              <a:tr h="593735">
                <a:tc>
                  <a:txBody>
                    <a:bodyPr/>
                    <a:lstStyle/>
                    <a:p>
                      <a:pPr algn="ctr"/>
                      <a:r>
                        <a:rPr lang="en-US" b="1" dirty="0"/>
                        <a:t>             19</a:t>
                      </a:r>
                      <a:endParaRPr lang="en-US" b="1" dirty="0">
                        <a:solidFill>
                          <a:schemeClr val="tx1"/>
                        </a:solidFill>
                      </a:endParaRPr>
                    </a:p>
                  </a:txBody>
                  <a:tcPr/>
                </a:tc>
                <a:tc>
                  <a:txBody>
                    <a:bodyPr/>
                    <a:lstStyle/>
                    <a:p>
                      <a:pPr algn="ctr"/>
                      <a:r>
                        <a:rPr lang="en-US" b="1" dirty="0">
                          <a:solidFill>
                            <a:schemeClr val="tx1"/>
                          </a:solidFill>
                        </a:rPr>
                        <a:t>Tips management</a:t>
                      </a:r>
                    </a:p>
                  </a:txBody>
                  <a:tcPr/>
                </a:tc>
                <a:tc>
                  <a:txBody>
                    <a:bodyPr/>
                    <a:lstStyle/>
                    <a:p>
                      <a:pPr algn="ctr"/>
                      <a:r>
                        <a:rPr lang="en-US" b="1" dirty="0"/>
                        <a:t>Medium</a:t>
                      </a:r>
                    </a:p>
                  </a:txBody>
                  <a:tcPr marL="58276" marR="58276" marT="29138" marB="29138"/>
                </a:tc>
                <a:extLst>
                  <a:ext uri="{0D108BD9-81ED-4DB2-BD59-A6C34878D82A}">
                    <a16:rowId xmlns:a16="http://schemas.microsoft.com/office/drawing/2014/main" val="2113468261"/>
                  </a:ext>
                </a:extLst>
              </a:tr>
            </a:tbl>
          </a:graphicData>
        </a:graphic>
      </p:graphicFrame>
    </p:spTree>
    <p:extLst>
      <p:ext uri="{BB962C8B-B14F-4D97-AF65-F5344CB8AC3E}">
        <p14:creationId xmlns:p14="http://schemas.microsoft.com/office/powerpoint/2010/main" val="37720572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F8777-96EA-1C57-BC43-00B8B82C89E8}"/>
              </a:ext>
            </a:extLst>
          </p:cNvPr>
          <p:cNvSpPr>
            <a:spLocks noGrp="1"/>
          </p:cNvSpPr>
          <p:nvPr>
            <p:ph type="title"/>
          </p:nvPr>
        </p:nvSpPr>
        <p:spPr/>
        <p:txBody>
          <a:bodyPr/>
          <a:lstStyle/>
          <a:p>
            <a:r>
              <a:rPr lang="en-US" dirty="0"/>
              <a:t>                            Project plan</a:t>
            </a:r>
            <a:endParaRPr lang="en-IN" dirty="0"/>
          </a:p>
        </p:txBody>
      </p:sp>
      <p:graphicFrame>
        <p:nvGraphicFramePr>
          <p:cNvPr id="4" name="Table 4">
            <a:extLst>
              <a:ext uri="{FF2B5EF4-FFF2-40B4-BE49-F238E27FC236}">
                <a16:creationId xmlns:a16="http://schemas.microsoft.com/office/drawing/2014/main" id="{4CBD8DAE-3E3A-7DE9-84BC-D733C3BD5DE3}"/>
              </a:ext>
            </a:extLst>
          </p:cNvPr>
          <p:cNvGraphicFramePr>
            <a:graphicFrameLocks noGrp="1"/>
          </p:cNvGraphicFramePr>
          <p:nvPr>
            <p:ph idx="1"/>
            <p:extLst>
              <p:ext uri="{D42A27DB-BD31-4B8C-83A1-F6EECF244321}">
                <p14:modId xmlns:p14="http://schemas.microsoft.com/office/powerpoint/2010/main" val="3746310493"/>
              </p:ext>
            </p:extLst>
          </p:nvPr>
        </p:nvGraphicFramePr>
        <p:xfrm>
          <a:off x="731520" y="1174750"/>
          <a:ext cx="10850880" cy="5151120"/>
        </p:xfrm>
        <a:graphic>
          <a:graphicData uri="http://schemas.openxmlformats.org/drawingml/2006/table">
            <a:tbl>
              <a:tblPr firstRow="1" bandRow="1">
                <a:tableStyleId>{5C22544A-7EE6-4342-B048-85BDC9FD1C3A}</a:tableStyleId>
              </a:tblPr>
              <a:tblGrid>
                <a:gridCol w="1706880">
                  <a:extLst>
                    <a:ext uri="{9D8B030D-6E8A-4147-A177-3AD203B41FA5}">
                      <a16:colId xmlns:a16="http://schemas.microsoft.com/office/drawing/2014/main" val="2078003497"/>
                    </a:ext>
                  </a:extLst>
                </a:gridCol>
                <a:gridCol w="1828800">
                  <a:extLst>
                    <a:ext uri="{9D8B030D-6E8A-4147-A177-3AD203B41FA5}">
                      <a16:colId xmlns:a16="http://schemas.microsoft.com/office/drawing/2014/main" val="2311925101"/>
                    </a:ext>
                  </a:extLst>
                </a:gridCol>
                <a:gridCol w="1828800">
                  <a:extLst>
                    <a:ext uri="{9D8B030D-6E8A-4147-A177-3AD203B41FA5}">
                      <a16:colId xmlns:a16="http://schemas.microsoft.com/office/drawing/2014/main" val="3352793497"/>
                    </a:ext>
                  </a:extLst>
                </a:gridCol>
                <a:gridCol w="1828800">
                  <a:extLst>
                    <a:ext uri="{9D8B030D-6E8A-4147-A177-3AD203B41FA5}">
                      <a16:colId xmlns:a16="http://schemas.microsoft.com/office/drawing/2014/main" val="1958145258"/>
                    </a:ext>
                  </a:extLst>
                </a:gridCol>
                <a:gridCol w="1828800">
                  <a:extLst>
                    <a:ext uri="{9D8B030D-6E8A-4147-A177-3AD203B41FA5}">
                      <a16:colId xmlns:a16="http://schemas.microsoft.com/office/drawing/2014/main" val="2058592652"/>
                    </a:ext>
                  </a:extLst>
                </a:gridCol>
                <a:gridCol w="1828800">
                  <a:extLst>
                    <a:ext uri="{9D8B030D-6E8A-4147-A177-3AD203B41FA5}">
                      <a16:colId xmlns:a16="http://schemas.microsoft.com/office/drawing/2014/main" val="3453524557"/>
                    </a:ext>
                  </a:extLst>
                </a:gridCol>
              </a:tblGrid>
              <a:tr h="370840">
                <a:tc>
                  <a:txBody>
                    <a:bodyPr/>
                    <a:lstStyle/>
                    <a:p>
                      <a:endParaRPr lang="en-US" dirty="0"/>
                    </a:p>
                    <a:p>
                      <a:r>
                        <a:rPr lang="en-US" dirty="0"/>
                        <a:t>USER STOTY ID</a:t>
                      </a:r>
                    </a:p>
                  </a:txBody>
                  <a:tcPr/>
                </a:tc>
                <a:tc>
                  <a:txBody>
                    <a:bodyPr/>
                    <a:lstStyle/>
                    <a:p>
                      <a:endParaRPr lang="en-US" dirty="0"/>
                    </a:p>
                    <a:p>
                      <a:r>
                        <a:rPr lang="en-US" baseline="0" dirty="0"/>
                        <a:t>       </a:t>
                      </a:r>
                      <a:r>
                        <a:rPr lang="en-US" dirty="0"/>
                        <a:t>SPRINT</a:t>
                      </a:r>
                    </a:p>
                  </a:txBody>
                  <a:tcPr/>
                </a:tc>
                <a:tc>
                  <a:txBody>
                    <a:bodyPr/>
                    <a:lstStyle/>
                    <a:p>
                      <a:endParaRPr lang="en-US" dirty="0"/>
                    </a:p>
                    <a:p>
                      <a:r>
                        <a:rPr lang="en-US" baseline="0" dirty="0"/>
                        <a:t>   </a:t>
                      </a:r>
                      <a:r>
                        <a:rPr lang="en-US" dirty="0"/>
                        <a:t>START DATE</a:t>
                      </a:r>
                    </a:p>
                  </a:txBody>
                  <a:tcPr/>
                </a:tc>
                <a:tc>
                  <a:txBody>
                    <a:bodyPr/>
                    <a:lstStyle/>
                    <a:p>
                      <a:endParaRPr lang="en-US" dirty="0"/>
                    </a:p>
                    <a:p>
                      <a:r>
                        <a:rPr lang="en-US" baseline="0" dirty="0"/>
                        <a:t>     </a:t>
                      </a:r>
                      <a:r>
                        <a:rPr lang="en-US" dirty="0"/>
                        <a:t>END DATE</a:t>
                      </a:r>
                    </a:p>
                  </a:txBody>
                  <a:tcPr/>
                </a:tc>
                <a:tc>
                  <a:txBody>
                    <a:bodyPr/>
                    <a:lstStyle/>
                    <a:p>
                      <a:endParaRPr lang="en-US" dirty="0"/>
                    </a:p>
                    <a:p>
                      <a:r>
                        <a:rPr lang="en-US" baseline="0" dirty="0"/>
                        <a:t>      </a:t>
                      </a:r>
                      <a:r>
                        <a:rPr lang="en-US" dirty="0"/>
                        <a:t>HOURS</a:t>
                      </a:r>
                    </a:p>
                  </a:txBody>
                  <a:tcPr/>
                </a:tc>
                <a:tc>
                  <a:txBody>
                    <a:bodyPr/>
                    <a:lstStyle/>
                    <a:p>
                      <a:endParaRPr lang="en-US" dirty="0"/>
                    </a:p>
                    <a:p>
                      <a:r>
                        <a:rPr lang="en-US" baseline="0" dirty="0"/>
                        <a:t>    </a:t>
                      </a:r>
                      <a:r>
                        <a:rPr lang="en-US" dirty="0"/>
                        <a:t> STATUS</a:t>
                      </a:r>
                    </a:p>
                  </a:txBody>
                  <a:tcPr/>
                </a:tc>
                <a:extLst>
                  <a:ext uri="{0D108BD9-81ED-4DB2-BD59-A6C34878D82A}">
                    <a16:rowId xmlns:a16="http://schemas.microsoft.com/office/drawing/2014/main" val="753024331"/>
                  </a:ext>
                </a:extLst>
              </a:tr>
              <a:tr h="370840">
                <a:tc>
                  <a:txBody>
                    <a:bodyPr/>
                    <a:lstStyle/>
                    <a:p>
                      <a:r>
                        <a:rPr lang="en-US" b="1" dirty="0"/>
                        <a:t>1</a:t>
                      </a:r>
                    </a:p>
                  </a:txBody>
                  <a:tcPr/>
                </a:tc>
                <a:tc rowSpan="5">
                  <a:txBody>
                    <a:bodyPr/>
                    <a:lstStyle/>
                    <a:p>
                      <a:endParaRPr lang="en-US" b="1" dirty="0"/>
                    </a:p>
                    <a:p>
                      <a:endParaRPr lang="en-US" b="1" dirty="0"/>
                    </a:p>
                    <a:p>
                      <a:r>
                        <a:rPr lang="en-US" b="1" dirty="0"/>
                        <a:t>   </a:t>
                      </a:r>
                      <a:r>
                        <a:rPr lang="en-US" b="1" baseline="0" dirty="0"/>
                        <a:t>   </a:t>
                      </a:r>
                      <a:r>
                        <a:rPr lang="en-US" b="1" dirty="0"/>
                        <a:t>Sprint 1</a:t>
                      </a:r>
                    </a:p>
                  </a:txBody>
                  <a:tcPr/>
                </a:tc>
                <a:tc rowSpan="5">
                  <a:txBody>
                    <a:bodyPr/>
                    <a:lstStyle/>
                    <a:p>
                      <a:endParaRPr lang="en-US" b="1" dirty="0"/>
                    </a:p>
                    <a:p>
                      <a:endParaRPr lang="en-US" b="1" dirty="0"/>
                    </a:p>
                    <a:p>
                      <a:r>
                        <a:rPr lang="en-US" b="1" dirty="0"/>
                        <a:t>   07/02/2023</a:t>
                      </a:r>
                    </a:p>
                  </a:txBody>
                  <a:tcPr/>
                </a:tc>
                <a:tc rowSpan="5">
                  <a:txBody>
                    <a:bodyPr/>
                    <a:lstStyle/>
                    <a:p>
                      <a:endParaRPr lang="en-US" b="1" dirty="0"/>
                    </a:p>
                    <a:p>
                      <a:endParaRPr lang="en-US" b="1" dirty="0"/>
                    </a:p>
                    <a:p>
                      <a:r>
                        <a:rPr lang="en-US" b="1" dirty="0"/>
                        <a:t>    28/02/2023</a:t>
                      </a:r>
                    </a:p>
                  </a:txBody>
                  <a:tcPr/>
                </a:tc>
                <a:tc rowSpan="5">
                  <a:txBody>
                    <a:bodyPr/>
                    <a:lstStyle/>
                    <a:p>
                      <a:endParaRPr lang="en-US" b="1" dirty="0"/>
                    </a:p>
                    <a:p>
                      <a:endParaRPr lang="en-US" b="1" dirty="0"/>
                    </a:p>
                    <a:p>
                      <a:r>
                        <a:rPr lang="en-US" b="1" dirty="0"/>
                        <a:t>          21</a:t>
                      </a:r>
                    </a:p>
                  </a:txBody>
                  <a:tcPr/>
                </a:tc>
                <a:tc rowSpan="5">
                  <a:txBody>
                    <a:bodyPr/>
                    <a:lstStyle/>
                    <a:p>
                      <a:endParaRPr lang="en-US" b="1" dirty="0"/>
                    </a:p>
                    <a:p>
                      <a:endParaRPr lang="en-US" b="1" dirty="0"/>
                    </a:p>
                    <a:p>
                      <a:r>
                        <a:rPr lang="en-US" b="1" baseline="0" dirty="0"/>
                        <a:t>  completed</a:t>
                      </a:r>
                      <a:endParaRPr lang="en-US" b="1" dirty="0"/>
                    </a:p>
                  </a:txBody>
                  <a:tcPr/>
                </a:tc>
                <a:extLst>
                  <a:ext uri="{0D108BD9-81ED-4DB2-BD59-A6C34878D82A}">
                    <a16:rowId xmlns:a16="http://schemas.microsoft.com/office/drawing/2014/main" val="3666940327"/>
                  </a:ext>
                </a:extLst>
              </a:tr>
              <a:tr h="370840">
                <a:tc>
                  <a:txBody>
                    <a:bodyPr/>
                    <a:lstStyle/>
                    <a:p>
                      <a:r>
                        <a:rPr lang="en-US" b="1" dirty="0"/>
                        <a:t>2</a:t>
                      </a:r>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3324631401"/>
                  </a:ext>
                </a:extLst>
              </a:tr>
              <a:tr h="370840">
                <a:tc>
                  <a:txBody>
                    <a:bodyPr/>
                    <a:lstStyle/>
                    <a:p>
                      <a:r>
                        <a:rPr lang="en-US" b="1" dirty="0"/>
                        <a:t>3</a:t>
                      </a:r>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3261598435"/>
                  </a:ext>
                </a:extLst>
              </a:tr>
              <a:tr h="370840">
                <a:tc>
                  <a:txBody>
                    <a:bodyPr/>
                    <a:lstStyle/>
                    <a:p>
                      <a:r>
                        <a:rPr lang="en-US" b="1" dirty="0"/>
                        <a:t>4</a:t>
                      </a:r>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2225032885"/>
                  </a:ext>
                </a:extLst>
              </a:tr>
              <a:tr h="370840">
                <a:tc>
                  <a:txBody>
                    <a:bodyPr/>
                    <a:lstStyle/>
                    <a:p>
                      <a:r>
                        <a:rPr lang="en-US" b="1" dirty="0"/>
                        <a:t>5</a:t>
                      </a:r>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7747794"/>
                  </a:ext>
                </a:extLst>
              </a:tr>
              <a:tr h="370840">
                <a:tc>
                  <a:txBody>
                    <a:bodyPr/>
                    <a:lstStyle/>
                    <a:p>
                      <a:r>
                        <a:rPr lang="en-US" dirty="0"/>
                        <a:t>6</a:t>
                      </a:r>
                      <a:endParaRPr lang="en-IN" dirty="0"/>
                    </a:p>
                  </a:txBody>
                  <a:tcPr/>
                </a:tc>
                <a:tc rowSpan="5">
                  <a:txBody>
                    <a:bodyPr/>
                    <a:lstStyle/>
                    <a:p>
                      <a:pPr algn="ctr"/>
                      <a:endParaRPr lang="en-US" dirty="0"/>
                    </a:p>
                    <a:p>
                      <a:pPr algn="ctr"/>
                      <a:endParaRPr lang="en-US" dirty="0"/>
                    </a:p>
                    <a:p>
                      <a:pPr algn="ctr"/>
                      <a:endParaRPr lang="en-US" dirty="0"/>
                    </a:p>
                    <a:p>
                      <a:pPr algn="ctr"/>
                      <a:endParaRPr lang="en-US" dirty="0"/>
                    </a:p>
                    <a:p>
                      <a:pPr algn="ctr"/>
                      <a:r>
                        <a:rPr lang="en-US" b="1" dirty="0"/>
                        <a:t>Sprint 2</a:t>
                      </a:r>
                    </a:p>
                    <a:p>
                      <a:pPr algn="ctr"/>
                      <a:endParaRPr lang="en-US" dirty="0"/>
                    </a:p>
                    <a:p>
                      <a:pPr algn="ctr"/>
                      <a:endParaRPr lang="en-IN" dirty="0"/>
                    </a:p>
                  </a:txBody>
                  <a:tcPr/>
                </a:tc>
                <a:tc rowSpan="6">
                  <a:txBody>
                    <a:bodyPr/>
                    <a:lstStyle/>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r>
                        <a:rPr lang="en-US" b="1" dirty="0">
                          <a:solidFill>
                            <a:schemeClr val="tx1"/>
                          </a:solidFill>
                        </a:rPr>
                        <a:t>   1/03/2023</a:t>
                      </a:r>
                    </a:p>
                  </a:txBody>
                  <a:tcPr/>
                </a:tc>
                <a:tc rowSpan="6">
                  <a:txBody>
                    <a:bodyPr/>
                    <a:lstStyle/>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r>
                        <a:rPr lang="en-US" b="1" dirty="0">
                          <a:solidFill>
                            <a:schemeClr val="tx1"/>
                          </a:solidFill>
                        </a:rPr>
                        <a:t>    15/03/2023</a:t>
                      </a:r>
                    </a:p>
                  </a:txBody>
                  <a:tcPr/>
                </a:tc>
                <a:tc rowSpan="6">
                  <a:txBody>
                    <a:bodyPr/>
                    <a:lstStyle/>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r>
                        <a:rPr lang="en-US" b="1" dirty="0">
                          <a:solidFill>
                            <a:schemeClr val="tx1"/>
                          </a:solidFill>
                        </a:rPr>
                        <a:t>           15</a:t>
                      </a:r>
                    </a:p>
                  </a:txBody>
                  <a:tcPr/>
                </a:tc>
                <a:tc rowSpan="6">
                  <a:txBody>
                    <a:bodyPr/>
                    <a:lstStyle/>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r>
                        <a:rPr lang="en-US" b="1" dirty="0">
                          <a:solidFill>
                            <a:schemeClr val="tx1"/>
                          </a:solidFill>
                        </a:rPr>
                        <a:t>    completed</a:t>
                      </a:r>
                    </a:p>
                  </a:txBody>
                  <a:tcPr/>
                </a:tc>
                <a:extLst>
                  <a:ext uri="{0D108BD9-81ED-4DB2-BD59-A6C34878D82A}">
                    <a16:rowId xmlns:a16="http://schemas.microsoft.com/office/drawing/2014/main" val="2693202588"/>
                  </a:ext>
                </a:extLst>
              </a:tr>
              <a:tr h="370840">
                <a:tc>
                  <a:txBody>
                    <a:bodyPr/>
                    <a:lstStyle/>
                    <a:p>
                      <a:r>
                        <a:rPr lang="en-US" dirty="0"/>
                        <a:t>7</a:t>
                      </a:r>
                      <a:endParaRPr lang="en-IN" dirty="0"/>
                    </a:p>
                  </a:txBody>
                  <a:tcPr/>
                </a:tc>
                <a:tc vMerge="1">
                  <a:txBody>
                    <a:bodyPr/>
                    <a:lstStyle/>
                    <a:p>
                      <a:endParaRPr lang="en-IN" dirty="0"/>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4229927677"/>
                  </a:ext>
                </a:extLst>
              </a:tr>
              <a:tr h="370840">
                <a:tc>
                  <a:txBody>
                    <a:bodyPr/>
                    <a:lstStyle/>
                    <a:p>
                      <a:r>
                        <a:rPr lang="en-US" dirty="0"/>
                        <a:t>8</a:t>
                      </a:r>
                      <a:endParaRPr lang="en-IN" dirty="0"/>
                    </a:p>
                  </a:txBody>
                  <a:tcPr/>
                </a:tc>
                <a:tc vMerge="1">
                  <a:txBody>
                    <a:bodyPr/>
                    <a:lstStyle/>
                    <a:p>
                      <a:endParaRPr lang="en-IN" dirty="0"/>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3061097314"/>
                  </a:ext>
                </a:extLst>
              </a:tr>
              <a:tr h="370840">
                <a:tc>
                  <a:txBody>
                    <a:bodyPr/>
                    <a:lstStyle/>
                    <a:p>
                      <a:r>
                        <a:rPr lang="en-US" dirty="0"/>
                        <a:t>9</a:t>
                      </a:r>
                      <a:endParaRPr lang="en-IN" dirty="0"/>
                    </a:p>
                  </a:txBody>
                  <a:tcPr/>
                </a:tc>
                <a:tc vMerge="1">
                  <a:txBody>
                    <a:bodyPr/>
                    <a:lstStyle/>
                    <a:p>
                      <a:endParaRPr lang="en-IN" dirty="0"/>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2252476087"/>
                  </a:ext>
                </a:extLst>
              </a:tr>
              <a:tr h="370840">
                <a:tc>
                  <a:txBody>
                    <a:bodyPr/>
                    <a:lstStyle/>
                    <a:p>
                      <a:r>
                        <a:rPr lang="en-US" dirty="0"/>
                        <a:t>10</a:t>
                      </a:r>
                      <a:endParaRPr lang="en-IN" dirty="0"/>
                    </a:p>
                  </a:txBody>
                  <a:tcPr/>
                </a:tc>
                <a:tc vMerge="1">
                  <a:txBody>
                    <a:bodyPr/>
                    <a:lstStyle/>
                    <a:p>
                      <a:endParaRPr lang="en-IN" dirty="0"/>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4159237591"/>
                  </a:ext>
                </a:extLst>
              </a:tr>
              <a:tr h="370840">
                <a:tc>
                  <a:txBody>
                    <a:bodyPr/>
                    <a:lstStyle/>
                    <a:p>
                      <a:endParaRPr lang="en-IN" dirty="0"/>
                    </a:p>
                  </a:txBody>
                  <a:tcPr/>
                </a:tc>
                <a:tc>
                  <a:txBody>
                    <a:bodyPr/>
                    <a:lstStyle/>
                    <a:p>
                      <a:endParaRPr lang="en-IN" dirty="0"/>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2027832864"/>
                  </a:ext>
                </a:extLst>
              </a:tr>
            </a:tbl>
          </a:graphicData>
        </a:graphic>
      </p:graphicFrame>
    </p:spTree>
    <p:extLst>
      <p:ext uri="{BB962C8B-B14F-4D97-AF65-F5344CB8AC3E}">
        <p14:creationId xmlns:p14="http://schemas.microsoft.com/office/powerpoint/2010/main" val="39514718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255D4-43F5-4572-D690-D23CCEBA739D}"/>
              </a:ext>
            </a:extLst>
          </p:cNvPr>
          <p:cNvSpPr>
            <a:spLocks noGrp="1"/>
          </p:cNvSpPr>
          <p:nvPr>
            <p:ph type="title"/>
          </p:nvPr>
        </p:nvSpPr>
        <p:spPr/>
        <p:txBody>
          <a:bodyPr/>
          <a:lstStyle/>
          <a:p>
            <a:endParaRPr lang="en-IN"/>
          </a:p>
        </p:txBody>
      </p:sp>
      <p:graphicFrame>
        <p:nvGraphicFramePr>
          <p:cNvPr id="4" name="Content Placeholder 3">
            <a:extLst>
              <a:ext uri="{FF2B5EF4-FFF2-40B4-BE49-F238E27FC236}">
                <a16:creationId xmlns:a16="http://schemas.microsoft.com/office/drawing/2014/main" id="{5483B14F-F911-8F0C-1864-A9A112A9E071}"/>
              </a:ext>
            </a:extLst>
          </p:cNvPr>
          <p:cNvGraphicFramePr>
            <a:graphicFrameLocks noGrp="1"/>
          </p:cNvGraphicFramePr>
          <p:nvPr>
            <p:ph idx="1"/>
            <p:extLst>
              <p:ext uri="{D42A27DB-BD31-4B8C-83A1-F6EECF244321}">
                <p14:modId xmlns:p14="http://schemas.microsoft.com/office/powerpoint/2010/main" val="2534547263"/>
              </p:ext>
            </p:extLst>
          </p:nvPr>
        </p:nvGraphicFramePr>
        <p:xfrm>
          <a:off x="487678" y="1174750"/>
          <a:ext cx="10972798" cy="5120640"/>
        </p:xfrm>
        <a:graphic>
          <a:graphicData uri="http://schemas.openxmlformats.org/drawingml/2006/table">
            <a:tbl>
              <a:tblPr firstRow="1" bandRow="1">
                <a:tableStyleId>{5C22544A-7EE6-4342-B048-85BDC9FD1C3A}</a:tableStyleId>
              </a:tblPr>
              <a:tblGrid>
                <a:gridCol w="1726058">
                  <a:extLst>
                    <a:ext uri="{9D8B030D-6E8A-4147-A177-3AD203B41FA5}">
                      <a16:colId xmlns:a16="http://schemas.microsoft.com/office/drawing/2014/main" val="1030193831"/>
                    </a:ext>
                  </a:extLst>
                </a:gridCol>
                <a:gridCol w="1849348">
                  <a:extLst>
                    <a:ext uri="{9D8B030D-6E8A-4147-A177-3AD203B41FA5}">
                      <a16:colId xmlns:a16="http://schemas.microsoft.com/office/drawing/2014/main" val="3696539739"/>
                    </a:ext>
                  </a:extLst>
                </a:gridCol>
                <a:gridCol w="1849348">
                  <a:extLst>
                    <a:ext uri="{9D8B030D-6E8A-4147-A177-3AD203B41FA5}">
                      <a16:colId xmlns:a16="http://schemas.microsoft.com/office/drawing/2014/main" val="262092115"/>
                    </a:ext>
                  </a:extLst>
                </a:gridCol>
                <a:gridCol w="1849348">
                  <a:extLst>
                    <a:ext uri="{9D8B030D-6E8A-4147-A177-3AD203B41FA5}">
                      <a16:colId xmlns:a16="http://schemas.microsoft.com/office/drawing/2014/main" val="3061933841"/>
                    </a:ext>
                  </a:extLst>
                </a:gridCol>
                <a:gridCol w="1849348">
                  <a:extLst>
                    <a:ext uri="{9D8B030D-6E8A-4147-A177-3AD203B41FA5}">
                      <a16:colId xmlns:a16="http://schemas.microsoft.com/office/drawing/2014/main" val="1674786739"/>
                    </a:ext>
                  </a:extLst>
                </a:gridCol>
                <a:gridCol w="1849348">
                  <a:extLst>
                    <a:ext uri="{9D8B030D-6E8A-4147-A177-3AD203B41FA5}">
                      <a16:colId xmlns:a16="http://schemas.microsoft.com/office/drawing/2014/main" val="828059824"/>
                    </a:ext>
                  </a:extLst>
                </a:gridCol>
              </a:tblGrid>
              <a:tr h="838092">
                <a:tc>
                  <a:txBody>
                    <a:bodyPr/>
                    <a:lstStyle/>
                    <a:p>
                      <a:endParaRPr lang="en-US" dirty="0"/>
                    </a:p>
                    <a:p>
                      <a:r>
                        <a:rPr lang="en-US" dirty="0"/>
                        <a:t>USER STOTY ID</a:t>
                      </a:r>
                    </a:p>
                  </a:txBody>
                  <a:tcPr/>
                </a:tc>
                <a:tc>
                  <a:txBody>
                    <a:bodyPr/>
                    <a:lstStyle/>
                    <a:p>
                      <a:endParaRPr lang="en-US" dirty="0"/>
                    </a:p>
                    <a:p>
                      <a:r>
                        <a:rPr lang="en-US" baseline="0" dirty="0"/>
                        <a:t>       </a:t>
                      </a:r>
                      <a:r>
                        <a:rPr lang="en-US" dirty="0"/>
                        <a:t>SPRINT</a:t>
                      </a:r>
                    </a:p>
                  </a:txBody>
                  <a:tcPr/>
                </a:tc>
                <a:tc>
                  <a:txBody>
                    <a:bodyPr/>
                    <a:lstStyle/>
                    <a:p>
                      <a:endParaRPr lang="en-US" dirty="0"/>
                    </a:p>
                    <a:p>
                      <a:r>
                        <a:rPr lang="en-US" baseline="0" dirty="0"/>
                        <a:t>   </a:t>
                      </a:r>
                      <a:r>
                        <a:rPr lang="en-US" dirty="0"/>
                        <a:t>START DATE</a:t>
                      </a:r>
                    </a:p>
                  </a:txBody>
                  <a:tcPr/>
                </a:tc>
                <a:tc>
                  <a:txBody>
                    <a:bodyPr/>
                    <a:lstStyle/>
                    <a:p>
                      <a:endParaRPr lang="en-US" dirty="0"/>
                    </a:p>
                    <a:p>
                      <a:r>
                        <a:rPr lang="en-US" baseline="0" dirty="0"/>
                        <a:t>     </a:t>
                      </a:r>
                      <a:r>
                        <a:rPr lang="en-US" dirty="0"/>
                        <a:t>END DATE</a:t>
                      </a:r>
                    </a:p>
                  </a:txBody>
                  <a:tcPr/>
                </a:tc>
                <a:tc>
                  <a:txBody>
                    <a:bodyPr/>
                    <a:lstStyle/>
                    <a:p>
                      <a:endParaRPr lang="en-US" dirty="0"/>
                    </a:p>
                    <a:p>
                      <a:r>
                        <a:rPr lang="en-US" baseline="0" dirty="0"/>
                        <a:t>      </a:t>
                      </a:r>
                      <a:r>
                        <a:rPr lang="en-US" dirty="0"/>
                        <a:t>HOURS</a:t>
                      </a:r>
                    </a:p>
                  </a:txBody>
                  <a:tcPr/>
                </a:tc>
                <a:tc>
                  <a:txBody>
                    <a:bodyPr/>
                    <a:lstStyle/>
                    <a:p>
                      <a:endParaRPr lang="en-US" dirty="0"/>
                    </a:p>
                    <a:p>
                      <a:r>
                        <a:rPr lang="en-US" baseline="0" dirty="0"/>
                        <a:t>    </a:t>
                      </a:r>
                      <a:r>
                        <a:rPr lang="en-US" dirty="0"/>
                        <a:t> STATUS</a:t>
                      </a:r>
                    </a:p>
                  </a:txBody>
                  <a:tcPr/>
                </a:tc>
                <a:extLst>
                  <a:ext uri="{0D108BD9-81ED-4DB2-BD59-A6C34878D82A}">
                    <a16:rowId xmlns:a16="http://schemas.microsoft.com/office/drawing/2014/main" val="2512262091"/>
                  </a:ext>
                </a:extLst>
              </a:tr>
              <a:tr h="335237">
                <a:tc>
                  <a:txBody>
                    <a:bodyPr/>
                    <a:lstStyle/>
                    <a:p>
                      <a:r>
                        <a:rPr lang="en-US" b="1" dirty="0"/>
                        <a:t>11</a:t>
                      </a:r>
                    </a:p>
                  </a:txBody>
                  <a:tcPr/>
                </a:tc>
                <a:tc rowSpan="5">
                  <a:txBody>
                    <a:bodyPr/>
                    <a:lstStyle/>
                    <a:p>
                      <a:endParaRPr lang="en-US" b="1" dirty="0"/>
                    </a:p>
                    <a:p>
                      <a:endParaRPr lang="en-US" b="1" dirty="0"/>
                    </a:p>
                    <a:p>
                      <a:r>
                        <a:rPr lang="en-US" b="1" dirty="0"/>
                        <a:t>   </a:t>
                      </a:r>
                      <a:r>
                        <a:rPr lang="en-US" b="1" baseline="0" dirty="0"/>
                        <a:t>   </a:t>
                      </a:r>
                      <a:r>
                        <a:rPr lang="en-US" b="1" dirty="0"/>
                        <a:t>Sprint 3</a:t>
                      </a:r>
                    </a:p>
                  </a:txBody>
                  <a:tcPr/>
                </a:tc>
                <a:tc rowSpan="5">
                  <a:txBody>
                    <a:bodyPr/>
                    <a:lstStyle/>
                    <a:p>
                      <a:endParaRPr lang="en-US" b="1" dirty="0"/>
                    </a:p>
                    <a:p>
                      <a:endParaRPr lang="en-US" b="1" dirty="0"/>
                    </a:p>
                    <a:p>
                      <a:r>
                        <a:rPr lang="en-US" b="1" dirty="0"/>
                        <a:t>   07/02/2023</a:t>
                      </a:r>
                    </a:p>
                  </a:txBody>
                  <a:tcPr/>
                </a:tc>
                <a:tc rowSpan="5">
                  <a:txBody>
                    <a:bodyPr/>
                    <a:lstStyle/>
                    <a:p>
                      <a:endParaRPr lang="en-US" b="1" dirty="0"/>
                    </a:p>
                    <a:p>
                      <a:endParaRPr lang="en-US" b="1" dirty="0"/>
                    </a:p>
                    <a:p>
                      <a:r>
                        <a:rPr lang="en-US" b="1" dirty="0"/>
                        <a:t>    28/02/2023</a:t>
                      </a:r>
                    </a:p>
                  </a:txBody>
                  <a:tcPr/>
                </a:tc>
                <a:tc rowSpan="5">
                  <a:txBody>
                    <a:bodyPr/>
                    <a:lstStyle/>
                    <a:p>
                      <a:endParaRPr lang="en-US" b="1" dirty="0"/>
                    </a:p>
                    <a:p>
                      <a:endParaRPr lang="en-US" b="1" dirty="0"/>
                    </a:p>
                    <a:p>
                      <a:r>
                        <a:rPr lang="en-US" b="1" dirty="0"/>
                        <a:t>          21</a:t>
                      </a:r>
                    </a:p>
                  </a:txBody>
                  <a:tcPr/>
                </a:tc>
                <a:tc rowSpan="5">
                  <a:txBody>
                    <a:bodyPr/>
                    <a:lstStyle/>
                    <a:p>
                      <a:endParaRPr lang="en-US" b="1" dirty="0"/>
                    </a:p>
                    <a:p>
                      <a:endParaRPr lang="en-US" b="1" dirty="0"/>
                    </a:p>
                    <a:p>
                      <a:r>
                        <a:rPr lang="en-US" b="1" baseline="0" dirty="0"/>
                        <a:t> completed</a:t>
                      </a:r>
                      <a:endParaRPr lang="en-US" b="1" dirty="0"/>
                    </a:p>
                  </a:txBody>
                  <a:tcPr/>
                </a:tc>
                <a:extLst>
                  <a:ext uri="{0D108BD9-81ED-4DB2-BD59-A6C34878D82A}">
                    <a16:rowId xmlns:a16="http://schemas.microsoft.com/office/drawing/2014/main" val="3385861545"/>
                  </a:ext>
                </a:extLst>
              </a:tr>
              <a:tr h="335237">
                <a:tc>
                  <a:txBody>
                    <a:bodyPr/>
                    <a:lstStyle/>
                    <a:p>
                      <a:r>
                        <a:rPr lang="en-US" b="1" dirty="0"/>
                        <a:t>12</a:t>
                      </a:r>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2390791902"/>
                  </a:ext>
                </a:extLst>
              </a:tr>
              <a:tr h="335237">
                <a:tc>
                  <a:txBody>
                    <a:bodyPr/>
                    <a:lstStyle/>
                    <a:p>
                      <a:r>
                        <a:rPr lang="en-US" b="1" dirty="0"/>
                        <a:t>12</a:t>
                      </a:r>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130512188"/>
                  </a:ext>
                </a:extLst>
              </a:tr>
              <a:tr h="335237">
                <a:tc>
                  <a:txBody>
                    <a:bodyPr/>
                    <a:lstStyle/>
                    <a:p>
                      <a:r>
                        <a:rPr lang="en-US" b="1" dirty="0"/>
                        <a:t>14</a:t>
                      </a:r>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593890418"/>
                  </a:ext>
                </a:extLst>
              </a:tr>
              <a:tr h="335237">
                <a:tc>
                  <a:txBody>
                    <a:bodyPr/>
                    <a:lstStyle/>
                    <a:p>
                      <a:r>
                        <a:rPr lang="en-US" b="1" dirty="0"/>
                        <a:t>15</a:t>
                      </a:r>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938443558"/>
                  </a:ext>
                </a:extLst>
              </a:tr>
              <a:tr h="335237">
                <a:tc>
                  <a:txBody>
                    <a:bodyPr/>
                    <a:lstStyle/>
                    <a:p>
                      <a:r>
                        <a:rPr lang="en-US" dirty="0"/>
                        <a:t>16</a:t>
                      </a:r>
                      <a:endParaRPr lang="en-IN" dirty="0"/>
                    </a:p>
                  </a:txBody>
                  <a:tcPr/>
                </a:tc>
                <a:tc rowSpan="5">
                  <a:txBody>
                    <a:bodyPr/>
                    <a:lstStyle/>
                    <a:p>
                      <a:pPr algn="ctr"/>
                      <a:endParaRPr lang="en-US" dirty="0"/>
                    </a:p>
                    <a:p>
                      <a:pPr algn="ctr"/>
                      <a:endParaRPr lang="en-US" dirty="0"/>
                    </a:p>
                    <a:p>
                      <a:pPr algn="ctr"/>
                      <a:endParaRPr lang="en-US" dirty="0"/>
                    </a:p>
                    <a:p>
                      <a:pPr algn="ctr"/>
                      <a:endParaRPr lang="en-US" dirty="0"/>
                    </a:p>
                    <a:p>
                      <a:pPr algn="ctr"/>
                      <a:r>
                        <a:rPr lang="en-US" b="1" dirty="0"/>
                        <a:t>Sprint 4</a:t>
                      </a:r>
                    </a:p>
                    <a:p>
                      <a:pPr algn="ctr"/>
                      <a:endParaRPr lang="en-US" dirty="0"/>
                    </a:p>
                    <a:p>
                      <a:pPr algn="ctr"/>
                      <a:endParaRPr lang="en-IN" dirty="0"/>
                    </a:p>
                  </a:txBody>
                  <a:tcPr/>
                </a:tc>
                <a:tc rowSpan="6">
                  <a:txBody>
                    <a:bodyPr/>
                    <a:lstStyle/>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r>
                        <a:rPr lang="en-US" b="1" dirty="0">
                          <a:solidFill>
                            <a:schemeClr val="tx1"/>
                          </a:solidFill>
                        </a:rPr>
                        <a:t>   1/03/2023</a:t>
                      </a:r>
                    </a:p>
                  </a:txBody>
                  <a:tcPr/>
                </a:tc>
                <a:tc rowSpan="6">
                  <a:txBody>
                    <a:bodyPr/>
                    <a:lstStyle/>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r>
                        <a:rPr lang="en-US" b="1" dirty="0">
                          <a:solidFill>
                            <a:schemeClr val="tx1"/>
                          </a:solidFill>
                        </a:rPr>
                        <a:t>    15/03/2023</a:t>
                      </a:r>
                    </a:p>
                  </a:txBody>
                  <a:tcPr/>
                </a:tc>
                <a:tc rowSpan="6">
                  <a:txBody>
                    <a:bodyPr/>
                    <a:lstStyle/>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r>
                        <a:rPr lang="en-US" b="1" dirty="0">
                          <a:solidFill>
                            <a:schemeClr val="tx1"/>
                          </a:solidFill>
                        </a:rPr>
                        <a:t>           15</a:t>
                      </a:r>
                    </a:p>
                  </a:txBody>
                  <a:tcPr/>
                </a:tc>
                <a:tc rowSpan="6">
                  <a:txBody>
                    <a:bodyPr/>
                    <a:lstStyle/>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r>
                        <a:rPr lang="en-US" b="1" dirty="0">
                          <a:solidFill>
                            <a:schemeClr val="tx1"/>
                          </a:solidFill>
                        </a:rPr>
                        <a:t>  completed</a:t>
                      </a:r>
                    </a:p>
                    <a:p>
                      <a:endParaRPr lang="en-US" b="1" dirty="0">
                        <a:solidFill>
                          <a:schemeClr val="tx1"/>
                        </a:solidFill>
                      </a:endParaRPr>
                    </a:p>
                  </a:txBody>
                  <a:tcPr/>
                </a:tc>
                <a:extLst>
                  <a:ext uri="{0D108BD9-81ED-4DB2-BD59-A6C34878D82A}">
                    <a16:rowId xmlns:a16="http://schemas.microsoft.com/office/drawing/2014/main" val="1629094382"/>
                  </a:ext>
                </a:extLst>
              </a:tr>
              <a:tr h="335237">
                <a:tc>
                  <a:txBody>
                    <a:bodyPr/>
                    <a:lstStyle/>
                    <a:p>
                      <a:r>
                        <a:rPr lang="en-US" dirty="0"/>
                        <a:t>17</a:t>
                      </a:r>
                      <a:endParaRPr lang="en-IN" dirty="0"/>
                    </a:p>
                  </a:txBody>
                  <a:tcPr/>
                </a:tc>
                <a:tc vMerge="1">
                  <a:txBody>
                    <a:bodyPr/>
                    <a:lstStyle/>
                    <a:p>
                      <a:endParaRPr lang="en-IN" dirty="0"/>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2955005051"/>
                  </a:ext>
                </a:extLst>
              </a:tr>
              <a:tr h="335237">
                <a:tc>
                  <a:txBody>
                    <a:bodyPr/>
                    <a:lstStyle/>
                    <a:p>
                      <a:r>
                        <a:rPr lang="en-US" dirty="0"/>
                        <a:t>18</a:t>
                      </a:r>
                      <a:endParaRPr lang="en-IN" dirty="0"/>
                    </a:p>
                  </a:txBody>
                  <a:tcPr/>
                </a:tc>
                <a:tc vMerge="1">
                  <a:txBody>
                    <a:bodyPr/>
                    <a:lstStyle/>
                    <a:p>
                      <a:endParaRPr lang="en-IN" dirty="0"/>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2273675901"/>
                  </a:ext>
                </a:extLst>
              </a:tr>
              <a:tr h="335237">
                <a:tc>
                  <a:txBody>
                    <a:bodyPr/>
                    <a:lstStyle/>
                    <a:p>
                      <a:r>
                        <a:rPr lang="en-US" dirty="0"/>
                        <a:t>19</a:t>
                      </a:r>
                      <a:endParaRPr lang="en-IN" dirty="0"/>
                    </a:p>
                  </a:txBody>
                  <a:tcPr/>
                </a:tc>
                <a:tc vMerge="1">
                  <a:txBody>
                    <a:bodyPr/>
                    <a:lstStyle/>
                    <a:p>
                      <a:endParaRPr lang="en-IN" dirty="0"/>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61840451"/>
                  </a:ext>
                </a:extLst>
              </a:tr>
              <a:tr h="502855">
                <a:tc>
                  <a:txBody>
                    <a:bodyPr/>
                    <a:lstStyle/>
                    <a:p>
                      <a:endParaRPr lang="en-IN" dirty="0"/>
                    </a:p>
                  </a:txBody>
                  <a:tcPr/>
                </a:tc>
                <a:tc vMerge="1">
                  <a:txBody>
                    <a:bodyPr/>
                    <a:lstStyle/>
                    <a:p>
                      <a:endParaRPr lang="en-IN" dirty="0"/>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3956760867"/>
                  </a:ext>
                </a:extLst>
              </a:tr>
              <a:tr h="335237">
                <a:tc>
                  <a:txBody>
                    <a:bodyPr/>
                    <a:lstStyle/>
                    <a:p>
                      <a:endParaRPr lang="en-IN" dirty="0"/>
                    </a:p>
                  </a:txBody>
                  <a:tcPr/>
                </a:tc>
                <a:tc>
                  <a:txBody>
                    <a:bodyPr/>
                    <a:lstStyle/>
                    <a:p>
                      <a:endParaRPr lang="en-IN" dirty="0"/>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940192520"/>
                  </a:ext>
                </a:extLst>
              </a:tr>
            </a:tbl>
          </a:graphicData>
        </a:graphic>
      </p:graphicFrame>
    </p:spTree>
    <p:extLst>
      <p:ext uri="{BB962C8B-B14F-4D97-AF65-F5344CB8AC3E}">
        <p14:creationId xmlns:p14="http://schemas.microsoft.com/office/powerpoint/2010/main" val="6508359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40BF1-6B99-EAE4-FFFA-F369815D4C60}"/>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SPRINT 1</a:t>
            </a:r>
            <a:endParaRPr lang="en-IN" b="1" dirty="0">
              <a:latin typeface="Times New Roman" panose="02020603050405020304" pitchFamily="18" charset="0"/>
              <a:cs typeface="Times New Roman" panose="02020603050405020304" pitchFamily="18" charset="0"/>
            </a:endParaRPr>
          </a:p>
        </p:txBody>
      </p:sp>
      <p:pic>
        <p:nvPicPr>
          <p:cNvPr id="4" name="table">
            <a:extLst>
              <a:ext uri="{FF2B5EF4-FFF2-40B4-BE49-F238E27FC236}">
                <a16:creationId xmlns:a16="http://schemas.microsoft.com/office/drawing/2014/main" id="{85815C56-7070-9E72-5D51-99DAF3EFD9C7}"/>
              </a:ext>
            </a:extLst>
          </p:cNvPr>
          <p:cNvPicPr>
            <a:picLocks noGrp="1" noChangeAspect="1"/>
          </p:cNvPicPr>
          <p:nvPr>
            <p:ph idx="1"/>
          </p:nvPr>
        </p:nvPicPr>
        <p:blipFill>
          <a:blip r:embed="rId2"/>
          <a:stretch>
            <a:fillRect/>
          </a:stretch>
        </p:blipFill>
        <p:spPr>
          <a:xfrm>
            <a:off x="808382" y="1380208"/>
            <a:ext cx="10972800" cy="4097583"/>
          </a:xfrm>
          <a:prstGeom prst="rect">
            <a:avLst/>
          </a:prstGeom>
        </p:spPr>
      </p:pic>
    </p:spTree>
    <p:extLst>
      <p:ext uri="{BB962C8B-B14F-4D97-AF65-F5344CB8AC3E}">
        <p14:creationId xmlns:p14="http://schemas.microsoft.com/office/powerpoint/2010/main" val="30569930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391CC-1C44-D7B3-0D57-1F65DD2296A6}"/>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                                   SPRINT 2</a:t>
            </a:r>
            <a:endParaRPr lang="en-IN" b="1"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472712C-9B12-D718-39F0-373016EF561E}"/>
              </a:ext>
            </a:extLst>
          </p:cNvPr>
          <p:cNvSpPr>
            <a:spLocks noGrp="1"/>
          </p:cNvSpPr>
          <p:nvPr>
            <p:ph idx="1"/>
          </p:nvPr>
        </p:nvSpPr>
        <p:spPr/>
        <p:txBody>
          <a:bodyPr/>
          <a:lstStyle/>
          <a:p>
            <a:endParaRPr lang="en-IN"/>
          </a:p>
        </p:txBody>
      </p:sp>
      <p:pic>
        <p:nvPicPr>
          <p:cNvPr id="7" name="table">
            <a:extLst>
              <a:ext uri="{FF2B5EF4-FFF2-40B4-BE49-F238E27FC236}">
                <a16:creationId xmlns:a16="http://schemas.microsoft.com/office/drawing/2014/main" id="{2E166C0B-FC71-D811-9FFF-5164BB45A6C5}"/>
              </a:ext>
            </a:extLst>
          </p:cNvPr>
          <p:cNvPicPr>
            <a:picLocks noChangeAspect="1"/>
          </p:cNvPicPr>
          <p:nvPr/>
        </p:nvPicPr>
        <p:blipFill>
          <a:blip r:embed="rId2"/>
          <a:stretch>
            <a:fillRect/>
          </a:stretch>
        </p:blipFill>
        <p:spPr>
          <a:xfrm>
            <a:off x="223422" y="1174750"/>
            <a:ext cx="11745155" cy="4420019"/>
          </a:xfrm>
          <a:prstGeom prst="rect">
            <a:avLst/>
          </a:prstGeom>
        </p:spPr>
      </p:pic>
    </p:spTree>
    <p:extLst>
      <p:ext uri="{BB962C8B-B14F-4D97-AF65-F5344CB8AC3E}">
        <p14:creationId xmlns:p14="http://schemas.microsoft.com/office/powerpoint/2010/main" val="1293380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5DF8F-5D78-1E71-EB4F-FD4EEF20667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430E45F-35E9-AC2F-3A01-68C9CD48EB9D}"/>
              </a:ext>
            </a:extLst>
          </p:cNvPr>
          <p:cNvSpPr>
            <a:spLocks noGrp="1"/>
          </p:cNvSpPr>
          <p:nvPr>
            <p:ph idx="1"/>
          </p:nvPr>
        </p:nvSpPr>
        <p:spPr/>
        <p:txBody>
          <a:bodyPr/>
          <a:lstStyle/>
          <a:p>
            <a:pPr marL="0" indent="0">
              <a:buNone/>
            </a:pPr>
            <a:r>
              <a:rPr lang="en-US" dirty="0"/>
              <a:t>                                      </a:t>
            </a:r>
          </a:p>
          <a:p>
            <a:pPr marL="0" indent="0">
              <a:buNone/>
            </a:pPr>
            <a:endParaRPr lang="en-US" sz="6000" b="1" dirty="0"/>
          </a:p>
          <a:p>
            <a:pPr marL="0" indent="0">
              <a:buNone/>
            </a:pPr>
            <a:r>
              <a:rPr lang="en-US" sz="6000" b="1" dirty="0">
                <a:solidFill>
                  <a:srgbClr val="C00000"/>
                </a:solidFill>
              </a:rPr>
              <a:t>               Thank you...</a:t>
            </a:r>
            <a:endParaRPr lang="en-IN" sz="6000" b="1" dirty="0">
              <a:solidFill>
                <a:srgbClr val="C00000"/>
              </a:solidFill>
            </a:endParaRPr>
          </a:p>
        </p:txBody>
      </p:sp>
    </p:spTree>
    <p:extLst>
      <p:ext uri="{BB962C8B-B14F-4D97-AF65-F5344CB8AC3E}">
        <p14:creationId xmlns:p14="http://schemas.microsoft.com/office/powerpoint/2010/main" val="981259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77FC5-1483-A921-CA2C-6137C2940A1C}"/>
              </a:ext>
            </a:extLst>
          </p:cNvPr>
          <p:cNvSpPr>
            <a:spLocks noGrp="1"/>
          </p:cNvSpPr>
          <p:nvPr>
            <p:ph type="title"/>
          </p:nvPr>
        </p:nvSpPr>
        <p:spPr>
          <a:xfrm>
            <a:off x="609600" y="174598"/>
            <a:ext cx="10972800" cy="582613"/>
          </a:xfrm>
        </p:spPr>
        <p:txBody>
          <a:bodyPr/>
          <a:lstStyle/>
          <a:p>
            <a:r>
              <a:rPr lang="en-US" dirty="0" err="1">
                <a:latin typeface="Times New Roman" panose="02020603050405020304" pitchFamily="18" charset="0"/>
                <a:cs typeface="Times New Roman" panose="02020603050405020304" pitchFamily="18" charset="0"/>
              </a:rPr>
              <a:t>Cont</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782244F-B0F9-5DE6-EC16-6F3D0B771DC8}"/>
              </a:ext>
            </a:extLst>
          </p:cNvPr>
          <p:cNvSpPr>
            <a:spLocks noGrp="1"/>
          </p:cNvSpPr>
          <p:nvPr>
            <p:ph idx="1"/>
          </p:nvPr>
        </p:nvSpPr>
        <p:spPr>
          <a:xfrm>
            <a:off x="198783" y="492981"/>
            <a:ext cx="11383617" cy="5634769"/>
          </a:xfrm>
        </p:spPr>
        <p:txBody>
          <a:bodyPr/>
          <a:lstStyle/>
          <a:p>
            <a:pPr marL="0" indent="0" fontAlgn="base">
              <a:lnSpc>
                <a:spcPts val="1950"/>
              </a:lnSpc>
              <a:buNone/>
            </a:pPr>
            <a:r>
              <a:rPr lang="en-IN" sz="1800" dirty="0">
                <a:effectLst/>
                <a:latin typeface="Arial" panose="020B0604020202020204" pitchFamily="34" charset="0"/>
                <a:ea typeface="Times New Roman" panose="02020603050405020304" pitchFamily="18" charset="0"/>
              </a:rPr>
              <a:t> </a:t>
            </a:r>
            <a:endParaRPr lang="en-IN" sz="1800" dirty="0">
              <a:effectLst/>
              <a:latin typeface="Arial" panose="020B0604020202020204" pitchFamily="34" charset="0"/>
              <a:ea typeface="Arial" panose="020B0604020202020204" pitchFamily="34" charset="0"/>
            </a:endParaRPr>
          </a:p>
          <a:p>
            <a:pPr fontAlgn="base">
              <a:lnSpc>
                <a:spcPct val="150000"/>
              </a:lnSpc>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In summary, a personal healthcare mobile application is a comprehensive platform that helps individuals manage their health and wellness goals by providing data tracking, personalized recommendations, and access to healthcare professionals. The application can potentially improve health outcomes and promote healthy lifestyles.</a:t>
            </a:r>
            <a:endParaRPr lang="en-IN" sz="2000" dirty="0">
              <a:effectLst/>
              <a:latin typeface="Times New Roman" panose="02020603050405020304" pitchFamily="18" charset="0"/>
              <a:ea typeface="Arial" panose="020B0604020202020204" pitchFamily="34" charset="0"/>
              <a:cs typeface="Times New Roman" panose="02020603050405020304" pitchFamily="18" charset="0"/>
            </a:endParaRPr>
          </a:p>
          <a:p>
            <a:pPr fontAlgn="base">
              <a:lnSpc>
                <a:spcPct val="150000"/>
              </a:lnSpc>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Predicting the health system using BMI and other physical conditions can be achieved through a combination of data analysis and machine learning techniques. BMI, which is a measure of body fat based on height and weight, can provide insights into a person's overall health status.</a:t>
            </a:r>
            <a:endParaRPr lang="en-IN" sz="2000" dirty="0">
              <a:effectLst/>
              <a:latin typeface="Times New Roman" panose="02020603050405020304" pitchFamily="18" charset="0"/>
              <a:ea typeface="Arial" panose="020B0604020202020204" pitchFamily="34" charset="0"/>
              <a:cs typeface="Times New Roman" panose="02020603050405020304" pitchFamily="18" charset="0"/>
            </a:endParaRPr>
          </a:p>
          <a:p>
            <a:pPr fontAlgn="base">
              <a:lnSpc>
                <a:spcPct val="150000"/>
              </a:lnSpc>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Other physical conditions that can be considered include blood pressure, cholesterol levels, blood sugar levels, and any existing medical conditions such as diabetes or cardiovascular disease.</a:t>
            </a:r>
            <a:endParaRPr lang="en-IN" sz="2000" dirty="0">
              <a:effectLst/>
              <a:latin typeface="Times New Roman" panose="02020603050405020304" pitchFamily="18" charset="0"/>
              <a:ea typeface="Arial" panose="020B0604020202020204" pitchFamily="34" charset="0"/>
              <a:cs typeface="Times New Roman" panose="02020603050405020304" pitchFamily="18" charset="0"/>
            </a:endParaRPr>
          </a:p>
          <a:p>
            <a:pPr fontAlgn="base">
              <a:lnSpc>
                <a:spcPct val="150000"/>
              </a:lnSpc>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By collecting and </a:t>
            </a:r>
            <a:r>
              <a:rPr lang="en-IN" sz="2000" dirty="0" err="1">
                <a:effectLst/>
                <a:latin typeface="Times New Roman" panose="02020603050405020304" pitchFamily="18" charset="0"/>
                <a:ea typeface="Times New Roman" panose="02020603050405020304" pitchFamily="18" charset="0"/>
                <a:cs typeface="Times New Roman" panose="02020603050405020304" pitchFamily="18" charset="0"/>
              </a:rPr>
              <a:t>analyzing</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data on these physical conditions, it is possible to develop predictive models that can identify individuals who are at high risk of developing certain health problems</a:t>
            </a:r>
            <a:endParaRPr lang="en-IN" sz="2000" dirty="0">
              <a:effectLst/>
              <a:latin typeface="Times New Roman" panose="02020603050405020304" pitchFamily="18" charset="0"/>
              <a:ea typeface="Arial" panose="020B0604020202020204" pitchFamily="34" charset="0"/>
              <a:cs typeface="Times New Roman" panose="02020603050405020304" pitchFamily="18" charset="0"/>
            </a:endParaRPr>
          </a:p>
          <a:p>
            <a:pPr marL="0" indent="0" fontAlgn="base">
              <a:lnSpc>
                <a:spcPct val="150000"/>
              </a:lnSpc>
              <a:buNone/>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000" dirty="0">
              <a:effectLst/>
              <a:latin typeface="Times New Roman" panose="02020603050405020304" pitchFamily="18" charset="0"/>
              <a:ea typeface="Arial" panose="020B060402020202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6735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a:solidFill>
                  <a:schemeClr val="tx1"/>
                </a:solidFill>
                <a:effectLst>
                  <a:outerShdw blurRad="38100" dist="19050" dir="2700000" algn="tl" rotWithShape="0">
                    <a:schemeClr val="dk1">
                      <a:alpha val="40000"/>
                    </a:schemeClr>
                  </a:outerShdw>
                </a:effectLst>
              </a:rPr>
              <a:t>EXISITING SYSTEM</a:t>
            </a:r>
          </a:p>
        </p:txBody>
      </p:sp>
      <p:sp>
        <p:nvSpPr>
          <p:cNvPr id="3" name="Content Placeholder 2"/>
          <p:cNvSpPr>
            <a:spLocks noGrp="1"/>
          </p:cNvSpPr>
          <p:nvPr>
            <p:ph idx="1"/>
          </p:nvPr>
        </p:nvSpPr>
        <p:spPr>
          <a:xfrm>
            <a:off x="609600" y="1182277"/>
            <a:ext cx="10972800" cy="4953000"/>
          </a:xfrm>
        </p:spPr>
        <p:txBody>
          <a:bodyPr>
            <a:normAutofit/>
          </a:bodyPr>
          <a:lstStyle/>
          <a:p>
            <a:pPr marL="0" indent="0" algn="just">
              <a:lnSpc>
                <a:spcPct val="150000"/>
              </a:lnSpc>
              <a:buNone/>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The user may have to consult doctor even for   small doubts and queries, a personal healthcare mobile application is a comprehensive platform that helps individuals manage their health and wellness goals by providing data tracking, personalized recommendations, and access to healthcare professionals</a:t>
            </a:r>
            <a:endParaRPr lang="en-IN" sz="2000" dirty="0">
              <a:effectLst/>
              <a:latin typeface="Times New Roman" panose="02020603050405020304" pitchFamily="18" charset="0"/>
              <a:ea typeface="Arial" panose="020B0604020202020204" pitchFamily="34" charset="0"/>
              <a:cs typeface="Times New Roman" panose="02020603050405020304" pitchFamily="18" charset="0"/>
            </a:endParaRPr>
          </a:p>
          <a:p>
            <a:pPr marL="0" indent="0" algn="just">
              <a:lnSpc>
                <a:spcPct val="150000"/>
              </a:lnSpc>
              <a:buNone/>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a:latin typeface="Times New Roman" panose="02020603050405020304" charset="0"/>
                <a:cs typeface="Times New Roman" panose="02020603050405020304" charset="0"/>
              </a:rPr>
              <a:t>PROPOSED SYSTEM</a:t>
            </a:r>
          </a:p>
        </p:txBody>
      </p:sp>
      <p:sp>
        <p:nvSpPr>
          <p:cNvPr id="5" name="Content Placeholder 4">
            <a:extLst>
              <a:ext uri="{FF2B5EF4-FFF2-40B4-BE49-F238E27FC236}">
                <a16:creationId xmlns:a16="http://schemas.microsoft.com/office/drawing/2014/main" id="{2F163F2B-2582-0B40-2172-ED234796CC7C}"/>
              </a:ext>
            </a:extLst>
          </p:cNvPr>
          <p:cNvSpPr>
            <a:spLocks noGrp="1"/>
          </p:cNvSpPr>
          <p:nvPr>
            <p:ph idx="1"/>
          </p:nvPr>
        </p:nvSpPr>
        <p:spPr>
          <a:xfrm>
            <a:off x="238539" y="1081377"/>
            <a:ext cx="11343861" cy="5046373"/>
          </a:xfrm>
        </p:spPr>
        <p:txBody>
          <a:bodyPr/>
          <a:lstStyle/>
          <a:p>
            <a:pPr marL="685800" algn="just">
              <a:lnSpc>
                <a:spcPct val="150000"/>
              </a:lnSpc>
            </a:pPr>
            <a:r>
              <a:rPr lang="en-IN" sz="2000" dirty="0">
                <a:effectLst/>
                <a:latin typeface="Times New Roman" panose="02020603050405020304" pitchFamily="18" charset="0"/>
                <a:ea typeface="Arial" panose="020B0604020202020204" pitchFamily="34" charset="0"/>
                <a:cs typeface="Times New Roman" panose="02020603050405020304" pitchFamily="18" charset="0"/>
              </a:rPr>
              <a:t>A proposed system for personalized health care prediction using BMI could include the following components: </a:t>
            </a:r>
          </a:p>
          <a:p>
            <a:pPr marL="685800" algn="just">
              <a:lnSpc>
                <a:spcPct val="150000"/>
              </a:lnSpc>
            </a:pPr>
            <a:r>
              <a:rPr lang="en-IN" sz="2000" dirty="0">
                <a:effectLst/>
                <a:latin typeface="Times New Roman" panose="02020603050405020304" pitchFamily="18" charset="0"/>
                <a:ea typeface="Arial" panose="020B0604020202020204" pitchFamily="34" charset="0"/>
                <a:cs typeface="Times New Roman" panose="02020603050405020304" pitchFamily="18" charset="0"/>
              </a:rPr>
              <a:t>Data Collection: The system would collect data on a person's BMI, along with other physical measurements such as blood pressure, cholesterol levels, and family history of diseases. It would also collect information about lifestyle factors such as smoking, exercise habits, and diet. This data could be collected through a mobile app, wearable devices, or self-reported surveys.</a:t>
            </a:r>
          </a:p>
          <a:p>
            <a:pPr marL="685800" algn="just">
              <a:lnSpc>
                <a:spcPct val="150000"/>
              </a:lnSpc>
            </a:pPr>
            <a:r>
              <a:rPr lang="en-IN" sz="2000" dirty="0">
                <a:effectLst/>
                <a:latin typeface="Times New Roman" panose="02020603050405020304" pitchFamily="18" charset="0"/>
                <a:ea typeface="Arial" panose="020B0604020202020204" pitchFamily="34" charset="0"/>
                <a:cs typeface="Times New Roman" panose="02020603050405020304" pitchFamily="18" charset="0"/>
              </a:rPr>
              <a:t>Data Analysis: The collected data would be </a:t>
            </a:r>
            <a:r>
              <a:rPr lang="en-IN" sz="2000" dirty="0" err="1">
                <a:effectLst/>
                <a:latin typeface="Times New Roman" panose="02020603050405020304" pitchFamily="18" charset="0"/>
                <a:ea typeface="Arial" panose="020B0604020202020204" pitchFamily="34" charset="0"/>
                <a:cs typeface="Times New Roman" panose="02020603050405020304" pitchFamily="18" charset="0"/>
              </a:rPr>
              <a:t>analyzed</a:t>
            </a:r>
            <a:r>
              <a:rPr lang="en-IN" sz="2000" dirty="0">
                <a:effectLst/>
                <a:latin typeface="Times New Roman" panose="02020603050405020304" pitchFamily="18" charset="0"/>
                <a:ea typeface="Arial" panose="020B0604020202020204" pitchFamily="34" charset="0"/>
                <a:cs typeface="Times New Roman" panose="02020603050405020304" pitchFamily="18" charset="0"/>
              </a:rPr>
              <a:t> using machine learning algorithms to predict an individual's health status and risk factors. The analysis would identify patterns and correlations between the data points to create personalized health risk profiles for each individual.</a:t>
            </a:r>
          </a:p>
          <a:p>
            <a:pPr indent="0" algn="just">
              <a:lnSpc>
                <a:spcPct val="150000"/>
              </a:lnSpc>
              <a:buNone/>
            </a:pPr>
            <a:r>
              <a:rPr lang="en-IN" sz="2000" dirty="0">
                <a:effectLst/>
                <a:latin typeface="Times New Roman" panose="02020603050405020304" pitchFamily="18" charset="0"/>
                <a:ea typeface="Arial" panose="020B0604020202020204" pitchFamily="34" charset="0"/>
                <a:cs typeface="Times New Roman" panose="02020603050405020304" pitchFamily="18" charset="0"/>
              </a:rPr>
              <a:t> </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A7BC9-0F63-EC86-0B8B-E9837E43C667}"/>
              </a:ext>
            </a:extLst>
          </p:cNvPr>
          <p:cNvSpPr>
            <a:spLocks noGrp="1"/>
          </p:cNvSpPr>
          <p:nvPr>
            <p:ph type="title"/>
          </p:nvPr>
        </p:nvSpPr>
        <p:spPr>
          <a:xfrm>
            <a:off x="466476" y="246159"/>
            <a:ext cx="10972800" cy="582613"/>
          </a:xfrm>
        </p:spPr>
        <p:txBody>
          <a:bodyPr/>
          <a:lstStyle/>
          <a:p>
            <a:r>
              <a:rPr lang="en-US" dirty="0" err="1">
                <a:latin typeface="Times New Roman" panose="02020603050405020304" pitchFamily="18" charset="0"/>
                <a:cs typeface="Times New Roman" panose="02020603050405020304" pitchFamily="18" charset="0"/>
              </a:rPr>
              <a:t>Cont</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A2648E6-8B26-40DA-CD6E-F7CED0A94F17}"/>
              </a:ext>
            </a:extLst>
          </p:cNvPr>
          <p:cNvSpPr>
            <a:spLocks noGrp="1"/>
          </p:cNvSpPr>
          <p:nvPr>
            <p:ph idx="1"/>
          </p:nvPr>
        </p:nvSpPr>
        <p:spPr>
          <a:xfrm>
            <a:off x="182880" y="1065475"/>
            <a:ext cx="11399520" cy="5062275"/>
          </a:xfrm>
        </p:spPr>
        <p:txBody>
          <a:bodyPr/>
          <a:lstStyle/>
          <a:p>
            <a:pPr marL="685800" algn="just">
              <a:lnSpc>
                <a:spcPct val="150000"/>
              </a:lnSpc>
            </a:pPr>
            <a:r>
              <a:rPr lang="en-IN" sz="2000" dirty="0">
                <a:effectLst/>
                <a:latin typeface="Times New Roman" panose="02020603050405020304" pitchFamily="18" charset="0"/>
                <a:ea typeface="Arial" panose="020B0604020202020204" pitchFamily="34" charset="0"/>
                <a:cs typeface="Times New Roman" panose="02020603050405020304" pitchFamily="18" charset="0"/>
              </a:rPr>
              <a:t>Personalized Recommendations: Based on the results of the data analysis, the system would provide personalized recommendations for each individual. This could include specific lifestyle changes, such as increasing physical activity or improving diet, or recommendations for medical interventions, such as regular check-ups or medication.</a:t>
            </a:r>
            <a:endParaRPr lang="en-IN" sz="2400" dirty="0">
              <a:effectLst/>
              <a:latin typeface="Times New Roman" panose="02020603050405020304" pitchFamily="18" charset="0"/>
              <a:ea typeface="Arial" panose="020B0604020202020204" pitchFamily="34" charset="0"/>
              <a:cs typeface="Times New Roman" panose="02020603050405020304" pitchFamily="18" charset="0"/>
            </a:endParaRPr>
          </a:p>
          <a:p>
            <a:pPr marL="685800" algn="just">
              <a:lnSpc>
                <a:spcPct val="150000"/>
              </a:lnSpc>
            </a:pPr>
            <a:r>
              <a:rPr lang="en-IN" sz="2000" dirty="0">
                <a:effectLst/>
                <a:latin typeface="Times New Roman" panose="02020603050405020304" pitchFamily="18" charset="0"/>
                <a:ea typeface="Arial" panose="020B0604020202020204" pitchFamily="34" charset="0"/>
                <a:cs typeface="Times New Roman" panose="02020603050405020304" pitchFamily="18" charset="0"/>
              </a:rPr>
              <a:t>Monitoring and Feedback: The system would monitor an individual's progress over time and provide regular feedback and updates. This could include alerts or reminders to take medication, prompts to complete a daily exercise routine, or suggestions for healthy meal options.</a:t>
            </a:r>
          </a:p>
          <a:p>
            <a:pPr indent="0" algn="just">
              <a:lnSpc>
                <a:spcPct val="115000"/>
              </a:lnSpc>
              <a:buNone/>
            </a:pPr>
            <a:endParaRPr lang="en-IN" sz="2000" dirty="0">
              <a:effectLst/>
              <a:latin typeface="Arial" panose="020B0604020202020204" pitchFamily="34" charset="0"/>
              <a:ea typeface="Arial" panose="020B0604020202020204" pitchFamily="34"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2603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833A1-8FC3-EA93-E675-A0AE3DCDDF1E}"/>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Cont</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8B9A60E-412D-C3A6-E7F5-B1C24BCFD69D}"/>
              </a:ext>
            </a:extLst>
          </p:cNvPr>
          <p:cNvSpPr>
            <a:spLocks noGrp="1"/>
          </p:cNvSpPr>
          <p:nvPr>
            <p:ph idx="1"/>
          </p:nvPr>
        </p:nvSpPr>
        <p:spPr>
          <a:xfrm>
            <a:off x="0" y="1208598"/>
            <a:ext cx="11582400" cy="4919152"/>
          </a:xfrm>
        </p:spPr>
        <p:txBody>
          <a:bodyPr/>
          <a:lstStyle/>
          <a:p>
            <a:pPr marL="685800" algn="just">
              <a:lnSpc>
                <a:spcPct val="150000"/>
              </a:lnSpc>
            </a:pPr>
            <a:r>
              <a:rPr lang="en-IN" sz="2000" dirty="0">
                <a:effectLst/>
                <a:latin typeface="Times New Roman" panose="02020603050405020304" pitchFamily="18" charset="0"/>
                <a:ea typeface="Arial" panose="020B0604020202020204" pitchFamily="34" charset="0"/>
                <a:cs typeface="Times New Roman" panose="02020603050405020304" pitchFamily="18" charset="0"/>
              </a:rPr>
              <a:t>Integration with Health Care Providers: The system could integrate with health care providers to share the personalized health risk profiles and recommendations. This would allow healthcare providers to provide more personalized and targeted care to their patients. </a:t>
            </a:r>
          </a:p>
          <a:p>
            <a:pPr marL="685800" algn="just">
              <a:lnSpc>
                <a:spcPct val="150000"/>
              </a:lnSpc>
            </a:pPr>
            <a:r>
              <a:rPr lang="en-IN" sz="2000" dirty="0">
                <a:effectLst/>
                <a:latin typeface="Times New Roman" panose="02020603050405020304" pitchFamily="18" charset="0"/>
                <a:ea typeface="Arial" panose="020B0604020202020204" pitchFamily="34" charset="0"/>
                <a:cs typeface="Times New Roman" panose="02020603050405020304" pitchFamily="18" charset="0"/>
              </a:rPr>
              <a:t>Overall, a personalized health care prediction system using BMI could empower individuals to take control of their health and make informed  decisions about their lifestyle choices. It could also help healthcare providers deliver more effective and personalized care to their patients.</a:t>
            </a:r>
          </a:p>
          <a:p>
            <a:pPr indent="0">
              <a:lnSpc>
                <a:spcPct val="150000"/>
              </a:lnSpc>
              <a:buNone/>
            </a:pPr>
            <a:r>
              <a:rPr lang="en-IN" sz="2000" dirty="0">
                <a:effectLst/>
                <a:latin typeface="Times New Roman" panose="02020603050405020304" pitchFamily="18" charset="0"/>
                <a:ea typeface="Arial" panose="020B0604020202020204" pitchFamily="34" charset="0"/>
                <a:cs typeface="Times New Roman" panose="02020603050405020304" pitchFamily="18" charset="0"/>
              </a:rPr>
              <a:t> </a:t>
            </a:r>
          </a:p>
          <a:p>
            <a:pPr marL="0" indent="0">
              <a:lnSpc>
                <a:spcPct val="150000"/>
              </a:lnSpc>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7427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a:latin typeface="Times New Roman" panose="02020603050405020304" charset="0"/>
                <a:cs typeface="Times New Roman" panose="02020603050405020304" charset="0"/>
              </a:rPr>
              <a:t>MODULE DESCRIPTION</a:t>
            </a:r>
          </a:p>
        </p:txBody>
      </p:sp>
      <p:sp>
        <p:nvSpPr>
          <p:cNvPr id="5" name="Content Placeholder 4">
            <a:extLst>
              <a:ext uri="{FF2B5EF4-FFF2-40B4-BE49-F238E27FC236}">
                <a16:creationId xmlns:a16="http://schemas.microsoft.com/office/drawing/2014/main" id="{C70421B0-3883-9742-B9D1-F630ED61362D}"/>
              </a:ext>
            </a:extLst>
          </p:cNvPr>
          <p:cNvSpPr>
            <a:spLocks noGrp="1"/>
          </p:cNvSpPr>
          <p:nvPr>
            <p:ph idx="1"/>
          </p:nvPr>
        </p:nvSpPr>
        <p:spPr>
          <a:xfrm>
            <a:off x="516835" y="262393"/>
            <a:ext cx="10352598" cy="5327374"/>
          </a:xfrm>
        </p:spPr>
        <p:txBody>
          <a:bodyPr/>
          <a:lstStyle/>
          <a:p>
            <a:pPr marL="342900" lvl="0" indent="-342900">
              <a:lnSpc>
                <a:spcPct val="150000"/>
              </a:lnSpc>
              <a:buFont typeface="Wingdings" panose="05000000000000000000" pitchFamily="2" charset="2"/>
              <a:buChar char=""/>
            </a:pPr>
            <a:r>
              <a:rPr lang="en-IN" sz="1800" b="1" u="sng" dirty="0">
                <a:effectLst/>
                <a:latin typeface="Arial" panose="020B0604020202020204" pitchFamily="34" charset="0"/>
                <a:ea typeface="Arial" panose="020B0604020202020204" pitchFamily="34" charset="0"/>
              </a:rPr>
              <a:t>Hospital</a:t>
            </a:r>
          </a:p>
          <a:p>
            <a:pPr marL="342900" lvl="0" indent="-342900">
              <a:lnSpc>
                <a:spcPct val="150000"/>
              </a:lnSpc>
              <a:buFont typeface="Arial" panose="020B0604020202020204" pitchFamily="34" charset="0"/>
              <a:buChar char="●"/>
            </a:pPr>
            <a:r>
              <a:rPr lang="en-IN" sz="1800" u="none" strike="noStrike" dirty="0">
                <a:effectLst/>
                <a:latin typeface="Times New Roman" panose="02020603050405020304" pitchFamily="18" charset="0"/>
                <a:ea typeface="Arial" panose="020B0604020202020204" pitchFamily="34" charset="0"/>
                <a:cs typeface="Times New Roman" panose="02020603050405020304" pitchFamily="18" charset="0"/>
              </a:rPr>
              <a:t>Login</a:t>
            </a:r>
          </a:p>
          <a:p>
            <a:pPr marL="342900" lvl="0" indent="-342900">
              <a:lnSpc>
                <a:spcPct val="150000"/>
              </a:lnSpc>
              <a:buFont typeface="Arial" panose="020B0604020202020204" pitchFamily="34" charset="0"/>
              <a:buChar char="●"/>
            </a:pPr>
            <a:r>
              <a:rPr lang="en-IN" sz="1800" u="none" strike="noStrike" dirty="0">
                <a:effectLst/>
                <a:latin typeface="Times New Roman" panose="02020603050405020304" pitchFamily="18" charset="0"/>
                <a:ea typeface="Arial" panose="020B0604020202020204" pitchFamily="34" charset="0"/>
                <a:cs typeface="Times New Roman" panose="02020603050405020304" pitchFamily="18" charset="0"/>
              </a:rPr>
              <a:t>Add and manage doctor</a:t>
            </a:r>
          </a:p>
          <a:p>
            <a:pPr marL="342900" lvl="0" indent="-342900">
              <a:lnSpc>
                <a:spcPct val="150000"/>
              </a:lnSpc>
              <a:buFont typeface="Arial" panose="020B0604020202020204" pitchFamily="34" charset="0"/>
              <a:buChar char="●"/>
            </a:pPr>
            <a:r>
              <a:rPr lang="en-IN" sz="1800" u="none" strike="noStrike" dirty="0">
                <a:effectLst/>
                <a:latin typeface="Times New Roman" panose="02020603050405020304" pitchFamily="18" charset="0"/>
                <a:ea typeface="Arial" panose="020B0604020202020204" pitchFamily="34" charset="0"/>
                <a:cs typeface="Times New Roman" panose="02020603050405020304" pitchFamily="18" charset="0"/>
              </a:rPr>
              <a:t>Add schedule </a:t>
            </a:r>
          </a:p>
          <a:p>
            <a:pPr marL="342900" lvl="0" indent="-342900">
              <a:lnSpc>
                <a:spcPct val="150000"/>
              </a:lnSpc>
              <a:buFont typeface="Arial" panose="020B0604020202020204" pitchFamily="34" charset="0"/>
              <a:buChar char="●"/>
            </a:pPr>
            <a:r>
              <a:rPr lang="en-IN" sz="1800" u="none" strike="noStrike" dirty="0">
                <a:effectLst/>
                <a:latin typeface="Times New Roman" panose="02020603050405020304" pitchFamily="18" charset="0"/>
                <a:ea typeface="Arial" panose="020B0604020202020204" pitchFamily="34" charset="0"/>
                <a:cs typeface="Times New Roman" panose="02020603050405020304" pitchFamily="18" charset="0"/>
              </a:rPr>
              <a:t>View user</a:t>
            </a:r>
          </a:p>
          <a:p>
            <a:pPr marL="342900" lvl="0" indent="-342900">
              <a:lnSpc>
                <a:spcPct val="150000"/>
              </a:lnSpc>
              <a:buFont typeface="Arial" panose="020B0604020202020204" pitchFamily="34" charset="0"/>
              <a:buChar char="●"/>
            </a:pPr>
            <a:r>
              <a:rPr lang="en-IN" sz="1800" u="none" strike="noStrike" dirty="0">
                <a:effectLst/>
                <a:latin typeface="Times New Roman" panose="02020603050405020304" pitchFamily="18" charset="0"/>
                <a:ea typeface="Arial" panose="020B0604020202020204" pitchFamily="34" charset="0"/>
                <a:cs typeface="Times New Roman" panose="02020603050405020304" pitchFamily="18" charset="0"/>
              </a:rPr>
              <a:t>View booking</a:t>
            </a:r>
          </a:p>
          <a:p>
            <a:pPr marL="342900" lvl="0" indent="-342900">
              <a:lnSpc>
                <a:spcPct val="150000"/>
              </a:lnSpc>
              <a:buFont typeface="Arial" panose="020B0604020202020204" pitchFamily="34" charset="0"/>
              <a:buChar char="●"/>
            </a:pPr>
            <a:r>
              <a:rPr lang="en-IN" sz="1800" dirty="0">
                <a:latin typeface="Times New Roman" panose="02020603050405020304" pitchFamily="18" charset="0"/>
                <a:ea typeface="Arial" panose="020B0604020202020204" pitchFamily="34" charset="0"/>
                <a:cs typeface="Times New Roman" panose="02020603050405020304" pitchFamily="18" charset="0"/>
              </a:rPr>
              <a:t>Tips management</a:t>
            </a:r>
          </a:p>
          <a:p>
            <a:pPr marL="342900" lvl="0" indent="-342900">
              <a:lnSpc>
                <a:spcPct val="150000"/>
              </a:lnSpc>
              <a:buFont typeface="Wingdings" panose="05000000000000000000" pitchFamily="2" charset="2"/>
              <a:buChar char=""/>
            </a:pPr>
            <a:r>
              <a:rPr lang="en-IN" sz="1800" b="1" u="sng" dirty="0">
                <a:effectLst/>
                <a:latin typeface="Times New Roman" panose="02020603050405020304" pitchFamily="18" charset="0"/>
                <a:ea typeface="Arial" panose="020B0604020202020204" pitchFamily="34" charset="0"/>
                <a:cs typeface="Times New Roman" panose="02020603050405020304" pitchFamily="18" charset="0"/>
              </a:rPr>
              <a:t>Doctor</a:t>
            </a:r>
          </a:p>
          <a:p>
            <a:pPr marL="342900" lvl="0" indent="-342900">
              <a:lnSpc>
                <a:spcPct val="150000"/>
              </a:lnSpc>
              <a:buFont typeface="Arial" panose="020B0604020202020204" pitchFamily="34" charset="0"/>
              <a:buChar char="●"/>
            </a:pPr>
            <a:r>
              <a:rPr lang="en-IN" sz="1800" u="none" strike="noStrike" dirty="0">
                <a:effectLst/>
                <a:latin typeface="Times New Roman" panose="02020603050405020304" pitchFamily="18" charset="0"/>
                <a:ea typeface="Arial" panose="020B0604020202020204" pitchFamily="34" charset="0"/>
                <a:cs typeface="Times New Roman" panose="02020603050405020304" pitchFamily="18" charset="0"/>
              </a:rPr>
              <a:t>Login</a:t>
            </a:r>
          </a:p>
          <a:p>
            <a:pPr marL="342900" lvl="0" indent="-342900">
              <a:lnSpc>
                <a:spcPct val="150000"/>
              </a:lnSpc>
              <a:buFont typeface="Arial" panose="020B0604020202020204" pitchFamily="34" charset="0"/>
              <a:buChar char="●"/>
            </a:pPr>
            <a:r>
              <a:rPr lang="en-IN" sz="1800" u="none" strike="noStrike" dirty="0">
                <a:effectLst/>
                <a:latin typeface="Times New Roman" panose="02020603050405020304" pitchFamily="18" charset="0"/>
                <a:ea typeface="Arial" panose="020B0604020202020204" pitchFamily="34" charset="0"/>
                <a:cs typeface="Times New Roman" panose="02020603050405020304" pitchFamily="18" charset="0"/>
              </a:rPr>
              <a:t>Add prescription</a:t>
            </a:r>
          </a:p>
          <a:p>
            <a:pPr marL="342900" lvl="0" indent="-342900">
              <a:lnSpc>
                <a:spcPct val="150000"/>
              </a:lnSpc>
              <a:buFont typeface="Arial" panose="020B0604020202020204" pitchFamily="34" charset="0"/>
              <a:buChar char="●"/>
            </a:pPr>
            <a:r>
              <a:rPr lang="en-IN" sz="1800" u="none" strike="noStrike" dirty="0">
                <a:effectLst/>
                <a:latin typeface="Times New Roman" panose="02020603050405020304" pitchFamily="18" charset="0"/>
                <a:ea typeface="Arial" panose="020B0604020202020204" pitchFamily="34" charset="0"/>
                <a:cs typeface="Times New Roman" panose="02020603050405020304" pitchFamily="18" charset="0"/>
              </a:rPr>
              <a:t>Verify booking</a:t>
            </a:r>
          </a:p>
          <a:p>
            <a:pPr marL="342900" lvl="0" indent="-342900">
              <a:lnSpc>
                <a:spcPct val="150000"/>
              </a:lnSpc>
              <a:buFont typeface="Arial" panose="020B0604020202020204" pitchFamily="34" charset="0"/>
              <a:buChar char="●"/>
            </a:pPr>
            <a:r>
              <a:rPr lang="en-IN" sz="1800" u="none" strike="noStrike" dirty="0">
                <a:effectLst/>
                <a:latin typeface="Times New Roman" panose="02020603050405020304" pitchFamily="18" charset="0"/>
                <a:ea typeface="Arial" panose="020B0604020202020204" pitchFamily="34" charset="0"/>
                <a:cs typeface="Times New Roman" panose="02020603050405020304" pitchFamily="18" charset="0"/>
              </a:rPr>
              <a:t>View schedule </a:t>
            </a:r>
          </a:p>
          <a:p>
            <a:pPr marL="342900" lvl="0" indent="-342900">
              <a:lnSpc>
                <a:spcPct val="150000"/>
              </a:lnSpc>
              <a:buFont typeface="Arial" panose="020B0604020202020204" pitchFamily="34" charset="0"/>
              <a:buChar char="●"/>
            </a:pPr>
            <a:r>
              <a:rPr lang="en-IN" sz="1800" dirty="0">
                <a:effectLst/>
                <a:latin typeface="Times New Roman" panose="02020603050405020304" pitchFamily="18" charset="0"/>
                <a:ea typeface="Arial" panose="020B0604020202020204" pitchFamily="34" charset="0"/>
                <a:cs typeface="Times New Roman" panose="02020603050405020304" pitchFamily="18" charset="0"/>
              </a:rPr>
              <a:t>Chat with user</a:t>
            </a:r>
          </a:p>
          <a:p>
            <a:pPr marL="0" lvl="0" indent="0">
              <a:lnSpc>
                <a:spcPct val="150000"/>
              </a:lnSpc>
              <a:buNone/>
            </a:pPr>
            <a:endParaRPr lang="en-IN" sz="1800"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a:p>
            <a:pPr marL="0" lvl="0" indent="0">
              <a:lnSpc>
                <a:spcPct val="150000"/>
              </a:lnSpc>
              <a:buNone/>
            </a:pPr>
            <a:endParaRPr lang="en-IN" sz="1800" u="none" strike="noStrike" dirty="0">
              <a:effectLst/>
              <a:latin typeface="Arial" panose="020B0604020202020204" pitchFamily="34" charset="0"/>
              <a:ea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42D82-CE7F-1F4F-81C1-037A2A32FDE5}"/>
              </a:ext>
            </a:extLst>
          </p:cNvPr>
          <p:cNvSpPr>
            <a:spLocks noGrp="1"/>
          </p:cNvSpPr>
          <p:nvPr>
            <p:ph type="title"/>
          </p:nvPr>
        </p:nvSpPr>
        <p:spPr>
          <a:xfrm>
            <a:off x="386963" y="277964"/>
            <a:ext cx="10972800" cy="582613"/>
          </a:xfrm>
        </p:spPr>
        <p:txBody>
          <a:bodyPr/>
          <a:lstStyle/>
          <a:p>
            <a:r>
              <a:rPr lang="en-US" dirty="0" err="1">
                <a:latin typeface="Times New Roman" panose="02020603050405020304" pitchFamily="18" charset="0"/>
                <a:cs typeface="Times New Roman" panose="02020603050405020304" pitchFamily="18" charset="0"/>
              </a:rPr>
              <a:t>Cont</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E78AB55-3AEC-4ABC-F125-34299300BF83}"/>
              </a:ext>
            </a:extLst>
          </p:cNvPr>
          <p:cNvSpPr>
            <a:spLocks noGrp="1"/>
          </p:cNvSpPr>
          <p:nvPr>
            <p:ph idx="1"/>
          </p:nvPr>
        </p:nvSpPr>
        <p:spPr>
          <a:xfrm>
            <a:off x="609600" y="1190653"/>
            <a:ext cx="10972800" cy="4953000"/>
          </a:xfrm>
        </p:spPr>
        <p:txBody>
          <a:bodyPr/>
          <a:lstStyle/>
          <a:p>
            <a:pPr marL="342900" lvl="0" indent="-342900">
              <a:lnSpc>
                <a:spcPct val="150000"/>
              </a:lnSpc>
              <a:buFont typeface="Wingdings" panose="05000000000000000000" pitchFamily="2" charset="2"/>
              <a:buChar char=""/>
            </a:pPr>
            <a:r>
              <a:rPr lang="en-IN" sz="1800" b="1" u="sng" dirty="0">
                <a:effectLst/>
                <a:latin typeface="Times New Roman" panose="02020603050405020304" pitchFamily="18" charset="0"/>
                <a:ea typeface="Arial" panose="020B0604020202020204" pitchFamily="34" charset="0"/>
                <a:cs typeface="Times New Roman" panose="02020603050405020304" pitchFamily="18" charset="0"/>
              </a:rPr>
              <a:t>User</a:t>
            </a:r>
          </a:p>
          <a:p>
            <a:pPr marL="342900" lvl="0" indent="-342900">
              <a:lnSpc>
                <a:spcPct val="150000"/>
              </a:lnSpc>
              <a:buFont typeface="Arial" panose="020B0604020202020204" pitchFamily="34" charset="0"/>
              <a:buChar char="●"/>
            </a:pPr>
            <a:r>
              <a:rPr lang="en-IN" sz="1800" u="none" strike="noStrike" dirty="0">
                <a:effectLst/>
                <a:latin typeface="Times New Roman" panose="02020603050405020304" pitchFamily="18" charset="0"/>
                <a:ea typeface="Arial" panose="020B0604020202020204" pitchFamily="34" charset="0"/>
                <a:cs typeface="Times New Roman" panose="02020603050405020304" pitchFamily="18" charset="0"/>
              </a:rPr>
              <a:t>Login</a:t>
            </a:r>
          </a:p>
          <a:p>
            <a:pPr marL="342900" lvl="0" indent="-342900">
              <a:lnSpc>
                <a:spcPct val="150000"/>
              </a:lnSpc>
              <a:buFont typeface="Arial" panose="020B0604020202020204" pitchFamily="34" charset="0"/>
              <a:buChar char="●"/>
            </a:pPr>
            <a:r>
              <a:rPr lang="en-IN" sz="1800" u="none" strike="noStrike" dirty="0">
                <a:effectLst/>
                <a:latin typeface="Times New Roman" panose="02020603050405020304" pitchFamily="18" charset="0"/>
                <a:ea typeface="Arial" panose="020B0604020202020204" pitchFamily="34" charset="0"/>
                <a:cs typeface="Times New Roman" panose="02020603050405020304" pitchFamily="18" charset="0"/>
              </a:rPr>
              <a:t>Register </a:t>
            </a:r>
          </a:p>
          <a:p>
            <a:pPr marL="342900" lvl="0" indent="-342900">
              <a:lnSpc>
                <a:spcPct val="150000"/>
              </a:lnSpc>
              <a:buFont typeface="Arial" panose="020B0604020202020204" pitchFamily="34" charset="0"/>
              <a:buChar char="●"/>
            </a:pPr>
            <a:r>
              <a:rPr lang="en-IN" sz="1800" u="none" strike="noStrike" dirty="0">
                <a:effectLst/>
                <a:latin typeface="Times New Roman" panose="02020603050405020304" pitchFamily="18" charset="0"/>
                <a:ea typeface="Arial" panose="020B0604020202020204" pitchFamily="34" charset="0"/>
                <a:cs typeface="Times New Roman" panose="02020603050405020304" pitchFamily="18" charset="0"/>
              </a:rPr>
              <a:t>View doctor</a:t>
            </a:r>
          </a:p>
          <a:p>
            <a:pPr marL="342900" lvl="0" indent="-342900">
              <a:lnSpc>
                <a:spcPct val="150000"/>
              </a:lnSpc>
              <a:buFont typeface="Arial" panose="020B0604020202020204" pitchFamily="34" charset="0"/>
              <a:buChar char="●"/>
            </a:pPr>
            <a:r>
              <a:rPr lang="en-IN" sz="1800" u="none" strike="noStrike" dirty="0">
                <a:effectLst/>
                <a:latin typeface="Times New Roman" panose="02020603050405020304" pitchFamily="18" charset="0"/>
                <a:ea typeface="Arial" panose="020B0604020202020204" pitchFamily="34" charset="0"/>
                <a:cs typeface="Times New Roman" panose="02020603050405020304" pitchFamily="18" charset="0"/>
              </a:rPr>
              <a:t>View schedule  </a:t>
            </a:r>
          </a:p>
          <a:p>
            <a:pPr marL="342900" lvl="0" indent="-342900">
              <a:lnSpc>
                <a:spcPct val="150000"/>
              </a:lnSpc>
              <a:buFont typeface="Arial" panose="020B0604020202020204" pitchFamily="34" charset="0"/>
              <a:buChar char="●"/>
            </a:pPr>
            <a:r>
              <a:rPr lang="en-IN" sz="1800" u="none" strike="noStrike" dirty="0">
                <a:effectLst/>
                <a:latin typeface="Times New Roman" panose="02020603050405020304" pitchFamily="18" charset="0"/>
                <a:ea typeface="Arial" panose="020B0604020202020204" pitchFamily="34" charset="0"/>
                <a:cs typeface="Times New Roman" panose="02020603050405020304" pitchFamily="18" charset="0"/>
              </a:rPr>
              <a:t>Book </a:t>
            </a:r>
          </a:p>
          <a:p>
            <a:pPr marL="342900" lvl="0" indent="-342900">
              <a:lnSpc>
                <a:spcPct val="150000"/>
              </a:lnSpc>
              <a:buFont typeface="Arial" panose="020B0604020202020204" pitchFamily="34" charset="0"/>
              <a:buChar char="●"/>
            </a:pPr>
            <a:r>
              <a:rPr lang="en-IN" sz="1800" u="none" strike="noStrike" dirty="0">
                <a:effectLst/>
                <a:latin typeface="Times New Roman" panose="02020603050405020304" pitchFamily="18" charset="0"/>
                <a:ea typeface="Arial" panose="020B0604020202020204" pitchFamily="34" charset="0"/>
                <a:cs typeface="Times New Roman" panose="02020603050405020304" pitchFamily="18" charset="0"/>
              </a:rPr>
              <a:t>View  medicine notification </a:t>
            </a:r>
          </a:p>
          <a:p>
            <a:pPr marL="342900" lvl="0" indent="-342900">
              <a:lnSpc>
                <a:spcPct val="150000"/>
              </a:lnSpc>
              <a:buFont typeface="Arial" panose="020B0604020202020204" pitchFamily="34" charset="0"/>
              <a:buChar char="●"/>
            </a:pPr>
            <a:r>
              <a:rPr lang="en-IN" sz="1800" u="none" strike="noStrike" dirty="0">
                <a:effectLst/>
                <a:latin typeface="Times New Roman" panose="02020603050405020304" pitchFamily="18" charset="0"/>
                <a:ea typeface="Arial" panose="020B0604020202020204" pitchFamily="34" charset="0"/>
                <a:cs typeface="Times New Roman" panose="02020603050405020304" pitchFamily="18" charset="0"/>
              </a:rPr>
              <a:t>Set goal  and update status</a:t>
            </a:r>
          </a:p>
          <a:p>
            <a:pPr marL="342900" lvl="0" indent="-342900">
              <a:lnSpc>
                <a:spcPct val="150000"/>
              </a:lnSpc>
              <a:buFont typeface="Arial" panose="020B0604020202020204" pitchFamily="34" charset="0"/>
              <a:buChar char="●"/>
            </a:pPr>
            <a:r>
              <a:rPr lang="en-IN" sz="1800" u="none" strike="noStrike" dirty="0">
                <a:effectLst/>
                <a:latin typeface="Times New Roman" panose="02020603050405020304" pitchFamily="18" charset="0"/>
                <a:ea typeface="Arial" panose="020B0604020202020204" pitchFamily="34" charset="0"/>
                <a:cs typeface="Times New Roman" panose="02020603050405020304" pitchFamily="18" charset="0"/>
              </a:rPr>
              <a:t>View tips</a:t>
            </a:r>
          </a:p>
          <a:p>
            <a:pPr marL="342900" lvl="0" indent="-342900">
              <a:lnSpc>
                <a:spcPct val="150000"/>
              </a:lnSpc>
              <a:buFont typeface="Arial" panose="020B0604020202020204" pitchFamily="34" charset="0"/>
              <a:buChar char="●"/>
            </a:pPr>
            <a:r>
              <a:rPr lang="en-IN" sz="1800" u="none" strike="noStrike" dirty="0">
                <a:effectLst/>
                <a:latin typeface="Times New Roman" panose="02020603050405020304" pitchFamily="18" charset="0"/>
                <a:ea typeface="Arial" panose="020B0604020202020204" pitchFamily="34" charset="0"/>
                <a:cs typeface="Times New Roman" panose="02020603050405020304" pitchFamily="18" charset="0"/>
              </a:rPr>
              <a:t>Suggestions and recommendations</a:t>
            </a:r>
          </a:p>
          <a:p>
            <a:endParaRPr lang="en-IN" sz="2000"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2666370093"/>
      </p:ext>
    </p:extLst>
  </p:cSld>
  <p:clrMapOvr>
    <a:masterClrMapping/>
  </p:clrMapOvr>
</p:sld>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365</TotalTime>
  <Words>1503</Words>
  <Application>Microsoft Office PowerPoint</Application>
  <PresentationFormat>Widescreen</PresentationFormat>
  <Paragraphs>398</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Times New Roman</vt:lpstr>
      <vt:lpstr>Wingdings</vt:lpstr>
      <vt:lpstr>Orange Waves</vt:lpstr>
      <vt:lpstr>PERSONALIZED HEALTH CARE MOBILE                          APPLICATION</vt:lpstr>
      <vt:lpstr>INTRODUCTION</vt:lpstr>
      <vt:lpstr>Cont…</vt:lpstr>
      <vt:lpstr>EXISITING SYSTEM</vt:lpstr>
      <vt:lpstr>PROPOSED SYSTEM</vt:lpstr>
      <vt:lpstr>Cont…</vt:lpstr>
      <vt:lpstr>Cont…</vt:lpstr>
      <vt:lpstr>MODULE DESCRIPTION</vt:lpstr>
      <vt:lpstr>Cont…</vt:lpstr>
      <vt:lpstr>                  SYSTEM REQUIREMENTS</vt:lpstr>
      <vt:lpstr>Cont…</vt:lpstr>
      <vt:lpstr>                      DATA FLOW DIAGRAM  LEVEL 0</vt:lpstr>
      <vt:lpstr>                  </vt:lpstr>
      <vt:lpstr>LEVEL 2</vt:lpstr>
      <vt:lpstr>LEVEL 3</vt:lpstr>
      <vt:lpstr>                                User story</vt:lpstr>
      <vt:lpstr>                                    User story</vt:lpstr>
      <vt:lpstr>                                    User Story</vt:lpstr>
      <vt:lpstr>                                  User story</vt:lpstr>
      <vt:lpstr>PRODUCT BACKLOG</vt:lpstr>
      <vt:lpstr>PowerPoint Presentation</vt:lpstr>
      <vt:lpstr>PowerPoint Presentation</vt:lpstr>
      <vt:lpstr>                            Project plan</vt:lpstr>
      <vt:lpstr>PowerPoint Presentation</vt:lpstr>
      <vt:lpstr>SPRINT 1</vt:lpstr>
      <vt:lpstr>                                   SPRINT 2</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FRAUDULENT CLAIMS IN AUTOMOBILE  INSURANCE</dc:title>
  <dc:creator>Shajin</dc:creator>
  <cp:lastModifiedBy>getcosheji@gmail.com</cp:lastModifiedBy>
  <cp:revision>19</cp:revision>
  <dcterms:created xsi:type="dcterms:W3CDTF">2023-03-01T04:55:00Z</dcterms:created>
  <dcterms:modified xsi:type="dcterms:W3CDTF">2023-05-10T08:01:50Z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80FCF3FA3EE140E9A7F784F57068A3BD</vt:lpwstr>
  </property>
  <property fmtid="{D5CDD505-2E9C-101B-9397-08002B2CF9AE}" pid="3" name="KSOProductBuildVer">
    <vt:lpwstr>1033-11.2.0.11486</vt:lpwstr>
  </property>
</Properties>
</file>