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9" r:id="rId11"/>
    <p:sldId id="274" r:id="rId12"/>
    <p:sldId id="268" r:id="rId13"/>
    <p:sldId id="275" r:id="rId14"/>
    <p:sldId id="270" r:id="rId15"/>
    <p:sldId id="272" r:id="rId16"/>
    <p:sldId id="271" r:id="rId17"/>
    <p:sldId id="26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B407-CAE0-4212-A2FF-6978A7317F3F}" type="datetimeFigureOut">
              <a:rPr lang="fr-FR" smtClean="0"/>
              <a:pPr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2C02-AADE-43C0-837E-72E4AED147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nking-efa3112748e5.herokuap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Implémenter un modèle de </a:t>
            </a:r>
            <a:r>
              <a:rPr lang="fr-FR" dirty="0" err="1" smtClean="0">
                <a:solidFill>
                  <a:schemeClr val="tx1"/>
                </a:solidFill>
              </a:rPr>
              <a:t>scoring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1443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Data science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Projet :7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Modélisation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fr-FR" dirty="0" smtClean="0"/>
              <a:t>Apres optimisation des </a:t>
            </a:r>
            <a:r>
              <a:rPr lang="fr-FR" dirty="0" err="1" smtClean="0"/>
              <a:t>hyperparametres</a:t>
            </a:r>
            <a:r>
              <a:rPr lang="fr-FR" dirty="0" smtClean="0"/>
              <a:t> et seuil de prédiction, nous retenons :</a:t>
            </a:r>
          </a:p>
          <a:p>
            <a:pPr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LGBMClassifier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 </a:t>
            </a:r>
            <a:r>
              <a:rPr lang="fr-FR" dirty="0" err="1" smtClean="0"/>
              <a:t>learning_rate</a:t>
            </a:r>
            <a:r>
              <a:rPr lang="fr-FR" dirty="0" smtClean="0"/>
              <a:t>: 0.15,</a:t>
            </a:r>
          </a:p>
          <a:p>
            <a:pPr>
              <a:buNone/>
            </a:pPr>
            <a:r>
              <a:rPr lang="fr-FR" dirty="0" smtClean="0"/>
              <a:t>                               </a:t>
            </a:r>
            <a:r>
              <a:rPr lang="fr-FR" dirty="0" err="1" smtClean="0"/>
              <a:t>max_depth</a:t>
            </a:r>
            <a:r>
              <a:rPr lang="fr-FR" dirty="0" smtClean="0"/>
              <a:t>: 8,</a:t>
            </a:r>
          </a:p>
          <a:p>
            <a:pPr>
              <a:buNone/>
            </a:pPr>
            <a:r>
              <a:rPr lang="fr-FR" dirty="0" smtClean="0"/>
              <a:t>                               </a:t>
            </a:r>
            <a:r>
              <a:rPr lang="fr-FR" dirty="0" err="1" smtClean="0"/>
              <a:t>n_estimators</a:t>
            </a:r>
            <a:r>
              <a:rPr lang="fr-FR" dirty="0" smtClean="0"/>
              <a:t>: 450,</a:t>
            </a:r>
          </a:p>
          <a:p>
            <a:pPr>
              <a:buNone/>
            </a:pPr>
            <a:r>
              <a:rPr lang="fr-FR" dirty="0" smtClean="0"/>
              <a:t>                               </a:t>
            </a:r>
            <a:r>
              <a:rPr lang="fr-FR" dirty="0" err="1" smtClean="0"/>
              <a:t>num_leaves</a:t>
            </a:r>
            <a:r>
              <a:rPr lang="fr-FR" dirty="0" smtClean="0"/>
              <a:t>: 64,</a:t>
            </a:r>
          </a:p>
          <a:p>
            <a:pPr>
              <a:buNone/>
            </a:pPr>
            <a:r>
              <a:rPr lang="fr-FR" dirty="0" smtClean="0"/>
              <a:t>                               </a:t>
            </a:r>
            <a:r>
              <a:rPr lang="fr-FR" dirty="0" err="1" smtClean="0"/>
              <a:t>threshold</a:t>
            </a:r>
            <a:r>
              <a:rPr lang="fr-FR" dirty="0" smtClean="0"/>
              <a:t>: 0.62)</a:t>
            </a:r>
          </a:p>
          <a:p>
            <a:pPr>
              <a:buNone/>
            </a:pPr>
            <a:r>
              <a:rPr lang="fr-FR" b="1" dirty="0" smtClean="0">
                <a:solidFill>
                  <a:srgbClr val="00B050"/>
                </a:solidFill>
              </a:rPr>
              <a:t>AUC=0,52</a:t>
            </a:r>
            <a:endParaRPr lang="fr-FR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Modélisation</a:t>
            </a:r>
            <a:endParaRPr lang="fr-FR" sz="2700" dirty="0"/>
          </a:p>
        </p:txBody>
      </p:sp>
      <p:pic>
        <p:nvPicPr>
          <p:cNvPr id="4" name="Espace réservé du contenu 3" descr="download (7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928802"/>
            <a:ext cx="8643998" cy="4757758"/>
          </a:xfrm>
        </p:spPr>
      </p:pic>
      <p:sp>
        <p:nvSpPr>
          <p:cNvPr id="5" name="ZoneTexte 4"/>
          <p:cNvSpPr txBox="1"/>
          <p:nvPr/>
        </p:nvSpPr>
        <p:spPr>
          <a:xfrm>
            <a:off x="500034" y="1214422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rgbClr val="00B050"/>
                </a:solidFill>
              </a:rPr>
              <a:t>Importance </a:t>
            </a:r>
            <a:r>
              <a:rPr lang="fr-FR" sz="2800" b="1" u="sng" dirty="0" smtClean="0">
                <a:solidFill>
                  <a:srgbClr val="00B050"/>
                </a:solidFill>
              </a:rPr>
              <a:t>des </a:t>
            </a:r>
            <a:r>
              <a:rPr lang="fr-FR" sz="2800" b="1" u="sng" dirty="0" smtClean="0">
                <a:solidFill>
                  <a:srgbClr val="00B050"/>
                </a:solidFill>
              </a:rPr>
              <a:t> </a:t>
            </a:r>
            <a:r>
              <a:rPr lang="fr-FR" sz="2800" b="1" u="sng" dirty="0" err="1" smtClean="0">
                <a:solidFill>
                  <a:srgbClr val="00B050"/>
                </a:solidFill>
              </a:rPr>
              <a:t>f</a:t>
            </a:r>
            <a:r>
              <a:rPr lang="fr-FR" sz="2800" b="1" u="sng" dirty="0" err="1" smtClean="0">
                <a:solidFill>
                  <a:srgbClr val="00B050"/>
                </a:solidFill>
              </a:rPr>
              <a:t>eatures</a:t>
            </a:r>
            <a:r>
              <a:rPr lang="fr-FR" sz="2800" b="1" u="sng" dirty="0" smtClean="0">
                <a:solidFill>
                  <a:srgbClr val="00B050"/>
                </a:solidFill>
              </a:rPr>
              <a:t> 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Visualisation du </a:t>
            </a:r>
            <a:r>
              <a:rPr lang="fr-FR" u="sng" dirty="0" err="1" smtClean="0">
                <a:solidFill>
                  <a:srgbClr val="FF0000"/>
                </a:solidFill>
              </a:rPr>
              <a:t>tracking</a:t>
            </a:r>
            <a:r>
              <a:rPr lang="fr-FR" u="sng" dirty="0" smtClean="0">
                <a:solidFill>
                  <a:srgbClr val="FF0000"/>
                </a:solidFill>
              </a:rPr>
              <a:t> </a:t>
            </a:r>
            <a:r>
              <a:rPr lang="fr-FR" u="sng" dirty="0" err="1" smtClean="0">
                <a:solidFill>
                  <a:srgbClr val="FF0000"/>
                </a:solidFill>
              </a:rPr>
              <a:t>Mlflow</a:t>
            </a:r>
            <a:r>
              <a:rPr lang="fr-FR" sz="2000" u="sng" dirty="0" smtClean="0">
                <a:solidFill>
                  <a:srgbClr val="FF0000"/>
                </a:solidFill>
              </a:rPr>
              <a:t/>
            </a:r>
            <a:br>
              <a:rPr lang="fr-FR" sz="2000" u="sng" dirty="0" smtClean="0">
                <a:solidFill>
                  <a:srgbClr val="FF0000"/>
                </a:solidFill>
              </a:rPr>
            </a:br>
            <a:r>
              <a:rPr lang="fr-FR" sz="2000" b="1" u="sng" dirty="0" smtClean="0">
                <a:solidFill>
                  <a:srgbClr val="00B050"/>
                </a:solidFill>
              </a:rPr>
              <a:t>https://github.com/safoua3/banking/tree/master</a:t>
            </a:r>
            <a:endParaRPr lang="fr-FR" sz="2000" b="1" u="sng" dirty="0">
              <a:solidFill>
                <a:srgbClr val="00B050"/>
              </a:solidFill>
            </a:endParaRPr>
          </a:p>
        </p:txBody>
      </p:sp>
      <p:pic>
        <p:nvPicPr>
          <p:cNvPr id="7" name="Espace réservé du contenu 6" descr="Capture.1P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4357686" cy="5214974"/>
          </a:xfrm>
        </p:spPr>
      </p:pic>
      <p:pic>
        <p:nvPicPr>
          <p:cNvPr id="8" name="Image 7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1214422"/>
            <a:ext cx="4786314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Déploiement de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fr-FR" u="sng" dirty="0" err="1" smtClean="0">
                <a:solidFill>
                  <a:srgbClr val="00B050"/>
                </a:solidFill>
              </a:rPr>
              <a:t>Github</a:t>
            </a:r>
            <a:endParaRPr lang="fr-FR" u="sng" dirty="0">
              <a:solidFill>
                <a:srgbClr val="00B050"/>
              </a:solidFill>
            </a:endParaRPr>
          </a:p>
        </p:txBody>
      </p:sp>
      <p:pic>
        <p:nvPicPr>
          <p:cNvPr id="4" name="Imag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857364"/>
            <a:ext cx="8858312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Déploiement de l’API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00B050"/>
                </a:solidFill>
              </a:rPr>
              <a:t>Tests unitaires</a:t>
            </a:r>
          </a:p>
          <a:p>
            <a:r>
              <a:rPr lang="fr-FR" noProof="1" smtClean="0">
                <a:latin typeface="Catamaran"/>
                <a:cs typeface="Catamaran"/>
                <a:sym typeface="Catamaran"/>
              </a:rPr>
              <a:t>Test du chargement du fichier CSV des données test.</a:t>
            </a:r>
          </a:p>
          <a:p>
            <a:r>
              <a:rPr lang="fr-FR" noProof="1" smtClean="0">
                <a:latin typeface="Catamaran"/>
                <a:cs typeface="Catamaran"/>
                <a:sym typeface="Catamaran"/>
              </a:rPr>
              <a:t>Test du chargement du modèle choisi pour la  prédiction</a:t>
            </a:r>
            <a:r>
              <a:rPr lang="fr-FR" noProof="1" smtClean="0">
                <a:latin typeface="Catamaran"/>
                <a:cs typeface="Catamaran"/>
                <a:sym typeface="Catamaran"/>
              </a:rPr>
              <a:t>.</a:t>
            </a:r>
            <a:endParaRPr lang="fr-FR" noProof="1" smtClean="0">
              <a:latin typeface="Catamaran"/>
              <a:cs typeface="Catamaran"/>
              <a:sym typeface="Catamaran"/>
            </a:endParaRPr>
          </a:p>
          <a:p>
            <a:r>
              <a:rPr lang="fr-FR" noProof="1" smtClean="0">
                <a:latin typeface="Catamaran"/>
                <a:cs typeface="Catamaran"/>
                <a:sym typeface="Catamaran"/>
              </a:rPr>
              <a:t>Test de la fonction de prédiction de l’API.</a:t>
            </a:r>
          </a:p>
          <a:p>
            <a:endParaRPr lang="fr-FR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Déploiement de </a:t>
            </a:r>
            <a:r>
              <a:rPr lang="fr-FR" u="sng" dirty="0" smtClean="0">
                <a:solidFill>
                  <a:srgbClr val="FF0000"/>
                </a:solidFill>
              </a:rPr>
              <a:t>l’API sur </a:t>
            </a:r>
            <a:r>
              <a:rPr lang="fr-FR" u="sng" dirty="0" err="1" smtClean="0">
                <a:solidFill>
                  <a:srgbClr val="FF0000"/>
                </a:solidFill>
              </a:rPr>
              <a:t>Heroku</a:t>
            </a:r>
            <a:endParaRPr lang="fr-FR" dirty="0"/>
          </a:p>
        </p:txBody>
      </p:sp>
      <p:pic>
        <p:nvPicPr>
          <p:cNvPr id="5" name="Espace réservé du contenu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928802"/>
            <a:ext cx="8229600" cy="439186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Déploiement de l’API sur </a:t>
            </a:r>
            <a:r>
              <a:rPr lang="fr-FR" u="sng" dirty="0" err="1" smtClean="0">
                <a:solidFill>
                  <a:srgbClr val="FF0000"/>
                </a:solidFill>
              </a:rPr>
              <a:t>Heroku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71679"/>
            <a:ext cx="8686800" cy="27146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fr-FR" dirty="0" smtClean="0">
              <a:hlinkClick r:id="rId2"/>
            </a:endParaRPr>
          </a:p>
          <a:p>
            <a:endParaRPr lang="fr-FR" dirty="0" smtClean="0">
              <a:hlinkClick r:id="rId2"/>
            </a:endParaRPr>
          </a:p>
          <a:p>
            <a:pPr algn="ctr">
              <a:buNone/>
            </a:pPr>
            <a:r>
              <a:rPr lang="fr-FR" dirty="0" smtClean="0">
                <a:hlinkClick r:id="rId2"/>
              </a:rPr>
              <a:t> https://banking-efa3112748e5.herokuapp.com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Data </a:t>
            </a:r>
            <a:r>
              <a:rPr lang="fr-FR" u="sng" dirty="0" smtClean="0">
                <a:solidFill>
                  <a:srgbClr val="FF0000"/>
                </a:solidFill>
              </a:rPr>
              <a:t>drift </a:t>
            </a:r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42984"/>
            <a:ext cx="7943848" cy="1654745"/>
          </a:xfrm>
        </p:spPr>
      </p:pic>
      <p:pic>
        <p:nvPicPr>
          <p:cNvPr id="5" name="Image 4" descr="newplot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3571876"/>
            <a:ext cx="7858180" cy="3175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5720" y="2928934"/>
            <a:ext cx="7786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Seuil :0.2   et 29% des colonnes ont du data drift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u="sng" dirty="0" smtClean="0">
                <a:solidFill>
                  <a:srgbClr val="FF0000"/>
                </a:solidFill>
              </a:rPr>
              <a:t>Sommaire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-457200">
              <a:spcBef>
                <a:spcPts val="0"/>
              </a:spcBef>
              <a:buAutoNum type="arabicParenR"/>
            </a:pPr>
            <a:r>
              <a:rPr lang="fr-FR" b="1" dirty="0" smtClean="0"/>
              <a:t>Introduction et </a:t>
            </a:r>
            <a:r>
              <a:rPr lang="fr-FR" b="1" dirty="0" smtClean="0"/>
              <a:t>données</a:t>
            </a:r>
            <a:endParaRPr lang="fr-FR" b="1" dirty="0" smtClean="0"/>
          </a:p>
          <a:p>
            <a:pPr lvl="0" indent="-457200">
              <a:spcBef>
                <a:spcPts val="0"/>
              </a:spcBef>
              <a:buNone/>
            </a:pPr>
            <a:endParaRPr lang="fr-FR" b="1" dirty="0" smtClean="0"/>
          </a:p>
          <a:p>
            <a:pPr indent="-457200">
              <a:buFont typeface="Teko"/>
              <a:buAutoNum type="arabicParenR"/>
            </a:pPr>
            <a:r>
              <a:rPr lang="en" b="1" dirty="0" smtClean="0"/>
              <a:t>Démarche de </a:t>
            </a:r>
            <a:r>
              <a:rPr lang="fr-FR" b="1" dirty="0" smtClean="0"/>
              <a:t>modélisation</a:t>
            </a:r>
          </a:p>
          <a:p>
            <a:pPr indent="-457200">
              <a:buFont typeface="Teko"/>
              <a:buAutoNum type="arabicParenR"/>
            </a:pPr>
            <a:endParaRPr lang="en" b="1" dirty="0" smtClean="0"/>
          </a:p>
          <a:p>
            <a:pPr indent="-457200">
              <a:buFont typeface="Teko"/>
              <a:buAutoNum type="arabicParenR"/>
            </a:pPr>
            <a:r>
              <a:rPr lang="en" b="1" dirty="0" smtClean="0"/>
              <a:t>P</a:t>
            </a:r>
            <a:r>
              <a:rPr lang="fr-FR" b="1" dirty="0" err="1" smtClean="0"/>
              <a:t>ipeline</a:t>
            </a:r>
            <a:r>
              <a:rPr lang="fr-FR" b="1" dirty="0" smtClean="0"/>
              <a:t> de déploiement (</a:t>
            </a:r>
            <a:r>
              <a:rPr lang="fr-FR" b="1" dirty="0" err="1" smtClean="0"/>
              <a:t>GitHub</a:t>
            </a:r>
            <a:r>
              <a:rPr lang="fr-FR" b="1" dirty="0" smtClean="0"/>
              <a:t>, tests unitaires)</a:t>
            </a:r>
          </a:p>
          <a:p>
            <a:pPr indent="-457200">
              <a:buFont typeface="Teko"/>
              <a:buAutoNum type="arabicParenR"/>
            </a:pPr>
            <a:endParaRPr lang="fr-FR" b="1" dirty="0" smtClean="0"/>
          </a:p>
          <a:p>
            <a:pPr indent="-457200">
              <a:buFont typeface="Teko"/>
              <a:buAutoNum type="arabicParenR"/>
            </a:pPr>
            <a:r>
              <a:rPr lang="fr-FR" b="1" dirty="0" smtClean="0"/>
              <a:t>Data </a:t>
            </a:r>
            <a:r>
              <a:rPr lang="fr-FR" b="1" dirty="0" smtClean="0"/>
              <a:t>Drift</a:t>
            </a:r>
          </a:p>
          <a:p>
            <a:pPr indent="-457200">
              <a:buFont typeface="Teko"/>
              <a:buAutoNum type="arabicParenR"/>
            </a:pPr>
            <a:endParaRPr lang="fr-FR" b="1" dirty="0" smtClean="0"/>
          </a:p>
          <a:p>
            <a:pPr indent="-457200">
              <a:buFont typeface="Teko"/>
              <a:buAutoNum type="arabicParenR"/>
            </a:pPr>
            <a:r>
              <a:rPr lang="fr-FR" b="1" dirty="0" err="1" smtClean="0"/>
              <a:t>Deploiemnet</a:t>
            </a:r>
            <a:r>
              <a:rPr lang="fr-FR" b="1" dirty="0" smtClean="0"/>
              <a:t> </a:t>
            </a:r>
            <a:r>
              <a:rPr lang="fr-FR" b="1" dirty="0" smtClean="0"/>
              <a:t>de l’API sur le </a:t>
            </a:r>
            <a:r>
              <a:rPr lang="fr-FR" b="1" dirty="0" smtClean="0"/>
              <a:t>Cl</a:t>
            </a:r>
            <a:r>
              <a:rPr lang="fr-FR" b="1" dirty="0" smtClean="0"/>
              <a:t>oud</a:t>
            </a: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Introduction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Client:</a:t>
            </a:r>
          </a:p>
          <a:p>
            <a:r>
              <a:rPr lang="fr-FR" dirty="0" smtClean="0"/>
              <a:t> société financière ‘Prêt a dépenser’</a:t>
            </a:r>
          </a:p>
          <a:p>
            <a:pPr>
              <a:buNone/>
            </a:pPr>
            <a:r>
              <a:rPr lang="fr-FR" u="sng" dirty="0" smtClean="0">
                <a:solidFill>
                  <a:srgbClr val="00B050"/>
                </a:solidFill>
              </a:rPr>
              <a:t>Objectifs</a:t>
            </a:r>
            <a:r>
              <a:rPr lang="fr-FR" u="sng" dirty="0" smtClean="0"/>
              <a:t>:</a:t>
            </a:r>
          </a:p>
          <a:p>
            <a:r>
              <a:rPr lang="fr-FR" noProof="1" smtClean="0">
                <a:latin typeface="+mj-lt"/>
                <a:cs typeface="Catamaran"/>
                <a:sym typeface="Catamaran"/>
              </a:rPr>
              <a:t>Création </a:t>
            </a:r>
            <a:r>
              <a:rPr lang="fr-FR" noProof="1" smtClean="0">
                <a:latin typeface="+mj-lt"/>
                <a:cs typeface="Catamaran"/>
                <a:sym typeface="Catamaran"/>
              </a:rPr>
              <a:t>d’un score crédit pour ses clients.</a:t>
            </a:r>
          </a:p>
          <a:p>
            <a:r>
              <a:rPr lang="fr-FR" dirty="0" smtClean="0">
                <a:latin typeface="+mj-lt"/>
              </a:rPr>
              <a:t>Mission: déploiement d’une API de prédiction</a:t>
            </a:r>
          </a:p>
          <a:p>
            <a:r>
              <a:rPr lang="fr-FR" dirty="0" smtClean="0">
                <a:latin typeface="+mj-lt"/>
              </a:rPr>
              <a:t>Données </a:t>
            </a:r>
            <a:r>
              <a:rPr lang="fr-FR" dirty="0" smtClean="0">
                <a:latin typeface="+mj-lt"/>
              </a:rPr>
              <a:t>: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b="1" u="sng" dirty="0" smtClean="0">
                <a:solidFill>
                  <a:srgbClr val="FF0000"/>
                </a:solidFill>
              </a:rPr>
              <a:t>Introduction et </a:t>
            </a:r>
            <a:r>
              <a:rPr lang="fr-FR" b="1" u="sng" dirty="0" smtClean="0">
                <a:solidFill>
                  <a:srgbClr val="FF0000"/>
                </a:solidFill>
              </a:rPr>
              <a:t>données</a:t>
            </a:r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>
              <a:buNone/>
            </a:pPr>
            <a:r>
              <a:rPr lang="fr-FR" sz="2800" b="1" u="sng" dirty="0" smtClean="0">
                <a:solidFill>
                  <a:srgbClr val="00B050"/>
                </a:solidFill>
              </a:rPr>
              <a:t>Données: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err="1" smtClean="0"/>
              <a:t>Application_train</a:t>
            </a:r>
            <a:r>
              <a:rPr lang="fr-FR" sz="2000" dirty="0" smtClean="0"/>
              <a:t> : 307 511 clients </a:t>
            </a:r>
          </a:p>
          <a:p>
            <a:pPr>
              <a:buFont typeface="Courier New" pitchFamily="49" charset="0"/>
              <a:buChar char="o"/>
            </a:pPr>
            <a:r>
              <a:rPr lang="fr-FR" sz="2000" dirty="0" smtClean="0"/>
              <a:t> </a:t>
            </a:r>
            <a:r>
              <a:rPr lang="fr-FR" sz="2000" dirty="0" err="1" smtClean="0"/>
              <a:t>Application_test</a:t>
            </a:r>
            <a:r>
              <a:rPr lang="fr-FR" sz="2000" dirty="0" smtClean="0"/>
              <a:t> : 48 744 clients 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B57EEF80-F9AD-0DDD-F821-63A8FD91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643182"/>
            <a:ext cx="8572560" cy="421481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b="1" u="sng" dirty="0" smtClean="0">
                <a:solidFill>
                  <a:srgbClr val="FF0000"/>
                </a:solidFill>
              </a:rPr>
              <a:t>Introduction et données</a:t>
            </a:r>
            <a:br>
              <a:rPr lang="fr-FR" b="1" u="sng" dirty="0" smtClean="0">
                <a:solidFill>
                  <a:srgbClr val="FF0000"/>
                </a:solidFill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928670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u="sng" dirty="0" smtClean="0">
                <a:solidFill>
                  <a:srgbClr val="00B050"/>
                </a:solidFill>
              </a:rPr>
              <a:t>Distribution de la Target :</a:t>
            </a:r>
          </a:p>
          <a:p>
            <a:r>
              <a:rPr lang="fr-FR" sz="1800" dirty="0" smtClean="0"/>
              <a:t>     </a:t>
            </a:r>
            <a:r>
              <a:rPr lang="fr-FR" sz="2000" dirty="0" smtClean="0"/>
              <a:t>0 : client non-défaillant   91.9%</a:t>
            </a:r>
          </a:p>
          <a:p>
            <a:r>
              <a:rPr lang="fr-FR" sz="2000" dirty="0" smtClean="0"/>
              <a:t>     1 : client défaillant           8.1%</a:t>
            </a:r>
            <a:endParaRPr lang="fr-FR" sz="2000" dirty="0"/>
          </a:p>
        </p:txBody>
      </p:sp>
      <p:pic>
        <p:nvPicPr>
          <p:cNvPr id="4" name="Image 3" descr="download (7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00306"/>
            <a:ext cx="7286676" cy="424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92867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Introduction et données</a:t>
            </a:r>
            <a:br>
              <a:rPr lang="fr-FR" b="1" u="sng" dirty="0" smtClean="0">
                <a:solidFill>
                  <a:srgbClr val="FF0000"/>
                </a:solidFill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43362" cy="5715016"/>
          </a:xfrm>
        </p:spPr>
        <p:txBody>
          <a:bodyPr/>
          <a:lstStyle/>
          <a:p>
            <a:r>
              <a:rPr lang="fr-FR" sz="2400" b="1" u="sng" dirty="0" smtClean="0"/>
              <a:t>DAYS_BIRTH</a:t>
            </a:r>
          </a:p>
          <a:p>
            <a:endParaRPr lang="fr-FR" sz="2400" b="1" u="sng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>
            <a:normAutofit/>
          </a:bodyPr>
          <a:lstStyle/>
          <a:p>
            <a:r>
              <a:rPr lang="fr-FR" sz="2400" b="1" u="sng" dirty="0" smtClean="0"/>
              <a:t>EXT_SOURCE_1</a:t>
            </a:r>
            <a:endParaRPr lang="fr-FR" sz="2400" b="1" u="sng" dirty="0"/>
          </a:p>
        </p:txBody>
      </p:sp>
      <p:pic>
        <p:nvPicPr>
          <p:cNvPr id="7" name="Image 6" descr="download (7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3929090" cy="4513717"/>
          </a:xfrm>
          <a:prstGeom prst="rect">
            <a:avLst/>
          </a:prstGeom>
        </p:spPr>
      </p:pic>
      <p:pic>
        <p:nvPicPr>
          <p:cNvPr id="8" name="Image 7" descr="download (7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000240"/>
            <a:ext cx="4214842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F0000"/>
                </a:solidFill>
              </a:rPr>
              <a:t>Introduction et </a:t>
            </a:r>
            <a:r>
              <a:rPr lang="fr-FR" b="1" u="sng" dirty="0" smtClean="0">
                <a:solidFill>
                  <a:srgbClr val="FF0000"/>
                </a:solidFill>
              </a:rPr>
              <a:t>données</a:t>
            </a:r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214422"/>
            <a:ext cx="8543956" cy="45259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None/>
              <a:defRPr/>
            </a:pPr>
            <a:r>
              <a:rPr lang="fr-FR" sz="2400" b="1" u="sng" noProof="1" smtClean="0">
                <a:solidFill>
                  <a:srgbClr val="00B050"/>
                </a:solidFill>
                <a:latin typeface="+mj-lt"/>
                <a:cs typeface="Catamaran"/>
                <a:sym typeface="Catamaran"/>
              </a:rPr>
              <a:t>Features engineering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Suppression </a:t>
            </a:r>
            <a:r>
              <a:rPr lang="fr-FR" sz="2400" noProof="1" smtClean="0">
                <a:latin typeface="Catamaran"/>
                <a:cs typeface="Catamaran"/>
                <a:sym typeface="Catamaran"/>
              </a:rPr>
              <a:t>des valeurs aberrantes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Création de nouvelles variables simples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Catégorisation des variables binaires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Imputation des valeurs manquantes par la mediane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Encodage des variables catégorielles: labelEncoder et OnehotEncoding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ts val="1600"/>
              <a:buFont typeface="Wingdings" pitchFamily="2" charset="2"/>
              <a:buChar char="q"/>
              <a:defRPr/>
            </a:pPr>
            <a:r>
              <a:rPr lang="fr-FR" sz="2400" noProof="1" smtClean="0">
                <a:latin typeface="Catamaran"/>
                <a:cs typeface="Catamaran"/>
                <a:sym typeface="Catamaran"/>
              </a:rPr>
              <a:t>Normalisation des variables numériques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Modélisation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u="sng" dirty="0" smtClean="0">
                <a:solidFill>
                  <a:srgbClr val="00B050"/>
                </a:solidFill>
              </a:rPr>
              <a:t>Rééquilibrage des données:</a:t>
            </a:r>
          </a:p>
          <a:p>
            <a:pPr>
              <a:buNone/>
            </a:pPr>
            <a:r>
              <a:rPr lang="fr-FR" sz="2400" dirty="0" smtClean="0"/>
              <a:t>SMOTE (</a:t>
            </a:r>
            <a:r>
              <a:rPr lang="fr-FR" sz="2400" dirty="0" err="1" smtClean="0"/>
              <a:t>Synthetic</a:t>
            </a:r>
            <a:r>
              <a:rPr lang="fr-FR" sz="2400" dirty="0" smtClean="0"/>
              <a:t> </a:t>
            </a:r>
            <a:r>
              <a:rPr lang="fr-FR" sz="2400" dirty="0" err="1" smtClean="0"/>
              <a:t>Minority</a:t>
            </a:r>
            <a:r>
              <a:rPr lang="fr-FR" sz="2400" dirty="0" smtClean="0"/>
              <a:t> </a:t>
            </a:r>
            <a:r>
              <a:rPr lang="fr-FR" sz="2400" dirty="0" err="1" smtClean="0"/>
              <a:t>Oversampling</a:t>
            </a:r>
            <a:r>
              <a:rPr lang="fr-FR" sz="2400" dirty="0" smtClean="0"/>
              <a:t> Technique): </a:t>
            </a:r>
          </a:p>
          <a:p>
            <a:pPr>
              <a:buNone/>
            </a:pPr>
            <a:r>
              <a:rPr lang="fr-FR" sz="2400" dirty="0" smtClean="0"/>
              <a:t>Le principe est de </a:t>
            </a:r>
            <a:r>
              <a:rPr lang="fr-FR" sz="2400" dirty="0" err="1" smtClean="0"/>
              <a:t>synthetiser</a:t>
            </a:r>
            <a:r>
              <a:rPr lang="fr-FR" sz="2400" dirty="0" smtClean="0"/>
              <a:t> des nouveaux </a:t>
            </a:r>
            <a:r>
              <a:rPr lang="fr-FR" sz="2400" dirty="0" err="1" smtClean="0"/>
              <a:t>elements</a:t>
            </a:r>
            <a:r>
              <a:rPr lang="fr-FR" sz="2400" dirty="0" smtClean="0"/>
              <a:t> pour la classe minoritaire base sur les valeurs des variables  des k voisins les plus proches.</a:t>
            </a:r>
          </a:p>
          <a:p>
            <a:pPr>
              <a:buNone/>
            </a:pPr>
            <a:r>
              <a:rPr lang="fr-FR" sz="2400" b="1" u="sng" dirty="0" smtClean="0">
                <a:solidFill>
                  <a:srgbClr val="00B050"/>
                </a:solidFill>
              </a:rPr>
              <a:t>Métriques </a:t>
            </a:r>
            <a:r>
              <a:rPr lang="fr-FR" sz="2400" b="1" u="sng" dirty="0" smtClean="0">
                <a:solidFill>
                  <a:srgbClr val="00B050"/>
                </a:solidFill>
              </a:rPr>
              <a:t>d’</a:t>
            </a:r>
            <a:r>
              <a:rPr lang="fr-FR" sz="2400" b="1" u="sng" dirty="0" err="1" smtClean="0">
                <a:solidFill>
                  <a:srgbClr val="00B050"/>
                </a:solidFill>
              </a:rPr>
              <a:t>evaluation</a:t>
            </a:r>
            <a:r>
              <a:rPr lang="fr-FR" sz="2400" b="1" u="sng" dirty="0" smtClean="0">
                <a:solidFill>
                  <a:srgbClr val="00B050"/>
                </a:solidFill>
              </a:rPr>
              <a:t> :</a:t>
            </a:r>
          </a:p>
          <a:p>
            <a:pPr>
              <a:buNone/>
            </a:pPr>
            <a:r>
              <a:rPr lang="fr-FR" sz="2400" dirty="0" smtClean="0"/>
              <a:t> A savoir:           </a:t>
            </a:r>
            <a:r>
              <a:rPr lang="fr-FR" sz="2400" u="sng" dirty="0" smtClean="0"/>
              <a:t>FN: Faux négatifs </a:t>
            </a:r>
            <a:r>
              <a:rPr lang="fr-FR" sz="2400" dirty="0" smtClean="0"/>
              <a:t> , </a:t>
            </a:r>
            <a:r>
              <a:rPr lang="fr-FR" sz="2400" u="sng" dirty="0" smtClean="0"/>
              <a:t>FP :Faux positifs</a:t>
            </a:r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Précision</a:t>
            </a:r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Rappel</a:t>
            </a:r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F1_score</a:t>
            </a:r>
          </a:p>
          <a:p>
            <a:pPr>
              <a:buFont typeface="Courier New" pitchFamily="49" charset="0"/>
              <a:buChar char="o"/>
            </a:pPr>
            <a:r>
              <a:rPr lang="fr-FR" sz="2400" dirty="0" smtClean="0"/>
              <a:t>AUC</a:t>
            </a:r>
          </a:p>
          <a:p>
            <a:pPr>
              <a:buFont typeface="Courier New" pitchFamily="49" charset="0"/>
              <a:buChar char="o"/>
            </a:pPr>
            <a:r>
              <a:rPr lang="fr-FR" sz="2400" noProof="1" smtClean="0">
                <a:latin typeface="+mj-lt"/>
                <a:cs typeface="Catamaran"/>
                <a:sym typeface="Catamaran"/>
              </a:rPr>
              <a:t>Score métier =10FN+FP 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Modélisation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Modèles testés: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sz="2400" dirty="0" err="1" smtClean="0"/>
              <a:t>DummyClassifier</a:t>
            </a:r>
            <a:endParaRPr lang="fr-FR" sz="2400" dirty="0" smtClean="0"/>
          </a:p>
          <a:p>
            <a:pPr>
              <a:buFont typeface="Wingdings" pitchFamily="2" charset="2"/>
              <a:buChar char="q"/>
            </a:pPr>
            <a:r>
              <a:rPr lang="fr-FR" sz="2400" dirty="0" err="1" smtClean="0"/>
              <a:t>LogisticRegression</a:t>
            </a:r>
            <a:endParaRPr lang="fr-FR" sz="2400" dirty="0" smtClean="0"/>
          </a:p>
          <a:p>
            <a:pPr>
              <a:buFont typeface="Wingdings" pitchFamily="2" charset="2"/>
              <a:buChar char="q"/>
            </a:pPr>
            <a:r>
              <a:rPr lang="fr-FR" sz="2400" dirty="0" err="1" smtClean="0"/>
              <a:t>LightGBMClassifier</a:t>
            </a:r>
            <a:endParaRPr lang="fr-FR" sz="2400" dirty="0" smtClean="0"/>
          </a:p>
          <a:p>
            <a:pPr>
              <a:buNone/>
            </a:pPr>
            <a:r>
              <a:rPr lang="fr-FR" sz="2400" dirty="0" smtClean="0"/>
              <a:t>Pour chaque </a:t>
            </a:r>
            <a:r>
              <a:rPr lang="fr-FR" sz="2400" dirty="0" err="1" smtClean="0"/>
              <a:t>modele</a:t>
            </a:r>
            <a:r>
              <a:rPr lang="fr-FR" sz="2400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err="1" smtClean="0"/>
              <a:t>Train_test</a:t>
            </a:r>
            <a:r>
              <a:rPr lang="fr-FR" sz="2400" dirty="0" smtClean="0"/>
              <a:t> </a:t>
            </a:r>
            <a:r>
              <a:rPr lang="fr-FR" sz="2400" dirty="0" err="1" smtClean="0"/>
              <a:t>spli</a:t>
            </a:r>
            <a:r>
              <a:rPr lang="fr-FR" sz="2400" dirty="0" smtClean="0"/>
              <a:t> (80/20)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err="1" smtClean="0"/>
              <a:t>Oversamlling</a:t>
            </a:r>
            <a:r>
              <a:rPr lang="fr-FR" sz="2400" dirty="0" smtClean="0"/>
              <a:t>(SMOTE)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err="1" smtClean="0"/>
              <a:t>Stratified</a:t>
            </a:r>
            <a:r>
              <a:rPr lang="fr-FR" sz="2400" dirty="0" smtClean="0"/>
              <a:t> </a:t>
            </a:r>
            <a:r>
              <a:rPr lang="fr-FR" sz="2400" dirty="0" err="1" smtClean="0"/>
              <a:t>GridSearch</a:t>
            </a:r>
            <a:r>
              <a:rPr lang="fr-FR" sz="2400" dirty="0" smtClean="0"/>
              <a:t> (</a:t>
            </a:r>
            <a:r>
              <a:rPr lang="fr-FR" sz="2400" dirty="0" err="1" smtClean="0"/>
              <a:t>fold</a:t>
            </a:r>
            <a:r>
              <a:rPr lang="fr-FR" sz="2400" dirty="0" smtClean="0"/>
              <a:t>=5) sur les </a:t>
            </a:r>
            <a:r>
              <a:rPr lang="fr-FR" sz="2400" dirty="0" err="1" smtClean="0"/>
              <a:t>hyperparamètres</a:t>
            </a:r>
            <a:r>
              <a:rPr lang="fr-FR" sz="2400" dirty="0" smtClean="0"/>
              <a:t> de chaque modèle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 err="1" smtClean="0"/>
              <a:t>Cross_validation</a:t>
            </a:r>
            <a:r>
              <a:rPr lang="fr-FR" sz="2400" dirty="0" smtClean="0"/>
              <a:t> sur les données test</a:t>
            </a:r>
          </a:p>
          <a:p>
            <a:pPr>
              <a:buNone/>
            </a:pPr>
            <a:endParaRPr lang="fr-F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355</Words>
  <Application>Microsoft Office PowerPoint</Application>
  <PresentationFormat>Affichage à l'écran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Implémenter un modèle de scoring </vt:lpstr>
      <vt:lpstr>Sommaire</vt:lpstr>
      <vt:lpstr>Introduction</vt:lpstr>
      <vt:lpstr>Introduction et données </vt:lpstr>
      <vt:lpstr>Introduction et données </vt:lpstr>
      <vt:lpstr>Introduction et données </vt:lpstr>
      <vt:lpstr>Introduction et données </vt:lpstr>
      <vt:lpstr>Modélisation</vt:lpstr>
      <vt:lpstr>Modélisation</vt:lpstr>
      <vt:lpstr>Modélisation</vt:lpstr>
      <vt:lpstr>Modélisation</vt:lpstr>
      <vt:lpstr>Visualisation du tracking Mlflow https://github.com/safoua3/banking/tree/master</vt:lpstr>
      <vt:lpstr>Déploiement de l’API</vt:lpstr>
      <vt:lpstr>Déploiement de l’API</vt:lpstr>
      <vt:lpstr>Déploiement de l’API sur Heroku</vt:lpstr>
      <vt:lpstr>Déploiement de l’API sur Heroku</vt:lpstr>
      <vt:lpstr>Data drift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un modèle de scoring</dc:title>
  <dc:creator>ThinkPad</dc:creator>
  <cp:lastModifiedBy>ThinkPad</cp:lastModifiedBy>
  <cp:revision>5</cp:revision>
  <dcterms:created xsi:type="dcterms:W3CDTF">2024-05-14T15:45:15Z</dcterms:created>
  <dcterms:modified xsi:type="dcterms:W3CDTF">2024-05-18T06:49:08Z</dcterms:modified>
</cp:coreProperties>
</file>