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6" r:id="rId6"/>
    <p:sldId id="287" r:id="rId7"/>
    <p:sldId id="288" r:id="rId8"/>
    <p:sldId id="296" r:id="rId9"/>
    <p:sldId id="297" r:id="rId10"/>
    <p:sldId id="294"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f_ rah_a.z" initials="sr" lastIdx="1" clrIdx="0">
    <p:extLst>
      <p:ext uri="{19B8F6BF-5375-455C-9EA6-DF929625EA0E}">
        <p15:presenceInfo xmlns:p15="http://schemas.microsoft.com/office/powerpoint/2012/main" userId="3c00afc79e1774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899" autoAdjust="0"/>
  </p:normalViewPr>
  <p:slideViewPr>
    <p:cSldViewPr snapToGrid="0" snapToObjects="1" showGuides="1">
      <p:cViewPr varScale="1">
        <p:scale>
          <a:sx n="67" d="100"/>
          <a:sy n="67" d="100"/>
        </p:scale>
        <p:origin x="156"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5/14/24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812293"/>
            <a:ext cx="4873752" cy="4131182"/>
          </a:xfrm>
        </p:spPr>
        <p:txBody>
          <a:bodyPr/>
          <a:lstStyle/>
          <a:p>
            <a:r>
              <a:rPr lang="en-US" sz="5400" dirty="0"/>
              <a:t>ONLINE MOVIE BOOKING SYSTEM</a:t>
            </a:r>
            <a:br>
              <a:rPr lang="en-US" dirty="0"/>
            </a:b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endParaRPr lang="en-US" dirty="0"/>
          </a:p>
          <a:p>
            <a:endParaRPr lang="en-US" dirty="0"/>
          </a:p>
        </p:txBody>
      </p:sp>
      <p:pic>
        <p:nvPicPr>
          <p:cNvPr id="5" name="Picture Placeholder 4">
            <a:extLst>
              <a:ext uri="{FF2B5EF4-FFF2-40B4-BE49-F238E27FC236}">
                <a16:creationId xmlns:a16="http://schemas.microsoft.com/office/drawing/2014/main" id="{F39EB4F8-3A84-624C-E4FD-85DDA180D257}"/>
              </a:ext>
            </a:extLst>
          </p:cNvPr>
          <p:cNvPicPr>
            <a:picLocks noGrp="1" noChangeAspect="1"/>
          </p:cNvPicPr>
          <p:nvPr>
            <p:ph type="pic" sz="quarter" idx="10"/>
          </p:nvPr>
        </p:nvPicPr>
        <p:blipFill>
          <a:blip r:embed="rId2"/>
          <a:srcRect l="11099" r="11099"/>
          <a:stretch>
            <a:fillRect/>
          </a:stretch>
        </p:blipFill>
        <p:spPr>
          <a:xfrm>
            <a:off x="7186613" y="1443038"/>
            <a:ext cx="3380444" cy="3700462"/>
          </a:xfrm>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Primary goals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RELIABILITY</a:t>
            </a:r>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EFFICIENT BOOKING</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NO BUGS</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SIMPLICITY</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FLEXIBILITY</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657475"/>
            <a:ext cx="5010912" cy="3990317"/>
          </a:xfrm>
        </p:spPr>
        <p:txBody>
          <a:bodyPr/>
          <a:lstStyle/>
          <a:p>
            <a:endParaRPr lang="en-US" sz="1400" dirty="0"/>
          </a:p>
          <a:p>
            <a:r>
              <a:rPr lang="en-US" sz="1400" dirty="0"/>
              <a:t>"Welcome to our cutting-edge online movie booking system! Powered by Python's </a:t>
            </a:r>
            <a:r>
              <a:rPr lang="en-US" sz="1400" dirty="0" err="1"/>
              <a:t>Tkinter</a:t>
            </a:r>
            <a:r>
              <a:rPr lang="en-US" sz="1400" dirty="0"/>
              <a:t> for seamless user interaction and Oracle SQL for robust data management, our platform offers a streamlined experience for movie enthusiasts. From browsing the latest releases to reserving seats with ease, our system ensures a hassle-free booking process. With intuitive design and efficient database handling, we aim to revolutionize how users engage with cinema entertainment. Join us as we embark on a journey to redefine online movie booking, making it simpler and more enjoyable for everyone."</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11" name="Picture Placeholder 10">
            <a:extLst>
              <a:ext uri="{FF2B5EF4-FFF2-40B4-BE49-F238E27FC236}">
                <a16:creationId xmlns:a16="http://schemas.microsoft.com/office/drawing/2014/main" id="{4A0AD0DB-62E1-72FD-879A-9A99F294C97F}"/>
              </a:ext>
            </a:extLst>
          </p:cNvPr>
          <p:cNvPicPr>
            <a:picLocks noGrp="1" noChangeAspect="1"/>
          </p:cNvPicPr>
          <p:nvPr>
            <p:ph type="pic" sz="quarter" idx="13"/>
          </p:nvPr>
        </p:nvPicPr>
        <p:blipFill>
          <a:blip r:embed="rId2"/>
          <a:srcRect l="19634" r="19634"/>
          <a:stretch>
            <a:fillRect/>
          </a:stretch>
        </p:blipFill>
        <p:spPr>
          <a:xfrm>
            <a:off x="8039481" y="1135856"/>
            <a:ext cx="3895344" cy="4586288"/>
          </a:xfr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1371601"/>
            <a:ext cx="6473952" cy="4114799"/>
          </a:xfrm>
        </p:spPr>
        <p:txBody>
          <a:bodyPr/>
          <a:lstStyle/>
          <a:p>
            <a:r>
              <a:rPr lang="en-US" sz="3600" b="1" u="sng" dirty="0"/>
              <a:t>REQUIREMENTS</a:t>
            </a:r>
            <a:br>
              <a:rPr lang="en-US" sz="3600" b="1" u="sng" dirty="0"/>
            </a:br>
            <a:br>
              <a:rPr lang="en-US" sz="1800" dirty="0"/>
            </a:br>
            <a:r>
              <a:rPr lang="en-US" sz="1800" dirty="0"/>
              <a:t>1. Python (with </a:t>
            </a:r>
            <a:r>
              <a:rPr lang="en-US" sz="1800" dirty="0" err="1"/>
              <a:t>Tkinter</a:t>
            </a:r>
            <a:r>
              <a:rPr lang="en-US" sz="1800" dirty="0"/>
              <a:t>) installation for frontend development.</a:t>
            </a:r>
            <a:br>
              <a:rPr lang="en-US" sz="1800" dirty="0"/>
            </a:br>
            <a:r>
              <a:rPr lang="en-US" sz="1800" dirty="0"/>
              <a:t>2. Oracle SQL database setup for backend data storage.</a:t>
            </a:r>
            <a:br>
              <a:rPr lang="en-US" sz="1800" dirty="0"/>
            </a:br>
            <a:r>
              <a:rPr lang="en-US" sz="1800" dirty="0"/>
              <a:t>3. Integration of </a:t>
            </a:r>
            <a:r>
              <a:rPr lang="en-US" sz="1800" dirty="0" err="1"/>
              <a:t>Tkinter</a:t>
            </a:r>
            <a:r>
              <a:rPr lang="en-US" sz="1800" dirty="0"/>
              <a:t> GUI with Oracle SQL for seamless user experience.</a:t>
            </a:r>
            <a:br>
              <a:rPr lang="en-US" sz="1800" dirty="0"/>
            </a:br>
            <a:r>
              <a:rPr lang="en-US" sz="1800" dirty="0"/>
              <a:t>4. Implementation of booking algorithms for seat reservation and management.</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endParaRPr lang="en-US" altLang="zh-CN" dirty="0"/>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4</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26FA-D036-1E1E-2556-B7FE40782465}"/>
              </a:ext>
            </a:extLst>
          </p:cNvPr>
          <p:cNvSpPr>
            <a:spLocks noGrp="1"/>
          </p:cNvSpPr>
          <p:nvPr>
            <p:ph type="title"/>
          </p:nvPr>
        </p:nvSpPr>
        <p:spPr>
          <a:xfrm>
            <a:off x="838200" y="838566"/>
            <a:ext cx="8494776" cy="695266"/>
          </a:xfrm>
        </p:spPr>
        <p:txBody>
          <a:bodyPr/>
          <a:lstStyle/>
          <a:p>
            <a:r>
              <a:rPr lang="en-IN" sz="2000" b="1" i="1" u="sng" dirty="0"/>
              <a:t>DATA FLOW DIAGRAM</a:t>
            </a:r>
          </a:p>
        </p:txBody>
      </p:sp>
      <p:sp>
        <p:nvSpPr>
          <p:cNvPr id="3" name="Text Placeholder 2">
            <a:extLst>
              <a:ext uri="{FF2B5EF4-FFF2-40B4-BE49-F238E27FC236}">
                <a16:creationId xmlns:a16="http://schemas.microsoft.com/office/drawing/2014/main" id="{02B3103F-64D1-1796-FDAB-DBD24E169A83}"/>
              </a:ext>
            </a:extLst>
          </p:cNvPr>
          <p:cNvSpPr>
            <a:spLocks noGrp="1"/>
          </p:cNvSpPr>
          <p:nvPr>
            <p:ph type="body" sz="quarter" idx="15"/>
          </p:nvPr>
        </p:nvSpPr>
        <p:spPr>
          <a:xfrm>
            <a:off x="1027874" y="809103"/>
            <a:ext cx="1798955" cy="577245"/>
          </a:xfrm>
        </p:spPr>
        <p:txBody>
          <a:bodyPr/>
          <a:lstStyle/>
          <a:p>
            <a:endParaRPr lang="en-IN" sz="100" dirty="0"/>
          </a:p>
        </p:txBody>
      </p:sp>
      <p:pic>
        <p:nvPicPr>
          <p:cNvPr id="10" name="Content Placeholder 9">
            <a:extLst>
              <a:ext uri="{FF2B5EF4-FFF2-40B4-BE49-F238E27FC236}">
                <a16:creationId xmlns:a16="http://schemas.microsoft.com/office/drawing/2014/main" id="{DB32C52D-A25D-4D05-27C2-FD2C28FF8718}"/>
              </a:ext>
            </a:extLst>
          </p:cNvPr>
          <p:cNvPicPr>
            <a:picLocks noGrp="1" noChangeAspect="1"/>
          </p:cNvPicPr>
          <p:nvPr>
            <p:ph idx="1"/>
          </p:nvPr>
        </p:nvPicPr>
        <p:blipFill>
          <a:blip r:embed="rId2"/>
          <a:stretch>
            <a:fillRect/>
          </a:stretch>
        </p:blipFill>
        <p:spPr>
          <a:xfrm>
            <a:off x="2826829" y="1386348"/>
            <a:ext cx="6791856" cy="4184973"/>
          </a:xfrm>
        </p:spPr>
      </p:pic>
      <p:sp>
        <p:nvSpPr>
          <p:cNvPr id="5" name="Text Placeholder 4">
            <a:extLst>
              <a:ext uri="{FF2B5EF4-FFF2-40B4-BE49-F238E27FC236}">
                <a16:creationId xmlns:a16="http://schemas.microsoft.com/office/drawing/2014/main" id="{F51031EA-A79E-180F-6783-CE106E32D23E}"/>
              </a:ext>
            </a:extLst>
          </p:cNvPr>
          <p:cNvSpPr>
            <a:spLocks noGrp="1"/>
          </p:cNvSpPr>
          <p:nvPr>
            <p:ph type="body" sz="quarter" idx="14"/>
          </p:nvPr>
        </p:nvSpPr>
        <p:spPr>
          <a:xfrm flipV="1">
            <a:off x="9527458" y="4793223"/>
            <a:ext cx="1826342" cy="1120877"/>
          </a:xfrm>
        </p:spPr>
        <p:txBody>
          <a:bodyPr/>
          <a:lstStyle/>
          <a:p>
            <a:endParaRPr lang="en-IN" sz="100" dirty="0"/>
          </a:p>
        </p:txBody>
      </p:sp>
      <p:sp>
        <p:nvSpPr>
          <p:cNvPr id="6" name="Date Placeholder 5">
            <a:extLst>
              <a:ext uri="{FF2B5EF4-FFF2-40B4-BE49-F238E27FC236}">
                <a16:creationId xmlns:a16="http://schemas.microsoft.com/office/drawing/2014/main" id="{16A7669A-142F-C3AA-9E51-006FE50A02E8}"/>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57F7233A-8715-446C-F4DB-B0688C337234}"/>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85C317B4-9E48-306F-15AC-DD1EFFC2078A}"/>
              </a:ext>
            </a:extLst>
          </p:cNvPr>
          <p:cNvSpPr>
            <a:spLocks noGrp="1"/>
          </p:cNvSpPr>
          <p:nvPr>
            <p:ph type="sldNum" sz="quarter" idx="18"/>
          </p:nvPr>
        </p:nvSpPr>
        <p:spPr/>
        <p:txBody>
          <a:bodyPr/>
          <a:lstStyle/>
          <a:p>
            <a:fld id="{8D0AFDD5-844D-364D-8AEC-50CF4D36D55D}" type="slidenum">
              <a:rPr lang="en-US" noProof="0" smtClean="0"/>
              <a:pPr/>
              <a:t>5</a:t>
            </a:fld>
            <a:endParaRPr lang="en-US" noProof="0"/>
          </a:p>
        </p:txBody>
      </p:sp>
    </p:spTree>
    <p:extLst>
      <p:ext uri="{BB962C8B-B14F-4D97-AF65-F5344CB8AC3E}">
        <p14:creationId xmlns:p14="http://schemas.microsoft.com/office/powerpoint/2010/main" val="247008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26FA-D036-1E1E-2556-B7FE40782465}"/>
              </a:ext>
            </a:extLst>
          </p:cNvPr>
          <p:cNvSpPr>
            <a:spLocks noGrp="1"/>
          </p:cNvSpPr>
          <p:nvPr>
            <p:ph type="title"/>
          </p:nvPr>
        </p:nvSpPr>
        <p:spPr>
          <a:xfrm>
            <a:off x="838200" y="838566"/>
            <a:ext cx="8494776" cy="695266"/>
          </a:xfrm>
        </p:spPr>
        <p:txBody>
          <a:bodyPr/>
          <a:lstStyle/>
          <a:p>
            <a:r>
              <a:rPr lang="en-IN" sz="2000" b="1" i="1" u="sng" dirty="0"/>
              <a:t>ER DIAGRAM</a:t>
            </a:r>
            <a:br>
              <a:rPr lang="en-IN" sz="2000" b="1" i="1" u="sng" dirty="0"/>
            </a:br>
            <a:endParaRPr lang="en-IN" sz="2000" b="1" i="1" u="sng" dirty="0"/>
          </a:p>
        </p:txBody>
      </p:sp>
      <p:sp>
        <p:nvSpPr>
          <p:cNvPr id="3" name="Text Placeholder 2">
            <a:extLst>
              <a:ext uri="{FF2B5EF4-FFF2-40B4-BE49-F238E27FC236}">
                <a16:creationId xmlns:a16="http://schemas.microsoft.com/office/drawing/2014/main" id="{02B3103F-64D1-1796-FDAB-DBD24E169A83}"/>
              </a:ext>
            </a:extLst>
          </p:cNvPr>
          <p:cNvSpPr>
            <a:spLocks noGrp="1"/>
          </p:cNvSpPr>
          <p:nvPr>
            <p:ph type="body" sz="quarter" idx="15"/>
          </p:nvPr>
        </p:nvSpPr>
        <p:spPr>
          <a:xfrm>
            <a:off x="1027874" y="809103"/>
            <a:ext cx="7701789" cy="577245"/>
          </a:xfrm>
        </p:spPr>
        <p:txBody>
          <a:bodyPr/>
          <a:lstStyle/>
          <a:p>
            <a:endParaRPr lang="en-IN" sz="100" dirty="0"/>
          </a:p>
        </p:txBody>
      </p:sp>
      <p:sp>
        <p:nvSpPr>
          <p:cNvPr id="5" name="Text Placeholder 4">
            <a:extLst>
              <a:ext uri="{FF2B5EF4-FFF2-40B4-BE49-F238E27FC236}">
                <a16:creationId xmlns:a16="http://schemas.microsoft.com/office/drawing/2014/main" id="{F51031EA-A79E-180F-6783-CE106E32D23E}"/>
              </a:ext>
            </a:extLst>
          </p:cNvPr>
          <p:cNvSpPr>
            <a:spLocks noGrp="1"/>
          </p:cNvSpPr>
          <p:nvPr>
            <p:ph type="body" sz="quarter" idx="14"/>
          </p:nvPr>
        </p:nvSpPr>
        <p:spPr>
          <a:xfrm flipV="1">
            <a:off x="9527458" y="4793223"/>
            <a:ext cx="1826342" cy="1120877"/>
          </a:xfrm>
        </p:spPr>
        <p:txBody>
          <a:bodyPr/>
          <a:lstStyle/>
          <a:p>
            <a:endParaRPr lang="en-IN" sz="100" dirty="0"/>
          </a:p>
        </p:txBody>
      </p:sp>
      <p:sp>
        <p:nvSpPr>
          <p:cNvPr id="6" name="Date Placeholder 5">
            <a:extLst>
              <a:ext uri="{FF2B5EF4-FFF2-40B4-BE49-F238E27FC236}">
                <a16:creationId xmlns:a16="http://schemas.microsoft.com/office/drawing/2014/main" id="{16A7669A-142F-C3AA-9E51-006FE50A02E8}"/>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57F7233A-8715-446C-F4DB-B0688C337234}"/>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85C317B4-9E48-306F-15AC-DD1EFFC2078A}"/>
              </a:ext>
            </a:extLst>
          </p:cNvPr>
          <p:cNvSpPr>
            <a:spLocks noGrp="1"/>
          </p:cNvSpPr>
          <p:nvPr>
            <p:ph type="sldNum" sz="quarter" idx="18"/>
          </p:nvPr>
        </p:nvSpPr>
        <p:spPr/>
        <p:txBody>
          <a:bodyPr/>
          <a:lstStyle/>
          <a:p>
            <a:fld id="{8D0AFDD5-844D-364D-8AEC-50CF4D36D55D}" type="slidenum">
              <a:rPr lang="en-US" noProof="0" smtClean="0"/>
              <a:pPr/>
              <a:t>6</a:t>
            </a:fld>
            <a:endParaRPr lang="en-US" noProof="0"/>
          </a:p>
        </p:txBody>
      </p:sp>
      <p:pic>
        <p:nvPicPr>
          <p:cNvPr id="12" name="Content Placeholder 11">
            <a:extLst>
              <a:ext uri="{FF2B5EF4-FFF2-40B4-BE49-F238E27FC236}">
                <a16:creationId xmlns:a16="http://schemas.microsoft.com/office/drawing/2014/main" id="{7678F792-BDE0-6EC8-A638-E75A8E738B4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314450" y="1533833"/>
            <a:ext cx="9429750" cy="4038292"/>
          </a:xfrm>
        </p:spPr>
      </p:pic>
    </p:spTree>
    <p:extLst>
      <p:ext uri="{BB962C8B-B14F-4D97-AF65-F5344CB8AC3E}">
        <p14:creationId xmlns:p14="http://schemas.microsoft.com/office/powerpoint/2010/main" val="6747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Summary</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61888" y="2944368"/>
            <a:ext cx="4818888" cy="1913382"/>
          </a:xfrm>
        </p:spPr>
        <p:txBody>
          <a:bodyPr/>
          <a:lstStyle/>
          <a:p>
            <a:r>
              <a:rPr lang="en-US" altLang="zh-CN" dirty="0"/>
              <a:t>In conclusion, our online movie booking system built with Python </a:t>
            </a:r>
            <a:r>
              <a:rPr lang="en-US" altLang="zh-CN" dirty="0" err="1"/>
              <a:t>Tkinter</a:t>
            </a:r>
            <a:r>
              <a:rPr lang="en-US" altLang="zh-CN" dirty="0"/>
              <a:t> and Oracle SQL offers a user-friendly interface and robust backend functionality. Through seamless integration of </a:t>
            </a:r>
            <a:r>
              <a:rPr lang="en-US" altLang="zh-CN" dirty="0" err="1"/>
              <a:t>Tkinter</a:t>
            </a:r>
            <a:r>
              <a:rPr lang="en-US" altLang="zh-CN" dirty="0"/>
              <a:t> GUI with Oracle SQL, users can effortlessly browse movies, select theaters, and reserve seats. The system's efficient booking algorithms ensure smooth seat management and reservation processes. With intuitive design and reliable database handling, we aim to provide an unparalleled movie booking experience for users.</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7</a:t>
            </a:fld>
            <a:endParaRPr lang="en-US" dirty="0"/>
          </a:p>
        </p:txBody>
      </p:sp>
      <p:pic>
        <p:nvPicPr>
          <p:cNvPr id="9" name="Picture Placeholder 8">
            <a:extLst>
              <a:ext uri="{FF2B5EF4-FFF2-40B4-BE49-F238E27FC236}">
                <a16:creationId xmlns:a16="http://schemas.microsoft.com/office/drawing/2014/main" id="{32654272-230E-E0D1-A603-86CD61D29982}"/>
              </a:ext>
            </a:extLst>
          </p:cNvPr>
          <p:cNvPicPr>
            <a:picLocks noGrp="1" noChangeAspect="1"/>
          </p:cNvPicPr>
          <p:nvPr>
            <p:ph type="pic" sz="quarter" idx="13"/>
          </p:nvPr>
        </p:nvPicPr>
        <p:blipFill>
          <a:blip r:embed="rId2"/>
          <a:srcRect l="26391" r="26391"/>
          <a:stretch/>
        </p:blipFill>
        <p:spPr>
          <a:xfrm>
            <a:off x="0" y="0"/>
            <a:ext cx="4959820" cy="6858000"/>
          </a:xfrm>
        </p:spPr>
      </p:pic>
    </p:spTree>
    <p:extLst>
      <p:ext uri="{BB962C8B-B14F-4D97-AF65-F5344CB8AC3E}">
        <p14:creationId xmlns:p14="http://schemas.microsoft.com/office/powerpoint/2010/main" val="59172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sz="3600" dirty="0"/>
              <a:t>BY :</a:t>
            </a:r>
          </a:p>
          <a:p>
            <a:r>
              <a:rPr lang="en-US" sz="3600" dirty="0"/>
              <a:t>SEENUVAASAN</a:t>
            </a:r>
          </a:p>
          <a:p>
            <a:r>
              <a:rPr lang="en-US" sz="3600" dirty="0"/>
              <a:t>SAFEEKUR RAHMAN</a:t>
            </a:r>
          </a:p>
          <a:p>
            <a:endParaRPr lang="en-US" dirty="0"/>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2"/>
          <a:srcRect t="7" b="7"/>
          <a:stretch/>
        </p:blipFill>
        <p:spPr>
          <a:xfrm flipV="1">
            <a:off x="6557963" y="5893307"/>
            <a:ext cx="4478664" cy="45719"/>
          </a:xfrm>
        </p:spPr>
      </p:pic>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{3EE4B99B-9260-4B75-84EA-487952176C41}tf11429527_win32</Template>
  <TotalTime>28</TotalTime>
  <Words>288</Words>
  <Application>Microsoft Office PowerPoint</Application>
  <PresentationFormat>Widescreen</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ONLINE MOVIE BOOKING SYSTEM </vt:lpstr>
      <vt:lpstr>Primary goals</vt:lpstr>
      <vt:lpstr>Introduction </vt:lpstr>
      <vt:lpstr>REQUIREMENTS  1. Python (with Tkinter) installation for frontend development. 2. Oracle SQL database setup for backend data storage. 3. Integration of Tkinter GUI with Oracle SQL for seamless user experience. 4. Implementation of booking algorithms for seat reservation and management.</vt:lpstr>
      <vt:lpstr>DATA FLOW DIAGRAM</vt:lpstr>
      <vt:lpstr>ER DIAGRAM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BOOKING SYSTEM </dc:title>
  <dc:creator>saf_ rah_a.z</dc:creator>
  <cp:lastModifiedBy>SAFEEKURRAHMAN ZAKARIA</cp:lastModifiedBy>
  <cp:revision>2</cp:revision>
  <dcterms:created xsi:type="dcterms:W3CDTF">2024-05-13T18:18:46Z</dcterms:created>
  <dcterms:modified xsi:type="dcterms:W3CDTF">2024-05-13T18:53:31Z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