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8" autoAdjust="0"/>
  </p:normalViewPr>
  <p:slideViewPr>
    <p:cSldViewPr snapToGrid="0" snapToObjects="1">
      <p:cViewPr varScale="1">
        <p:scale>
          <a:sx n="50" d="100"/>
          <a:sy n="50" d="100"/>
        </p:scale>
        <p:origin x="-1144" y="-96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3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10C1-6DF0-874E-8DB8-4AABBCC5EB31}" type="datetimeFigureOut">
              <a:rPr lang="en-US" smtClean="0"/>
              <a:t>10/21/12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167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0757195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2236794" y="9787485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UPVOTE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991753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EMAIL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5310403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PASSWORD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3296167" y="1052074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2207867" y="11181498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DOWNVOTE</a:t>
            </a:r>
            <a:endParaRPr lang="en-US" sz="1800" dirty="0"/>
          </a:p>
        </p:txBody>
      </p:sp>
      <p:cxnSp>
        <p:nvCxnSpPr>
          <p:cNvPr id="12" name="Straight Arrow Connector 11"/>
          <p:cNvCxnSpPr>
            <a:stCxn id="7" idx="2"/>
            <a:endCxn id="4" idx="0"/>
          </p:cNvCxnSpPr>
          <p:nvPr/>
        </p:nvCxnSpPr>
        <p:spPr>
          <a:xfrm>
            <a:off x="1774417" y="2693928"/>
            <a:ext cx="2304414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4" idx="0"/>
          </p:cNvCxnSpPr>
          <p:nvPr/>
        </p:nvCxnSpPr>
        <p:spPr>
          <a:xfrm flipH="1">
            <a:off x="4078831" y="2693928"/>
            <a:ext cx="2014236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4" idx="2"/>
          </p:cNvCxnSpPr>
          <p:nvPr/>
        </p:nvCxnSpPr>
        <p:spPr>
          <a:xfrm flipV="1">
            <a:off x="4078831" y="5548426"/>
            <a:ext cx="0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5" idx="2"/>
          </p:cNvCxnSpPr>
          <p:nvPr/>
        </p:nvCxnSpPr>
        <p:spPr>
          <a:xfrm flipV="1">
            <a:off x="4078831" y="5548426"/>
            <a:ext cx="7461028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4861494" y="10962923"/>
            <a:ext cx="7346373" cy="660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6" idx="1"/>
          </p:cNvCxnSpPr>
          <p:nvPr/>
        </p:nvCxnSpPr>
        <p:spPr>
          <a:xfrm flipV="1">
            <a:off x="4861494" y="10229659"/>
            <a:ext cx="7375300" cy="733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1"/>
            <a:endCxn id="4" idx="3"/>
          </p:cNvCxnSpPr>
          <p:nvPr/>
        </p:nvCxnSpPr>
        <p:spPr>
          <a:xfrm flipH="1">
            <a:off x="4861494" y="5106253"/>
            <a:ext cx="58957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2"/>
            <a:endCxn id="9" idx="1"/>
          </p:cNvCxnSpPr>
          <p:nvPr/>
        </p:nvCxnSpPr>
        <p:spPr>
          <a:xfrm rot="5400000" flipH="1">
            <a:off x="3466412" y="10792678"/>
            <a:ext cx="442173" cy="782664"/>
          </a:xfrm>
          <a:prstGeom prst="bentConnector4">
            <a:avLst>
              <a:gd name="adj1" fmla="val -260092"/>
              <a:gd name="adj2" fmla="val 2437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5008845" y="44780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UPVOTE</a:t>
            </a:r>
            <a:endParaRPr lang="en-US" sz="1800" dirty="0"/>
          </a:p>
        </p:txBody>
      </p:sp>
      <p:sp>
        <p:nvSpPr>
          <p:cNvPr id="77" name="Rectangle 76"/>
          <p:cNvSpPr/>
          <p:nvPr/>
        </p:nvSpPr>
        <p:spPr>
          <a:xfrm>
            <a:off x="15008845" y="249047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DOWNVOTE</a:t>
            </a:r>
            <a:endParaRPr lang="en-US" sz="1800" dirty="0"/>
          </a:p>
        </p:txBody>
      </p:sp>
      <p:cxnSp>
        <p:nvCxnSpPr>
          <p:cNvPr id="78" name="Straight Arrow Connector 77"/>
          <p:cNvCxnSpPr>
            <a:stCxn id="5" idx="3"/>
            <a:endCxn id="76" idx="1"/>
          </p:cNvCxnSpPr>
          <p:nvPr/>
        </p:nvCxnSpPr>
        <p:spPr>
          <a:xfrm flipV="1">
            <a:off x="12322522" y="889975"/>
            <a:ext cx="2686323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" idx="3"/>
            <a:endCxn id="77" idx="1"/>
          </p:cNvCxnSpPr>
          <p:nvPr/>
        </p:nvCxnSpPr>
        <p:spPr>
          <a:xfrm flipV="1">
            <a:off x="12322522" y="2932645"/>
            <a:ext cx="2686323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" idx="1"/>
            <a:endCxn id="4" idx="2"/>
          </p:cNvCxnSpPr>
          <p:nvPr/>
        </p:nvCxnSpPr>
        <p:spPr>
          <a:xfrm flipH="1" flipV="1">
            <a:off x="4078831" y="5548426"/>
            <a:ext cx="8157963" cy="4681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1"/>
            <a:endCxn id="4" idx="2"/>
          </p:cNvCxnSpPr>
          <p:nvPr/>
        </p:nvCxnSpPr>
        <p:spPr>
          <a:xfrm flipH="1" flipV="1">
            <a:off x="4078831" y="5548426"/>
            <a:ext cx="8129036" cy="6075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7" idx="1"/>
          </p:cNvCxnSpPr>
          <p:nvPr/>
        </p:nvCxnSpPr>
        <p:spPr>
          <a:xfrm flipH="1">
            <a:off x="4861494" y="2932645"/>
            <a:ext cx="10147351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6" idx="1"/>
            <a:endCxn id="4" idx="3"/>
          </p:cNvCxnSpPr>
          <p:nvPr/>
        </p:nvCxnSpPr>
        <p:spPr>
          <a:xfrm flipH="1">
            <a:off x="4861494" y="889975"/>
            <a:ext cx="10147351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7081" y="3374818"/>
            <a:ext cx="3535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                         !                        !</a:t>
            </a:r>
          </a:p>
          <a:p>
            <a:r>
              <a:rPr lang="en-US" sz="1600" dirty="0" smtClean="0"/>
              <a:t>User is identified by unique username, email, and password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?         ?          *</a:t>
            </a:r>
            <a:endParaRPr lang="en-US" sz="1600" dirty="0"/>
          </a:p>
        </p:txBody>
      </p:sp>
      <p:sp>
        <p:nvSpPr>
          <p:cNvPr id="104" name="Rectangle 103"/>
          <p:cNvSpPr/>
          <p:nvPr/>
        </p:nvSpPr>
        <p:spPr>
          <a:xfrm>
            <a:off x="3296167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USERNAME</a:t>
            </a:r>
            <a:endParaRPr lang="en-US" sz="1800" dirty="0"/>
          </a:p>
        </p:txBody>
      </p:sp>
      <p:cxnSp>
        <p:nvCxnSpPr>
          <p:cNvPr id="105" name="Straight Arrow Connector 104"/>
          <p:cNvCxnSpPr>
            <a:stCxn id="104" idx="2"/>
            <a:endCxn id="4" idx="0"/>
          </p:cNvCxnSpPr>
          <p:nvPr/>
        </p:nvCxnSpPr>
        <p:spPr>
          <a:xfrm>
            <a:off x="4078831" y="2693928"/>
            <a:ext cx="0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803503" y="7396656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           !</a:t>
            </a:r>
          </a:p>
          <a:p>
            <a:r>
              <a:rPr lang="en-US" sz="1600" dirty="0" smtClean="0"/>
              <a:t>Users can make multiple comments. Comment is tied to one User.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*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638726" y="3173259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PostUpvote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PostDownvote</a:t>
            </a:r>
            <a:r>
              <a:rPr lang="en-US" sz="1600" dirty="0" smtClean="0"/>
              <a:t> belongs to exactly one User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124758" y="3958004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4554378" y="101949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4449773" y="3036264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458189" y="3632268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PostUpvote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PostDownvote</a:t>
            </a:r>
            <a:r>
              <a:rPr lang="en-US" sz="1600" dirty="0" smtClean="0"/>
              <a:t> belongs to exactly one Post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2322522" y="4957750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638726" y="6319438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       !</a:t>
            </a:r>
          </a:p>
          <a:p>
            <a:r>
              <a:rPr lang="en-US" sz="1600" dirty="0" smtClean="0"/>
              <a:t>Each Comment belongs to exactly one Post</a:t>
            </a:r>
          </a:p>
          <a:p>
            <a:endParaRPr lang="en-US" sz="1600" dirty="0" smtClean="0"/>
          </a:p>
          <a:p>
            <a:r>
              <a:rPr lang="en-US" sz="1600" dirty="0"/>
              <a:t>*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670065" y="4755731"/>
            <a:ext cx="17930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Post is made   by exactly one User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0211888" y="481015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74523" y="506744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6641216" y="10547424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CommentUpvote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CommentDownvote</a:t>
            </a:r>
            <a:r>
              <a:rPr lang="en-US" sz="1600" dirty="0" smtClean="0"/>
              <a:t> belongs to exactly one Comment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864708" y="10962923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1711635" y="1003547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664811" y="11333462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56304" y="8304596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CommentUpvote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CommentDownvote</a:t>
            </a:r>
            <a:r>
              <a:rPr lang="en-US" sz="1600" dirty="0" smtClean="0"/>
              <a:t> belongs to exactly one User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473051" y="6128075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824223" y="12268790"/>
            <a:ext cx="25506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Comment has zero or one parent Comment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078831" y="1140509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795488" y="10624369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?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2376" y="515937"/>
            <a:ext cx="340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Phase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317190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</a:t>
            </a:r>
            <a:endParaRPr lang="en-US" sz="1800" dirty="0"/>
          </a:p>
        </p:txBody>
      </p:sp>
      <p:sp>
        <p:nvSpPr>
          <p:cNvPr id="51" name="Rectangle 50"/>
          <p:cNvSpPr/>
          <p:nvPr/>
        </p:nvSpPr>
        <p:spPr>
          <a:xfrm>
            <a:off x="11778218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</a:t>
            </a:r>
            <a:endParaRPr lang="en-US" sz="1800" dirty="0"/>
          </a:p>
        </p:txBody>
      </p:sp>
      <p:sp>
        <p:nvSpPr>
          <p:cNvPr id="52" name="Rectangle 51"/>
          <p:cNvSpPr/>
          <p:nvPr/>
        </p:nvSpPr>
        <p:spPr>
          <a:xfrm>
            <a:off x="13257817" y="9787485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UPVOTE</a:t>
            </a:r>
            <a:endParaRPr lang="en-US" sz="1800" dirty="0"/>
          </a:p>
        </p:txBody>
      </p:sp>
      <p:sp>
        <p:nvSpPr>
          <p:cNvPr id="53" name="Rectangle 52"/>
          <p:cNvSpPr/>
          <p:nvPr/>
        </p:nvSpPr>
        <p:spPr>
          <a:xfrm>
            <a:off x="2012776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EMAIL</a:t>
            </a:r>
            <a:endParaRPr lang="en-US" sz="1800" dirty="0"/>
          </a:p>
        </p:txBody>
      </p:sp>
      <p:sp>
        <p:nvSpPr>
          <p:cNvPr id="54" name="Rectangle 53"/>
          <p:cNvSpPr/>
          <p:nvPr/>
        </p:nvSpPr>
        <p:spPr>
          <a:xfrm>
            <a:off x="6331426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PASSWORD</a:t>
            </a:r>
            <a:endParaRPr lang="en-US" sz="1800" dirty="0"/>
          </a:p>
        </p:txBody>
      </p:sp>
      <p:sp>
        <p:nvSpPr>
          <p:cNvPr id="55" name="Rectangle 54"/>
          <p:cNvSpPr/>
          <p:nvPr/>
        </p:nvSpPr>
        <p:spPr>
          <a:xfrm>
            <a:off x="4317190" y="1052074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</a:t>
            </a:r>
            <a:endParaRPr lang="en-US" sz="1800" dirty="0"/>
          </a:p>
        </p:txBody>
      </p:sp>
      <p:sp>
        <p:nvSpPr>
          <p:cNvPr id="56" name="Rectangle 55"/>
          <p:cNvSpPr/>
          <p:nvPr/>
        </p:nvSpPr>
        <p:spPr>
          <a:xfrm>
            <a:off x="13228890" y="11181498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DOWNVOTE</a:t>
            </a:r>
            <a:endParaRPr lang="en-US" sz="1800" dirty="0"/>
          </a:p>
        </p:txBody>
      </p:sp>
      <p:cxnSp>
        <p:nvCxnSpPr>
          <p:cNvPr id="57" name="Straight Arrow Connector 56"/>
          <p:cNvCxnSpPr>
            <a:stCxn id="53" idx="2"/>
            <a:endCxn id="50" idx="0"/>
          </p:cNvCxnSpPr>
          <p:nvPr/>
        </p:nvCxnSpPr>
        <p:spPr>
          <a:xfrm>
            <a:off x="2795440" y="2693928"/>
            <a:ext cx="2304414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0" idx="0"/>
          </p:cNvCxnSpPr>
          <p:nvPr/>
        </p:nvCxnSpPr>
        <p:spPr>
          <a:xfrm flipH="1">
            <a:off x="5099854" y="2693928"/>
            <a:ext cx="2014236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0"/>
            <a:endCxn id="50" idx="2"/>
          </p:cNvCxnSpPr>
          <p:nvPr/>
        </p:nvCxnSpPr>
        <p:spPr>
          <a:xfrm flipV="1">
            <a:off x="5099854" y="5548426"/>
            <a:ext cx="0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0"/>
            <a:endCxn id="51" idx="2"/>
          </p:cNvCxnSpPr>
          <p:nvPr/>
        </p:nvCxnSpPr>
        <p:spPr>
          <a:xfrm flipV="1">
            <a:off x="5099854" y="5548426"/>
            <a:ext cx="7461028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  <a:endCxn id="56" idx="1"/>
          </p:cNvCxnSpPr>
          <p:nvPr/>
        </p:nvCxnSpPr>
        <p:spPr>
          <a:xfrm>
            <a:off x="5882517" y="10962923"/>
            <a:ext cx="7346373" cy="660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52" idx="1"/>
          </p:cNvCxnSpPr>
          <p:nvPr/>
        </p:nvCxnSpPr>
        <p:spPr>
          <a:xfrm flipV="1">
            <a:off x="5882517" y="10229659"/>
            <a:ext cx="7375300" cy="733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1"/>
            <a:endCxn id="50" idx="3"/>
          </p:cNvCxnSpPr>
          <p:nvPr/>
        </p:nvCxnSpPr>
        <p:spPr>
          <a:xfrm flipH="1">
            <a:off x="5882517" y="5106253"/>
            <a:ext cx="58957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2"/>
            <a:endCxn id="55" idx="1"/>
          </p:cNvCxnSpPr>
          <p:nvPr/>
        </p:nvCxnSpPr>
        <p:spPr>
          <a:xfrm rot="5400000" flipH="1">
            <a:off x="4487435" y="10792678"/>
            <a:ext cx="442173" cy="782664"/>
          </a:xfrm>
          <a:prstGeom prst="bentConnector4">
            <a:avLst>
              <a:gd name="adj1" fmla="val -260092"/>
              <a:gd name="adj2" fmla="val 2437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6029868" y="44780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UPVOTE</a:t>
            </a:r>
            <a:endParaRPr lang="en-US" sz="1800" dirty="0"/>
          </a:p>
        </p:txBody>
      </p:sp>
      <p:sp>
        <p:nvSpPr>
          <p:cNvPr id="66" name="Rectangle 65"/>
          <p:cNvSpPr/>
          <p:nvPr/>
        </p:nvSpPr>
        <p:spPr>
          <a:xfrm>
            <a:off x="16029868" y="249047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DOWNVOTE</a:t>
            </a:r>
            <a:endParaRPr lang="en-US" sz="1800" dirty="0"/>
          </a:p>
        </p:txBody>
      </p:sp>
      <p:cxnSp>
        <p:nvCxnSpPr>
          <p:cNvPr id="67" name="Straight Arrow Connector 66"/>
          <p:cNvCxnSpPr>
            <a:stCxn id="51" idx="3"/>
            <a:endCxn id="65" idx="1"/>
          </p:cNvCxnSpPr>
          <p:nvPr/>
        </p:nvCxnSpPr>
        <p:spPr>
          <a:xfrm flipV="1">
            <a:off x="13343545" y="889975"/>
            <a:ext cx="2686323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6" idx="1"/>
          </p:cNvCxnSpPr>
          <p:nvPr/>
        </p:nvCxnSpPr>
        <p:spPr>
          <a:xfrm flipV="1">
            <a:off x="13343545" y="2932645"/>
            <a:ext cx="2686323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1"/>
            <a:endCxn id="50" idx="2"/>
          </p:cNvCxnSpPr>
          <p:nvPr/>
        </p:nvCxnSpPr>
        <p:spPr>
          <a:xfrm flipH="1" flipV="1">
            <a:off x="5099854" y="5548426"/>
            <a:ext cx="8157963" cy="4681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1"/>
            <a:endCxn id="50" idx="2"/>
          </p:cNvCxnSpPr>
          <p:nvPr/>
        </p:nvCxnSpPr>
        <p:spPr>
          <a:xfrm flipH="1" flipV="1">
            <a:off x="5099854" y="5548426"/>
            <a:ext cx="8129036" cy="6075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1"/>
          </p:cNvCxnSpPr>
          <p:nvPr/>
        </p:nvCxnSpPr>
        <p:spPr>
          <a:xfrm flipH="1">
            <a:off x="5882517" y="2932645"/>
            <a:ext cx="10147351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1"/>
            <a:endCxn id="50" idx="3"/>
          </p:cNvCxnSpPr>
          <p:nvPr/>
        </p:nvCxnSpPr>
        <p:spPr>
          <a:xfrm flipH="1">
            <a:off x="5882517" y="889975"/>
            <a:ext cx="10147351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78104" y="3374818"/>
            <a:ext cx="3535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                         !                        !</a:t>
            </a:r>
          </a:p>
          <a:p>
            <a:r>
              <a:rPr lang="en-US" sz="1600" dirty="0" smtClean="0"/>
              <a:t>User is identified by unique username, email, and password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?         ?          *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4317190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USERNAME</a:t>
            </a:r>
            <a:endParaRPr lang="en-US" sz="1800" dirty="0"/>
          </a:p>
        </p:txBody>
      </p:sp>
      <p:cxnSp>
        <p:nvCxnSpPr>
          <p:cNvPr id="75" name="Straight Arrow Connector 74"/>
          <p:cNvCxnSpPr>
            <a:stCxn id="74" idx="2"/>
            <a:endCxn id="50" idx="0"/>
          </p:cNvCxnSpPr>
          <p:nvPr/>
        </p:nvCxnSpPr>
        <p:spPr>
          <a:xfrm>
            <a:off x="5099854" y="2693928"/>
            <a:ext cx="0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24526" y="7396656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           !</a:t>
            </a:r>
          </a:p>
          <a:p>
            <a:r>
              <a:rPr lang="en-US" sz="1600" dirty="0" smtClean="0"/>
              <a:t>Users can make multiple comments. Comment is tied to one User.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*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9659749" y="3173259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PostUpvote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PostDownvote</a:t>
            </a:r>
            <a:r>
              <a:rPr lang="en-US" sz="1600" dirty="0" smtClean="0"/>
              <a:t> belongs to exactly one User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8145781" y="3958004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575401" y="101949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470796" y="3036264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79212" y="3632268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PostUpvote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PostDownvote</a:t>
            </a:r>
            <a:r>
              <a:rPr lang="en-US" sz="1600" dirty="0" smtClean="0"/>
              <a:t> belongs to exactly one Post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3343545" y="4957750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59749" y="6319438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       !</a:t>
            </a:r>
          </a:p>
          <a:p>
            <a:r>
              <a:rPr lang="en-US" sz="1600" dirty="0" smtClean="0"/>
              <a:t>Each Comment belongs to exactly one Post</a:t>
            </a:r>
          </a:p>
          <a:p>
            <a:endParaRPr lang="en-US" sz="1600" dirty="0" smtClean="0"/>
          </a:p>
          <a:p>
            <a:r>
              <a:rPr lang="en-US" sz="1600" dirty="0"/>
              <a:t>*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91088" y="4755731"/>
            <a:ext cx="17930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Post is made   by exactly one User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1232911" y="481015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95546" y="506744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7662239" y="10547424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CommentUpvote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CommentDownvote</a:t>
            </a:r>
            <a:r>
              <a:rPr lang="en-US" sz="1600" dirty="0" smtClean="0"/>
              <a:t> belongs to exactly one Comment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5885731" y="10962923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32658" y="1003547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685834" y="11333462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077327" y="8304596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CommentUpvote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CommentDownvote</a:t>
            </a:r>
            <a:r>
              <a:rPr lang="en-US" sz="1600" dirty="0" smtClean="0"/>
              <a:t> belongs to exactly one User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6494074" y="6128075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45246" y="12268790"/>
            <a:ext cx="25506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Comment has zero or one parent Comment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5099854" y="1140509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16511" y="10624369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?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99849" y="3925810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LINK KARMA</a:t>
            </a:r>
            <a:endParaRPr lang="en-US" sz="1800" dirty="0"/>
          </a:p>
        </p:txBody>
      </p:sp>
      <p:sp>
        <p:nvSpPr>
          <p:cNvPr id="97" name="Rectangle 96"/>
          <p:cNvSpPr/>
          <p:nvPr/>
        </p:nvSpPr>
        <p:spPr>
          <a:xfrm>
            <a:off x="599849" y="5877264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KARMA</a:t>
            </a:r>
            <a:endParaRPr lang="en-US" sz="1800" dirty="0"/>
          </a:p>
        </p:txBody>
      </p:sp>
      <p:cxnSp>
        <p:nvCxnSpPr>
          <p:cNvPr id="99" name="Straight Arrow Connector 98"/>
          <p:cNvCxnSpPr>
            <a:stCxn id="96" idx="3"/>
            <a:endCxn id="50" idx="1"/>
          </p:cNvCxnSpPr>
          <p:nvPr/>
        </p:nvCxnSpPr>
        <p:spPr>
          <a:xfrm>
            <a:off x="2165176" y="4367984"/>
            <a:ext cx="2152014" cy="738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7" idx="3"/>
            <a:endCxn id="50" idx="1"/>
          </p:cNvCxnSpPr>
          <p:nvPr/>
        </p:nvCxnSpPr>
        <p:spPr>
          <a:xfrm flipV="1">
            <a:off x="2165176" y="5106253"/>
            <a:ext cx="2152014" cy="1213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8083" y="4678787"/>
            <a:ext cx="1803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Karma is affected by </a:t>
            </a:r>
            <a:r>
              <a:rPr lang="en-US" sz="1600" dirty="0" err="1" smtClean="0"/>
              <a:t>Upvotes</a:t>
            </a:r>
            <a:r>
              <a:rPr lang="en-US" sz="1600" dirty="0" smtClean="0"/>
              <a:t> and </a:t>
            </a:r>
            <a:r>
              <a:rPr lang="en-US" sz="1600" dirty="0" err="1" smtClean="0"/>
              <a:t>Downvotes</a:t>
            </a:r>
            <a:r>
              <a:rPr lang="en-US" sz="1600" dirty="0" smtClean="0"/>
              <a:t> on their submissions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65176" y="631943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2165176" y="4066901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3834508" y="498753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*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2376" y="515937"/>
            <a:ext cx="340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Phase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2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76" y="515937"/>
            <a:ext cx="511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Context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0454" y="5541438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Red-Dot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52055" y="2045119"/>
            <a:ext cx="2863823" cy="1640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ews, </a:t>
            </a:r>
            <a:r>
              <a:rPr lang="en-US" dirty="0" err="1"/>
              <a:t>i</a:t>
            </a:r>
            <a:r>
              <a:rPr lang="en-US" dirty="0" err="1" smtClean="0"/>
              <a:t>mgur</a:t>
            </a:r>
            <a:r>
              <a:rPr lang="en-US" dirty="0" smtClean="0"/>
              <a:t>, </a:t>
            </a:r>
            <a:r>
              <a:rPr lang="en-US" dirty="0" err="1"/>
              <a:t>q</a:t>
            </a:r>
            <a:r>
              <a:rPr lang="en-US" dirty="0" err="1" smtClean="0"/>
              <a:t>kme.me</a:t>
            </a:r>
            <a:r>
              <a:rPr lang="en-US" dirty="0" smtClean="0"/>
              <a:t>,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052055" y="9616003"/>
            <a:ext cx="2863823" cy="15659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Lonely Bachelors (user base)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2376" y="5541439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Mainstream Media</a:t>
            </a:r>
            <a:endParaRPr lang="en-US" dirty="0"/>
          </a:p>
        </p:txBody>
      </p:sp>
      <p:cxnSp>
        <p:nvCxnSpPr>
          <p:cNvPr id="16" name="Elbow Connector 15"/>
          <p:cNvCxnSpPr>
            <a:stCxn id="6" idx="2"/>
            <a:endCxn id="8" idx="0"/>
          </p:cNvCxnSpPr>
          <p:nvPr/>
        </p:nvCxnSpPr>
        <p:spPr>
          <a:xfrm rot="5400000">
            <a:off x="11518878" y="6650913"/>
            <a:ext cx="5930179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5" idx="2"/>
          </p:cNvCxnSpPr>
          <p:nvPr/>
        </p:nvCxnSpPr>
        <p:spPr>
          <a:xfrm rot="10800000">
            <a:off x="9002367" y="6687033"/>
            <a:ext cx="4049689" cy="37119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1"/>
            <a:endCxn id="9" idx="3"/>
          </p:cNvCxnSpPr>
          <p:nvPr/>
        </p:nvCxnSpPr>
        <p:spPr>
          <a:xfrm flipH="1">
            <a:off x="3536199" y="6114235"/>
            <a:ext cx="40342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0"/>
            <a:endCxn id="6" idx="1"/>
          </p:cNvCxnSpPr>
          <p:nvPr/>
        </p:nvCxnSpPr>
        <p:spPr>
          <a:xfrm rot="5400000" flipH="1" flipV="1">
            <a:off x="9689227" y="2178611"/>
            <a:ext cx="2675966" cy="40496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977347" y="5827587"/>
            <a:ext cx="2938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Lonely Bachelors find or post interesting things on the internet, typically on </a:t>
            </a:r>
            <a:r>
              <a:rPr lang="en-US" sz="2000" dirty="0" err="1" smtClean="0"/>
              <a:t>imgur</a:t>
            </a:r>
            <a:r>
              <a:rPr lang="en-US" sz="2000" dirty="0" smtClean="0"/>
              <a:t>, </a:t>
            </a:r>
            <a:r>
              <a:rPr lang="en-US" sz="2000" dirty="0" err="1" smtClean="0"/>
              <a:t>qkme</a:t>
            </a:r>
            <a:r>
              <a:rPr lang="en-US" sz="2000" dirty="0" smtClean="0"/>
              <a:t>, or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70454" y="8041112"/>
            <a:ext cx="29385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Lonely Bachelors want to share these finds with others, so they post them on Red-Dot. Links are commented on and voted up / down by other lonely bachelors.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570454" y="2467143"/>
            <a:ext cx="2938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Further Red-Dotters repost to </a:t>
            </a:r>
            <a:r>
              <a:rPr lang="en-US" sz="2000" dirty="0" err="1" smtClean="0"/>
              <a:t>imgur</a:t>
            </a:r>
            <a:r>
              <a:rPr lang="en-US" sz="2000" dirty="0" smtClean="0"/>
              <a:t>, </a:t>
            </a:r>
            <a:r>
              <a:rPr lang="en-US" sz="2000" dirty="0" err="1" smtClean="0"/>
              <a:t>qkme</a:t>
            </a:r>
            <a:r>
              <a:rPr lang="en-US" sz="2000" dirty="0" smtClean="0"/>
              <a:t>, and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, creating a cycle of reposts.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316859" y="5363593"/>
            <a:ext cx="2938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Mainstream media occasionally picks up on Red-Dot trends and invokes them as the “voice of the internet”.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650456" y="9616006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Digg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3828" y="10761600"/>
            <a:ext cx="293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Due to changes in UI and sponsored links, </a:t>
            </a:r>
            <a:r>
              <a:rPr lang="en-US" sz="2000" dirty="0" err="1" smtClean="0"/>
              <a:t>Digg</a:t>
            </a:r>
            <a:r>
              <a:rPr lang="en-US" sz="2000" dirty="0" smtClean="0"/>
              <a:t> chills alone over here.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69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76" y="515937"/>
            <a:ext cx="434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Event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247" y="2166667"/>
            <a:ext cx="1765714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User::= ( login | signup ) ( post | comment | vote | change profile info )* ( logout | leave )</a:t>
            </a:r>
          </a:p>
          <a:p>
            <a:r>
              <a:rPr lang="en-US" dirty="0" smtClean="0"/>
              <a:t>User::= ( view)* ( leave ) </a:t>
            </a:r>
          </a:p>
          <a:p>
            <a:endParaRPr lang="en-US" dirty="0"/>
          </a:p>
          <a:p>
            <a:r>
              <a:rPr lang="en-US" dirty="0" smtClean="0"/>
              <a:t>Moderator::= ( login ) ( post | comment | vote | change profile info | edit )* ( logout | leave )</a:t>
            </a:r>
          </a:p>
          <a:p>
            <a:endParaRPr lang="en-US" dirty="0"/>
          </a:p>
          <a:p>
            <a:r>
              <a:rPr lang="en-US" dirty="0" smtClean="0"/>
              <a:t>Post::= ( created ) ( receive votes | commented on )* ( deleted )?</a:t>
            </a:r>
          </a:p>
          <a:p>
            <a:endParaRPr lang="en-US" dirty="0" smtClean="0"/>
          </a:p>
          <a:p>
            <a:r>
              <a:rPr lang="en-US" dirty="0" smtClean="0"/>
              <a:t>Comment::= ( created ) (receive votes | </a:t>
            </a:r>
            <a:r>
              <a:rPr lang="en-US" dirty="0" err="1" smtClean="0"/>
              <a:t>subcomments</a:t>
            </a:r>
            <a:r>
              <a:rPr lang="en-US" dirty="0" smtClean="0"/>
              <a:t> )* ( deleted )?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2204" y="1842912"/>
            <a:ext cx="17906172" cy="53793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222" y="7872709"/>
            <a:ext cx="17906172" cy="53793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229" y="8246272"/>
            <a:ext cx="17430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can sign in to add / modify / vote on posts and comments, or continue unauthenticated just to look around.</a:t>
            </a:r>
          </a:p>
          <a:p>
            <a:endParaRPr lang="en-US" dirty="0"/>
          </a:p>
          <a:p>
            <a:r>
              <a:rPr lang="en-US" dirty="0" smtClean="0"/>
              <a:t>Moderators must login to edit existing posts and comments.</a:t>
            </a:r>
          </a:p>
          <a:p>
            <a:endParaRPr lang="en-US" dirty="0"/>
          </a:p>
          <a:p>
            <a:r>
              <a:rPr lang="en-US" dirty="0" smtClean="0"/>
              <a:t>Posts and Comments are created by authenticated users, and can be </a:t>
            </a:r>
            <a:r>
              <a:rPr lang="en-US" dirty="0" err="1" smtClean="0"/>
              <a:t>subcommented</a:t>
            </a:r>
            <a:r>
              <a:rPr lang="en-US" dirty="0" smtClean="0"/>
              <a:t> on or deleted by the poster or moderators.</a:t>
            </a:r>
          </a:p>
        </p:txBody>
      </p:sp>
    </p:spTree>
    <p:extLst>
      <p:ext uri="{BB962C8B-B14F-4D97-AF65-F5344CB8AC3E}">
        <p14:creationId xmlns:p14="http://schemas.microsoft.com/office/powerpoint/2010/main" val="201617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556</Words>
  <Application>Microsoft Macintosh PowerPoint</Application>
  <PresentationFormat>Custom</PresentationFormat>
  <Paragraphs>117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Freiberg</dc:creator>
  <cp:lastModifiedBy>Stephen Freiberg</cp:lastModifiedBy>
  <cp:revision>72</cp:revision>
  <dcterms:created xsi:type="dcterms:W3CDTF">2012-10-21T14:48:07Z</dcterms:created>
  <dcterms:modified xsi:type="dcterms:W3CDTF">2012-10-21T16:11:48Z</dcterms:modified>
</cp:coreProperties>
</file>