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7" r:id="rId3"/>
  </p:sldMasterIdLst>
  <p:notesMasterIdLst>
    <p:notesMasterId r:id="rId35"/>
  </p:notesMasterIdLst>
  <p:sldIdLst>
    <p:sldId id="256" r:id="rId4"/>
    <p:sldId id="351" r:id="rId5"/>
    <p:sldId id="342" r:id="rId6"/>
    <p:sldId id="332" r:id="rId7"/>
    <p:sldId id="328" r:id="rId8"/>
    <p:sldId id="329" r:id="rId9"/>
    <p:sldId id="330" r:id="rId10"/>
    <p:sldId id="350" r:id="rId11"/>
    <p:sldId id="259" r:id="rId12"/>
    <p:sldId id="260" r:id="rId13"/>
    <p:sldId id="262" r:id="rId14"/>
    <p:sldId id="263" r:id="rId15"/>
    <p:sldId id="268" r:id="rId16"/>
    <p:sldId id="277" r:id="rId17"/>
    <p:sldId id="266" r:id="rId18"/>
    <p:sldId id="265" r:id="rId19"/>
    <p:sldId id="343" r:id="rId20"/>
    <p:sldId id="270" r:id="rId21"/>
    <p:sldId id="271" r:id="rId22"/>
    <p:sldId id="272" r:id="rId23"/>
    <p:sldId id="344" r:id="rId24"/>
    <p:sldId id="339" r:id="rId25"/>
    <p:sldId id="338" r:id="rId26"/>
    <p:sldId id="341" r:id="rId27"/>
    <p:sldId id="348" r:id="rId28"/>
    <p:sldId id="345" r:id="rId29"/>
    <p:sldId id="347" r:id="rId30"/>
    <p:sldId id="346" r:id="rId31"/>
    <p:sldId id="349" r:id="rId32"/>
    <p:sldId id="293" r:id="rId33"/>
    <p:sldId id="275" r:id="rId34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dX6uiH3DRsZ9QM1WLUiV6SuB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3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83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81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36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6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2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96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34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128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462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08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404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14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14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43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018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67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2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71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45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51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8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2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7" name="Google Shape;17;p22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2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2"/>
          <p:cNvGrpSpPr/>
          <p:nvPr/>
        </p:nvGrpSpPr>
        <p:grpSpPr>
          <a:xfrm>
            <a:off x="1668859" y="1186484"/>
            <a:ext cx="8846041" cy="4477933"/>
            <a:chOff x="1669293" y="1186483"/>
            <a:chExt cx="8848345" cy="4477933"/>
          </a:xfrm>
        </p:grpSpPr>
        <p:sp>
          <p:nvSpPr>
            <p:cNvPr id="37" name="Google Shape;37;p2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2"/>
          <p:cNvSpPr txBox="1"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398"/>
              <a:buFont typeface="Calibri"/>
              <a:buNone/>
              <a:defRPr sz="5398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ubTitle" idx="1"/>
          </p:nvPr>
        </p:nvSpPr>
        <p:spPr>
          <a:xfrm>
            <a:off x="1758780" y="3906267"/>
            <a:ext cx="8671168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76" name="Google Shape;276;p3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1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98" name="Google Shape;298;p3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888401" y="2349926"/>
            <a:ext cx="3500284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 rot="5400000">
            <a:off x="5616809" y="286564"/>
            <a:ext cx="5257090" cy="627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2"/>
          <p:cNvGrpSpPr/>
          <p:nvPr/>
        </p:nvGrpSpPr>
        <p:grpSpPr>
          <a:xfrm flipH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308" name="Google Shape;308;p3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2"/>
          <p:cNvGrpSpPr/>
          <p:nvPr/>
        </p:nvGrpSpPr>
        <p:grpSpPr>
          <a:xfrm>
            <a:off x="7716938" y="1699589"/>
            <a:ext cx="3673519" cy="3470421"/>
            <a:chOff x="697883" y="1816768"/>
            <a:chExt cx="3674476" cy="3470421"/>
          </a:xfrm>
        </p:grpSpPr>
        <p:sp>
          <p:nvSpPr>
            <p:cNvPr id="330" name="Google Shape;330;p3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 rot="5400000">
            <a:off x="8327324" y="1828004"/>
            <a:ext cx="2456442" cy="350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 rot="5400000">
            <a:off x="1307382" y="293602"/>
            <a:ext cx="5257303" cy="626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2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9750" y="1874405"/>
            <a:ext cx="4977903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9750" y="4397039"/>
            <a:ext cx="4977903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679A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4424" y="-8600"/>
            <a:ext cx="3331199" cy="2323267"/>
          </a:xfrm>
          <a:custGeom>
            <a:avLst/>
            <a:gdLst/>
            <a:ahLst/>
            <a:cxnLst/>
            <a:rect l="l" t="t" r="r" b="b"/>
            <a:pathLst>
              <a:path w="99962" h="69698" extrusionOk="0">
                <a:moveTo>
                  <a:pt x="98869" y="0"/>
                </a:moveTo>
                <a:cubicBezTo>
                  <a:pt x="101716" y="9970"/>
                  <a:pt x="99107" y="25603"/>
                  <a:pt x="89576" y="29686"/>
                </a:cubicBezTo>
                <a:cubicBezTo>
                  <a:pt x="77949" y="34666"/>
                  <a:pt x="63997" y="32337"/>
                  <a:pt x="51629" y="29686"/>
                </a:cubicBezTo>
                <a:cubicBezTo>
                  <a:pt x="43195" y="27879"/>
                  <a:pt x="33824" y="24676"/>
                  <a:pt x="25815" y="27879"/>
                </a:cubicBezTo>
                <a:cubicBezTo>
                  <a:pt x="17839" y="31069"/>
                  <a:pt x="10600" y="38648"/>
                  <a:pt x="8519" y="46982"/>
                </a:cubicBezTo>
                <a:cubicBezTo>
                  <a:pt x="6559" y="54828"/>
                  <a:pt x="6731" y="65216"/>
                  <a:pt x="0" y="6969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9146155" y="-43033"/>
            <a:ext cx="3078032" cy="2680200"/>
          </a:xfrm>
          <a:custGeom>
            <a:avLst/>
            <a:gdLst/>
            <a:ahLst/>
            <a:cxnLst/>
            <a:rect l="l" t="t" r="r" b="b"/>
            <a:pathLst>
              <a:path w="92365" h="80406" extrusionOk="0">
                <a:moveTo>
                  <a:pt x="466" y="0"/>
                </a:moveTo>
                <a:cubicBezTo>
                  <a:pt x="-730" y="9571"/>
                  <a:pt x="186" y="22529"/>
                  <a:pt x="8211" y="27880"/>
                </a:cubicBezTo>
                <a:cubicBezTo>
                  <a:pt x="21981" y="37062"/>
                  <a:pt x="42561" y="30547"/>
                  <a:pt x="56483" y="39496"/>
                </a:cubicBezTo>
                <a:cubicBezTo>
                  <a:pt x="71607" y="49217"/>
                  <a:pt x="75315" y="85471"/>
                  <a:pt x="92365" y="797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 rot="809640">
            <a:off x="8319539" y="384263"/>
            <a:ext cx="512416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3519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943661" y="4625200"/>
            <a:ext cx="6083615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943660" y="1482533"/>
            <a:ext cx="8301438" cy="2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439070" y="-77433"/>
            <a:ext cx="3793712" cy="1741833"/>
          </a:xfrm>
          <a:custGeom>
            <a:avLst/>
            <a:gdLst/>
            <a:ahLst/>
            <a:cxnLst/>
            <a:rect l="l" t="t" r="r" b="b"/>
            <a:pathLst>
              <a:path w="113841" h="52255" extrusionOk="0">
                <a:moveTo>
                  <a:pt x="0" y="0"/>
                </a:moveTo>
                <a:cubicBezTo>
                  <a:pt x="1053" y="10530"/>
                  <a:pt x="17827" y="14728"/>
                  <a:pt x="28396" y="14198"/>
                </a:cubicBezTo>
                <a:cubicBezTo>
                  <a:pt x="38368" y="13698"/>
                  <a:pt x="49293" y="9200"/>
                  <a:pt x="58341" y="13423"/>
                </a:cubicBezTo>
                <a:cubicBezTo>
                  <a:pt x="63690" y="15919"/>
                  <a:pt x="69833" y="20026"/>
                  <a:pt x="70990" y="25814"/>
                </a:cubicBezTo>
                <a:cubicBezTo>
                  <a:pt x="72105" y="31391"/>
                  <a:pt x="70065" y="38571"/>
                  <a:pt x="74087" y="42593"/>
                </a:cubicBezTo>
                <a:cubicBezTo>
                  <a:pt x="83552" y="52058"/>
                  <a:pt x="102710" y="55707"/>
                  <a:pt x="113841" y="482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" name="Google Shape;162;p14"/>
          <p:cNvSpPr/>
          <p:nvPr/>
        </p:nvSpPr>
        <p:spPr>
          <a:xfrm>
            <a:off x="-68816" y="4233534"/>
            <a:ext cx="4198040" cy="2650267"/>
          </a:xfrm>
          <a:custGeom>
            <a:avLst/>
            <a:gdLst/>
            <a:ahLst/>
            <a:cxnLst/>
            <a:rect l="l" t="t" r="r" b="b"/>
            <a:pathLst>
              <a:path w="125974" h="79508" extrusionOk="0">
                <a:moveTo>
                  <a:pt x="0" y="0"/>
                </a:moveTo>
                <a:cubicBezTo>
                  <a:pt x="15759" y="0"/>
                  <a:pt x="36566" y="740"/>
                  <a:pt x="45175" y="13940"/>
                </a:cubicBezTo>
                <a:cubicBezTo>
                  <a:pt x="50600" y="22258"/>
                  <a:pt x="42478" y="33630"/>
                  <a:pt x="40528" y="43368"/>
                </a:cubicBezTo>
                <a:cubicBezTo>
                  <a:pt x="39722" y="47393"/>
                  <a:pt x="43720" y="51582"/>
                  <a:pt x="47240" y="53694"/>
                </a:cubicBezTo>
                <a:cubicBezTo>
                  <a:pt x="60862" y="61866"/>
                  <a:pt x="78873" y="56773"/>
                  <a:pt x="94738" y="57566"/>
                </a:cubicBezTo>
                <a:cubicBezTo>
                  <a:pt x="103192" y="57989"/>
                  <a:pt x="112044" y="60234"/>
                  <a:pt x="119004" y="65052"/>
                </a:cubicBezTo>
                <a:cubicBezTo>
                  <a:pt x="123403" y="68097"/>
                  <a:pt x="124282" y="74433"/>
                  <a:pt x="125974" y="795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205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 flipH="1">
            <a:off x="-203147" y="-139699"/>
            <a:ext cx="2666305" cy="3009900"/>
          </a:xfrm>
          <a:custGeom>
            <a:avLst/>
            <a:gdLst/>
            <a:ahLst/>
            <a:cxnLst/>
            <a:rect l="l" t="t" r="r" b="b"/>
            <a:pathLst>
              <a:path w="80010" h="90297" extrusionOk="0">
                <a:moveTo>
                  <a:pt x="0" y="0"/>
                </a:moveTo>
                <a:cubicBezTo>
                  <a:pt x="6477" y="12954"/>
                  <a:pt x="24627" y="16762"/>
                  <a:pt x="38862" y="19431"/>
                </a:cubicBezTo>
                <a:cubicBezTo>
                  <a:pt x="45858" y="20743"/>
                  <a:pt x="55488" y="19224"/>
                  <a:pt x="59436" y="25146"/>
                </a:cubicBezTo>
                <a:cubicBezTo>
                  <a:pt x="72069" y="44095"/>
                  <a:pt x="59640" y="80112"/>
                  <a:pt x="80010" y="9029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28" name="Google Shape;428;p30"/>
          <p:cNvSpPr/>
          <p:nvPr/>
        </p:nvSpPr>
        <p:spPr>
          <a:xfrm flipH="1">
            <a:off x="8008020" y="4526534"/>
            <a:ext cx="4269684" cy="2433068"/>
          </a:xfrm>
          <a:custGeom>
            <a:avLst/>
            <a:gdLst/>
            <a:ahLst/>
            <a:cxnLst/>
            <a:rect l="l" t="t" r="r" b="b"/>
            <a:pathLst>
              <a:path w="150876" h="86106" extrusionOk="0">
                <a:moveTo>
                  <a:pt x="0" y="0"/>
                </a:moveTo>
                <a:cubicBezTo>
                  <a:pt x="0" y="11166"/>
                  <a:pt x="2471" y="24475"/>
                  <a:pt x="11049" y="31623"/>
                </a:cubicBezTo>
                <a:cubicBezTo>
                  <a:pt x="20740" y="39699"/>
                  <a:pt x="37394" y="34792"/>
                  <a:pt x="47244" y="42672"/>
                </a:cubicBezTo>
                <a:cubicBezTo>
                  <a:pt x="52942" y="47230"/>
                  <a:pt x="54296" y="55504"/>
                  <a:pt x="58674" y="61341"/>
                </a:cubicBezTo>
                <a:cubicBezTo>
                  <a:pt x="62183" y="66019"/>
                  <a:pt x="67605" y="69398"/>
                  <a:pt x="73152" y="71247"/>
                </a:cubicBezTo>
                <a:cubicBezTo>
                  <a:pt x="84965" y="75185"/>
                  <a:pt x="98066" y="71562"/>
                  <a:pt x="110490" y="72390"/>
                </a:cubicBezTo>
                <a:cubicBezTo>
                  <a:pt x="124676" y="73336"/>
                  <a:pt x="140823" y="76053"/>
                  <a:pt x="150876" y="86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8" name="Google Shape;438;p30"/>
          <p:cNvSpPr/>
          <p:nvPr/>
        </p:nvSpPr>
        <p:spPr>
          <a:xfrm rot="-2097323">
            <a:off x="415062" y="896910"/>
            <a:ext cx="512313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30"/>
          <p:cNvSpPr/>
          <p:nvPr/>
        </p:nvSpPr>
        <p:spPr>
          <a:xfrm rot="809640">
            <a:off x="10663962" y="208929"/>
            <a:ext cx="512416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74626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/>
          <p:nvPr/>
        </p:nvSpPr>
        <p:spPr>
          <a:xfrm>
            <a:off x="6695656" y="5336835"/>
            <a:ext cx="5523495" cy="1481076"/>
          </a:xfrm>
          <a:custGeom>
            <a:avLst/>
            <a:gdLst/>
            <a:ahLst/>
            <a:cxnLst/>
            <a:rect l="l" t="t" r="r" b="b"/>
            <a:pathLst>
              <a:path w="165748" h="52883" extrusionOk="0">
                <a:moveTo>
                  <a:pt x="165748" y="123"/>
                </a:moveTo>
                <a:cubicBezTo>
                  <a:pt x="159579" y="-648"/>
                  <a:pt x="151121" y="3073"/>
                  <a:pt x="149366" y="9037"/>
                </a:cubicBezTo>
                <a:cubicBezTo>
                  <a:pt x="147547" y="15222"/>
                  <a:pt x="148984" y="22933"/>
                  <a:pt x="144789" y="27828"/>
                </a:cubicBezTo>
                <a:cubicBezTo>
                  <a:pt x="138672" y="34965"/>
                  <a:pt x="127599" y="36180"/>
                  <a:pt x="118288" y="37465"/>
                </a:cubicBezTo>
                <a:cubicBezTo>
                  <a:pt x="104877" y="39316"/>
                  <a:pt x="90658" y="38372"/>
                  <a:pt x="77815" y="34092"/>
                </a:cubicBezTo>
                <a:cubicBezTo>
                  <a:pt x="66607" y="30356"/>
                  <a:pt x="55634" y="23188"/>
                  <a:pt x="43846" y="23974"/>
                </a:cubicBezTo>
                <a:cubicBezTo>
                  <a:pt x="26379" y="25139"/>
                  <a:pt x="9720" y="38323"/>
                  <a:pt x="0" y="5288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73" name="Google Shape;473;p33"/>
          <p:cNvSpPr/>
          <p:nvPr/>
        </p:nvSpPr>
        <p:spPr>
          <a:xfrm>
            <a:off x="-24093" y="48167"/>
            <a:ext cx="4174746" cy="2127700"/>
          </a:xfrm>
          <a:custGeom>
            <a:avLst/>
            <a:gdLst/>
            <a:ahLst/>
            <a:cxnLst/>
            <a:rect l="l" t="t" r="r" b="b"/>
            <a:pathLst>
              <a:path w="125275" h="63831" extrusionOk="0">
                <a:moveTo>
                  <a:pt x="125275" y="0"/>
                </a:moveTo>
                <a:cubicBezTo>
                  <a:pt x="125275" y="10062"/>
                  <a:pt x="120198" y="22852"/>
                  <a:pt x="110820" y="26501"/>
                </a:cubicBezTo>
                <a:cubicBezTo>
                  <a:pt x="98140" y="31434"/>
                  <a:pt x="82276" y="23309"/>
                  <a:pt x="70106" y="29392"/>
                </a:cubicBezTo>
                <a:cubicBezTo>
                  <a:pt x="62719" y="33084"/>
                  <a:pt x="65944" y="45385"/>
                  <a:pt x="64324" y="53483"/>
                </a:cubicBezTo>
                <a:cubicBezTo>
                  <a:pt x="63622" y="56991"/>
                  <a:pt x="59816" y="59353"/>
                  <a:pt x="56615" y="60952"/>
                </a:cubicBezTo>
                <a:cubicBezTo>
                  <a:pt x="39730" y="69386"/>
                  <a:pt x="17906" y="55946"/>
                  <a:pt x="0" y="6191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49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750" y="720000"/>
            <a:ext cx="10269325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9750" y="1536633"/>
            <a:ext cx="10269325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48732" y="-86033"/>
            <a:ext cx="4266855" cy="3200967"/>
          </a:xfrm>
          <a:custGeom>
            <a:avLst/>
            <a:gdLst/>
            <a:ahLst/>
            <a:cxnLst/>
            <a:rect l="l" t="t" r="r" b="b"/>
            <a:pathLst>
              <a:path w="128039" h="96029" extrusionOk="0">
                <a:moveTo>
                  <a:pt x="0" y="0"/>
                </a:moveTo>
                <a:cubicBezTo>
                  <a:pt x="0" y="21243"/>
                  <a:pt x="36188" y="25597"/>
                  <a:pt x="57308" y="27879"/>
                </a:cubicBezTo>
                <a:cubicBezTo>
                  <a:pt x="68802" y="29121"/>
                  <a:pt x="82021" y="26372"/>
                  <a:pt x="91641" y="32784"/>
                </a:cubicBezTo>
                <a:cubicBezTo>
                  <a:pt x="100792" y="38884"/>
                  <a:pt x="100200" y="53125"/>
                  <a:pt x="102999" y="63761"/>
                </a:cubicBezTo>
                <a:cubicBezTo>
                  <a:pt x="106464" y="76927"/>
                  <a:pt x="114424" y="96029"/>
                  <a:pt x="128039" y="9602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-60217" y="4586334"/>
            <a:ext cx="1617279" cy="2297467"/>
          </a:xfrm>
          <a:custGeom>
            <a:avLst/>
            <a:gdLst/>
            <a:ahLst/>
            <a:cxnLst/>
            <a:rect l="l" t="t" r="r" b="b"/>
            <a:pathLst>
              <a:path w="48531" h="68924" extrusionOk="0">
                <a:moveTo>
                  <a:pt x="0" y="0"/>
                </a:moveTo>
                <a:cubicBezTo>
                  <a:pt x="6210" y="6212"/>
                  <a:pt x="13966" y="12958"/>
                  <a:pt x="14972" y="21684"/>
                </a:cubicBezTo>
                <a:cubicBezTo>
                  <a:pt x="16127" y="31703"/>
                  <a:pt x="11589" y="43239"/>
                  <a:pt x="16779" y="51887"/>
                </a:cubicBezTo>
                <a:cubicBezTo>
                  <a:pt x="22960" y="62186"/>
                  <a:pt x="41868" y="58930"/>
                  <a:pt x="48531" y="68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8" name="Google Shape;28;p4"/>
          <p:cNvGrpSpPr/>
          <p:nvPr/>
        </p:nvGrpSpPr>
        <p:grpSpPr>
          <a:xfrm>
            <a:off x="10919430" y="5799557"/>
            <a:ext cx="1015062" cy="862073"/>
            <a:chOff x="8191704" y="4349666"/>
            <a:chExt cx="761495" cy="646555"/>
          </a:xfrm>
        </p:grpSpPr>
        <p:sp>
          <p:nvSpPr>
            <p:cNvPr id="29" name="Google Shape;29;p4"/>
            <p:cNvSpPr/>
            <p:nvPr/>
          </p:nvSpPr>
          <p:spPr>
            <a:xfrm rot="303533">
              <a:off x="8632268" y="4502741"/>
              <a:ext cx="309449" cy="274213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4"/>
            <p:cNvSpPr/>
            <p:nvPr/>
          </p:nvSpPr>
          <p:spPr>
            <a:xfrm rot="303533">
              <a:off x="8680611" y="4556078"/>
              <a:ext cx="214719" cy="166373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268586" y="4349666"/>
              <a:ext cx="216057" cy="194934"/>
              <a:chOff x="602269" y="1601265"/>
              <a:chExt cx="268527" cy="242274"/>
            </a:xfrm>
          </p:grpSpPr>
          <p:sp>
            <p:nvSpPr>
              <p:cNvPr id="32" name="Google Shape;32;p4"/>
              <p:cNvSpPr/>
              <p:nvPr/>
            </p:nvSpPr>
            <p:spPr>
              <a:xfrm rot="303547">
                <a:off x="611526" y="1611858"/>
                <a:ext cx="250013" cy="22108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796" extrusionOk="0">
                    <a:moveTo>
                      <a:pt x="1583" y="1"/>
                    </a:moveTo>
                    <a:cubicBezTo>
                      <a:pt x="1300" y="1"/>
                      <a:pt x="1011" y="84"/>
                      <a:pt x="760" y="251"/>
                    </a:cubicBezTo>
                    <a:cubicBezTo>
                      <a:pt x="152" y="707"/>
                      <a:pt x="0" y="1588"/>
                      <a:pt x="456" y="2227"/>
                    </a:cubicBezTo>
                    <a:cubicBezTo>
                      <a:pt x="714" y="2595"/>
                      <a:pt x="1139" y="2796"/>
                      <a:pt x="1575" y="2796"/>
                    </a:cubicBezTo>
                    <a:cubicBezTo>
                      <a:pt x="1860" y="2796"/>
                      <a:pt x="2150" y="2710"/>
                      <a:pt x="2401" y="2531"/>
                    </a:cubicBezTo>
                    <a:cubicBezTo>
                      <a:pt x="3009" y="2075"/>
                      <a:pt x="3161" y="1224"/>
                      <a:pt x="2705" y="585"/>
                    </a:cubicBezTo>
                    <a:cubicBezTo>
                      <a:pt x="2447" y="198"/>
                      <a:pt x="2021" y="1"/>
                      <a:pt x="1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303547">
                <a:off x="671557" y="1636552"/>
                <a:ext cx="132202" cy="17316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90" extrusionOk="0">
                    <a:moveTo>
                      <a:pt x="243" y="1"/>
                    </a:moveTo>
                    <a:lnTo>
                      <a:pt x="0" y="183"/>
                    </a:lnTo>
                    <a:lnTo>
                      <a:pt x="1429" y="2189"/>
                    </a:lnTo>
                    <a:lnTo>
                      <a:pt x="1672" y="200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rot="303533">
              <a:off x="8201815" y="4743155"/>
              <a:ext cx="272740" cy="241511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 rot="303533">
              <a:off x="8231775" y="4832921"/>
              <a:ext cx="212810" cy="61968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20801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8882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10" name="Rectangle 9"/>
          <p:cNvSpPr/>
          <p:nvPr/>
        </p:nvSpPr>
        <p:spPr>
          <a:xfrm>
            <a:off x="-12189" y="6053328"/>
            <a:ext cx="2998451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144717" y="6044184"/>
            <a:ext cx="904410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8780" y="4038600"/>
            <a:ext cx="8633751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8780" y="6050037"/>
            <a:ext cx="8938472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573" y="6068699"/>
            <a:ext cx="2742486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79800" y="236539"/>
            <a:ext cx="7821163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5222" y="228600"/>
            <a:ext cx="1117309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51" y="228600"/>
            <a:ext cx="10868369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083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8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3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7" name="Google Shape;47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3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9" name="Google Shape;69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7"/>
            <a:ext cx="5180251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8186" y="1589567"/>
            <a:ext cx="5180251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7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273050"/>
            <a:ext cx="10868369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588" y="2438400"/>
            <a:ext cx="5180251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399133" y="2438400"/>
            <a:ext cx="5180251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588" y="1752600"/>
            <a:ext cx="5180251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399133" y="1752600"/>
            <a:ext cx="5180251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2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4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01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5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3050"/>
            <a:ext cx="10766795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589" y="1752600"/>
            <a:ext cx="2133044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8780" y="1752600"/>
            <a:ext cx="8532178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2854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044" y="5486400"/>
            <a:ext cx="975106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89" y="4572000"/>
            <a:ext cx="1218882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9" name="Rectangle 8"/>
          <p:cNvSpPr/>
          <p:nvPr/>
        </p:nvSpPr>
        <p:spPr>
          <a:xfrm>
            <a:off x="-12189" y="4663440"/>
            <a:ext cx="195021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10" name="Rectangle 9"/>
          <p:cNvSpPr/>
          <p:nvPr/>
        </p:nvSpPr>
        <p:spPr>
          <a:xfrm>
            <a:off x="2059911" y="4654296"/>
            <a:ext cx="1012891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044" y="4648200"/>
            <a:ext cx="975106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29897" y="0"/>
            <a:ext cx="134077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29030" y="6248401"/>
            <a:ext cx="3555074" cy="365125"/>
          </a:xfrm>
        </p:spPr>
        <p:txBody>
          <a:bodyPr rtlCol="0"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29897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044" y="6248207"/>
            <a:ext cx="6094413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226" y="0"/>
            <a:ext cx="1010859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9716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5324" y="609601"/>
            <a:ext cx="2742486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7414869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5324" y="6248403"/>
            <a:ext cx="2945633" cy="365125"/>
          </a:xfrm>
        </p:spPr>
        <p:txBody>
          <a:bodyPr/>
          <a:lstStyle/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443" y="6248208"/>
            <a:ext cx="74293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6307" y="0"/>
            <a:ext cx="42660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8" name="Rectangle 7"/>
          <p:cNvSpPr/>
          <p:nvPr/>
        </p:nvSpPr>
        <p:spPr>
          <a:xfrm>
            <a:off x="8187251" y="609600"/>
            <a:ext cx="304721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9" name="Rectangle 8"/>
          <p:cNvSpPr/>
          <p:nvPr/>
        </p:nvSpPr>
        <p:spPr>
          <a:xfrm>
            <a:off x="8187251" y="0"/>
            <a:ext cx="304721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2912" y="103759"/>
            <a:ext cx="533400" cy="325883"/>
          </a:xfrm>
        </p:spPr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9" name="Google Shape;79;p24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4"/>
          <p:cNvGrpSpPr/>
          <p:nvPr/>
        </p:nvGrpSpPr>
        <p:grpSpPr>
          <a:xfrm>
            <a:off x="3258697" y="1186484"/>
            <a:ext cx="5664669" cy="4477933"/>
            <a:chOff x="3259545" y="1186483"/>
            <a:chExt cx="5666145" cy="4477933"/>
          </a:xfrm>
        </p:grpSpPr>
        <p:sp>
          <p:nvSpPr>
            <p:cNvPr id="99" name="Google Shape;99;p2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3343345" y="2074730"/>
            <a:ext cx="548879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399"/>
              <a:buFont typeface="Calibri"/>
              <a:buNone/>
              <a:defRPr sz="43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3343345" y="3846851"/>
            <a:ext cx="548879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5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09" name="Google Shape;109;p2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31" name="Google Shape;131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888769" y="2339670"/>
            <a:ext cx="3499916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5119545" y="803188"/>
            <a:ext cx="6267958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2"/>
          </p:nvPr>
        </p:nvSpPr>
        <p:spPr>
          <a:xfrm>
            <a:off x="5117114" y="3672162"/>
            <a:ext cx="6270389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42" name="Google Shape;142;p2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6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64" name="Google Shape;164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888770" y="2363916"/>
            <a:ext cx="3499916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5123803" y="803185"/>
            <a:ext cx="626345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19"/>
              <a:buNone/>
              <a:defRPr sz="2199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99"/>
              <a:buNone/>
              <a:defRPr sz="1999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2"/>
          </p:nvPr>
        </p:nvSpPr>
        <p:spPr>
          <a:xfrm>
            <a:off x="5123970" y="1488986"/>
            <a:ext cx="6262719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3"/>
          </p:nvPr>
        </p:nvSpPr>
        <p:spPr>
          <a:xfrm>
            <a:off x="5117320" y="3665887"/>
            <a:ext cx="626278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19"/>
              <a:buNone/>
              <a:defRPr sz="2199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99"/>
              <a:buNone/>
              <a:defRPr sz="1999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"/>
          </p:nvPr>
        </p:nvSpPr>
        <p:spPr>
          <a:xfrm>
            <a:off x="5117114" y="4351687"/>
            <a:ext cx="6263956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77" name="Google Shape;177;p2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7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99" name="Google Shape;199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888401" y="2349925"/>
            <a:ext cx="3500284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9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12" name="Google Shape;212;p29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9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34" name="Google Shape;234;p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88400" y="2352026"/>
            <a:ext cx="3500285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199"/>
              <a:buFont typeface="Calibri"/>
              <a:buNone/>
              <a:defRPr sz="31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5108653" y="802809"/>
            <a:ext cx="6273401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2"/>
          </p:nvPr>
        </p:nvSpPr>
        <p:spPr>
          <a:xfrm>
            <a:off x="888400" y="3580186"/>
            <a:ext cx="3500285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0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245" name="Google Shape;245;p3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0"/>
          <p:cNvGrpSpPr/>
          <p:nvPr/>
        </p:nvGrpSpPr>
        <p:grpSpPr>
          <a:xfrm>
            <a:off x="805126" y="1698332"/>
            <a:ext cx="5939993" cy="3470421"/>
            <a:chOff x="805336" y="1698331"/>
            <a:chExt cx="5941540" cy="3470421"/>
          </a:xfrm>
        </p:grpSpPr>
        <p:sp>
          <p:nvSpPr>
            <p:cNvPr id="265" name="Google Shape;265;p3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0"/>
          <p:cNvSpPr>
            <a:spLocks noGrp="1"/>
          </p:cNvSpPr>
          <p:nvPr>
            <p:ph type="pic" idx="2"/>
          </p:nvPr>
        </p:nvSpPr>
        <p:spPr>
          <a:xfrm>
            <a:off x="7541546" y="0"/>
            <a:ext cx="4647279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19"/>
              <a:buFont typeface="Noto Sans Symbols"/>
              <a:buNone/>
              <a:defRPr sz="31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79"/>
              <a:buFont typeface="Noto Sans Symbols"/>
              <a:buNone/>
              <a:defRPr sz="27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39"/>
              <a:buFont typeface="Noto Sans Symbols"/>
              <a:buNone/>
              <a:defRPr sz="23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sz="19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885212" y="2360255"/>
            <a:ext cx="5775142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599"/>
              <a:buFont typeface="Calibri"/>
              <a:buNone/>
              <a:defRPr sz="35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1"/>
          </p:nvPr>
        </p:nvSpPr>
        <p:spPr>
          <a:xfrm>
            <a:off x="885212" y="3545012"/>
            <a:ext cx="5775142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ftr" idx="11"/>
          </p:nvPr>
        </p:nvSpPr>
        <p:spPr>
          <a:xfrm>
            <a:off x="804463" y="6227064"/>
            <a:ext cx="594065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5826859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Calibri"/>
              <a:buNone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26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79"/>
              <a:buFont typeface="Noto Sans Symbols"/>
              <a:buChar char="▪"/>
              <a:defRPr sz="17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9750" y="720000"/>
            <a:ext cx="1026932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9750" y="1536633"/>
            <a:ext cx="102693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046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228600"/>
            <a:ext cx="10868369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4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 txBox="1"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/>
          <a:p>
            <a:pPr lvl="0">
              <a:buClr>
                <a:schemeClr val="dk2"/>
              </a:buClr>
              <a:buSzPts val="6600"/>
            </a:pPr>
            <a:r>
              <a:rPr lang="en-US" sz="6600" dirty="0">
                <a:solidFill>
                  <a:schemeClr val="dk2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Classes and Objects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343" name="Google Shape;343;p1"/>
          <p:cNvSpPr txBox="1">
            <a:spLocks noGrp="1"/>
          </p:cNvSpPr>
          <p:nvPr>
            <p:ph type="subTitle" idx="1"/>
          </p:nvPr>
        </p:nvSpPr>
        <p:spPr>
          <a:xfrm>
            <a:off x="2336191" y="4070939"/>
            <a:ext cx="7516442" cy="102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1320"/>
            </a:pPr>
            <a:r>
              <a:rPr lang="en-US" sz="1200" b="1" dirty="0"/>
              <a:t>OBJECT-ORIENTED PROGRAMMING
DEPARTMENT OF INFORMATION TECHNOLOGY
MALANG STATE POLYTECHNIC</a:t>
            </a:r>
            <a:endParaRPr dirty="0"/>
          </a:p>
        </p:txBody>
      </p:sp>
      <p:pic>
        <p:nvPicPr>
          <p:cNvPr id="344" name="Google Shape;3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077" y="1427805"/>
            <a:ext cx="128466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sz="3200" dirty="0">
                <a:solidFill>
                  <a:schemeClr val="lt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Class Implementation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368" name="Google Shape;368;p5"/>
          <p:cNvSpPr txBox="1">
            <a:spLocks noGrp="1"/>
          </p:cNvSpPr>
          <p:nvPr>
            <p:ph type="body" idx="1"/>
          </p:nvPr>
        </p:nvSpPr>
        <p:spPr>
          <a:xfrm>
            <a:off x="4570412" y="3513346"/>
            <a:ext cx="6805825" cy="303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>
              <a:spcBef>
                <a:spcPts val="0"/>
              </a:spcBef>
              <a:buSzPts val="1870"/>
            </a:pPr>
            <a:r>
              <a:rPr lang="en-US" dirty="0">
                <a:solidFill>
                  <a:schemeClr val="dk2"/>
                </a:solidFill>
              </a:rPr>
              <a:t>To declare a class, the keyword class is used and then followed by the name of the class to be created, e.g.:</a:t>
            </a:r>
          </a:p>
          <a:p>
            <a:pPr marL="0" lvl="0" indent="0" algn="just">
              <a:spcBef>
                <a:spcPts val="0"/>
              </a:spcBef>
              <a:buSzPts val="1870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just">
              <a:spcBef>
                <a:spcPts val="0"/>
              </a:spcBef>
              <a:buSzPts val="1870"/>
              <a:buNone/>
            </a:pPr>
            <a:r>
              <a:rPr lang="en-US" b="1" dirty="0">
                <a:solidFill>
                  <a:schemeClr val="dk2"/>
                </a:solidFill>
              </a:rPr>
              <a:t>public class Students{
}</a:t>
            </a:r>
            <a:endParaRPr b="1" dirty="0"/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0412" y="1752600"/>
            <a:ext cx="6754405" cy="193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Rules for writing attribute names</a:t>
            </a:r>
            <a:endParaRPr b="1" dirty="0">
              <a:solidFill>
                <a:schemeClr val="lt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>
              <a:buSzPts val="1870"/>
            </a:pPr>
            <a:r>
              <a:rPr lang="en-US" dirty="0">
                <a:solidFill>
                  <a:schemeClr val="dk2"/>
                </a:solidFill>
              </a:rPr>
              <a:t>In the form of nouns or adjectives,
Starts with </a:t>
            </a:r>
            <a:r>
              <a:rPr lang="en-US" b="1" dirty="0">
                <a:solidFill>
                  <a:schemeClr val="dk2"/>
                </a:solidFill>
              </a:rPr>
              <a:t>LOWERCASE</a:t>
            </a:r>
            <a:r>
              <a:rPr lang="en-US" dirty="0">
                <a:solidFill>
                  <a:schemeClr val="dk2"/>
                </a:solidFill>
              </a:rPr>
              <a:t>
If it consists of more than 1 word, then each word is concatenated, and the initial letter of each word uses UPPERCASE.</a:t>
            </a:r>
          </a:p>
          <a:p>
            <a:pPr marL="0" indent="0" algn="just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For </a:t>
            </a:r>
            <a:r>
              <a:rPr lang="en-US" dirty="0" err="1">
                <a:solidFill>
                  <a:schemeClr val="dk2"/>
                </a:solidFill>
              </a:rPr>
              <a:t>e.g</a:t>
            </a:r>
            <a:r>
              <a:rPr lang="en-US" dirty="0">
                <a:solidFill>
                  <a:schemeClr val="dk2"/>
                </a:solidFill>
              </a:rPr>
              <a:t> : </a:t>
            </a:r>
          </a:p>
          <a:p>
            <a:pPr marL="228531" indent="-228531" algn="just">
              <a:buSzPts val="1870"/>
            </a:pPr>
            <a:r>
              <a:rPr lang="en-US" b="1" dirty="0">
                <a:solidFill>
                  <a:schemeClr val="dk2"/>
                </a:solidFill>
              </a:rPr>
              <a:t>public String nim;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Attribute Declaration</a:t>
            </a:r>
            <a:endParaRPr b="1" dirty="0">
              <a:solidFill>
                <a:schemeClr val="lt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>
              <a:spcBef>
                <a:spcPts val="0"/>
              </a:spcBef>
              <a:buSzPts val="1870"/>
            </a:pPr>
            <a:r>
              <a:rPr lang="en-US" dirty="0">
                <a:solidFill>
                  <a:schemeClr val="dk2"/>
                </a:solidFill>
              </a:rPr>
              <a:t>To declare an attribute:</a:t>
            </a:r>
          </a:p>
          <a:p>
            <a:pPr marL="228531" lvl="0" indent="-228531">
              <a:spcBef>
                <a:spcPts val="0"/>
              </a:spcBef>
              <a:buSzPts val="1870"/>
            </a:pPr>
            <a:endParaRPr dirty="0">
              <a:solidFill>
                <a:schemeClr val="dk2"/>
              </a:solidFill>
            </a:endParaRPr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22853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Exp</a:t>
            </a:r>
            <a:r>
              <a:rPr lang="en-US" dirty="0">
                <a:solidFill>
                  <a:schemeClr val="dk2"/>
                </a:solidFill>
              </a:rPr>
              <a:t> 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String nim;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String name;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public String address;</a:t>
            </a:r>
            <a:endParaRPr dirty="0"/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388" name="Google Shape;3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8911" y="2133254"/>
            <a:ext cx="68865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  <a:ea typeface="Cambria" panose="02040503050406030204" pitchFamily="18" charset="0"/>
                <a:cs typeface="Arial"/>
                <a:sym typeface="Arial"/>
              </a:rPr>
              <a:t>Rules for writing method names</a:t>
            </a:r>
            <a:endParaRPr dirty="0">
              <a:latin typeface="Rockwell" panose="02060603020205020403" pitchFamily="18" charset="0"/>
              <a:ea typeface="Cambria" panose="02040503050406030204" pitchFamily="18" charset="0"/>
            </a:endParaRPr>
          </a:p>
        </p:txBody>
      </p:sp>
      <p:sp>
        <p:nvSpPr>
          <p:cNvPr id="420" name="Google Shape;420;p13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>
              <a:buSzPts val="1870"/>
            </a:pPr>
            <a:r>
              <a:rPr lang="en-US" dirty="0">
                <a:solidFill>
                  <a:schemeClr val="dk2"/>
                </a:solidFill>
              </a:rPr>
              <a:t>In the form of verbs,
Starting with a </a:t>
            </a:r>
            <a:r>
              <a:rPr lang="en-US" b="1" dirty="0">
                <a:solidFill>
                  <a:schemeClr val="dk2"/>
                </a:solidFill>
              </a:rPr>
              <a:t>LOWERCASE LETTER,</a:t>
            </a:r>
            <a:r>
              <a:rPr lang="en-US" dirty="0">
                <a:solidFill>
                  <a:schemeClr val="dk2"/>
                </a:solidFill>
              </a:rPr>
              <a:t>
If it consists of more than 1 word, then each word is concatenated, and the initial letter of each word uses UPPERCASE.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Declaration Method</a:t>
            </a:r>
            <a:endParaRPr b="1" dirty="0">
              <a:solidFill>
                <a:schemeClr val="lt1"/>
              </a:solidFill>
              <a:latin typeface="Rockwell" panose="020606030202050204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1"/>
          </p:nvPr>
        </p:nvSpPr>
        <p:spPr>
          <a:xfrm>
            <a:off x="4500563" y="803186"/>
            <a:ext cx="7572375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>
              <a:spcBef>
                <a:spcPts val="0"/>
              </a:spcBef>
              <a:buSzPts val="1870"/>
            </a:pPr>
            <a:r>
              <a:rPr lang="en-US" dirty="0">
                <a:solidFill>
                  <a:schemeClr val="dk2"/>
                </a:solidFill>
              </a:rPr>
              <a:t>To declare a method can be done with the following syntax:    &lt;modifier&gt; &lt;</a:t>
            </a:r>
            <a:r>
              <a:rPr lang="en-US" dirty="0" err="1">
                <a:solidFill>
                  <a:schemeClr val="dk2"/>
                </a:solidFill>
              </a:rPr>
              <a:t>return_type</a:t>
            </a:r>
            <a:r>
              <a:rPr lang="en-US" dirty="0">
                <a:solidFill>
                  <a:schemeClr val="dk2"/>
                </a:solidFill>
              </a:rPr>
              <a:t>&gt; &lt; method name&gt;(param1, param2, …)</a:t>
            </a: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{</a:t>
            </a: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	//statements</a:t>
            </a:r>
          </a:p>
          <a:p>
            <a:pPr marL="0" indent="0"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}</a:t>
            </a:r>
          </a:p>
          <a:p>
            <a:pPr marL="228531" lvl="0" indent="-22853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endParaRPr dirty="0"/>
          </a:p>
          <a:p>
            <a:pPr marL="228531" lvl="0" indent="-1028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</a:pPr>
            <a:endParaRPr/>
          </a:p>
        </p:txBody>
      </p:sp>
      <p:pic>
        <p:nvPicPr>
          <p:cNvPr id="407" name="Google Shape;4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183" y="1412403"/>
            <a:ext cx="9504157" cy="433148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  <a:cs typeface="Arial"/>
                <a:sym typeface="Arial"/>
              </a:rPr>
              <a:t>Return Type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400" name="Google Shape;400;p10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>
              <a:spcBef>
                <a:spcPts val="0"/>
              </a:spcBef>
              <a:buSzPts val="1870"/>
            </a:pPr>
            <a:r>
              <a:rPr lang="en-US" dirty="0">
                <a:solidFill>
                  <a:schemeClr val="dk2"/>
                </a:solidFill>
              </a:rPr>
              <a:t>A method with a return type </a:t>
            </a:r>
            <a:r>
              <a:rPr lang="en-US" b="1" dirty="0">
                <a:solidFill>
                  <a:schemeClr val="dk2"/>
                </a:solidFill>
              </a:rPr>
              <a:t>void</a:t>
            </a:r>
            <a:r>
              <a:rPr lang="en-US" dirty="0">
                <a:solidFill>
                  <a:schemeClr val="dk2"/>
                </a:solidFill>
              </a:rPr>
              <a:t> means that it does not have a return value, so it </a:t>
            </a:r>
            <a:r>
              <a:rPr lang="en-US" b="1" dirty="0">
                <a:solidFill>
                  <a:schemeClr val="dk2"/>
                </a:solidFill>
              </a:rPr>
              <a:t>does not require a return keyword in it.</a:t>
            </a:r>
            <a:r>
              <a:rPr lang="en-US" dirty="0">
                <a:solidFill>
                  <a:schemeClr val="dk2"/>
                </a:solidFill>
              </a:rPr>
              <a:t>
Methods with a </a:t>
            </a:r>
            <a:r>
              <a:rPr lang="en-US" b="1" dirty="0">
                <a:solidFill>
                  <a:schemeClr val="dk2"/>
                </a:solidFill>
              </a:rPr>
              <a:t>return type other than void </a:t>
            </a:r>
            <a:r>
              <a:rPr lang="en-US" dirty="0">
                <a:solidFill>
                  <a:schemeClr val="dk2"/>
                </a:solidFill>
              </a:rPr>
              <a:t>mean that they require a return value, so there </a:t>
            </a:r>
            <a:r>
              <a:rPr lang="en-US" b="1" dirty="0">
                <a:solidFill>
                  <a:schemeClr val="dk2"/>
                </a:solidFill>
              </a:rPr>
              <a:t>must be a value returned</a:t>
            </a:r>
            <a:r>
              <a:rPr lang="en-US" dirty="0">
                <a:solidFill>
                  <a:schemeClr val="dk2"/>
                </a:solidFill>
              </a:rPr>
              <a:t> with the return keyword in it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sz="3600" dirty="0">
                <a:latin typeface="Rockwell" panose="02060603020205020403" pitchFamily="18" charset="0"/>
              </a:rPr>
              <a:t>Constructor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95AEF-8F60-6CAB-BF1D-C288994129EF}"/>
              </a:ext>
            </a:extLst>
          </p:cNvPr>
          <p:cNvSpPr txBox="1"/>
          <p:nvPr/>
        </p:nvSpPr>
        <p:spPr>
          <a:xfrm>
            <a:off x="5004466" y="1587189"/>
            <a:ext cx="5595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A special method constructor used to instantiate an object (create a new object), special 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The method name is the same as the class name
Does not have a return type
Can only be executed/invoked on the instancing process
If a class does not have a constructor explicitly, then by default the Java compiler will provide a constructor without 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paremeter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sz="3600" b="1" dirty="0">
                <a:solidFill>
                  <a:schemeClr val="lt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Object Instantiation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432" name="Google Shape;432;p15"/>
          <p:cNvSpPr txBox="1">
            <a:spLocks noGrp="1"/>
          </p:cNvSpPr>
          <p:nvPr>
            <p:ph type="body" idx="1"/>
          </p:nvPr>
        </p:nvSpPr>
        <p:spPr>
          <a:xfrm>
            <a:off x="4574179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>
              <a:spcBef>
                <a:spcPts val="0"/>
              </a:spcBef>
              <a:buSzPts val="1870"/>
            </a:pPr>
            <a:r>
              <a:rPr lang="en-US" dirty="0">
                <a:solidFill>
                  <a:schemeClr val="dk2"/>
                </a:solidFill>
              </a:rPr>
              <a:t>An Object is an instance of a class
</a:t>
            </a:r>
            <a:r>
              <a:rPr lang="en-US" dirty="0" err="1">
                <a:solidFill>
                  <a:schemeClr val="dk2"/>
                </a:solidFill>
              </a:rPr>
              <a:t>Instancation</a:t>
            </a:r>
            <a:r>
              <a:rPr lang="en-US" dirty="0">
                <a:solidFill>
                  <a:schemeClr val="dk2"/>
                </a:solidFill>
              </a:rPr>
              <a:t> is done by calling the constructor using the keyword new</a:t>
            </a:r>
            <a:endParaRPr dirty="0">
              <a:solidFill>
                <a:schemeClr val="dk2"/>
              </a:solidFill>
            </a:endParaRPr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>
              <a:solidFill>
                <a:schemeClr val="dk2"/>
              </a:solidFill>
            </a:endParaRPr>
          </a:p>
          <a:p>
            <a:pPr marL="228531" lvl="0" indent="-228531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 dirty="0" err="1">
                <a:solidFill>
                  <a:schemeClr val="dk2"/>
                </a:solidFill>
              </a:rPr>
              <a:t>Contoh</a:t>
            </a:r>
            <a:r>
              <a:rPr lang="en-US" dirty="0">
                <a:solidFill>
                  <a:schemeClr val="dk2"/>
                </a:solidFill>
              </a:rPr>
              <a:t>:</a:t>
            </a: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mahasiswa1 = new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228531" lvl="0" indent="-10287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ani</a:t>
            </a:r>
            <a:r>
              <a:rPr lang="en-US" dirty="0">
                <a:solidFill>
                  <a:schemeClr val="dk2"/>
                </a:solidFill>
              </a:rPr>
              <a:t> = new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33" name="Google Shape;4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745" y="2833198"/>
            <a:ext cx="6814724" cy="90818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sz="3600" dirty="0">
                <a:latin typeface="Rockwell" panose="02060603020205020403" pitchFamily="18" charset="0"/>
              </a:rPr>
              <a:t>Example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4875212" y="900332"/>
            <a:ext cx="6280237" cy="564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chemeClr val="dk2"/>
                </a:solidFill>
              </a:rPr>
              <a:t>public String </a:t>
            </a:r>
            <a:r>
              <a:rPr lang="en-US" sz="1800" dirty="0" err="1">
                <a:solidFill>
                  <a:schemeClr val="dk2"/>
                </a:solidFill>
              </a:rPr>
              <a:t>nim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  <a:endParaRPr sz="1800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</a:rPr>
              <a:t>  public String </a:t>
            </a:r>
            <a:r>
              <a:rPr lang="en-US" sz="1800" dirty="0" err="1">
                <a:solidFill>
                  <a:schemeClr val="dk2"/>
                </a:solidFill>
              </a:rPr>
              <a:t>nama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  <a:endParaRPr sz="1800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</a:rPr>
              <a:t>  public String </a:t>
            </a:r>
            <a:r>
              <a:rPr lang="en-US" sz="1800" dirty="0" err="1">
                <a:solidFill>
                  <a:schemeClr val="dk2"/>
                </a:solidFill>
              </a:rPr>
              <a:t>alamat</a:t>
            </a:r>
            <a:r>
              <a:rPr lang="en-US" sz="1800" dirty="0">
                <a:solidFill>
                  <a:schemeClr val="dk2"/>
                </a:solidFill>
              </a:rPr>
              <a:t>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  public void </a:t>
            </a:r>
            <a:r>
              <a:rPr lang="en-US" dirty="0" err="1">
                <a:solidFill>
                  <a:schemeClr val="dk2"/>
                </a:solidFill>
              </a:rPr>
              <a:t>cetakBiodataMahasiswa</a:t>
            </a:r>
            <a:r>
              <a:rPr lang="en-US" dirty="0">
                <a:solidFill>
                  <a:schemeClr val="dk2"/>
                </a:solidFill>
              </a:rPr>
              <a:t>(){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(“Biodata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”);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</a:t>
            </a:r>
            <a:r>
              <a:rPr lang="en-US" dirty="0" err="1">
                <a:solidFill>
                  <a:schemeClr val="dk2"/>
                </a:solidFill>
              </a:rPr>
              <a:t>Nim</a:t>
            </a:r>
            <a:r>
              <a:rPr lang="en-US" dirty="0">
                <a:solidFill>
                  <a:schemeClr val="dk2"/>
                </a:solidFill>
              </a:rPr>
              <a:t>	  	:” + </a:t>
            </a:r>
            <a:r>
              <a:rPr lang="en-US" dirty="0" err="1">
                <a:solidFill>
                  <a:schemeClr val="dk2"/>
                </a:solidFill>
              </a:rPr>
              <a:t>nim</a:t>
            </a:r>
            <a:r>
              <a:rPr lang="en-US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(“Nama	  	:” + </a:t>
            </a:r>
            <a:r>
              <a:rPr lang="en-US" dirty="0" err="1">
                <a:solidFill>
                  <a:schemeClr val="dk2"/>
                </a:solidFill>
              </a:rPr>
              <a:t>nama</a:t>
            </a:r>
            <a:r>
              <a:rPr lang="en-US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System.out.println</a:t>
            </a:r>
            <a:r>
              <a:rPr lang="en-US" dirty="0">
                <a:solidFill>
                  <a:schemeClr val="dk2"/>
                </a:solidFill>
              </a:rPr>
              <a:t>(“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	:” + </a:t>
            </a:r>
            <a:r>
              <a:rPr lang="en-US" dirty="0" err="1">
                <a:solidFill>
                  <a:schemeClr val="dk2"/>
                </a:solidFill>
              </a:rPr>
              <a:t>alamat</a:t>
            </a:r>
            <a:r>
              <a:rPr lang="en-US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 }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/>
          </a:p>
          <a:p>
            <a:pPr marL="228531" lvl="0" indent="-10287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E7C97-87D8-571C-91AD-C2940CD9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0"/>
          <a:stretch/>
        </p:blipFill>
        <p:spPr>
          <a:xfrm>
            <a:off x="1083563" y="1097280"/>
            <a:ext cx="10021699" cy="5218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F35B5-A5A8-C632-6192-39A15D577B54}"/>
              </a:ext>
            </a:extLst>
          </p:cNvPr>
          <p:cNvSpPr txBox="1"/>
          <p:nvPr/>
        </p:nvSpPr>
        <p:spPr>
          <a:xfrm>
            <a:off x="5795890" y="6443859"/>
            <a:ext cx="6246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https://glints.com/id/lowongan/class-diagram-adalah/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C1932-878C-E258-1665-C0BD180A3B99}"/>
              </a:ext>
            </a:extLst>
          </p:cNvPr>
          <p:cNvSpPr txBox="1"/>
          <p:nvPr/>
        </p:nvSpPr>
        <p:spPr>
          <a:xfrm>
            <a:off x="1223890" y="373245"/>
            <a:ext cx="6246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— SCHOOL MANAGEMENT SYSTEM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5913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/>
            <a:r>
              <a:rPr lang="en-US" dirty="0">
                <a:latin typeface="Rockwell" panose="02060603020205020403" pitchFamily="18" charset="0"/>
              </a:rPr>
              <a:t>Object Instancing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DemoMahasiswa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mhs</a:t>
            </a:r>
            <a:r>
              <a:rPr lang="en-US" dirty="0">
                <a:solidFill>
                  <a:schemeClr val="dk2"/>
                </a:solidFill>
              </a:rPr>
              <a:t> = new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mhs.nim</a:t>
            </a:r>
            <a:r>
              <a:rPr lang="en-US" dirty="0">
                <a:solidFill>
                  <a:schemeClr val="dk2"/>
                </a:solidFill>
              </a:rPr>
              <a:t> = “14324”;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mhs.nama</a:t>
            </a:r>
            <a:r>
              <a:rPr lang="en-US" dirty="0">
                <a:solidFill>
                  <a:schemeClr val="dk2"/>
                </a:solidFill>
              </a:rPr>
              <a:t> = “Very </a:t>
            </a:r>
            <a:r>
              <a:rPr lang="en-US" dirty="0" err="1">
                <a:solidFill>
                  <a:schemeClr val="dk2"/>
                </a:solidFill>
              </a:rPr>
              <a:t>Sugiarto</a:t>
            </a:r>
            <a:r>
              <a:rPr lang="en-US" dirty="0">
                <a:solidFill>
                  <a:schemeClr val="dk2"/>
                </a:solidFill>
              </a:rPr>
              <a:t>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mhs.alamat</a:t>
            </a:r>
            <a:r>
              <a:rPr lang="en-US" dirty="0">
                <a:solidFill>
                  <a:schemeClr val="dk2"/>
                </a:solidFill>
              </a:rPr>
              <a:t> = “Malang”;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mhs.cetakBiodataMahasiswa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sz="3600" dirty="0">
                <a:latin typeface="Rockwell" panose="02060603020205020403" pitchFamily="18" charset="0"/>
              </a:rPr>
              <a:t>Constructor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5120550" y="1126275"/>
            <a:ext cx="3755822" cy="136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chemeClr val="dk2"/>
                </a:solidFill>
              </a:rPr>
              <a:t>public String topping;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  <p:sp>
        <p:nvSpPr>
          <p:cNvPr id="3" name="Google Shape;439;p16">
            <a:extLst>
              <a:ext uri="{FF2B5EF4-FFF2-40B4-BE49-F238E27FC236}">
                <a16:creationId xmlns:a16="http://schemas.microsoft.com/office/drawing/2014/main" id="{4A8A4572-C5A2-34D8-8072-9000DFA2C18B}"/>
              </a:ext>
            </a:extLst>
          </p:cNvPr>
          <p:cNvSpPr txBox="1">
            <a:spLocks/>
          </p:cNvSpPr>
          <p:nvPr/>
        </p:nvSpPr>
        <p:spPr>
          <a:xfrm>
            <a:off x="5120550" y="3691054"/>
            <a:ext cx="3755822" cy="291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7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Pts val="1870"/>
              <a:buFont typeface="Noto Sans Symbols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lang="en-US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chemeClr val="dk2"/>
                </a:solidFill>
              </a:rPr>
              <a:t>public String topping;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endParaRPr lang="en-US" sz="1800" dirty="0">
              <a:solidFill>
                <a:schemeClr val="dk2"/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sz="1800" dirty="0">
                <a:solidFill>
                  <a:schemeClr val="dk2"/>
                </a:solidFill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Donat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BFE10-0C0D-9540-E528-CEFB838DD6EB}"/>
              </a:ext>
            </a:extLst>
          </p:cNvPr>
          <p:cNvCxnSpPr/>
          <p:nvPr/>
        </p:nvCxnSpPr>
        <p:spPr>
          <a:xfrm>
            <a:off x="6490010" y="2665143"/>
            <a:ext cx="0" cy="8363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/>
            <a:r>
              <a:rPr lang="en-US" dirty="0">
                <a:latin typeface="Rockwell" panose="02060603020205020403" pitchFamily="18" charset="0"/>
              </a:rPr>
              <a:t>Object Instancing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 donat1 = new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donat1.topping = “Strawberry sprinkles”;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2A76D-2B2B-C8B3-3107-5F3E0568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269" y="2349925"/>
            <a:ext cx="1267501" cy="1143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8A537-A0A7-A6BE-6C0A-718F27C26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080" y="3938795"/>
            <a:ext cx="1158690" cy="9699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110A9D-9E7F-AEDC-F2B9-9E9C7809D076}"/>
              </a:ext>
            </a:extLst>
          </p:cNvPr>
          <p:cNvCxnSpPr>
            <a:cxnSpLocks/>
          </p:cNvCxnSpPr>
          <p:nvPr/>
        </p:nvCxnSpPr>
        <p:spPr>
          <a:xfrm flipV="1">
            <a:off x="9500839" y="3122341"/>
            <a:ext cx="925551" cy="13381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1B49FB-410B-62CA-B086-D76F1BC983E1}"/>
              </a:ext>
            </a:extLst>
          </p:cNvPr>
          <p:cNvCxnSpPr>
            <a:cxnSpLocks/>
          </p:cNvCxnSpPr>
          <p:nvPr/>
        </p:nvCxnSpPr>
        <p:spPr>
          <a:xfrm>
            <a:off x="9500839" y="4005455"/>
            <a:ext cx="1111430" cy="23200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>
              <a:buClr>
                <a:schemeClr val="lt1"/>
              </a:buClr>
              <a:buSzPts val="3900"/>
            </a:pPr>
            <a:r>
              <a:rPr lang="en-US" sz="3600" dirty="0">
                <a:latin typeface="Rockwell" panose="02060603020205020403" pitchFamily="18" charset="0"/>
              </a:rPr>
              <a:t>Constructor with parameters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body" idx="1"/>
          </p:nvPr>
        </p:nvSpPr>
        <p:spPr>
          <a:xfrm>
            <a:off x="4864061" y="3624147"/>
            <a:ext cx="6280237" cy="294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1600" dirty="0">
                <a:solidFill>
                  <a:schemeClr val="dk2"/>
                </a:solidFill>
              </a:rPr>
              <a:t>public class </a:t>
            </a:r>
            <a:r>
              <a:rPr lang="en-US" sz="1600" dirty="0" err="1">
                <a:solidFill>
                  <a:schemeClr val="dk2"/>
                </a:solidFill>
              </a:rPr>
              <a:t>Donat</a:t>
            </a:r>
            <a:r>
              <a:rPr lang="en-US" sz="1600" dirty="0">
                <a:solidFill>
                  <a:schemeClr val="dk2"/>
                </a:solidFill>
              </a:rPr>
              <a:t>{</a:t>
            </a:r>
            <a:endParaRPr sz="1600" dirty="0"/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String topping;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(String </a:t>
            </a:r>
            <a:r>
              <a:rPr lang="en-US" dirty="0" err="1">
                <a:solidFill>
                  <a:schemeClr val="dk2"/>
                </a:solidFill>
              </a:rPr>
              <a:t>selectedTopping</a:t>
            </a:r>
            <a:r>
              <a:rPr lang="en-US" dirty="0">
                <a:solidFill>
                  <a:schemeClr val="dk2"/>
                </a:solidFill>
              </a:rPr>
              <a:t>){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topping = </a:t>
            </a:r>
            <a:r>
              <a:rPr lang="en-US" dirty="0" err="1">
                <a:solidFill>
                  <a:schemeClr val="dk2"/>
                </a:solidFill>
              </a:rPr>
              <a:t>selectedTopping</a:t>
            </a:r>
            <a:r>
              <a:rPr lang="en-US" dirty="0">
                <a:solidFill>
                  <a:schemeClr val="dk2"/>
                </a:solidFill>
              </a:rPr>
              <a:t>;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95AEF-8F60-6CAB-BF1D-C288994129EF}"/>
              </a:ext>
            </a:extLst>
          </p:cNvPr>
          <p:cNvSpPr txBox="1"/>
          <p:nvPr/>
        </p:nvSpPr>
        <p:spPr>
          <a:xfrm>
            <a:off x="4774851" y="1564887"/>
            <a:ext cx="559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Parameterized constructors are used to instantiate new objects with specific conditions/values.
The Java compiler will not provide a default constructor (without parameters) if another constructor has already been created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424528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/>
            <a:r>
              <a:rPr lang="en-US" dirty="0">
                <a:latin typeface="Rockwell" panose="02060603020205020403" pitchFamily="18" charset="0"/>
              </a:rPr>
              <a:t>Object Instancing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445" name="Google Shape;445;p17"/>
          <p:cNvSpPr txBox="1">
            <a:spLocks noGrp="1"/>
          </p:cNvSpPr>
          <p:nvPr>
            <p:ph type="body" idx="1"/>
          </p:nvPr>
        </p:nvSpPr>
        <p:spPr>
          <a:xfrm>
            <a:off x="4627757" y="803186"/>
            <a:ext cx="6769596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public class </a:t>
            </a:r>
            <a:r>
              <a:rPr lang="en-US" dirty="0" err="1">
                <a:solidFill>
                  <a:schemeClr val="dk2"/>
                </a:solidFill>
              </a:rPr>
              <a:t>DemoDonat</a:t>
            </a:r>
            <a:r>
              <a:rPr lang="en-US" dirty="0">
                <a:solidFill>
                  <a:schemeClr val="dk2"/>
                </a:solidFill>
              </a:rPr>
              <a:t>{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public static void main(String[] </a:t>
            </a:r>
            <a:r>
              <a:rPr lang="en-US" dirty="0" err="1">
                <a:solidFill>
                  <a:schemeClr val="dk2"/>
                </a:solidFill>
              </a:rPr>
              <a:t>args</a:t>
            </a:r>
            <a:r>
              <a:rPr lang="en-US" dirty="0">
                <a:solidFill>
                  <a:schemeClr val="dk2"/>
                </a:solidFill>
              </a:rPr>
              <a:t>){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	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 donat1 = new </a:t>
            </a:r>
            <a:r>
              <a:rPr lang="en-US" dirty="0" err="1">
                <a:solidFill>
                  <a:schemeClr val="dk2"/>
                </a:solidFill>
              </a:rPr>
              <a:t>Donat</a:t>
            </a:r>
            <a:r>
              <a:rPr lang="en-US" dirty="0">
                <a:solidFill>
                  <a:schemeClr val="dk2"/>
                </a:solidFill>
              </a:rPr>
              <a:t>(“Strawberry sprinkles”);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        }</a:t>
            </a: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None/>
            </a:pPr>
            <a:r>
              <a:rPr lang="en-US" dirty="0">
                <a:solidFill>
                  <a:schemeClr val="dk2"/>
                </a:solidFill>
              </a:rPr>
              <a:t>}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8A537-A0A7-A6BE-6C0A-718F27C2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872" y="3065882"/>
            <a:ext cx="867540" cy="7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9;p16">
            <a:extLst>
              <a:ext uri="{FF2B5EF4-FFF2-40B4-BE49-F238E27FC236}">
                <a16:creationId xmlns:a16="http://schemas.microsoft.com/office/drawing/2014/main" id="{AC74AB95-131E-DC07-3A6B-5E02BD7BB22F}"/>
              </a:ext>
            </a:extLst>
          </p:cNvPr>
          <p:cNvSpPr txBox="1">
            <a:spLocks/>
          </p:cNvSpPr>
          <p:nvPr/>
        </p:nvSpPr>
        <p:spPr>
          <a:xfrm>
            <a:off x="1541014" y="713680"/>
            <a:ext cx="3755822" cy="136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class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{</a:t>
            </a:r>
            <a:endParaRPr lang="en-US" sz="1800" dirty="0">
              <a:latin typeface="Rockwell" panose="02060603020205020403" pitchFamily="18" charset="0"/>
            </a:endParaRPr>
          </a:p>
          <a:p>
            <a:pPr marL="457200" lvl="1">
              <a:lnSpc>
                <a:spcPct val="11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  public String topping;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3" name="Google Shape;439;p16">
            <a:extLst>
              <a:ext uri="{FF2B5EF4-FFF2-40B4-BE49-F238E27FC236}">
                <a16:creationId xmlns:a16="http://schemas.microsoft.com/office/drawing/2014/main" id="{C739A78C-488D-FF98-3C94-002DEF204576}"/>
              </a:ext>
            </a:extLst>
          </p:cNvPr>
          <p:cNvSpPr txBox="1">
            <a:spLocks/>
          </p:cNvSpPr>
          <p:nvPr/>
        </p:nvSpPr>
        <p:spPr>
          <a:xfrm>
            <a:off x="1541014" y="3278459"/>
            <a:ext cx="3755822" cy="291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799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Pts val="1870"/>
              <a:buFont typeface="Noto Sans Symbols"/>
              <a:buNone/>
            </a:pPr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</a:rPr>
              <a:t>public class </a:t>
            </a:r>
            <a:r>
              <a:rPr lang="en-US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</a:rPr>
              <a:t>{</a:t>
            </a:r>
            <a:endParaRPr lang="en-US" dirty="0">
              <a:latin typeface="Rockwell" panose="02060603020205020403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</a:rPr>
              <a:t>  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String topping;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endParaRPr lang="en-US" sz="1800" dirty="0">
              <a:solidFill>
                <a:schemeClr val="dk2"/>
              </a:solidFill>
              <a:latin typeface="Rockwell" panose="02060603020205020403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public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(){</a:t>
            </a:r>
          </a:p>
          <a:p>
            <a:pPr marL="45720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SzPts val="1870"/>
              <a:buFont typeface="Noto Sans Symbols"/>
              <a:buNone/>
            </a:pPr>
            <a:r>
              <a:rPr lang="en-US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  <a:endParaRPr lang="en-US" dirty="0">
              <a:latin typeface="Rockwell" panose="02060603020205020403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2ADA87-7B44-1112-5270-12D8B518F353}"/>
              </a:ext>
            </a:extLst>
          </p:cNvPr>
          <p:cNvCxnSpPr/>
          <p:nvPr/>
        </p:nvCxnSpPr>
        <p:spPr>
          <a:xfrm>
            <a:off x="2910474" y="2252548"/>
            <a:ext cx="0" cy="8363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45;p17">
            <a:extLst>
              <a:ext uri="{FF2B5EF4-FFF2-40B4-BE49-F238E27FC236}">
                <a16:creationId xmlns:a16="http://schemas.microsoft.com/office/drawing/2014/main" id="{22AB98FB-8616-D40D-890F-8E508E81F573}"/>
              </a:ext>
            </a:extLst>
          </p:cNvPr>
          <p:cNvSpPr txBox="1">
            <a:spLocks/>
          </p:cNvSpPr>
          <p:nvPr/>
        </p:nvSpPr>
        <p:spPr>
          <a:xfrm>
            <a:off x="6094412" y="2464419"/>
            <a:ext cx="5643812" cy="268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class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DemoDonat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        public static void main(String[]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args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){</a:t>
            </a:r>
            <a:endParaRPr lang="en-US" sz="1800" dirty="0">
              <a:latin typeface="Rockwell" panose="02060603020205020403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	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 donat1 = new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();</a:t>
            </a:r>
            <a:endParaRPr lang="en-US" sz="1800" dirty="0">
              <a:latin typeface="Rockwell" panose="02060603020205020403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	donat1.topping = “Strawberry sprinkles”;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        }</a:t>
            </a:r>
            <a:endParaRPr lang="en-US" sz="1800" dirty="0">
              <a:latin typeface="Rockwell" panose="02060603020205020403" pitchFamily="18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5A72B-A532-BBDA-00AA-15FD1C9BEA87}"/>
              </a:ext>
            </a:extLst>
          </p:cNvPr>
          <p:cNvSpPr txBox="1"/>
          <p:nvPr/>
        </p:nvSpPr>
        <p:spPr>
          <a:xfrm>
            <a:off x="6462402" y="462099"/>
            <a:ext cx="40909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3" lvl="4" algn="ctr"/>
            <a:r>
              <a:rPr lang="en-US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If a class does not have a constructor explicitly, then by default the Java compiler will provide a constructor without a </a:t>
            </a:r>
            <a:r>
              <a:rPr lang="en-US" sz="1600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paremeter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9;p16">
            <a:extLst>
              <a:ext uri="{FF2B5EF4-FFF2-40B4-BE49-F238E27FC236}">
                <a16:creationId xmlns:a16="http://schemas.microsoft.com/office/drawing/2014/main" id="{C4383007-2E71-BD2E-D2C1-7C1A9BDEABA9}"/>
              </a:ext>
            </a:extLst>
          </p:cNvPr>
          <p:cNvSpPr txBox="1">
            <a:spLocks/>
          </p:cNvSpPr>
          <p:nvPr/>
        </p:nvSpPr>
        <p:spPr>
          <a:xfrm>
            <a:off x="6533022" y="0"/>
            <a:ext cx="5341432" cy="291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class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{</a:t>
            </a:r>
            <a:endParaRPr lang="en-US" sz="1800" dirty="0">
              <a:latin typeface="Rockwell" panose="02060603020205020403" pitchFamily="18" charset="0"/>
            </a:endParaRPr>
          </a:p>
          <a:p>
            <a:pPr marL="457200" lvl="1"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String topping;</a:t>
            </a:r>
          </a:p>
          <a:p>
            <a:pPr marL="457200" lvl="1">
              <a:spcBef>
                <a:spcPts val="1000"/>
              </a:spcBef>
              <a:buSzPts val="1870"/>
            </a:pPr>
            <a:endParaRPr lang="en-US" sz="1800" dirty="0">
              <a:solidFill>
                <a:schemeClr val="dk2"/>
              </a:solidFill>
              <a:latin typeface="Rockwell" panose="02060603020205020403" pitchFamily="18" charset="0"/>
            </a:endParaRPr>
          </a:p>
          <a:p>
            <a:pPr marL="457200" lvl="1" indent="0">
              <a:spcBef>
                <a:spcPts val="1000"/>
              </a:spcBef>
              <a:buSzPts val="1870"/>
              <a:buNone/>
            </a:pP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(String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selectedTopping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){</a:t>
            </a:r>
          </a:p>
          <a:p>
            <a:pPr marL="457200" lvl="1" indent="0"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	topping =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selectedTopping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;</a:t>
            </a:r>
          </a:p>
          <a:p>
            <a:pPr marL="457200" lvl="1" indent="0"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</a:p>
          <a:p>
            <a:pPr lvl="1"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  <a:endParaRPr lang="en-US" sz="1800" dirty="0">
              <a:latin typeface="Rockwell" panose="02060603020205020403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DCC2B6-0A14-9D02-1631-954E664BF62C}"/>
              </a:ext>
            </a:extLst>
          </p:cNvPr>
          <p:cNvCxnSpPr/>
          <p:nvPr/>
        </p:nvCxnSpPr>
        <p:spPr>
          <a:xfrm>
            <a:off x="9010448" y="2592658"/>
            <a:ext cx="0" cy="8363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439;p16">
            <a:extLst>
              <a:ext uri="{FF2B5EF4-FFF2-40B4-BE49-F238E27FC236}">
                <a16:creationId xmlns:a16="http://schemas.microsoft.com/office/drawing/2014/main" id="{A1D2E243-4AE8-AAF8-5078-BBD16816919D}"/>
              </a:ext>
            </a:extLst>
          </p:cNvPr>
          <p:cNvSpPr txBox="1">
            <a:spLocks/>
          </p:cNvSpPr>
          <p:nvPr/>
        </p:nvSpPr>
        <p:spPr>
          <a:xfrm>
            <a:off x="6533022" y="3278459"/>
            <a:ext cx="5341432" cy="340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class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{</a:t>
            </a:r>
            <a:endParaRPr lang="en-US" sz="1800" dirty="0">
              <a:latin typeface="Rockwell" panose="02060603020205020403" pitchFamily="18" charset="0"/>
            </a:endParaRPr>
          </a:p>
          <a:p>
            <a:pPr marL="457200" lvl="1"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public String topping;</a:t>
            </a:r>
          </a:p>
          <a:p>
            <a:pPr marL="457200" lvl="1">
              <a:spcBef>
                <a:spcPts val="1000"/>
              </a:spcBef>
              <a:buSzPts val="1870"/>
            </a:pPr>
            <a:endParaRPr lang="en-US" sz="1800" dirty="0">
              <a:solidFill>
                <a:schemeClr val="dk2"/>
              </a:solidFill>
              <a:latin typeface="Rockwell" panose="02060603020205020403" pitchFamily="18" charset="0"/>
            </a:endParaRPr>
          </a:p>
          <a:p>
            <a:pPr marL="457200" lvl="1" indent="0">
              <a:spcBef>
                <a:spcPts val="1000"/>
              </a:spcBef>
              <a:buSzPts val="1870"/>
              <a:buNone/>
            </a:pP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Donat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(String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selectedTopping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){</a:t>
            </a:r>
          </a:p>
          <a:p>
            <a:pPr marL="457200" lvl="1" indent="0"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	topping = </a:t>
            </a:r>
            <a:r>
              <a:rPr lang="en-US" sz="1800" dirty="0" err="1">
                <a:solidFill>
                  <a:schemeClr val="dk2"/>
                </a:solidFill>
                <a:latin typeface="Rockwell" panose="02060603020205020403" pitchFamily="18" charset="0"/>
              </a:rPr>
              <a:t>selectedTopping</a:t>
            </a: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;</a:t>
            </a:r>
          </a:p>
          <a:p>
            <a:pPr marL="457200" lvl="1" indent="0">
              <a:spcBef>
                <a:spcPts val="1000"/>
              </a:spcBef>
              <a:buSzPts val="1870"/>
              <a:buNone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</a:p>
          <a:p>
            <a:pPr lvl="1">
              <a:spcBef>
                <a:spcPts val="1000"/>
              </a:spcBef>
              <a:buSzPts val="1870"/>
            </a:pPr>
            <a:r>
              <a:rPr lang="en-US" sz="1800" dirty="0">
                <a:solidFill>
                  <a:schemeClr val="dk2"/>
                </a:solidFill>
                <a:latin typeface="Rockwell" panose="02060603020205020403" pitchFamily="18" charset="0"/>
              </a:rPr>
              <a:t>}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B081B-B5DC-77D3-9092-89AFBE757917}"/>
              </a:ext>
            </a:extLst>
          </p:cNvPr>
          <p:cNvSpPr txBox="1"/>
          <p:nvPr/>
        </p:nvSpPr>
        <p:spPr>
          <a:xfrm>
            <a:off x="875641" y="2890391"/>
            <a:ext cx="40909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Fira Code" panose="020B0809050000020004" pitchFamily="49" charset="0"/>
              </a:rPr>
              <a:t>The Java compiler will not provide a default constructor (without parameters) if another constructor has already been created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9075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lvl="0"/>
            <a:r>
              <a:rPr lang="en-US" dirty="0"/>
              <a:t>Class Diagram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5C741-99D9-1FFB-CCB2-C49EC81BBE9C}"/>
              </a:ext>
            </a:extLst>
          </p:cNvPr>
          <p:cNvGrpSpPr/>
          <p:nvPr/>
        </p:nvGrpSpPr>
        <p:grpSpPr>
          <a:xfrm>
            <a:off x="6094411" y="1683048"/>
            <a:ext cx="4889539" cy="2967011"/>
            <a:chOff x="4320817" y="1761565"/>
            <a:chExt cx="3192462" cy="2967011"/>
          </a:xfrm>
        </p:grpSpPr>
        <p:sp>
          <p:nvSpPr>
            <p:cNvPr id="6" name="Google Shape;270;p25">
              <a:extLst>
                <a:ext uri="{FF2B5EF4-FFF2-40B4-BE49-F238E27FC236}">
                  <a16:creationId xmlns:a16="http://schemas.microsoft.com/office/drawing/2014/main" id="{4EAA6F1A-51C6-614D-F510-9B09EC923C35}"/>
                </a:ext>
              </a:extLst>
            </p:cNvPr>
            <p:cNvSpPr/>
            <p:nvPr/>
          </p:nvSpPr>
          <p:spPr>
            <a:xfrm>
              <a:off x="4320817" y="1761565"/>
              <a:ext cx="3192462" cy="7207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ClassName</a:t>
              </a:r>
              <a:endParaRPr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7" name="Google Shape;271;p25">
              <a:extLst>
                <a:ext uri="{FF2B5EF4-FFF2-40B4-BE49-F238E27FC236}">
                  <a16:creationId xmlns:a16="http://schemas.microsoft.com/office/drawing/2014/main" id="{65915AA0-EAC2-434C-1D43-06FCAB335BB4}"/>
                </a:ext>
              </a:extLst>
            </p:cNvPr>
            <p:cNvSpPr/>
            <p:nvPr/>
          </p:nvSpPr>
          <p:spPr>
            <a:xfrm>
              <a:off x="4320817" y="2482330"/>
              <a:ext cx="3192462" cy="11789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attribute1: DataType1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lvl="0"/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attribute2: DataType2</a:t>
              </a:r>
              <a:endParaRPr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8" name="Google Shape;272;p25">
              <a:extLst>
                <a:ext uri="{FF2B5EF4-FFF2-40B4-BE49-F238E27FC236}">
                  <a16:creationId xmlns:a16="http://schemas.microsoft.com/office/drawing/2014/main" id="{895463CC-AB52-B44C-8D65-6E9437E0A9BF}"/>
                </a:ext>
              </a:extLst>
            </p:cNvPr>
            <p:cNvSpPr/>
            <p:nvPr/>
          </p:nvSpPr>
          <p:spPr>
            <a:xfrm>
              <a:off x="4320817" y="3661305"/>
              <a:ext cx="3192462" cy="10672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method1(parameter1:tipeData1): returnType1</a:t>
              </a:r>
              <a:endParaRPr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method2(): returnType2</a:t>
              </a:r>
              <a:endParaRPr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3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673531-930B-0FF4-815B-F46296431C88}"/>
              </a:ext>
            </a:extLst>
          </p:cNvPr>
          <p:cNvGrpSpPr/>
          <p:nvPr/>
        </p:nvGrpSpPr>
        <p:grpSpPr>
          <a:xfrm>
            <a:off x="6804365" y="1534365"/>
            <a:ext cx="4625637" cy="2967011"/>
            <a:chOff x="4320816" y="1761565"/>
            <a:chExt cx="3192463" cy="2967011"/>
          </a:xfrm>
        </p:grpSpPr>
        <p:sp>
          <p:nvSpPr>
            <p:cNvPr id="11" name="Google Shape;270;p25">
              <a:extLst>
                <a:ext uri="{FF2B5EF4-FFF2-40B4-BE49-F238E27FC236}">
                  <a16:creationId xmlns:a16="http://schemas.microsoft.com/office/drawing/2014/main" id="{4D4ED865-E8E2-A276-975C-E9F74ADB35B8}"/>
                </a:ext>
              </a:extLst>
            </p:cNvPr>
            <p:cNvSpPr/>
            <p:nvPr/>
          </p:nvSpPr>
          <p:spPr>
            <a:xfrm>
              <a:off x="4320816" y="1761565"/>
              <a:ext cx="3192462" cy="7207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Sepeda</a:t>
              </a:r>
              <a:endParaRPr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12" name="Google Shape;271;p25">
              <a:extLst>
                <a:ext uri="{FF2B5EF4-FFF2-40B4-BE49-F238E27FC236}">
                  <a16:creationId xmlns:a16="http://schemas.microsoft.com/office/drawing/2014/main" id="{A1A6B239-FCB7-A1DF-9AC7-7655E99B4C1A}"/>
                </a:ext>
              </a:extLst>
            </p:cNvPr>
            <p:cNvSpPr/>
            <p:nvPr/>
          </p:nvSpPr>
          <p:spPr>
            <a:xfrm>
              <a:off x="4320817" y="2482330"/>
              <a:ext cx="3192462" cy="11789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merk: String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kecepatan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: int</a:t>
              </a:r>
              <a:endParaRPr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13" name="Google Shape;272;p25">
              <a:extLst>
                <a:ext uri="{FF2B5EF4-FFF2-40B4-BE49-F238E27FC236}">
                  <a16:creationId xmlns:a16="http://schemas.microsoft.com/office/drawing/2014/main" id="{6B6A1F8B-CF9C-5048-3016-8235DD237A3E}"/>
                </a:ext>
              </a:extLst>
            </p:cNvPr>
            <p:cNvSpPr/>
            <p:nvPr/>
          </p:nvSpPr>
          <p:spPr>
            <a:xfrm>
              <a:off x="4320817" y="3661305"/>
              <a:ext cx="3192462" cy="10672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tambahKecepatan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(</a:t>
              </a: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increment:int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): int</a:t>
              </a:r>
              <a:endParaRPr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kurangiKecepatan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(</a:t>
              </a: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decrement:int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): int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cetakInfo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(): void</a:t>
              </a:r>
              <a:endParaRPr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1480-3A51-0FFD-51C7-EC385643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8" y="747338"/>
            <a:ext cx="625879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53E1A4-8481-001C-B270-61625145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8" y="747338"/>
            <a:ext cx="6258798" cy="53633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6F77DB-ABA8-D6D5-6022-1B9ADFA275DD}"/>
              </a:ext>
            </a:extLst>
          </p:cNvPr>
          <p:cNvGrpSpPr/>
          <p:nvPr/>
        </p:nvGrpSpPr>
        <p:grpSpPr>
          <a:xfrm>
            <a:off x="7744792" y="1738804"/>
            <a:ext cx="3192462" cy="2967011"/>
            <a:chOff x="4320817" y="1761565"/>
            <a:chExt cx="3192462" cy="2967011"/>
          </a:xfrm>
        </p:grpSpPr>
        <p:sp>
          <p:nvSpPr>
            <p:cNvPr id="7" name="Google Shape;270;p25">
              <a:extLst>
                <a:ext uri="{FF2B5EF4-FFF2-40B4-BE49-F238E27FC236}">
                  <a16:creationId xmlns:a16="http://schemas.microsoft.com/office/drawing/2014/main" id="{44B10528-FA0E-C28C-D47F-A55DDE85CF15}"/>
                </a:ext>
              </a:extLst>
            </p:cNvPr>
            <p:cNvSpPr/>
            <p:nvPr/>
          </p:nvSpPr>
          <p:spPr>
            <a:xfrm>
              <a:off x="4320817" y="1761565"/>
              <a:ext cx="3192462" cy="7207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Sepeda</a:t>
              </a:r>
              <a:endParaRPr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8" name="Google Shape;271;p25">
              <a:extLst>
                <a:ext uri="{FF2B5EF4-FFF2-40B4-BE49-F238E27FC236}">
                  <a16:creationId xmlns:a16="http://schemas.microsoft.com/office/drawing/2014/main" id="{09FB07A3-8238-CCBE-344F-67D36FB57719}"/>
                </a:ext>
              </a:extLst>
            </p:cNvPr>
            <p:cNvSpPr/>
            <p:nvPr/>
          </p:nvSpPr>
          <p:spPr>
            <a:xfrm>
              <a:off x="4320817" y="2482330"/>
              <a:ext cx="3192462" cy="11789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merk: String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kecepatan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: int</a:t>
              </a:r>
              <a:endParaRPr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endParaRPr>
            </a:p>
          </p:txBody>
        </p:sp>
        <p:sp>
          <p:nvSpPr>
            <p:cNvPr id="9" name="Google Shape;272;p25">
              <a:extLst>
                <a:ext uri="{FF2B5EF4-FFF2-40B4-BE49-F238E27FC236}">
                  <a16:creationId xmlns:a16="http://schemas.microsoft.com/office/drawing/2014/main" id="{E32B1BAB-17AB-01B5-3ED3-819A200A8ACC}"/>
                </a:ext>
              </a:extLst>
            </p:cNvPr>
            <p:cNvSpPr/>
            <p:nvPr/>
          </p:nvSpPr>
          <p:spPr>
            <a:xfrm>
              <a:off x="4320817" y="3661305"/>
              <a:ext cx="3192462" cy="10672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tambahKecepatan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(): int</a:t>
              </a:r>
              <a:endParaRPr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kurangiKecepatan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(): int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cetakInfo</a:t>
              </a:r>
              <a:r>
                <a:rPr lang="en-US" sz="1800" dirty="0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rPr>
                <a:t>(): void</a:t>
              </a:r>
              <a:endParaRPr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2970212" y="1199274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</a:t>
            </a:r>
            <a:r>
              <a:rPr lang="en-ID" dirty="0"/>
              <a:t>OBJECT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0212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An object is a representation of every entity involved in the system</a:t>
            </a:r>
            <a:endParaRPr lang="en" sz="2400" dirty="0">
              <a:latin typeface="Barlow" panose="00000500000000000000" pitchFamily="2" charset="0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1503063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4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E7C-16B1-4778-B0F8-514FF4B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0FCB-BDF2-42C9-ACF0-8CD021F875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45372" y="1845734"/>
            <a:ext cx="7543801" cy="43915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Look for any object in the real world as many as 5.</a:t>
            </a:r>
          </a:p>
          <a:p>
            <a:r>
              <a:rPr lang="en-US" dirty="0"/>
              <a:t>Write down the object's state/attributes and behavior/method. The more states and behaviors the better. </a:t>
            </a:r>
          </a:p>
          <a:p>
            <a:r>
              <a:rPr lang="en-US" dirty="0" err="1"/>
              <a:t>Example:Televisi</a:t>
            </a:r>
            <a:endParaRPr lang="en-US" dirty="0"/>
          </a:p>
          <a:p>
            <a:pPr lvl="1"/>
            <a:r>
              <a:rPr lang="en-US" dirty="0"/>
              <a:t>State:</a:t>
            </a:r>
          </a:p>
          <a:p>
            <a:pPr lvl="2"/>
            <a:r>
              <a:rPr lang="en-US" dirty="0"/>
              <a:t>Brand
Screen size
Channel
Volume</a:t>
            </a:r>
          </a:p>
          <a:p>
            <a:pPr marL="685800" lvl="2" indent="0">
              <a:buNone/>
            </a:pPr>
            <a:r>
              <a:rPr lang="en-US" sz="2600" dirty="0"/>
              <a:t>Behavior:</a:t>
            </a:r>
          </a:p>
          <a:p>
            <a:pPr lvl="2"/>
            <a:r>
              <a:rPr lang="en-US" dirty="0"/>
              <a:t>Turn on
Turn off
Switch channels
Increase volume
Reduce volume</a:t>
            </a:r>
          </a:p>
        </p:txBody>
      </p:sp>
    </p:spTree>
    <p:extLst>
      <p:ext uri="{BB962C8B-B14F-4D97-AF65-F5344CB8AC3E}">
        <p14:creationId xmlns:p14="http://schemas.microsoft.com/office/powerpoint/2010/main" val="2459045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Task</a:t>
            </a:r>
            <a:endParaRPr dirty="0"/>
          </a:p>
        </p:txBody>
      </p:sp>
      <p:sp>
        <p:nvSpPr>
          <p:cNvPr id="463" name="Google Shape;463;p20"/>
          <p:cNvSpPr txBox="1">
            <a:spLocks noGrp="1"/>
          </p:cNvSpPr>
          <p:nvPr>
            <p:ph type="body" idx="1"/>
          </p:nvPr>
        </p:nvSpPr>
        <p:spPr>
          <a:xfrm>
            <a:off x="4712677" y="803186"/>
            <a:ext cx="6850966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just">
              <a:lnSpc>
                <a:spcPct val="100000"/>
              </a:lnSpc>
              <a:spcBef>
                <a:spcPts val="0"/>
              </a:spcBef>
              <a:buSzPts val="1830"/>
              <a:buFont typeface="+mj-lt"/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Create a class diagram for each class created in Task 01, Pay attention to best practices for naming classes, methods, and attributes (nouns/adjectives/works and capital letters)
Find 1 example of a class diagram that you think is correct(picture)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0EA9C-A4F6-2ED7-B781-B3DFA1634F28}"/>
              </a:ext>
            </a:extLst>
          </p:cNvPr>
          <p:cNvSpPr txBox="1">
            <a:spLocks/>
          </p:cNvSpPr>
          <p:nvPr/>
        </p:nvSpPr>
        <p:spPr>
          <a:xfrm>
            <a:off x="816651" y="228600"/>
            <a:ext cx="1086836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 sz="3999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To this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3046412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CLASS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2970212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800" dirty="0"/>
              <a:t>Blueprints/templates/templates that define the characteristics (attributes and methods) of objects in a given class.</a:t>
            </a:r>
            <a:endParaRPr lang="en"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1503063" y="3580652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096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2012" y="2601588"/>
            <a:ext cx="3239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What does it have?</a:t>
            </a:r>
            <a:endParaRPr lang="en-US" sz="24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014" y="3270128"/>
            <a:ext cx="208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CHARACTERISTIC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646A-F99B-481F-6FAC-A076F5116E00}"/>
              </a:ext>
            </a:extLst>
          </p:cNvPr>
          <p:cNvSpPr/>
          <p:nvPr/>
        </p:nvSpPr>
        <p:spPr>
          <a:xfrm>
            <a:off x="5942012" y="3789126"/>
            <a:ext cx="3512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What can be done?</a:t>
            </a:r>
            <a:endParaRPr lang="en-US" sz="2400" b="1" dirty="0">
              <a:solidFill>
                <a:srgbClr val="F1F1F1"/>
              </a:solidFill>
              <a:latin typeface="Oswald"/>
              <a:ea typeface="+mn-ea"/>
              <a:sym typeface="Oswald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2E1F4A-C77F-9E60-E042-E641257679FB}"/>
              </a:ext>
            </a:extLst>
          </p:cNvPr>
          <p:cNvCxnSpPr>
            <a:stCxn id="7" idx="3"/>
          </p:cNvCxnSpPr>
          <p:nvPr/>
        </p:nvCxnSpPr>
        <p:spPr>
          <a:xfrm flipV="1">
            <a:off x="4974689" y="2895602"/>
            <a:ext cx="814925" cy="57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274A69-EC3B-E8C8-5452-DD0E2B5675CD}"/>
              </a:ext>
            </a:extLst>
          </p:cNvPr>
          <p:cNvCxnSpPr>
            <a:cxnSpLocks/>
          </p:cNvCxnSpPr>
          <p:nvPr/>
        </p:nvCxnSpPr>
        <p:spPr>
          <a:xfrm>
            <a:off x="4998500" y="3516488"/>
            <a:ext cx="714912" cy="44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4612" y="2712184"/>
            <a:ext cx="243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Name
NIM
Date of Birth
Gender
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2226" y="3019962"/>
            <a:ext cx="32393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—ATRIBUT:
</a:t>
            </a:r>
            <a:r>
              <a:rPr lang="en-US" sz="2000" b="1" dirty="0">
                <a:solidFill>
                  <a:schemeClr val="accent6"/>
                </a:solidFill>
                <a:latin typeface="Oswald"/>
                <a:ea typeface="+mn-ea"/>
                <a:sym typeface="Oswald"/>
              </a:rPr>
              <a:t>Variables/traits/states/properties owned by an object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470096" y="2827966"/>
            <a:ext cx="152400" cy="14630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4521" y="1879683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What does a student object have?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94F26-C0FF-C986-B01D-0AECDA5A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80" y="2555396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32212" y="2808032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1F1F1"/>
                </a:solidFill>
                <a:latin typeface="Oswald"/>
                <a:ea typeface="+mn-ea"/>
                <a:sym typeface="Oswald"/>
              </a:rPr>
              <a:t>Choosing a course
View grades
Apply for academic leave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470096" y="2808030"/>
            <a:ext cx="152400" cy="12801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2226" y="2655632"/>
            <a:ext cx="30811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C000"/>
                </a:solidFill>
                <a:latin typeface="Oswald"/>
                <a:ea typeface="+mn-ea"/>
                <a:sym typeface="Oswald"/>
              </a:rPr>
              <a:t>—METHOD:
</a:t>
            </a:r>
            <a:r>
              <a:rPr lang="en-US" sz="2000" b="1" dirty="0">
                <a:solidFill>
                  <a:schemeClr val="accent6"/>
                </a:solidFill>
                <a:latin typeface="Oswald"/>
                <a:ea typeface="+mn-ea"/>
                <a:sym typeface="Oswald"/>
              </a:rPr>
              <a:t>Procedures/functions/behaviors/processes that can be performed by/on an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586" y="1828800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dirty="0">
                <a:solidFill>
                  <a:srgbClr val="FFFFFF"/>
                </a:solidFill>
                <a:latin typeface="Oswald"/>
                <a:ea typeface="+mn-ea"/>
                <a:sym typeface="Oswald"/>
              </a:rPr>
              <a:t>What can be done by/against the student object?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73BE0-E37D-2CC3-E856-A7765C4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21" y="2604469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09FAC-CE36-BBB8-61C0-0619A71A2D4D}"/>
              </a:ext>
            </a:extLst>
          </p:cNvPr>
          <p:cNvSpPr txBox="1"/>
          <p:nvPr/>
        </p:nvSpPr>
        <p:spPr>
          <a:xfrm>
            <a:off x="4825217" y="2521059"/>
            <a:ext cx="4924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Is it possible to write a class starting with 
number?
Underscore?</a:t>
            </a:r>
          </a:p>
        </p:txBody>
      </p:sp>
      <p:sp>
        <p:nvSpPr>
          <p:cNvPr id="3" name="Google Shape;361;p4">
            <a:extLst>
              <a:ext uri="{FF2B5EF4-FFF2-40B4-BE49-F238E27FC236}">
                <a16:creationId xmlns:a16="http://schemas.microsoft.com/office/drawing/2014/main" id="{02F5DB75-48C2-2394-5E54-9C3029C1F492}"/>
              </a:ext>
            </a:extLst>
          </p:cNvPr>
          <p:cNvSpPr txBox="1">
            <a:spLocks/>
          </p:cNvSpPr>
          <p:nvPr/>
        </p:nvSpPr>
        <p:spPr>
          <a:xfrm>
            <a:off x="888400" y="2349925"/>
            <a:ext cx="3498068" cy="2456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228600" tIns="228600" rIns="228600" bIns="228600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4860"/>
            </a:pPr>
            <a:r>
              <a:rPr lang="en-US" sz="4860" dirty="0">
                <a:solidFill>
                  <a:schemeClr val="lt1"/>
                </a:solidFill>
                <a:latin typeface="Rockwell" panose="02060603020205020403" pitchFamily="18" charset="0"/>
              </a:rPr>
              <a:t>Rules for writing class names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6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 fontScale="90000"/>
          </a:bodyPr>
          <a:lstStyle/>
          <a:p>
            <a:pPr lvl="0">
              <a:buClr>
                <a:schemeClr val="lt1"/>
              </a:buClr>
              <a:buSzPts val="4860"/>
            </a:pPr>
            <a:r>
              <a:rPr lang="en-US" sz="4860" dirty="0">
                <a:solidFill>
                  <a:schemeClr val="lt1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Rules for writing class names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362" name="Google Shape;362;p4"/>
          <p:cNvSpPr txBox="1">
            <a:spLocks noGrp="1"/>
          </p:cNvSpPr>
          <p:nvPr>
            <p:ph type="body" idx="1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531" lvl="0" indent="-228531" algn="just">
              <a:spcBef>
                <a:spcPts val="0"/>
              </a:spcBef>
              <a:buSzPts val="1870"/>
            </a:pPr>
            <a:r>
              <a:rPr lang="en-US" dirty="0">
                <a:solidFill>
                  <a:schemeClr val="dk2"/>
                </a:solidFill>
              </a:rPr>
              <a:t>In the form of a noun
Starting with CAPITAL LETTERS,
If it consists of more than 1 word, then each word is concatenated, and the initial letter of each word uses CAPITAL LETTERS
Example: Student, </a:t>
            </a:r>
            <a:r>
              <a:rPr lang="en-US" dirty="0" err="1">
                <a:solidFill>
                  <a:schemeClr val="dk2"/>
                </a:solidFill>
              </a:rPr>
              <a:t>EducationPersonnel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umbar Spinal Stenosis Breakthrough by Slidesgo">
  <a:themeElements>
    <a:clrScheme name="Simple Light">
      <a:dk1>
        <a:srgbClr val="FFFFFF"/>
      </a:dk1>
      <a:lt1>
        <a:srgbClr val="F1F1F1"/>
      </a:lt1>
      <a:dk2>
        <a:srgbClr val="7096B3"/>
      </a:dk2>
      <a:lt2>
        <a:srgbClr val="4679A0"/>
      </a:lt2>
      <a:accent1>
        <a:srgbClr val="FFE599"/>
      </a:accent1>
      <a:accent2>
        <a:srgbClr val="C7666B"/>
      </a:accent2>
      <a:accent3>
        <a:srgbClr val="FFAF26"/>
      </a:accent3>
      <a:accent4>
        <a:srgbClr val="E58200"/>
      </a:accent4>
      <a:accent5>
        <a:srgbClr val="F0C0B4"/>
      </a:accent5>
      <a:accent6>
        <a:srgbClr val="424243"/>
      </a:accent6>
      <a:hlink>
        <a:srgbClr val="F1F1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1197</Words>
  <Application>Microsoft Office PowerPoint</Application>
  <PresentationFormat>Custom</PresentationFormat>
  <Paragraphs>170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Barlow</vt:lpstr>
      <vt:lpstr>Calibri</vt:lpstr>
      <vt:lpstr>Cambria</vt:lpstr>
      <vt:lpstr>Noto Sans Symbols</vt:lpstr>
      <vt:lpstr>Oswald</vt:lpstr>
      <vt:lpstr>Rockwell</vt:lpstr>
      <vt:lpstr>Tw Cen MT</vt:lpstr>
      <vt:lpstr>Wingdings</vt:lpstr>
      <vt:lpstr>Wingdings 2</vt:lpstr>
      <vt:lpstr>Atlas</vt:lpstr>
      <vt:lpstr>1_Lumbar Spinal Stenosis Breakthrough by Slidesgo</vt:lpstr>
      <vt:lpstr>Median</vt:lpstr>
      <vt:lpstr>Classes and Objects</vt:lpstr>
      <vt:lpstr>PowerPoint Presentation</vt:lpstr>
      <vt:lpstr>— OBJECT</vt:lpstr>
      <vt:lpstr>— CLASS</vt:lpstr>
      <vt:lpstr>PowerPoint Presentation</vt:lpstr>
      <vt:lpstr>PowerPoint Presentation</vt:lpstr>
      <vt:lpstr>PowerPoint Presentation</vt:lpstr>
      <vt:lpstr>PowerPoint Presentation</vt:lpstr>
      <vt:lpstr>Rules for writing class names</vt:lpstr>
      <vt:lpstr>Class Implementation</vt:lpstr>
      <vt:lpstr>Rules for writing attribute names</vt:lpstr>
      <vt:lpstr>Attribute Declaration</vt:lpstr>
      <vt:lpstr>Rules for writing method names</vt:lpstr>
      <vt:lpstr>Declaration Method</vt:lpstr>
      <vt:lpstr>PowerPoint Presentation</vt:lpstr>
      <vt:lpstr>Return Type</vt:lpstr>
      <vt:lpstr>Constructor</vt:lpstr>
      <vt:lpstr>Object Instantiation</vt:lpstr>
      <vt:lpstr>Example</vt:lpstr>
      <vt:lpstr>Object Instancing</vt:lpstr>
      <vt:lpstr>Constructor</vt:lpstr>
      <vt:lpstr>Object Instancing</vt:lpstr>
      <vt:lpstr>Constructor with parameters</vt:lpstr>
      <vt:lpstr>Object Instancing</vt:lpstr>
      <vt:lpstr>PowerPoint Presentation</vt:lpstr>
      <vt:lpstr>PowerPoint Presentation</vt:lpstr>
      <vt:lpstr>Class Diagram</vt:lpstr>
      <vt:lpstr>PowerPoint Presentation</vt:lpstr>
      <vt:lpstr>PowerPoint Presentation</vt:lpstr>
      <vt:lpstr>From this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dan Object</dc:title>
  <dc:creator>Zuraida</dc:creator>
  <cp:lastModifiedBy>endah septa sintiya</cp:lastModifiedBy>
  <cp:revision>154</cp:revision>
  <dcterms:created xsi:type="dcterms:W3CDTF">2017-03-07T15:57:42Z</dcterms:created>
  <dcterms:modified xsi:type="dcterms:W3CDTF">2024-09-03T04:08:39Z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