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76" r:id="rId6"/>
    <p:sldId id="274" r:id="rId7"/>
    <p:sldId id="264" r:id="rId8"/>
    <p:sldId id="287" r:id="rId9"/>
    <p:sldId id="275" r:id="rId10"/>
    <p:sldId id="262" r:id="rId11"/>
    <p:sldId id="279" r:id="rId12"/>
    <p:sldId id="284" r:id="rId13"/>
    <p:sldId id="288" r:id="rId14"/>
    <p:sldId id="285" r:id="rId15"/>
    <p:sldId id="265" r:id="rId16"/>
    <p:sldId id="283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46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C8056-D130-4029-8731-FB373D4D1B86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54DB2-AE84-4329-9D90-26A89065F7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10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54DB2-AE84-4329-9D90-26A89065F730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59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111146-D8E2-A047-9A08-02DE1D4CE8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3 of the OOP</a:t>
            </a:r>
          </a:p>
        </p:txBody>
      </p:sp>
    </p:spTree>
    <p:extLst>
      <p:ext uri="{BB962C8B-B14F-4D97-AF65-F5344CB8AC3E}">
        <p14:creationId xmlns:p14="http://schemas.microsoft.com/office/powerpoint/2010/main" val="32778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and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Getter</a:t>
            </a:r>
            <a:r>
              <a:rPr lang="en-US" dirty="0"/>
              <a:t>
Public method that returns the value of the private attribute
There is a return value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Setter</a:t>
            </a:r>
            <a:r>
              <a:rPr lang="en-US" dirty="0"/>
              <a:t>
Public methods that function to manipulate the value of private attributes
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38028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Encapsulation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7B867-C778-3C7E-42B1-B7C44B4B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1951672"/>
            <a:ext cx="3947614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72005-3396-4808-C92F-781760922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89" y="1951672"/>
            <a:ext cx="6819655" cy="40385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083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Encapsulation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FD472-99C0-45A2-ACD3-1956C8E1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6" y="1133968"/>
            <a:ext cx="5086353" cy="54285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192F9-DAA6-D326-D5B4-61C029AC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936" y="1113274"/>
            <a:ext cx="5792008" cy="31817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6F74D63-FCD6-2BD2-2867-31E6F5DB48FD}"/>
              </a:ext>
            </a:extLst>
          </p:cNvPr>
          <p:cNvSpPr/>
          <p:nvPr/>
        </p:nvSpPr>
        <p:spPr>
          <a:xfrm>
            <a:off x="2508738" y="1395046"/>
            <a:ext cx="703385" cy="3516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836189-BDDE-87AE-CC66-937BAF32671B}"/>
              </a:ext>
            </a:extLst>
          </p:cNvPr>
          <p:cNvSpPr/>
          <p:nvPr/>
        </p:nvSpPr>
        <p:spPr>
          <a:xfrm>
            <a:off x="3903784" y="2229596"/>
            <a:ext cx="703385" cy="3516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96D5E-6DE3-DDFC-6B30-EFE15F03D0B2}"/>
              </a:ext>
            </a:extLst>
          </p:cNvPr>
          <p:cNvSpPr/>
          <p:nvPr/>
        </p:nvSpPr>
        <p:spPr>
          <a:xfrm>
            <a:off x="1277815" y="2528325"/>
            <a:ext cx="703385" cy="3516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03730F-88E4-D975-63AB-7CCD09E65F98}"/>
              </a:ext>
            </a:extLst>
          </p:cNvPr>
          <p:cNvSpPr/>
          <p:nvPr/>
        </p:nvSpPr>
        <p:spPr>
          <a:xfrm>
            <a:off x="2227385" y="2229596"/>
            <a:ext cx="422030" cy="29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9BB576-F650-76FE-CA04-09D84E524527}"/>
              </a:ext>
            </a:extLst>
          </p:cNvPr>
          <p:cNvCxnSpPr>
            <a:stCxn id="7" idx="4"/>
          </p:cNvCxnSpPr>
          <p:nvPr/>
        </p:nvCxnSpPr>
        <p:spPr>
          <a:xfrm>
            <a:off x="2438400" y="2528325"/>
            <a:ext cx="1465384" cy="64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B3D95-6B44-8C44-F69F-BB0AD8FE993E}"/>
              </a:ext>
            </a:extLst>
          </p:cNvPr>
          <p:cNvSpPr/>
          <p:nvPr/>
        </p:nvSpPr>
        <p:spPr>
          <a:xfrm>
            <a:off x="3903784" y="2880017"/>
            <a:ext cx="1611625" cy="595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2"/>
                </a:solidFill>
              </a:rPr>
              <a:t>memanipulasi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nilai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dari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atribut</a:t>
            </a:r>
            <a:r>
              <a:rPr lang="en-US" sz="1400" b="1" dirty="0">
                <a:solidFill>
                  <a:schemeClr val="tx2"/>
                </a:solidFill>
              </a:rPr>
              <a:t> private, </a:t>
            </a:r>
            <a:r>
              <a:rPr lang="en-US" sz="1400" b="1" dirty="0" err="1">
                <a:solidFill>
                  <a:schemeClr val="tx2"/>
                </a:solidFill>
              </a:rPr>
              <a:t>tidak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ada</a:t>
            </a:r>
            <a:r>
              <a:rPr lang="en-US" sz="1400" b="1" dirty="0">
                <a:solidFill>
                  <a:schemeClr val="tx2"/>
                </a:solidFill>
              </a:rPr>
              <a:t> return</a:t>
            </a:r>
            <a:endParaRPr lang="en-ID" sz="1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839C6-6429-0705-6877-4E31B74B5556}"/>
              </a:ext>
            </a:extLst>
          </p:cNvPr>
          <p:cNvSpPr/>
          <p:nvPr/>
        </p:nvSpPr>
        <p:spPr>
          <a:xfrm>
            <a:off x="3801356" y="3699402"/>
            <a:ext cx="1611625" cy="595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2"/>
                </a:solidFill>
              </a:rPr>
              <a:t>mengembalikan</a:t>
            </a: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tr-TR" sz="1200" b="1" dirty="0">
                <a:solidFill>
                  <a:schemeClr val="tx2"/>
                </a:solidFill>
              </a:rPr>
              <a:t>nilai dari atribut private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chemeClr val="tx2"/>
                </a:solidFill>
              </a:rPr>
              <a:t>ada</a:t>
            </a:r>
            <a:r>
              <a:rPr lang="en-US" sz="1200" b="1" dirty="0">
                <a:solidFill>
                  <a:schemeClr val="tx2"/>
                </a:solidFill>
              </a:rPr>
              <a:t> return</a:t>
            </a:r>
            <a:endParaRPr lang="en-ID" sz="9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733C4B-1212-39AB-DA05-A88A8CE09873}"/>
              </a:ext>
            </a:extLst>
          </p:cNvPr>
          <p:cNvSpPr/>
          <p:nvPr/>
        </p:nvSpPr>
        <p:spPr>
          <a:xfrm>
            <a:off x="2415867" y="3279635"/>
            <a:ext cx="422030" cy="29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0D94FB-02F3-9A0B-0E82-78042E596E4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661208" y="3538721"/>
            <a:ext cx="1140148" cy="458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08ADC83-0B14-4EF6-DCD0-96705B76F35E}"/>
              </a:ext>
            </a:extLst>
          </p:cNvPr>
          <p:cNvSpPr/>
          <p:nvPr/>
        </p:nvSpPr>
        <p:spPr>
          <a:xfrm>
            <a:off x="1277815" y="4619502"/>
            <a:ext cx="703385" cy="3516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8DDFCB-7F54-4507-49F3-8061011110C9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1878192" y="4919690"/>
            <a:ext cx="2728977" cy="44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0ECA7E-C1DC-AEA2-DBE9-59FAFE3F14A8}"/>
              </a:ext>
            </a:extLst>
          </p:cNvPr>
          <p:cNvSpPr/>
          <p:nvPr/>
        </p:nvSpPr>
        <p:spPr>
          <a:xfrm>
            <a:off x="4762005" y="5142016"/>
            <a:ext cx="2458192" cy="813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mengeliminasi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kebingungan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antara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atribut</a:t>
            </a:r>
            <a:r>
              <a:rPr lang="en-US" sz="1400" dirty="0">
                <a:solidFill>
                  <a:schemeClr val="tx2"/>
                </a:solidFill>
              </a:rPr>
              <a:t> dan parameter dengan </a:t>
            </a:r>
            <a:r>
              <a:rPr lang="en-US" sz="1400" dirty="0" err="1">
                <a:solidFill>
                  <a:schemeClr val="tx2"/>
                </a:solidFill>
              </a:rPr>
              <a:t>nama</a:t>
            </a:r>
            <a:r>
              <a:rPr lang="en-US" sz="1400" dirty="0">
                <a:solidFill>
                  <a:schemeClr val="tx2"/>
                </a:solidFill>
              </a:rPr>
              <a:t> yang </a:t>
            </a:r>
            <a:r>
              <a:rPr lang="en-US" sz="1400" dirty="0" err="1">
                <a:solidFill>
                  <a:schemeClr val="tx2"/>
                </a:solidFill>
              </a:rPr>
              <a:t>sama</a:t>
            </a:r>
            <a:endParaRPr lang="en-ID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6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6F2A-E7EA-4FE6-9CD9-CE0D526D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</a:t>
            </a:r>
            <a:r>
              <a:rPr lang="en-US" dirty="0"/>
              <a:t> keyword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71B2-3D11-D891-4AF6-2C636A50AB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solidFill>
                  <a:schemeClr val="bg2"/>
                </a:solidFill>
              </a:rPr>
              <a:t>this</a:t>
            </a:r>
            <a:r>
              <a:rPr lang="en-US" dirty="0"/>
              <a:t> refers to the current object 
This keyword is usually used to eliminate confusion between attributes and parameters with the same name</a:t>
            </a:r>
          </a:p>
        </p:txBody>
      </p:sp>
    </p:spTree>
    <p:extLst>
      <p:ext uri="{BB962C8B-B14F-4D97-AF65-F5344CB8AC3E}">
        <p14:creationId xmlns:p14="http://schemas.microsoft.com/office/powerpoint/2010/main" val="331199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14E0-0AE0-181E-ECA3-A3A44900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&amp; Write-Only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A38A-B239-704D-F8AE-27217ADF74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Read-only attribute </a:t>
            </a:r>
            <a:r>
              <a:rPr lang="en-US" dirty="0">
                <a:sym typeface="Wingdings" panose="05000000000000000000" pitchFamily="2" charset="2"/>
              </a:rPr>
              <a:t> only has getters, but doesn't have setters</a:t>
            </a:r>
          </a:p>
          <a:p>
            <a:r>
              <a:rPr lang="en-US" dirty="0">
                <a:sym typeface="Wingdings" panose="05000000000000000000" pitchFamily="2" charset="2"/>
              </a:rPr>
              <a:t>Write-only attribute  only has a setter, but doesn't have a getter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in 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notation of the access level modifier in the UML class diagram is as follows:
The plus sign (+) for public
Hashtags (#) for protected
Minus sign (-) for private
For no-modifiers not given notation</a:t>
            </a:r>
          </a:p>
        </p:txBody>
      </p:sp>
    </p:spTree>
    <p:extLst>
      <p:ext uri="{BB962C8B-B14F-4D97-AF65-F5344CB8AC3E}">
        <p14:creationId xmlns:p14="http://schemas.microsoft.com/office/powerpoint/2010/main" val="2146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in UML Class Diagram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08403"/>
              </p:ext>
            </p:extLst>
          </p:nvPr>
        </p:nvGraphicFramePr>
        <p:xfrm>
          <a:off x="3270286" y="2024631"/>
          <a:ext cx="4874908" cy="291197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4874908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53545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Anggota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836184">
                <a:tc>
                  <a:txBody>
                    <a:bodyPr/>
                    <a:lstStyle/>
                    <a:p>
                      <a:r>
                        <a:rPr lang="en-US" sz="1600" dirty="0"/>
                        <a:t>- name: String</a:t>
                      </a:r>
                    </a:p>
                    <a:p>
                      <a:r>
                        <a:rPr lang="en-US" sz="1600" dirty="0"/>
                        <a:t>- address: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1540339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getName</a:t>
                      </a:r>
                      <a:r>
                        <a:rPr lang="en-US" sz="1600" dirty="0"/>
                        <a:t>(): String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setName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newName</a:t>
                      </a:r>
                      <a:r>
                        <a:rPr lang="en-US" sz="1600" dirty="0"/>
                        <a:t>: String):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getAddress</a:t>
                      </a:r>
                      <a:r>
                        <a:rPr lang="en-US" sz="1600" dirty="0"/>
                        <a:t>(): String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setAddress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newAddress</a:t>
                      </a:r>
                      <a:r>
                        <a:rPr lang="en-US" sz="1600" dirty="0"/>
                        <a:t>: String):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4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5D4F-FDB7-DA2C-0C67-6411BAD8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1602-60E8-9D48-45ED-830376D396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previous task, modify the 1 diagram classes only, complete it with Notation modifiers and provide an explanation of the reason for the access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666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Encapsulation
Definition 
Purpose 
Mechanism
Access Level Modifier
Setter &amp; Getter
Notation in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919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rtImgKPTPrr_OOP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60" y="2301812"/>
            <a:ext cx="7925108" cy="29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
Unification/merging of attributes and methods of an object into a whole
Restrict direct access to components of an object</a:t>
            </a:r>
          </a:p>
        </p:txBody>
      </p:sp>
    </p:spTree>
    <p:extLst>
      <p:ext uri="{BB962C8B-B14F-4D97-AF65-F5344CB8AC3E}">
        <p14:creationId xmlns:p14="http://schemas.microsoft.com/office/powerpoint/2010/main" val="71293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Concealment of the internal structure of an information hiding/data hiding object
Protects attributes from random changes outside of the class. Attributes can be made read-only or write-only
Simplify the implementation of changes to requirements
Makes system unit testing easier</a:t>
            </a:r>
          </a:p>
        </p:txBody>
      </p:sp>
    </p:spTree>
    <p:extLst>
      <p:ext uri="{BB962C8B-B14F-4D97-AF65-F5344CB8AC3E}">
        <p14:creationId xmlns:p14="http://schemas.microsoft.com/office/powerpoint/2010/main" val="378241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 access level modifiers to private so they can't be accessed directly outside of the class
Provide getters and setters as a way to access or modify private attributes</a:t>
            </a:r>
          </a:p>
        </p:txBody>
      </p:sp>
    </p:spTree>
    <p:extLst>
      <p:ext uri="{BB962C8B-B14F-4D97-AF65-F5344CB8AC3E}">
        <p14:creationId xmlns:p14="http://schemas.microsoft.com/office/powerpoint/2010/main" val="201556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Access Level modifiers for attributes and methods:</a:t>
            </a:r>
          </a:p>
          <a:p>
            <a:r>
              <a:rPr lang="en-US" dirty="0"/>
              <a:t> public, protected, no modifier, private
2 access level modifier for class:
  public and no modifier</a:t>
            </a:r>
          </a:p>
        </p:txBody>
      </p:sp>
    </p:spTree>
    <p:extLst>
      <p:ext uri="{BB962C8B-B14F-4D97-AF65-F5344CB8AC3E}">
        <p14:creationId xmlns:p14="http://schemas.microsoft.com/office/powerpoint/2010/main" val="37649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6483404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4 access level modifiers, namely: 
public – can be accessed from anywhere 
protected – can be accessed outside of the original package as a subclass (inherit to the class)
No modifier (package-private) – can only be accessed within the same package
Private – can only be accessed within the same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020DC-4181-8FC2-9B09-D55D770D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268" y="1960825"/>
            <a:ext cx="4463194" cy="16818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F990A8-FB90-5DEA-7978-2369CF5EE639}"/>
              </a:ext>
            </a:extLst>
          </p:cNvPr>
          <p:cNvCxnSpPr>
            <a:cxnSpLocks/>
          </p:cNvCxnSpPr>
          <p:nvPr/>
        </p:nvCxnSpPr>
        <p:spPr>
          <a:xfrm>
            <a:off x="7089569" y="3218213"/>
            <a:ext cx="21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D2FF09F-C73F-6D11-3143-4B02007F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18" y="4416859"/>
            <a:ext cx="4659436" cy="16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5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8550545"/>
              </p:ext>
            </p:extLst>
          </p:nvPr>
        </p:nvGraphicFramePr>
        <p:xfrm>
          <a:off x="816864" y="1567595"/>
          <a:ext cx="8153400" cy="210312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Outside</a:t>
                      </a:r>
                      <a:r>
                        <a:rPr lang="en-US" b="1" baseline="0" dirty="0"/>
                        <a:t> Package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modifier</a:t>
                      </a:r>
                      <a:endParaRPr lang="en-US" i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8DA4A07-A14C-86E9-3F67-F4F57F6A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52" y="3803984"/>
            <a:ext cx="4415571" cy="25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3263</TotalTime>
  <Words>494</Words>
  <Application>Microsoft Office PowerPoint</Application>
  <PresentationFormat>Widescreen</PresentationFormat>
  <Paragraphs>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Median</vt:lpstr>
      <vt:lpstr>Encapsulation</vt:lpstr>
      <vt:lpstr>Overview</vt:lpstr>
      <vt:lpstr>Encapsulation</vt:lpstr>
      <vt:lpstr>Encapsulation</vt:lpstr>
      <vt:lpstr>Purpose of Encapsulation</vt:lpstr>
      <vt:lpstr>Encapsulation Mechanism</vt:lpstr>
      <vt:lpstr>Access Level Modifier</vt:lpstr>
      <vt:lpstr>Access Level Modifier</vt:lpstr>
      <vt:lpstr>Access Modifier</vt:lpstr>
      <vt:lpstr>Setter and Getter</vt:lpstr>
      <vt:lpstr>No Encapsulation</vt:lpstr>
      <vt:lpstr>With Encapsulation</vt:lpstr>
      <vt:lpstr>this keyword  </vt:lpstr>
      <vt:lpstr>Read-Only &amp; Write-Only Attribute</vt:lpstr>
      <vt:lpstr>Notation in UML Class Diagram</vt:lpstr>
      <vt:lpstr>Notation in UML Class Diagram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Enkapsulasi</dc:title>
  <dc:creator>Arie</dc:creator>
  <cp:lastModifiedBy>endah septa sintiya</cp:lastModifiedBy>
  <cp:revision>191</cp:revision>
  <dcterms:created xsi:type="dcterms:W3CDTF">2018-09-09T21:17:00Z</dcterms:created>
  <dcterms:modified xsi:type="dcterms:W3CDTF">2024-09-10T03:41:34Z</dcterms:modified>
</cp:coreProperties>
</file>