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72" r:id="rId5"/>
    <p:sldId id="260" r:id="rId6"/>
    <p:sldId id="263" r:id="rId7"/>
    <p:sldId id="268" r:id="rId8"/>
    <p:sldId id="262" r:id="rId9"/>
    <p:sldId id="265" r:id="rId10"/>
    <p:sldId id="266" r:id="rId11"/>
    <p:sldId id="267" r:id="rId12"/>
    <p:sldId id="270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7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8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14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2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1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0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83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45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58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1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1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89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RELATION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Object-ORIENTED</a:t>
            </a:r>
            <a:r>
              <a:rPr lang="en-US" dirty="0"/>
              <a:t> programming – meeting 4</a:t>
            </a:r>
          </a:p>
        </p:txBody>
      </p:sp>
    </p:spTree>
    <p:extLst>
      <p:ext uri="{BB962C8B-B14F-4D97-AF65-F5344CB8AC3E}">
        <p14:creationId xmlns:p14="http://schemas.microsoft.com/office/powerpoint/2010/main" val="559424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 NOTATION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779785"/>
              </p:ext>
            </p:extLst>
          </p:nvPr>
        </p:nvGraphicFramePr>
        <p:xfrm>
          <a:off x="3409391" y="2622175"/>
          <a:ext cx="5133975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55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Exactly 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 or 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0..*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 or more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1..*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or more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3..5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to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461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 NOTATION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468" y="2532530"/>
            <a:ext cx="7315200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469" y="3964921"/>
            <a:ext cx="7248525" cy="11334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202C473-5455-5335-DD13-480C3ED6A69C}"/>
              </a:ext>
            </a:extLst>
          </p:cNvPr>
          <p:cNvSpPr/>
          <p:nvPr/>
        </p:nvSpPr>
        <p:spPr>
          <a:xfrm>
            <a:off x="2478561" y="2671011"/>
            <a:ext cx="2057342" cy="75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Department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2DD3B1-8453-0FB7-B28B-C3CBD1819CD4}"/>
              </a:ext>
            </a:extLst>
          </p:cNvPr>
          <p:cNvSpPr/>
          <p:nvPr/>
        </p:nvSpPr>
        <p:spPr>
          <a:xfrm>
            <a:off x="7633652" y="2645142"/>
            <a:ext cx="2057342" cy="75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Study Programs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4C2B11-DA3F-8E70-A649-4A0A915C428F}"/>
              </a:ext>
            </a:extLst>
          </p:cNvPr>
          <p:cNvSpPr/>
          <p:nvPr/>
        </p:nvSpPr>
        <p:spPr>
          <a:xfrm>
            <a:off x="2442468" y="4152663"/>
            <a:ext cx="2057342" cy="75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DF416F-1A3E-1C6D-F16B-2ACEC4F8EAB4}"/>
              </a:ext>
            </a:extLst>
          </p:cNvPr>
          <p:cNvSpPr/>
          <p:nvPr/>
        </p:nvSpPr>
        <p:spPr>
          <a:xfrm>
            <a:off x="7633652" y="4152662"/>
            <a:ext cx="2057342" cy="75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Subject</a:t>
            </a:r>
          </a:p>
        </p:txBody>
      </p:sp>
    </p:spTree>
    <p:extLst>
      <p:ext uri="{BB962C8B-B14F-4D97-AF65-F5344CB8AC3E}">
        <p14:creationId xmlns:p14="http://schemas.microsoft.com/office/powerpoint/2010/main" val="293642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6C78-2238-0FE2-B6F3-291D862E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FF00"/>
                </a:solidFill>
                <a:latin typeface="+mn-lt"/>
              </a:rPr>
              <a:t>Multiplicity Assertion/Constraint</a:t>
            </a:r>
            <a:endParaRPr lang="en-ID" dirty="0">
              <a:solidFill>
                <a:srgbClr val="FFFF00"/>
              </a:solidFill>
              <a:latin typeface="+mn-lt"/>
            </a:endParaRPr>
          </a:p>
        </p:txBody>
      </p:sp>
      <p:grpSp>
        <p:nvGrpSpPr>
          <p:cNvPr id="6" name="Google Shape;223;p18">
            <a:extLst>
              <a:ext uri="{FF2B5EF4-FFF2-40B4-BE49-F238E27FC236}">
                <a16:creationId xmlns:a16="http://schemas.microsoft.com/office/drawing/2014/main" id="{F90A3D1A-980D-8DFD-86C6-2D9ACF3237C7}"/>
              </a:ext>
            </a:extLst>
          </p:cNvPr>
          <p:cNvGrpSpPr/>
          <p:nvPr/>
        </p:nvGrpSpPr>
        <p:grpSpPr>
          <a:xfrm>
            <a:off x="2620536" y="2170818"/>
            <a:ext cx="6629400" cy="903288"/>
            <a:chOff x="768" y="1099"/>
            <a:chExt cx="4176" cy="569"/>
          </a:xfrm>
        </p:grpSpPr>
        <p:sp>
          <p:nvSpPr>
            <p:cNvPr id="7" name="Google Shape;224;p18">
              <a:extLst>
                <a:ext uri="{FF2B5EF4-FFF2-40B4-BE49-F238E27FC236}">
                  <a16:creationId xmlns:a16="http://schemas.microsoft.com/office/drawing/2014/main" id="{FC0C5441-3A44-5E9F-ED3C-BEF04C4FA136}"/>
                </a:ext>
              </a:extLst>
            </p:cNvPr>
            <p:cNvSpPr/>
            <p:nvPr/>
          </p:nvSpPr>
          <p:spPr>
            <a:xfrm>
              <a:off x="768" y="1174"/>
              <a:ext cx="1152" cy="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25;p18">
              <a:extLst>
                <a:ext uri="{FF2B5EF4-FFF2-40B4-BE49-F238E27FC236}">
                  <a16:creationId xmlns:a16="http://schemas.microsoft.com/office/drawing/2014/main" id="{C7357F66-209C-9197-3249-635142F9B379}"/>
                </a:ext>
              </a:extLst>
            </p:cNvPr>
            <p:cNvSpPr/>
            <p:nvPr/>
          </p:nvSpPr>
          <p:spPr>
            <a:xfrm>
              <a:off x="3792" y="1174"/>
              <a:ext cx="1152" cy="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26;p18">
              <a:extLst>
                <a:ext uri="{FF2B5EF4-FFF2-40B4-BE49-F238E27FC236}">
                  <a16:creationId xmlns:a16="http://schemas.microsoft.com/office/drawing/2014/main" id="{6AA4D629-324E-A72C-D803-E4C060FAC0DD}"/>
                </a:ext>
              </a:extLst>
            </p:cNvPr>
            <p:cNvSpPr txBox="1"/>
            <p:nvPr/>
          </p:nvSpPr>
          <p:spPr>
            <a:xfrm>
              <a:off x="4080" y="1243"/>
              <a:ext cx="55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Course</a:t>
              </a:r>
              <a:endParaRPr/>
            </a:p>
          </p:txBody>
        </p:sp>
        <p:sp>
          <p:nvSpPr>
            <p:cNvPr id="10" name="Google Shape;227;p18">
              <a:extLst>
                <a:ext uri="{FF2B5EF4-FFF2-40B4-BE49-F238E27FC236}">
                  <a16:creationId xmlns:a16="http://schemas.microsoft.com/office/drawing/2014/main" id="{703378F3-39BD-F7FD-16C9-61BAB44F0769}"/>
                </a:ext>
              </a:extLst>
            </p:cNvPr>
            <p:cNvSpPr txBox="1"/>
            <p:nvPr/>
          </p:nvSpPr>
          <p:spPr>
            <a:xfrm>
              <a:off x="978" y="1243"/>
              <a:ext cx="613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Student</a:t>
              </a:r>
              <a:endParaRPr dirty="0"/>
            </a:p>
          </p:txBody>
        </p:sp>
        <p:cxnSp>
          <p:nvCxnSpPr>
            <p:cNvPr id="11" name="Google Shape;228;p18">
              <a:extLst>
                <a:ext uri="{FF2B5EF4-FFF2-40B4-BE49-F238E27FC236}">
                  <a16:creationId xmlns:a16="http://schemas.microsoft.com/office/drawing/2014/main" id="{8BBBFAA4-6ACD-16CC-D7F3-A6B1E7FCDAE8}"/>
                </a:ext>
              </a:extLst>
            </p:cNvPr>
            <p:cNvCxnSpPr/>
            <p:nvPr/>
          </p:nvCxnSpPr>
          <p:spPr>
            <a:xfrm>
              <a:off x="1920" y="1414"/>
              <a:ext cx="1872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" name="Google Shape;229;p18">
              <a:extLst>
                <a:ext uri="{FF2B5EF4-FFF2-40B4-BE49-F238E27FC236}">
                  <a16:creationId xmlns:a16="http://schemas.microsoft.com/office/drawing/2014/main" id="{A2352ED5-D28E-0D4A-2DC6-9007523CECAA}"/>
                </a:ext>
              </a:extLst>
            </p:cNvPr>
            <p:cNvSpPr txBox="1"/>
            <p:nvPr/>
          </p:nvSpPr>
          <p:spPr>
            <a:xfrm>
              <a:off x="2598" y="1099"/>
              <a:ext cx="471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FF"/>
                  </a:solidFill>
                  <a:latin typeface="Tahoma"/>
                  <a:ea typeface="Tahoma"/>
                  <a:cs typeface="Tahoma"/>
                  <a:sym typeface="Tahoma"/>
                </a:rPr>
                <a:t>enroll</a:t>
              </a:r>
              <a:endParaRPr/>
            </a:p>
          </p:txBody>
        </p:sp>
        <p:sp>
          <p:nvSpPr>
            <p:cNvPr id="13" name="Google Shape;230;p18">
              <a:extLst>
                <a:ext uri="{FF2B5EF4-FFF2-40B4-BE49-F238E27FC236}">
                  <a16:creationId xmlns:a16="http://schemas.microsoft.com/office/drawing/2014/main" id="{97597D04-BF7F-8097-A81A-8C642BC0C1C2}"/>
                </a:ext>
              </a:extLst>
            </p:cNvPr>
            <p:cNvSpPr txBox="1"/>
            <p:nvPr/>
          </p:nvSpPr>
          <p:spPr>
            <a:xfrm>
              <a:off x="1958" y="1435"/>
              <a:ext cx="365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5..*</a:t>
              </a:r>
              <a:endParaRPr dirty="0"/>
            </a:p>
          </p:txBody>
        </p:sp>
        <p:sp>
          <p:nvSpPr>
            <p:cNvPr id="14" name="Google Shape;231;p18">
              <a:extLst>
                <a:ext uri="{FF2B5EF4-FFF2-40B4-BE49-F238E27FC236}">
                  <a16:creationId xmlns:a16="http://schemas.microsoft.com/office/drawing/2014/main" id="{D0CAD1F5-ED04-86C9-3540-6CC7796BACE2}"/>
                </a:ext>
              </a:extLst>
            </p:cNvPr>
            <p:cNvSpPr txBox="1"/>
            <p:nvPr/>
          </p:nvSpPr>
          <p:spPr>
            <a:xfrm>
              <a:off x="3312" y="1435"/>
              <a:ext cx="365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3..5</a:t>
              </a:r>
              <a:endParaRPr/>
            </a:p>
          </p:txBody>
        </p:sp>
      </p:grpSp>
      <p:sp>
        <p:nvSpPr>
          <p:cNvPr id="15" name="Google Shape;232;p18">
            <a:extLst>
              <a:ext uri="{FF2B5EF4-FFF2-40B4-BE49-F238E27FC236}">
                <a16:creationId xmlns:a16="http://schemas.microsoft.com/office/drawing/2014/main" id="{632E2328-0A0B-3963-E695-D7583AC518A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088887" y="3182055"/>
            <a:ext cx="567368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A student must enroll in three to five course and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a course must have at least five students.</a:t>
            </a:r>
            <a:endParaRPr dirty="0"/>
          </a:p>
        </p:txBody>
      </p:sp>
      <p:sp>
        <p:nvSpPr>
          <p:cNvPr id="16" name="Google Shape;233;p18">
            <a:extLst>
              <a:ext uri="{FF2B5EF4-FFF2-40B4-BE49-F238E27FC236}">
                <a16:creationId xmlns:a16="http://schemas.microsoft.com/office/drawing/2014/main" id="{152B273B-878B-B928-3A95-37264245F586}"/>
              </a:ext>
            </a:extLst>
          </p:cNvPr>
          <p:cNvSpPr txBox="1"/>
          <p:nvPr/>
        </p:nvSpPr>
        <p:spPr>
          <a:xfrm>
            <a:off x="2651125" y="4183064"/>
            <a:ext cx="546290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Other multiplicity constraints: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     exactly one                     1..*     one or more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0..1  zero or one                      3..5     three to five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0..*  zero or more                    4         exactly four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647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6E89FC-A1F0-0DB8-F855-5C62457D0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413" y="515276"/>
            <a:ext cx="7020087" cy="582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39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Create a case study with a minimum of 3 classes that are associated with each other. 
Create at least 1 attribute of type </a:t>
            </a:r>
            <a:r>
              <a:rPr lang="en-US" dirty="0" err="1"/>
              <a:t>ArrayList</a:t>
            </a:r>
            <a:r>
              <a:rPr lang="en-US" dirty="0"/>
              <a:t> of objects
Define the attributes and methods on each class
Draw the diagram class.</a:t>
            </a:r>
          </a:p>
        </p:txBody>
      </p:sp>
    </p:spTree>
    <p:extLst>
      <p:ext uri="{BB962C8B-B14F-4D97-AF65-F5344CB8AC3E}">
        <p14:creationId xmlns:p14="http://schemas.microsoft.com/office/powerpoint/2010/main" val="2050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There are 4 basic types of relationships between classes:
Inheritance
Association
Aggregation 
Composition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216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Describe the relationship between a more general class (parent/superclass) and a more specialized class (child/subclass)
"is-a" relationship
Example:
The lecturer is an Employee	
A cat is an animal
A room is a building
A car is a vehicle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454" y="2644153"/>
            <a:ext cx="1581150" cy="31718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DE5EA58-2F17-1C1C-5190-5CA7383932CB}"/>
              </a:ext>
            </a:extLst>
          </p:cNvPr>
          <p:cNvSpPr/>
          <p:nvPr/>
        </p:nvSpPr>
        <p:spPr>
          <a:xfrm>
            <a:off x="4180286" y="2644153"/>
            <a:ext cx="1243486" cy="1013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Employee</a:t>
            </a:r>
            <a:endParaRPr lang="en-ID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903238-1B11-FFAC-8D92-42BF9A0EF574}"/>
              </a:ext>
            </a:extLst>
          </p:cNvPr>
          <p:cNvSpPr/>
          <p:nvPr/>
        </p:nvSpPr>
        <p:spPr>
          <a:xfrm>
            <a:off x="4180286" y="4747749"/>
            <a:ext cx="1243486" cy="1013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Lecturers</a:t>
            </a:r>
            <a:endParaRPr lang="en-ID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A96140-1AEA-D2DE-8D9E-86B066DDA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834" y="2714852"/>
            <a:ext cx="1909610" cy="30466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DA74A6-ACFE-9B98-AF1B-A590A65E1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444" y="2865545"/>
            <a:ext cx="4464014" cy="279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0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5E73-8C77-67C3-3495-54B8289E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inheritance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B5A8B3-A8B8-8ED5-7BC3-59C8ACE34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030" y="1918335"/>
            <a:ext cx="4982781" cy="26536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14D445-471E-6AD0-0788-35CB60483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811" y="2896201"/>
            <a:ext cx="5478569" cy="37078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01329E-6D8D-2041-852C-D57785F473A8}"/>
              </a:ext>
            </a:extLst>
          </p:cNvPr>
          <p:cNvSpPr txBox="1"/>
          <p:nvPr/>
        </p:nvSpPr>
        <p:spPr>
          <a:xfrm>
            <a:off x="581192" y="5786512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https://www.javatpoint.com/inheritance-in-java</a:t>
            </a:r>
          </a:p>
        </p:txBody>
      </p:sp>
    </p:spTree>
    <p:extLst>
      <p:ext uri="{BB962C8B-B14F-4D97-AF65-F5344CB8AC3E}">
        <p14:creationId xmlns:p14="http://schemas.microsoft.com/office/powerpoint/2010/main" val="384863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192" y="2241451"/>
            <a:ext cx="7989752" cy="3630795"/>
          </a:xfrm>
        </p:spPr>
        <p:txBody>
          <a:bodyPr anchor="t"/>
          <a:lstStyle/>
          <a:p>
            <a:r>
              <a:rPr lang="en-US" dirty="0"/>
              <a:t>Associations are relationships between interrelated objects in a system
"has-a" relationship
Example:
Lecturers and Courses
Students and Courses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146" y="4581245"/>
            <a:ext cx="3981450" cy="10572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84CC99-16E5-B5C9-DDD2-E83E03B379C3}"/>
              </a:ext>
            </a:extLst>
          </p:cNvPr>
          <p:cNvSpPr/>
          <p:nvPr/>
        </p:nvSpPr>
        <p:spPr>
          <a:xfrm>
            <a:off x="4020671" y="4581245"/>
            <a:ext cx="1243486" cy="1013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Lecturers</a:t>
            </a:r>
            <a:endParaRPr lang="en-ID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EE7B0D-D4EE-6771-3F4B-50DFB630C32E}"/>
              </a:ext>
            </a:extLst>
          </p:cNvPr>
          <p:cNvSpPr/>
          <p:nvPr/>
        </p:nvSpPr>
        <p:spPr>
          <a:xfrm>
            <a:off x="6749110" y="4615195"/>
            <a:ext cx="1243486" cy="1013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Courses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17808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</a:t>
            </a:r>
          </a:p>
        </p:txBody>
      </p:sp>
      <p:pic>
        <p:nvPicPr>
          <p:cNvPr id="1026" name="Picture 2" descr="UML Association vs. Aggregation vs. Composi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1962" y="2191544"/>
            <a:ext cx="364807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680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1124" y="1962532"/>
            <a:ext cx="7989752" cy="4334162"/>
          </a:xfrm>
        </p:spPr>
        <p:txBody>
          <a:bodyPr anchor="t">
            <a:normAutofit/>
          </a:bodyPr>
          <a:lstStyle/>
          <a:p>
            <a:r>
              <a:rPr lang="en-US" dirty="0"/>
              <a:t>Aggregation is a special form of Association where there is ownership between one class and another, but each object has its own life-cycle
Unidirectional association/one-way relationship
"has-a" + "whole-part" relationship
Ownership means that there is ownership between the two classes. Example:
The department consists of several Study Programs
Study Programs are part of the Department of
Departments and Study Programs have their own life-cycles, meaning that if a Department is deleted, the Study Program is not automatically deleted as well.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89" y="5497517"/>
            <a:ext cx="3971925" cy="11334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67EC1D-290E-9965-BFC2-0667B05979A1}"/>
              </a:ext>
            </a:extLst>
          </p:cNvPr>
          <p:cNvSpPr/>
          <p:nvPr/>
        </p:nvSpPr>
        <p:spPr>
          <a:xfrm>
            <a:off x="3944489" y="5495520"/>
            <a:ext cx="1243486" cy="1013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Department</a:t>
            </a:r>
            <a:endParaRPr lang="en-ID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D8EDD1-5F4B-86FE-9061-81C5C8E2542C}"/>
              </a:ext>
            </a:extLst>
          </p:cNvPr>
          <p:cNvSpPr/>
          <p:nvPr/>
        </p:nvSpPr>
        <p:spPr>
          <a:xfrm>
            <a:off x="6672928" y="5529470"/>
            <a:ext cx="1243486" cy="1013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Study Program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365097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Composition is a special form of Aggregation where there is ownership between classes but the child object does not have its own life-cycle without the parent object
Not having its own life cycle means that a child object cannot be created without a parent object; The child object will also be deleted if the parent object is deleted. 
Example: 
The building consists of rooms
Employees have dependents
E-mails have Attachments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784" y="4267200"/>
            <a:ext cx="3943350" cy="1066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502FB7-CE4B-AF53-5C31-D701718D606C}"/>
              </a:ext>
            </a:extLst>
          </p:cNvPr>
          <p:cNvSpPr/>
          <p:nvPr/>
        </p:nvSpPr>
        <p:spPr>
          <a:xfrm>
            <a:off x="5912784" y="4267200"/>
            <a:ext cx="1233974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Building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2D8A5-FEBE-EF00-32BB-81A9575017E3}"/>
              </a:ext>
            </a:extLst>
          </p:cNvPr>
          <p:cNvSpPr/>
          <p:nvPr/>
        </p:nvSpPr>
        <p:spPr>
          <a:xfrm>
            <a:off x="8531657" y="4267200"/>
            <a:ext cx="1233974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8990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DEPARTMENTS &amp;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If the department is deleted, the study program will automatically be deleted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
If the department is deleted, the study program can move to another aggregation department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588" y="4314545"/>
            <a:ext cx="3971925" cy="1133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488" y="2747399"/>
            <a:ext cx="4010025" cy="10477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57C4AC7-4D34-8E54-DFFB-ED7EF4AF5990}"/>
              </a:ext>
            </a:extLst>
          </p:cNvPr>
          <p:cNvSpPr/>
          <p:nvPr/>
        </p:nvSpPr>
        <p:spPr>
          <a:xfrm>
            <a:off x="3737588" y="2747399"/>
            <a:ext cx="1243486" cy="1013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Department</a:t>
            </a:r>
            <a:endParaRPr lang="en-ID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4B327C-97FF-89F7-F4E8-7191C1A8E937}"/>
              </a:ext>
            </a:extLst>
          </p:cNvPr>
          <p:cNvSpPr/>
          <p:nvPr/>
        </p:nvSpPr>
        <p:spPr>
          <a:xfrm>
            <a:off x="6466027" y="2781349"/>
            <a:ext cx="1243486" cy="1013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Study Program</a:t>
            </a:r>
            <a:endParaRPr lang="en-ID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78DEF2-F805-AF28-AE3B-E72800C13AA6}"/>
              </a:ext>
            </a:extLst>
          </p:cNvPr>
          <p:cNvSpPr/>
          <p:nvPr/>
        </p:nvSpPr>
        <p:spPr>
          <a:xfrm>
            <a:off x="3737588" y="4355074"/>
            <a:ext cx="1243486" cy="1013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Department</a:t>
            </a:r>
            <a:endParaRPr lang="en-ID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35AA8A-EF4C-5AE6-2F11-2A7EF4904383}"/>
              </a:ext>
            </a:extLst>
          </p:cNvPr>
          <p:cNvSpPr/>
          <p:nvPr/>
        </p:nvSpPr>
        <p:spPr>
          <a:xfrm>
            <a:off x="6466027" y="4374382"/>
            <a:ext cx="1243486" cy="1013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Study Program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41521067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3000</TotalTime>
  <Words>492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Gill Sans MT</vt:lpstr>
      <vt:lpstr>Tahoma</vt:lpstr>
      <vt:lpstr>Wingdings 2</vt:lpstr>
      <vt:lpstr>Dividend</vt:lpstr>
      <vt:lpstr>CLASS RELATION</vt:lpstr>
      <vt:lpstr>Types of relationships</vt:lpstr>
      <vt:lpstr>Inheritance</vt:lpstr>
      <vt:lpstr>Types of inheritance</vt:lpstr>
      <vt:lpstr>association</vt:lpstr>
      <vt:lpstr>ASSOCIATION</vt:lpstr>
      <vt:lpstr>aggregation</vt:lpstr>
      <vt:lpstr>composition</vt:lpstr>
      <vt:lpstr>DEPARTMENTS &amp; COURSES</vt:lpstr>
      <vt:lpstr>MULTIPLICITY NOTATION</vt:lpstr>
      <vt:lpstr>MULTIPLICITY NOTATION</vt:lpstr>
      <vt:lpstr>Multiplicity Assertion/Constraint</vt:lpstr>
      <vt:lpstr>PowerPoint Presentation</vt:lpstr>
      <vt:lpstr>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Relasi class</dc:title>
  <dc:creator>Vit Zuraida</dc:creator>
  <cp:lastModifiedBy>endah septa sintiya</cp:lastModifiedBy>
  <cp:revision>68</cp:revision>
  <dcterms:created xsi:type="dcterms:W3CDTF">2021-09-20T03:29:26Z</dcterms:created>
  <dcterms:modified xsi:type="dcterms:W3CDTF">2024-09-17T06:54:59Z</dcterms:modified>
</cp:coreProperties>
</file>