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3" r:id="rId6"/>
    <p:sldId id="268" r:id="rId7"/>
    <p:sldId id="262" r:id="rId8"/>
    <p:sldId id="265" r:id="rId9"/>
    <p:sldId id="266" r:id="rId10"/>
    <p:sldId id="267" r:id="rId11"/>
    <p:sldId id="270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7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4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2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83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5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8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1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1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8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RELATION (RELASI KELAS)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– </a:t>
            </a:r>
            <a:r>
              <a:rPr lang="en-US" dirty="0" err="1"/>
              <a:t>pertemuan</a:t>
            </a:r>
            <a:r>
              <a:rPr lang="en-US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55942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68" y="2532530"/>
            <a:ext cx="7315200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69" y="3964921"/>
            <a:ext cx="72485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6C78-2238-0FE2-B6F3-291D862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  <a:latin typeface="+mn-lt"/>
              </a:rPr>
              <a:t>Multiplicity Assertion/Constraint</a:t>
            </a:r>
            <a:endParaRPr lang="en-ID" dirty="0">
              <a:solidFill>
                <a:srgbClr val="FFFF00"/>
              </a:solidFill>
              <a:latin typeface="+mn-lt"/>
            </a:endParaRPr>
          </a:p>
        </p:txBody>
      </p:sp>
      <p:grpSp>
        <p:nvGrpSpPr>
          <p:cNvPr id="6" name="Google Shape;223;p18">
            <a:extLst>
              <a:ext uri="{FF2B5EF4-FFF2-40B4-BE49-F238E27FC236}">
                <a16:creationId xmlns:a16="http://schemas.microsoft.com/office/drawing/2014/main" id="{F90A3D1A-980D-8DFD-86C6-2D9ACF3237C7}"/>
              </a:ext>
            </a:extLst>
          </p:cNvPr>
          <p:cNvGrpSpPr/>
          <p:nvPr/>
        </p:nvGrpSpPr>
        <p:grpSpPr>
          <a:xfrm>
            <a:off x="2620536" y="2170818"/>
            <a:ext cx="6629400" cy="903288"/>
            <a:chOff x="768" y="1099"/>
            <a:chExt cx="4176" cy="569"/>
          </a:xfrm>
        </p:grpSpPr>
        <p:sp>
          <p:nvSpPr>
            <p:cNvPr id="7" name="Google Shape;224;p18">
              <a:extLst>
                <a:ext uri="{FF2B5EF4-FFF2-40B4-BE49-F238E27FC236}">
                  <a16:creationId xmlns:a16="http://schemas.microsoft.com/office/drawing/2014/main" id="{FC0C5441-3A44-5E9F-ED3C-BEF04C4FA136}"/>
                </a:ext>
              </a:extLst>
            </p:cNvPr>
            <p:cNvSpPr/>
            <p:nvPr/>
          </p:nvSpPr>
          <p:spPr>
            <a:xfrm>
              <a:off x="768" y="1174"/>
              <a:ext cx="1152" cy="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25;p18">
              <a:extLst>
                <a:ext uri="{FF2B5EF4-FFF2-40B4-BE49-F238E27FC236}">
                  <a16:creationId xmlns:a16="http://schemas.microsoft.com/office/drawing/2014/main" id="{C7357F66-209C-9197-3249-635142F9B379}"/>
                </a:ext>
              </a:extLst>
            </p:cNvPr>
            <p:cNvSpPr/>
            <p:nvPr/>
          </p:nvSpPr>
          <p:spPr>
            <a:xfrm>
              <a:off x="3792" y="1174"/>
              <a:ext cx="1152" cy="48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26;p18">
              <a:extLst>
                <a:ext uri="{FF2B5EF4-FFF2-40B4-BE49-F238E27FC236}">
                  <a16:creationId xmlns:a16="http://schemas.microsoft.com/office/drawing/2014/main" id="{6AA4D629-324E-A72C-D803-E4C060FAC0DD}"/>
                </a:ext>
              </a:extLst>
            </p:cNvPr>
            <p:cNvSpPr txBox="1"/>
            <p:nvPr/>
          </p:nvSpPr>
          <p:spPr>
            <a:xfrm>
              <a:off x="4080" y="1243"/>
              <a:ext cx="55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Course</a:t>
              </a:r>
              <a:endParaRPr/>
            </a:p>
          </p:txBody>
        </p:sp>
        <p:sp>
          <p:nvSpPr>
            <p:cNvPr id="10" name="Google Shape;227;p18">
              <a:extLst>
                <a:ext uri="{FF2B5EF4-FFF2-40B4-BE49-F238E27FC236}">
                  <a16:creationId xmlns:a16="http://schemas.microsoft.com/office/drawing/2014/main" id="{703378F3-39BD-F7FD-16C9-61BAB44F0769}"/>
                </a:ext>
              </a:extLst>
            </p:cNvPr>
            <p:cNvSpPr txBox="1"/>
            <p:nvPr/>
          </p:nvSpPr>
          <p:spPr>
            <a:xfrm>
              <a:off x="978" y="1243"/>
              <a:ext cx="613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Student</a:t>
              </a:r>
              <a:endParaRPr dirty="0"/>
            </a:p>
          </p:txBody>
        </p:sp>
        <p:cxnSp>
          <p:nvCxnSpPr>
            <p:cNvPr id="11" name="Google Shape;228;p18">
              <a:extLst>
                <a:ext uri="{FF2B5EF4-FFF2-40B4-BE49-F238E27FC236}">
                  <a16:creationId xmlns:a16="http://schemas.microsoft.com/office/drawing/2014/main" id="{8BBBFAA4-6ACD-16CC-D7F3-A6B1E7FCDAE8}"/>
                </a:ext>
              </a:extLst>
            </p:cNvPr>
            <p:cNvCxnSpPr/>
            <p:nvPr/>
          </p:nvCxnSpPr>
          <p:spPr>
            <a:xfrm>
              <a:off x="1920" y="1414"/>
              <a:ext cx="187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229;p18">
              <a:extLst>
                <a:ext uri="{FF2B5EF4-FFF2-40B4-BE49-F238E27FC236}">
                  <a16:creationId xmlns:a16="http://schemas.microsoft.com/office/drawing/2014/main" id="{A2352ED5-D28E-0D4A-2DC6-9007523CECAA}"/>
                </a:ext>
              </a:extLst>
            </p:cNvPr>
            <p:cNvSpPr txBox="1"/>
            <p:nvPr/>
          </p:nvSpPr>
          <p:spPr>
            <a:xfrm>
              <a:off x="2598" y="1099"/>
              <a:ext cx="471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rPr>
                <a:t>enroll</a:t>
              </a:r>
              <a:endParaRPr/>
            </a:p>
          </p:txBody>
        </p:sp>
        <p:sp>
          <p:nvSpPr>
            <p:cNvPr id="13" name="Google Shape;230;p18">
              <a:extLst>
                <a:ext uri="{FF2B5EF4-FFF2-40B4-BE49-F238E27FC236}">
                  <a16:creationId xmlns:a16="http://schemas.microsoft.com/office/drawing/2014/main" id="{97597D04-BF7F-8097-A81A-8C642BC0C1C2}"/>
                </a:ext>
              </a:extLst>
            </p:cNvPr>
            <p:cNvSpPr txBox="1"/>
            <p:nvPr/>
          </p:nvSpPr>
          <p:spPr>
            <a:xfrm>
              <a:off x="1958" y="1435"/>
              <a:ext cx="3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5..*</a:t>
              </a:r>
              <a:endParaRPr dirty="0"/>
            </a:p>
          </p:txBody>
        </p:sp>
        <p:sp>
          <p:nvSpPr>
            <p:cNvPr id="14" name="Google Shape;231;p18">
              <a:extLst>
                <a:ext uri="{FF2B5EF4-FFF2-40B4-BE49-F238E27FC236}">
                  <a16:creationId xmlns:a16="http://schemas.microsoft.com/office/drawing/2014/main" id="{D0CAD1F5-ED04-86C9-3540-6CC7796BACE2}"/>
                </a:ext>
              </a:extLst>
            </p:cNvPr>
            <p:cNvSpPr txBox="1"/>
            <p:nvPr/>
          </p:nvSpPr>
          <p:spPr>
            <a:xfrm>
              <a:off x="3312" y="1435"/>
              <a:ext cx="3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3..5</a:t>
              </a:r>
              <a:endParaRPr/>
            </a:p>
          </p:txBody>
        </p:sp>
      </p:grpSp>
      <p:sp>
        <p:nvSpPr>
          <p:cNvPr id="15" name="Google Shape;232;p18">
            <a:extLst>
              <a:ext uri="{FF2B5EF4-FFF2-40B4-BE49-F238E27FC236}">
                <a16:creationId xmlns:a16="http://schemas.microsoft.com/office/drawing/2014/main" id="{632E2328-0A0B-3963-E695-D7583AC518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88887" y="3182055"/>
            <a:ext cx="567368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 student must enroll in three to five course 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 course must have at least five students.</a:t>
            </a:r>
            <a:endParaRPr dirty="0"/>
          </a:p>
        </p:txBody>
      </p:sp>
      <p:sp>
        <p:nvSpPr>
          <p:cNvPr id="16" name="Google Shape;233;p18">
            <a:extLst>
              <a:ext uri="{FF2B5EF4-FFF2-40B4-BE49-F238E27FC236}">
                <a16:creationId xmlns:a16="http://schemas.microsoft.com/office/drawing/2014/main" id="{152B273B-878B-B928-3A95-37264245F586}"/>
              </a:ext>
            </a:extLst>
          </p:cNvPr>
          <p:cNvSpPr txBox="1"/>
          <p:nvPr/>
        </p:nvSpPr>
        <p:spPr>
          <a:xfrm>
            <a:off x="2651125" y="4183064"/>
            <a:ext cx="546290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Other multiplicity constraints: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   exactly one                     1..*     one or more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0..1  zero or one                      3..5     three to five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0..*  zero or more                    4         exactly four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47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6E89FC-A1F0-0DB8-F855-5C62457D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13" y="515276"/>
            <a:ext cx="7020087" cy="58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3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minimal 3 class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berasosiasi</a:t>
            </a:r>
            <a:r>
              <a:rPr lang="en-US" dirty="0"/>
              <a:t>. </a:t>
            </a:r>
          </a:p>
          <a:p>
            <a:r>
              <a:rPr lang="en-US" dirty="0" err="1"/>
              <a:t>Buat</a:t>
            </a:r>
            <a:r>
              <a:rPr lang="en-US" dirty="0"/>
              <a:t> minimal 1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of objects</a:t>
            </a:r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method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class</a:t>
            </a:r>
          </a:p>
          <a:p>
            <a:r>
              <a:rPr lang="en-US" dirty="0" err="1"/>
              <a:t>Gambarkan</a:t>
            </a:r>
            <a:r>
              <a:rPr lang="en-US" dirty="0"/>
              <a:t> class </a:t>
            </a:r>
            <a:r>
              <a:rPr lang="en-US" dirty="0" err="1"/>
              <a:t>diagramnya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Ada 4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relasi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antar</a:t>
            </a:r>
            <a:r>
              <a:rPr lang="en-US" sz="2400" dirty="0"/>
              <a:t> class: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Inheritance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Association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Aggregation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sz="2000" dirty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27121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class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(parent/superclass) dan class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(child/subclass)</a:t>
            </a:r>
          </a:p>
          <a:p>
            <a:r>
              <a:rPr lang="en-US" dirty="0"/>
              <a:t>“is-a” relationship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seorang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Kucing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seeko</a:t>
            </a:r>
            <a:r>
              <a:rPr lang="en-US" dirty="0" err="1"/>
              <a:t>r</a:t>
            </a:r>
            <a:r>
              <a:rPr lang="en-US" dirty="0"/>
              <a:t> </a:t>
            </a:r>
            <a:r>
              <a:rPr lang="en-US" dirty="0" err="1"/>
              <a:t>Binatang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dirty="0"/>
              <a:t> </a:t>
            </a:r>
            <a:r>
              <a:rPr lang="en-US" dirty="0" err="1"/>
              <a:t>Bangunan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Mobil </a:t>
            </a:r>
            <a:r>
              <a:rPr lang="en-US" i="1" dirty="0" err="1"/>
              <a:t>merupakan</a:t>
            </a:r>
            <a:r>
              <a:rPr lang="en-US" i="1" dirty="0"/>
              <a:t> </a:t>
            </a:r>
            <a:r>
              <a:rPr lang="en-US" i="1" dirty="0" err="1"/>
              <a:t>sebuah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720" y="2824723"/>
            <a:ext cx="1581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192" y="2241451"/>
            <a:ext cx="7989752" cy="3630795"/>
          </a:xfrm>
        </p:spPr>
        <p:txBody>
          <a:bodyPr anchor="t"/>
          <a:lstStyle/>
          <a:p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“has-a” relationship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MataKuliah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46" y="4581245"/>
            <a:ext cx="39814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pic>
        <p:nvPicPr>
          <p:cNvPr id="1026" name="Picture 2" descr="UML Association vs. Aggregation vs. Composi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1962" y="2191544"/>
            <a:ext cx="36480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680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1124" y="1962532"/>
            <a:ext cx="7989752" cy="4334162"/>
          </a:xfrm>
        </p:spPr>
        <p:txBody>
          <a:bodyPr anchor="t">
            <a:normAutofit/>
          </a:bodyPr>
          <a:lstStyle/>
          <a:p>
            <a:r>
              <a:rPr lang="en-US" dirty="0"/>
              <a:t>Aggregation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Association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ownership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 </a:t>
            </a:r>
            <a:r>
              <a:rPr lang="en-US" dirty="0" err="1"/>
              <a:t>terhadap</a:t>
            </a:r>
            <a:r>
              <a:rPr lang="en-US" dirty="0"/>
              <a:t> class lain, </a:t>
            </a:r>
            <a:r>
              <a:rPr lang="en-US" dirty="0" err="1"/>
              <a:t>namun</a:t>
            </a:r>
            <a:r>
              <a:rPr lang="en-US" dirty="0"/>
              <a:t> masing-masing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life-cycle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endParaRPr lang="en-US" dirty="0"/>
          </a:p>
          <a:p>
            <a:r>
              <a:rPr lang="en-US" dirty="0"/>
              <a:t>Unidirectional association/one-way relationship</a:t>
            </a:r>
          </a:p>
          <a:p>
            <a:r>
              <a:rPr lang="en-US" dirty="0"/>
              <a:t>“has-a” + “whole-part” relationship</a:t>
            </a:r>
          </a:p>
          <a:p>
            <a:r>
              <a:rPr lang="en-US" dirty="0"/>
              <a:t>Ownership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ym typeface="Wingdings" panose="05000000000000000000" pitchFamily="2" charset="2"/>
              </a:rPr>
              <a:t>Jurusan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terdiri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beberapa</a:t>
            </a:r>
            <a:r>
              <a:rPr lang="en-US" dirty="0">
                <a:sym typeface="Wingdings" panose="05000000000000000000" pitchFamily="2" charset="2"/>
              </a:rPr>
              <a:t> Program </a:t>
            </a:r>
            <a:r>
              <a:rPr lang="en-US" dirty="0" err="1">
                <a:sym typeface="Wingdings" panose="05000000000000000000" pitchFamily="2" charset="2"/>
              </a:rPr>
              <a:t>Studi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Program </a:t>
            </a:r>
            <a:r>
              <a:rPr lang="en-US" dirty="0" err="1">
                <a:sym typeface="Wingdings" panose="05000000000000000000" pitchFamily="2" charset="2"/>
              </a:rPr>
              <a:t>Studi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merupakan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bagian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i="1" dirty="0" err="1">
                <a:sym typeface="Wingdings" panose="05000000000000000000" pitchFamily="2" charset="2"/>
              </a:rPr>
              <a:t>dari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Jurusan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</a:t>
            </a:r>
            <a:r>
              <a:rPr lang="en-US" dirty="0" err="1"/>
              <a:t>cyle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juga.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89" y="5497517"/>
            <a:ext cx="39719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78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Composition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Aggregation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ownership </a:t>
            </a:r>
            <a:r>
              <a:rPr lang="en-US" dirty="0" err="1"/>
              <a:t>antarkelas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child object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life-cycle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parent object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life cycle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, child object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parent object; child object juga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terhapus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parent object </a:t>
            </a:r>
            <a:r>
              <a:rPr lang="en-US" dirty="0" err="1"/>
              <a:t>dihapus</a:t>
            </a:r>
            <a:r>
              <a:rPr lang="en-US" dirty="0"/>
              <a:t>. </a:t>
            </a:r>
          </a:p>
          <a:p>
            <a:r>
              <a:rPr lang="en-US" dirty="0" err="1"/>
              <a:t>Contoh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Gedung </a:t>
            </a:r>
            <a:r>
              <a:rPr lang="en-US" i="1" dirty="0" err="1"/>
              <a:t>terdiri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dirty="0"/>
              <a:t> </a:t>
            </a:r>
            <a:r>
              <a:rPr lang="en-US" dirty="0" err="1"/>
              <a:t>Ruangan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i="1" dirty="0" err="1"/>
              <a:t>memiliki</a:t>
            </a:r>
            <a:r>
              <a:rPr lang="en-US" dirty="0"/>
              <a:t> </a:t>
            </a:r>
            <a:r>
              <a:rPr lang="en-US" dirty="0" err="1"/>
              <a:t>Tanggungan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E-mail </a:t>
            </a:r>
            <a:r>
              <a:rPr lang="en-US" i="1" dirty="0" err="1"/>
              <a:t>memiliki</a:t>
            </a:r>
            <a:r>
              <a:rPr lang="en-US" dirty="0"/>
              <a:t> Attachment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84" y="4267200"/>
            <a:ext cx="39433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0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JURUSAN &amp; PROGRAM STUDI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composition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, program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lain </a:t>
            </a:r>
            <a:r>
              <a:rPr lang="en-US" dirty="0">
                <a:sym typeface="Wingdings" panose="05000000000000000000" pitchFamily="2" charset="2"/>
              </a:rPr>
              <a:t> aggregation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88" y="4314545"/>
            <a:ext cx="3971925" cy="1133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88" y="2747399"/>
            <a:ext cx="40100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0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 NOTATION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779785"/>
              </p:ext>
            </p:extLst>
          </p:nvPr>
        </p:nvGraphicFramePr>
        <p:xfrm>
          <a:off x="3409391" y="2622175"/>
          <a:ext cx="5133975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550"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</a:t>
                      </a:r>
                      <a:r>
                        <a:rPr lang="en-US" dirty="0" err="1"/>
                        <a:t>atu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1..*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lebih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hingga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4618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2955</TotalTime>
  <Words>393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Gill Sans MT</vt:lpstr>
      <vt:lpstr>Tahoma</vt:lpstr>
      <vt:lpstr>Wingdings</vt:lpstr>
      <vt:lpstr>Wingdings 2</vt:lpstr>
      <vt:lpstr>Dividend</vt:lpstr>
      <vt:lpstr>CLASS RELATION (RELASI KELAS)</vt:lpstr>
      <vt:lpstr>Jenis relasi</vt:lpstr>
      <vt:lpstr>Inheritance</vt:lpstr>
      <vt:lpstr>association</vt:lpstr>
      <vt:lpstr>ASSOCIATION</vt:lpstr>
      <vt:lpstr>aggregation</vt:lpstr>
      <vt:lpstr>composition</vt:lpstr>
      <vt:lpstr>JURUSAN &amp; PROGRAM STUDI</vt:lpstr>
      <vt:lpstr>MULTIPLICITY NOTATION</vt:lpstr>
      <vt:lpstr>MULTIPLICITY NOTATION</vt:lpstr>
      <vt:lpstr>Multiplicity Assertion/Constraint</vt:lpstr>
      <vt:lpstr>PowerPoint Presentation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class</dc:title>
  <dc:creator>Vit Zuraida</dc:creator>
  <cp:lastModifiedBy>endah septa sintiya</cp:lastModifiedBy>
  <cp:revision>61</cp:revision>
  <dcterms:created xsi:type="dcterms:W3CDTF">2021-09-20T03:29:26Z</dcterms:created>
  <dcterms:modified xsi:type="dcterms:W3CDTF">2024-09-12T02:51:33Z</dcterms:modified>
</cp:coreProperties>
</file>