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Poppins Bold" charset="1" panose="00000800000000000000"/>
      <p:regular r:id="rId14"/>
    </p:embeddedFont>
    <p:embeddedFont>
      <p:font typeface="Poppins Medium" charset="1" panose="00000600000000000000"/>
      <p:regular r:id="rId15"/>
    </p:embeddedFont>
    <p:embeddedFont>
      <p:font typeface="Poppins" charset="1" panose="00000500000000000000"/>
      <p:regular r:id="rId16"/>
    </p:embeddedFont>
    <p:embeddedFont>
      <p:font typeface="Raleway Bold"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325529" y="3404967"/>
            <a:ext cx="18939059" cy="1464829"/>
            <a:chOff x="0" y="0"/>
            <a:chExt cx="4988065" cy="385799"/>
          </a:xfrm>
        </p:grpSpPr>
        <p:sp>
          <p:nvSpPr>
            <p:cNvPr name="Freeform 4" id="4"/>
            <p:cNvSpPr/>
            <p:nvPr/>
          </p:nvSpPr>
          <p:spPr>
            <a:xfrm flipH="false" flipV="false" rot="0">
              <a:off x="0" y="0"/>
              <a:ext cx="4988065" cy="385799"/>
            </a:xfrm>
            <a:custGeom>
              <a:avLst/>
              <a:gdLst/>
              <a:ahLst/>
              <a:cxnLst/>
              <a:rect r="r" b="b" t="t" l="l"/>
              <a:pathLst>
                <a:path h="385799" w="4988065">
                  <a:moveTo>
                    <a:pt x="0" y="0"/>
                  </a:moveTo>
                  <a:lnTo>
                    <a:pt x="4988065" y="0"/>
                  </a:lnTo>
                  <a:lnTo>
                    <a:pt x="4988065" y="385799"/>
                  </a:lnTo>
                  <a:lnTo>
                    <a:pt x="0" y="385799"/>
                  </a:lnTo>
                  <a:close/>
                </a:path>
              </a:pathLst>
            </a:custGeom>
            <a:solidFill>
              <a:srgbClr val="2B59C3">
                <a:alpha val="71765"/>
              </a:srgbClr>
            </a:solidFill>
          </p:spPr>
        </p:sp>
        <p:sp>
          <p:nvSpPr>
            <p:cNvPr name="TextBox 5" id="5"/>
            <p:cNvSpPr txBox="true"/>
            <p:nvPr/>
          </p:nvSpPr>
          <p:spPr>
            <a:xfrm>
              <a:off x="0" y="28575"/>
              <a:ext cx="4988065"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11394226" y="1431741"/>
            <a:ext cx="6379233" cy="8140553"/>
          </a:xfrm>
          <a:custGeom>
            <a:avLst/>
            <a:gdLst/>
            <a:ahLst/>
            <a:cxnLst/>
            <a:rect r="r" b="b" t="t" l="l"/>
            <a:pathLst>
              <a:path h="8140553" w="6379233">
                <a:moveTo>
                  <a:pt x="0" y="0"/>
                </a:moveTo>
                <a:lnTo>
                  <a:pt x="6379233" y="0"/>
                </a:lnTo>
                <a:lnTo>
                  <a:pt x="6379233" y="8140553"/>
                </a:lnTo>
                <a:lnTo>
                  <a:pt x="0" y="81405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010810" y="-155024"/>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2417225" y="6172200"/>
            <a:ext cx="6775868" cy="4114800"/>
          </a:xfrm>
          <a:custGeom>
            <a:avLst/>
            <a:gdLst/>
            <a:ahLst/>
            <a:cxnLst/>
            <a:rect r="r" b="b" t="t" l="l"/>
            <a:pathLst>
              <a:path h="4114800" w="6775868">
                <a:moveTo>
                  <a:pt x="6775869" y="4114800"/>
                </a:moveTo>
                <a:lnTo>
                  <a:pt x="0" y="4114800"/>
                </a:lnTo>
                <a:lnTo>
                  <a:pt x="0" y="0"/>
                </a:lnTo>
                <a:lnTo>
                  <a:pt x="6775869" y="0"/>
                </a:lnTo>
                <a:lnTo>
                  <a:pt x="6775869"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512710" y="3785821"/>
            <a:ext cx="9576009" cy="879245"/>
          </a:xfrm>
          <a:prstGeom prst="rect">
            <a:avLst/>
          </a:prstGeom>
        </p:spPr>
        <p:txBody>
          <a:bodyPr anchor="t" rtlCol="false" tIns="0" lIns="0" bIns="0" rIns="0">
            <a:spAutoFit/>
          </a:bodyPr>
          <a:lstStyle/>
          <a:p>
            <a:pPr algn="l">
              <a:lnSpc>
                <a:spcPts val="6222"/>
              </a:lnSpc>
              <a:spcBef>
                <a:spcPct val="0"/>
              </a:spcBef>
            </a:pPr>
            <a:r>
              <a:rPr lang="en-US" b="true" sz="5983">
                <a:solidFill>
                  <a:srgbClr val="F4F4F4"/>
                </a:solidFill>
                <a:latin typeface="Poppins Bold"/>
                <a:ea typeface="Poppins Bold"/>
                <a:cs typeface="Poppins Bold"/>
                <a:sym typeface="Poppins Bold"/>
              </a:rPr>
              <a:t>Information Technology</a:t>
            </a:r>
          </a:p>
        </p:txBody>
      </p:sp>
      <p:sp>
        <p:nvSpPr>
          <p:cNvPr name="Freeform 10" id="10"/>
          <p:cNvSpPr/>
          <p:nvPr/>
        </p:nvSpPr>
        <p:spPr>
          <a:xfrm flipH="false" flipV="false" rot="0">
            <a:off x="9263774" y="-842039"/>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4856933" y="3174284"/>
            <a:ext cx="3083622" cy="3126612"/>
          </a:xfrm>
          <a:custGeom>
            <a:avLst/>
            <a:gdLst/>
            <a:ahLst/>
            <a:cxnLst/>
            <a:rect r="r" b="b" t="t" l="l"/>
            <a:pathLst>
              <a:path h="3126612" w="3083622">
                <a:moveTo>
                  <a:pt x="0" y="0"/>
                </a:moveTo>
                <a:lnTo>
                  <a:pt x="3083622" y="0"/>
                </a:lnTo>
                <a:lnTo>
                  <a:pt x="3083622" y="3126613"/>
                </a:lnTo>
                <a:lnTo>
                  <a:pt x="0" y="3126613"/>
                </a:lnTo>
                <a:lnTo>
                  <a:pt x="0" y="0"/>
                </a:lnTo>
                <a:close/>
              </a:path>
            </a:pathLst>
          </a:custGeom>
          <a:blipFill>
            <a:blip r:embed="rId7">
              <a:alphaModFix amt="71000"/>
            </a:blip>
            <a:stretch>
              <a:fillRect l="0" t="0" r="0" b="0"/>
            </a:stretch>
          </a:blipFill>
        </p:spPr>
      </p:sp>
      <p:sp>
        <p:nvSpPr>
          <p:cNvPr name="Freeform 12" id="12"/>
          <p:cNvSpPr/>
          <p:nvPr/>
        </p:nvSpPr>
        <p:spPr>
          <a:xfrm flipH="false" flipV="false" rot="0">
            <a:off x="-246058" y="1259935"/>
            <a:ext cx="2549517" cy="2585062"/>
          </a:xfrm>
          <a:custGeom>
            <a:avLst/>
            <a:gdLst/>
            <a:ahLst/>
            <a:cxnLst/>
            <a:rect r="r" b="b" t="t" l="l"/>
            <a:pathLst>
              <a:path h="2585062" w="2549517">
                <a:moveTo>
                  <a:pt x="0" y="0"/>
                </a:moveTo>
                <a:lnTo>
                  <a:pt x="2549516" y="0"/>
                </a:lnTo>
                <a:lnTo>
                  <a:pt x="2549516" y="2585062"/>
                </a:lnTo>
                <a:lnTo>
                  <a:pt x="0" y="2585062"/>
                </a:lnTo>
                <a:lnTo>
                  <a:pt x="0" y="0"/>
                </a:lnTo>
                <a:close/>
              </a:path>
            </a:pathLst>
          </a:custGeom>
          <a:blipFill>
            <a:blip r:embed="rId7">
              <a:alphaModFix amt="71000"/>
            </a:blip>
            <a:stretch>
              <a:fillRect l="0" t="0" r="0" b="0"/>
            </a:stretch>
          </a:blipFill>
        </p:spPr>
      </p:sp>
      <p:sp>
        <p:nvSpPr>
          <p:cNvPr name="TextBox 13" id="13"/>
          <p:cNvSpPr txBox="true"/>
          <p:nvPr/>
        </p:nvSpPr>
        <p:spPr>
          <a:xfrm rot="0">
            <a:off x="1512710" y="4917421"/>
            <a:ext cx="8733610" cy="2599828"/>
          </a:xfrm>
          <a:prstGeom prst="rect">
            <a:avLst/>
          </a:prstGeom>
        </p:spPr>
        <p:txBody>
          <a:bodyPr anchor="t" rtlCol="false" tIns="0" lIns="0" bIns="0" rIns="0">
            <a:spAutoFit/>
          </a:bodyPr>
          <a:lstStyle/>
          <a:p>
            <a:pPr algn="l">
              <a:lnSpc>
                <a:spcPts val="9724"/>
              </a:lnSpc>
            </a:pPr>
            <a:r>
              <a:rPr lang="en-US" sz="9350" b="true">
                <a:solidFill>
                  <a:srgbClr val="063050"/>
                </a:solidFill>
                <a:latin typeface="Poppins Bold"/>
                <a:ea typeface="Poppins Bold"/>
                <a:cs typeface="Poppins Bold"/>
                <a:sym typeface="Poppins Bold"/>
              </a:rPr>
              <a:t>Infrastructure</a:t>
            </a:r>
          </a:p>
          <a:p>
            <a:pPr algn="l">
              <a:lnSpc>
                <a:spcPts val="9724"/>
              </a:lnSpc>
              <a:spcBef>
                <a:spcPct val="0"/>
              </a:spcBef>
            </a:pPr>
            <a:r>
              <a:rPr lang="en-US" b="true" sz="9350">
                <a:solidFill>
                  <a:srgbClr val="063050"/>
                </a:solidFill>
                <a:latin typeface="Poppins Bold"/>
                <a:ea typeface="Poppins Bold"/>
                <a:cs typeface="Poppins Bold"/>
                <a:sym typeface="Poppins Bold"/>
              </a:rPr>
              <a:t>Library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grpSp>
        <p:nvGrpSpPr>
          <p:cNvPr name="Group 4" id="4"/>
          <p:cNvGrpSpPr/>
          <p:nvPr/>
        </p:nvGrpSpPr>
        <p:grpSpPr>
          <a:xfrm rot="0">
            <a:off x="3901642" y="928050"/>
            <a:ext cx="14728021" cy="1966124"/>
            <a:chOff x="0" y="0"/>
            <a:chExt cx="3878985" cy="517827"/>
          </a:xfrm>
        </p:grpSpPr>
        <p:sp>
          <p:nvSpPr>
            <p:cNvPr name="Freeform 5" id="5"/>
            <p:cNvSpPr/>
            <p:nvPr/>
          </p:nvSpPr>
          <p:spPr>
            <a:xfrm flipH="false" flipV="false" rot="0">
              <a:off x="0" y="0"/>
              <a:ext cx="3878985" cy="517827"/>
            </a:xfrm>
            <a:custGeom>
              <a:avLst/>
              <a:gdLst/>
              <a:ahLst/>
              <a:cxnLst/>
              <a:rect r="r" b="b" t="t" l="l"/>
              <a:pathLst>
                <a:path h="517827" w="3878985">
                  <a:moveTo>
                    <a:pt x="0" y="0"/>
                  </a:moveTo>
                  <a:lnTo>
                    <a:pt x="3878985" y="0"/>
                  </a:lnTo>
                  <a:lnTo>
                    <a:pt x="3878985" y="517827"/>
                  </a:lnTo>
                  <a:lnTo>
                    <a:pt x="0" y="517827"/>
                  </a:lnTo>
                  <a:close/>
                </a:path>
              </a:pathLst>
            </a:custGeom>
            <a:solidFill>
              <a:srgbClr val="2B59C3">
                <a:alpha val="71765"/>
              </a:srgbClr>
            </a:solidFill>
          </p:spPr>
        </p:sp>
        <p:sp>
          <p:nvSpPr>
            <p:cNvPr name="TextBox 6" id="6"/>
            <p:cNvSpPr txBox="true"/>
            <p:nvPr/>
          </p:nvSpPr>
          <p:spPr>
            <a:xfrm>
              <a:off x="0" y="28575"/>
              <a:ext cx="3878985" cy="489252"/>
            </a:xfrm>
            <a:prstGeom prst="rect">
              <a:avLst/>
            </a:prstGeom>
          </p:spPr>
          <p:txBody>
            <a:bodyPr anchor="ctr" rtlCol="false" tIns="50800" lIns="50800" bIns="50800" rIns="50800"/>
            <a:lstStyle/>
            <a:p>
              <a:pPr algn="ctr">
                <a:lnSpc>
                  <a:spcPts val="2661"/>
                </a:lnSpc>
              </a:pPr>
            </a:p>
          </p:txBody>
        </p:sp>
      </p:grpSp>
      <p:sp>
        <p:nvSpPr>
          <p:cNvPr name="Freeform 7" id="7"/>
          <p:cNvSpPr/>
          <p:nvPr/>
        </p:nvSpPr>
        <p:spPr>
          <a:xfrm flipH="false" flipV="false" rot="0">
            <a:off x="-1030140" y="3002695"/>
            <a:ext cx="6217418" cy="6922226"/>
          </a:xfrm>
          <a:custGeom>
            <a:avLst/>
            <a:gdLst/>
            <a:ahLst/>
            <a:cxnLst/>
            <a:rect r="r" b="b" t="t" l="l"/>
            <a:pathLst>
              <a:path h="6922226" w="6217418">
                <a:moveTo>
                  <a:pt x="0" y="0"/>
                </a:moveTo>
                <a:lnTo>
                  <a:pt x="6217418" y="0"/>
                </a:lnTo>
                <a:lnTo>
                  <a:pt x="6217418" y="6922226"/>
                </a:lnTo>
                <a:lnTo>
                  <a:pt x="0" y="69222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72581" y="5777357"/>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sp>
        <p:nvSpPr>
          <p:cNvPr name="TextBox 9" id="9"/>
          <p:cNvSpPr txBox="true"/>
          <p:nvPr/>
        </p:nvSpPr>
        <p:spPr>
          <a:xfrm rot="0">
            <a:off x="4219807" y="1149850"/>
            <a:ext cx="13055626" cy="1549400"/>
          </a:xfrm>
          <a:prstGeom prst="rect">
            <a:avLst/>
          </a:prstGeom>
        </p:spPr>
        <p:txBody>
          <a:bodyPr anchor="t" rtlCol="false" tIns="0" lIns="0" bIns="0" rIns="0">
            <a:spAutoFit/>
          </a:bodyPr>
          <a:lstStyle/>
          <a:p>
            <a:pPr algn="l">
              <a:lnSpc>
                <a:spcPts val="5950"/>
              </a:lnSpc>
            </a:pPr>
            <a:r>
              <a:rPr lang="en-US" sz="5000" b="true">
                <a:solidFill>
                  <a:srgbClr val="F0F7FE"/>
                </a:solidFill>
                <a:latin typeface="Poppins Bold"/>
                <a:ea typeface="Poppins Bold"/>
                <a:cs typeface="Poppins Bold"/>
                <a:sym typeface="Poppins Bold"/>
              </a:rPr>
              <a:t>The Role and Impact of ITIL in IT Management</a:t>
            </a:r>
          </a:p>
        </p:txBody>
      </p:sp>
      <p:sp>
        <p:nvSpPr>
          <p:cNvPr name="TextBox 10" id="10"/>
          <p:cNvSpPr txBox="true"/>
          <p:nvPr/>
        </p:nvSpPr>
        <p:spPr>
          <a:xfrm rot="0">
            <a:off x="6753516" y="3437598"/>
            <a:ext cx="9024272" cy="5330952"/>
          </a:xfrm>
          <a:prstGeom prst="rect">
            <a:avLst/>
          </a:prstGeom>
        </p:spPr>
        <p:txBody>
          <a:bodyPr anchor="t" rtlCol="false" tIns="0" lIns="0" bIns="0" rIns="0">
            <a:spAutoFit/>
          </a:bodyPr>
          <a:lstStyle/>
          <a:p>
            <a:pPr algn="l">
              <a:lnSpc>
                <a:spcPts val="4239"/>
              </a:lnSpc>
            </a:pPr>
            <a:r>
              <a:rPr lang="en-US" sz="2700" spc="45" b="true">
                <a:solidFill>
                  <a:srgbClr val="063050"/>
                </a:solidFill>
                <a:latin typeface="Poppins Medium"/>
                <a:ea typeface="Poppins Medium"/>
                <a:cs typeface="Poppins Medium"/>
                <a:sym typeface="Poppins Medium"/>
              </a:rPr>
              <a:t>In the dynamic landscape of Information Technology (IT) management, the IT Infrastructure Library (ITIL) serves as a Important framework for optimizing IT service management practices. ITIL provides a structured methodology for aligning IT services with business needs, ensuring operational efficiency and effectiveness. This essay delves into ITIL's role in IT governance and management, elucidating its principles, benefits, and impact on IT infrastructure.</a:t>
            </a:r>
          </a:p>
        </p:txBody>
      </p:sp>
      <p:sp>
        <p:nvSpPr>
          <p:cNvPr name="Freeform 11" id="11"/>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true" flipV="false" rot="0">
            <a:off x="1744828" y="2366079"/>
            <a:ext cx="4143638" cy="6683287"/>
          </a:xfrm>
          <a:custGeom>
            <a:avLst/>
            <a:gdLst/>
            <a:ahLst/>
            <a:cxnLst/>
            <a:rect r="r" b="b" t="t" l="l"/>
            <a:pathLst>
              <a:path h="6683287" w="4143638">
                <a:moveTo>
                  <a:pt x="4143638" y="0"/>
                </a:moveTo>
                <a:lnTo>
                  <a:pt x="0" y="0"/>
                </a:lnTo>
                <a:lnTo>
                  <a:pt x="0" y="6683287"/>
                </a:lnTo>
                <a:lnTo>
                  <a:pt x="4143638" y="6683287"/>
                </a:lnTo>
                <a:lnTo>
                  <a:pt x="414363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774481" y="2366079"/>
            <a:ext cx="4780196" cy="2503085"/>
          </a:xfrm>
          <a:custGeom>
            <a:avLst/>
            <a:gdLst/>
            <a:ahLst/>
            <a:cxnLst/>
            <a:rect r="r" b="b" t="t" l="l"/>
            <a:pathLst>
              <a:path h="2503085" w="4780196">
                <a:moveTo>
                  <a:pt x="4780196" y="0"/>
                </a:moveTo>
                <a:lnTo>
                  <a:pt x="0" y="0"/>
                </a:lnTo>
                <a:lnTo>
                  <a:pt x="0" y="2503085"/>
                </a:lnTo>
                <a:lnTo>
                  <a:pt x="4780196" y="2503085"/>
                </a:lnTo>
                <a:lnTo>
                  <a:pt x="478019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646774" y="743843"/>
            <a:ext cx="6483384" cy="907417"/>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Point Of ITIL</a:t>
            </a:r>
          </a:p>
        </p:txBody>
      </p:sp>
      <p:sp>
        <p:nvSpPr>
          <p:cNvPr name="Freeform 6" id="6"/>
          <p:cNvSpPr/>
          <p:nvPr/>
        </p:nvSpPr>
        <p:spPr>
          <a:xfrm flipH="true" flipV="false" rot="0">
            <a:off x="-208256" y="7445195"/>
            <a:ext cx="4780196" cy="2503085"/>
          </a:xfrm>
          <a:custGeom>
            <a:avLst/>
            <a:gdLst/>
            <a:ahLst/>
            <a:cxnLst/>
            <a:rect r="r" b="b" t="t" l="l"/>
            <a:pathLst>
              <a:path h="2503085" w="4780196">
                <a:moveTo>
                  <a:pt x="4780196" y="0"/>
                </a:moveTo>
                <a:lnTo>
                  <a:pt x="0" y="0"/>
                </a:lnTo>
                <a:lnTo>
                  <a:pt x="0" y="2503085"/>
                </a:lnTo>
                <a:lnTo>
                  <a:pt x="4780196" y="2503085"/>
                </a:lnTo>
                <a:lnTo>
                  <a:pt x="4780196"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7385896" y="2676803"/>
            <a:ext cx="8976830" cy="5016977"/>
            <a:chOff x="0" y="0"/>
            <a:chExt cx="11969107" cy="6689302"/>
          </a:xfrm>
        </p:grpSpPr>
        <p:grpSp>
          <p:nvGrpSpPr>
            <p:cNvPr name="Group 8" id="8"/>
            <p:cNvGrpSpPr/>
            <p:nvPr/>
          </p:nvGrpSpPr>
          <p:grpSpPr>
            <a:xfrm rot="0">
              <a:off x="0" y="250494"/>
              <a:ext cx="476086" cy="476086"/>
              <a:chOff x="0" y="0"/>
              <a:chExt cx="94042" cy="94042"/>
            </a:xfrm>
          </p:grpSpPr>
          <p:sp>
            <p:nvSpPr>
              <p:cNvPr name="Freeform 9" id="9"/>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0" id="10"/>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1" id="11"/>
            <p:cNvSpPr txBox="true"/>
            <p:nvPr/>
          </p:nvSpPr>
          <p:spPr>
            <a:xfrm rot="0">
              <a:off x="1154273" y="653463"/>
              <a:ext cx="10033743" cy="799698"/>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Focuses on defining the strategy for IT services, aligning IT with business goals, and creating value through services.</a:t>
              </a:r>
            </a:p>
          </p:txBody>
        </p:sp>
        <p:sp>
          <p:nvSpPr>
            <p:cNvPr name="TextBox 12" id="12"/>
            <p:cNvSpPr txBox="true"/>
            <p:nvPr/>
          </p:nvSpPr>
          <p:spPr>
            <a:xfrm rot="0">
              <a:off x="1154273" y="-38100"/>
              <a:ext cx="10033743" cy="637669"/>
            </a:xfrm>
            <a:prstGeom prst="rect">
              <a:avLst/>
            </a:prstGeom>
          </p:spPr>
          <p:txBody>
            <a:bodyPr anchor="t" rtlCol="false" tIns="0" lIns="0" bIns="0" rIns="0">
              <a:spAutoFit/>
            </a:bodyPr>
            <a:lstStyle/>
            <a:p>
              <a:pPr algn="l">
                <a:lnSpc>
                  <a:spcPts val="3600"/>
                </a:lnSpc>
              </a:pPr>
              <a:r>
                <a:rPr lang="en-US" sz="2951" b="true">
                  <a:solidFill>
                    <a:srgbClr val="063050"/>
                  </a:solidFill>
                  <a:latin typeface="Poppins Medium"/>
                  <a:ea typeface="Poppins Medium"/>
                  <a:cs typeface="Poppins Medium"/>
                  <a:sym typeface="Poppins Medium"/>
                </a:rPr>
                <a:t>Service Strategy</a:t>
              </a:r>
            </a:p>
          </p:txBody>
        </p:sp>
        <p:sp>
          <p:nvSpPr>
            <p:cNvPr name="TextBox 13" id="13"/>
            <p:cNvSpPr txBox="true"/>
            <p:nvPr/>
          </p:nvSpPr>
          <p:spPr>
            <a:xfrm rot="0">
              <a:off x="1154273" y="2398723"/>
              <a:ext cx="10814834" cy="799842"/>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Involves designing new IT services or modifying existing ones, including architecture, processes, policies, and documentation.</a:t>
              </a:r>
            </a:p>
          </p:txBody>
        </p:sp>
        <p:sp>
          <p:nvSpPr>
            <p:cNvPr name="TextBox 14" id="14"/>
            <p:cNvSpPr txBox="true"/>
            <p:nvPr/>
          </p:nvSpPr>
          <p:spPr>
            <a:xfrm rot="0">
              <a:off x="1154273" y="1707160"/>
              <a:ext cx="10033743" cy="637669"/>
            </a:xfrm>
            <a:prstGeom prst="rect">
              <a:avLst/>
            </a:prstGeom>
          </p:spPr>
          <p:txBody>
            <a:bodyPr anchor="t" rtlCol="false" tIns="0" lIns="0" bIns="0" rIns="0">
              <a:spAutoFit/>
            </a:bodyPr>
            <a:lstStyle/>
            <a:p>
              <a:pPr algn="l">
                <a:lnSpc>
                  <a:spcPts val="3600"/>
                </a:lnSpc>
              </a:pPr>
              <a:r>
                <a:rPr lang="en-US" sz="2951" b="true">
                  <a:solidFill>
                    <a:srgbClr val="063050"/>
                  </a:solidFill>
                  <a:latin typeface="Poppins Medium"/>
                  <a:ea typeface="Poppins Medium"/>
                  <a:cs typeface="Poppins Medium"/>
                  <a:sym typeface="Poppins Medium"/>
                </a:rPr>
                <a:t>Service Design</a:t>
              </a:r>
            </a:p>
          </p:txBody>
        </p:sp>
        <p:sp>
          <p:nvSpPr>
            <p:cNvPr name="TextBox 15" id="15"/>
            <p:cNvSpPr txBox="true"/>
            <p:nvPr/>
          </p:nvSpPr>
          <p:spPr>
            <a:xfrm rot="0">
              <a:off x="1154273" y="4144019"/>
              <a:ext cx="10033743" cy="799842"/>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Deals with the deployment of new or changed services into the operational environment.</a:t>
              </a:r>
            </a:p>
          </p:txBody>
        </p:sp>
        <p:sp>
          <p:nvSpPr>
            <p:cNvPr name="TextBox 16" id="16"/>
            <p:cNvSpPr txBox="true"/>
            <p:nvPr/>
          </p:nvSpPr>
          <p:spPr>
            <a:xfrm rot="0">
              <a:off x="1154273" y="3452421"/>
              <a:ext cx="10033743" cy="637706"/>
            </a:xfrm>
            <a:prstGeom prst="rect">
              <a:avLst/>
            </a:prstGeom>
          </p:spPr>
          <p:txBody>
            <a:bodyPr anchor="t" rtlCol="false" tIns="0" lIns="0" bIns="0" rIns="0">
              <a:spAutoFit/>
            </a:bodyPr>
            <a:lstStyle/>
            <a:p>
              <a:pPr algn="l">
                <a:lnSpc>
                  <a:spcPts val="3600"/>
                </a:lnSpc>
              </a:pPr>
              <a:r>
                <a:rPr lang="en-US" sz="2951" b="true">
                  <a:solidFill>
                    <a:srgbClr val="063050"/>
                  </a:solidFill>
                  <a:latin typeface="Poppins Medium"/>
                  <a:ea typeface="Poppins Medium"/>
                  <a:cs typeface="Poppins Medium"/>
                  <a:sym typeface="Poppins Medium"/>
                </a:rPr>
                <a:t>Service Transition</a:t>
              </a:r>
            </a:p>
          </p:txBody>
        </p:sp>
        <p:grpSp>
          <p:nvGrpSpPr>
            <p:cNvPr name="Group 17" id="17"/>
            <p:cNvGrpSpPr/>
            <p:nvPr/>
          </p:nvGrpSpPr>
          <p:grpSpPr>
            <a:xfrm rot="0">
              <a:off x="0" y="3741105"/>
              <a:ext cx="476086" cy="476086"/>
              <a:chOff x="0" y="0"/>
              <a:chExt cx="94042" cy="94042"/>
            </a:xfrm>
          </p:grpSpPr>
          <p:sp>
            <p:nvSpPr>
              <p:cNvPr name="Freeform 18" id="18"/>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9" id="19"/>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grpSp>
          <p:nvGrpSpPr>
            <p:cNvPr name="Group 20" id="20"/>
            <p:cNvGrpSpPr/>
            <p:nvPr/>
          </p:nvGrpSpPr>
          <p:grpSpPr>
            <a:xfrm rot="0">
              <a:off x="0" y="1941687"/>
              <a:ext cx="476086" cy="476086"/>
              <a:chOff x="0" y="0"/>
              <a:chExt cx="94042" cy="94042"/>
            </a:xfrm>
          </p:grpSpPr>
          <p:sp>
            <p:nvSpPr>
              <p:cNvPr name="Freeform 21" id="21"/>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22" id="22"/>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23" id="23"/>
            <p:cNvSpPr txBox="true"/>
            <p:nvPr/>
          </p:nvSpPr>
          <p:spPr>
            <a:xfrm rot="0">
              <a:off x="1154273" y="5889460"/>
              <a:ext cx="10033743" cy="799842"/>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Concerned with the effective and efficient delivery and support of services.</a:t>
              </a:r>
            </a:p>
          </p:txBody>
        </p:sp>
        <p:sp>
          <p:nvSpPr>
            <p:cNvPr name="TextBox 24" id="24"/>
            <p:cNvSpPr txBox="true"/>
            <p:nvPr/>
          </p:nvSpPr>
          <p:spPr>
            <a:xfrm rot="0">
              <a:off x="1154273" y="5197862"/>
              <a:ext cx="10033743" cy="637706"/>
            </a:xfrm>
            <a:prstGeom prst="rect">
              <a:avLst/>
            </a:prstGeom>
          </p:spPr>
          <p:txBody>
            <a:bodyPr anchor="t" rtlCol="false" tIns="0" lIns="0" bIns="0" rIns="0">
              <a:spAutoFit/>
            </a:bodyPr>
            <a:lstStyle/>
            <a:p>
              <a:pPr algn="l">
                <a:lnSpc>
                  <a:spcPts val="3600"/>
                </a:lnSpc>
              </a:pPr>
              <a:r>
                <a:rPr lang="en-US" sz="2951" b="true">
                  <a:solidFill>
                    <a:srgbClr val="063050"/>
                  </a:solidFill>
                  <a:latin typeface="Poppins Medium"/>
                  <a:ea typeface="Poppins Medium"/>
                  <a:cs typeface="Poppins Medium"/>
                  <a:sym typeface="Poppins Medium"/>
                </a:rPr>
                <a:t>Service Operation</a:t>
              </a:r>
            </a:p>
          </p:txBody>
        </p:sp>
        <p:grpSp>
          <p:nvGrpSpPr>
            <p:cNvPr name="Group 25" id="25"/>
            <p:cNvGrpSpPr/>
            <p:nvPr/>
          </p:nvGrpSpPr>
          <p:grpSpPr>
            <a:xfrm rot="0">
              <a:off x="0" y="5486546"/>
              <a:ext cx="476086" cy="476086"/>
              <a:chOff x="0" y="0"/>
              <a:chExt cx="94042" cy="94042"/>
            </a:xfrm>
          </p:grpSpPr>
          <p:sp>
            <p:nvSpPr>
              <p:cNvPr name="Freeform 26" id="26"/>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27" id="27"/>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grpSp>
      <p:sp>
        <p:nvSpPr>
          <p:cNvPr name="TextBox 28" id="28"/>
          <p:cNvSpPr txBox="true"/>
          <p:nvPr/>
        </p:nvSpPr>
        <p:spPr>
          <a:xfrm rot="0">
            <a:off x="2646774" y="1581868"/>
            <a:ext cx="9478244" cy="662956"/>
          </a:xfrm>
          <a:prstGeom prst="rect">
            <a:avLst/>
          </a:prstGeom>
        </p:spPr>
        <p:txBody>
          <a:bodyPr anchor="t" rtlCol="false" tIns="0" lIns="0" bIns="0" rIns="0">
            <a:spAutoFit/>
          </a:bodyPr>
          <a:lstStyle/>
          <a:p>
            <a:pPr algn="l">
              <a:lnSpc>
                <a:spcPts val="2621"/>
              </a:lnSpc>
            </a:pPr>
            <a:r>
              <a:rPr lang="en-US" sz="2097" b="true">
                <a:solidFill>
                  <a:srgbClr val="0B4876"/>
                </a:solidFill>
                <a:latin typeface="Poppins Medium"/>
                <a:ea typeface="Poppins Medium"/>
                <a:cs typeface="Poppins Medium"/>
                <a:sym typeface="Poppins Medium"/>
              </a:rPr>
              <a:t>The core of ITIL is its service lifecycle approach, which includes the following key stages</a:t>
            </a:r>
          </a:p>
        </p:txBody>
      </p:sp>
      <p:sp>
        <p:nvSpPr>
          <p:cNvPr name="Freeform 29" id="29"/>
          <p:cNvSpPr/>
          <p:nvPr/>
        </p:nvSpPr>
        <p:spPr>
          <a:xfrm flipH="false" flipV="false" rot="0">
            <a:off x="16705897" y="1234299"/>
            <a:ext cx="2232436" cy="2263560"/>
          </a:xfrm>
          <a:custGeom>
            <a:avLst/>
            <a:gdLst/>
            <a:ahLst/>
            <a:cxnLst/>
            <a:rect r="r" b="b" t="t" l="l"/>
            <a:pathLst>
              <a:path h="2263560" w="2232436">
                <a:moveTo>
                  <a:pt x="0" y="0"/>
                </a:moveTo>
                <a:lnTo>
                  <a:pt x="2232435" y="0"/>
                </a:lnTo>
                <a:lnTo>
                  <a:pt x="2232435" y="2263560"/>
                </a:lnTo>
                <a:lnTo>
                  <a:pt x="0" y="2263560"/>
                </a:lnTo>
                <a:lnTo>
                  <a:pt x="0" y="0"/>
                </a:lnTo>
                <a:close/>
              </a:path>
            </a:pathLst>
          </a:custGeom>
          <a:blipFill>
            <a:blip r:embed="rId7">
              <a:alphaModFix amt="71000"/>
            </a:blip>
            <a:stretch>
              <a:fillRect l="0" t="0" r="0" b="0"/>
            </a:stretch>
          </a:blipFill>
        </p:spPr>
      </p:sp>
      <p:sp>
        <p:nvSpPr>
          <p:cNvPr name="Freeform 30" id="30"/>
          <p:cNvSpPr/>
          <p:nvPr/>
        </p:nvSpPr>
        <p:spPr>
          <a:xfrm flipH="false" flipV="false" rot="0">
            <a:off x="-774481" y="7917586"/>
            <a:ext cx="2232436" cy="2263560"/>
          </a:xfrm>
          <a:custGeom>
            <a:avLst/>
            <a:gdLst/>
            <a:ahLst/>
            <a:cxnLst/>
            <a:rect r="r" b="b" t="t" l="l"/>
            <a:pathLst>
              <a:path h="2263560" w="2232436">
                <a:moveTo>
                  <a:pt x="0" y="0"/>
                </a:moveTo>
                <a:lnTo>
                  <a:pt x="2232436" y="0"/>
                </a:lnTo>
                <a:lnTo>
                  <a:pt x="2232436" y="2263560"/>
                </a:lnTo>
                <a:lnTo>
                  <a:pt x="0" y="2263560"/>
                </a:lnTo>
                <a:lnTo>
                  <a:pt x="0" y="0"/>
                </a:lnTo>
                <a:close/>
              </a:path>
            </a:pathLst>
          </a:custGeom>
          <a:blipFill>
            <a:blip r:embed="rId7">
              <a:alphaModFix amt="71000"/>
            </a:blip>
            <a:stretch>
              <a:fillRect l="0" t="0" r="0" b="0"/>
            </a:stretch>
          </a:blipFill>
        </p:spPr>
      </p:sp>
      <p:grpSp>
        <p:nvGrpSpPr>
          <p:cNvPr name="Group 31" id="31"/>
          <p:cNvGrpSpPr/>
          <p:nvPr/>
        </p:nvGrpSpPr>
        <p:grpSpPr>
          <a:xfrm rot="0">
            <a:off x="7385896" y="7959361"/>
            <a:ext cx="8391012" cy="1090006"/>
            <a:chOff x="0" y="0"/>
            <a:chExt cx="11188016" cy="1453341"/>
          </a:xfrm>
        </p:grpSpPr>
        <p:sp>
          <p:nvSpPr>
            <p:cNvPr name="TextBox 32" id="32"/>
            <p:cNvSpPr txBox="true"/>
            <p:nvPr/>
          </p:nvSpPr>
          <p:spPr>
            <a:xfrm rot="0">
              <a:off x="1154273" y="653499"/>
              <a:ext cx="10033743" cy="799842"/>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Focuses on improving service quality and performance through ongoing evaluation and refinement.</a:t>
              </a:r>
            </a:p>
          </p:txBody>
        </p:sp>
        <p:sp>
          <p:nvSpPr>
            <p:cNvPr name="TextBox 33" id="33"/>
            <p:cNvSpPr txBox="true"/>
            <p:nvPr/>
          </p:nvSpPr>
          <p:spPr>
            <a:xfrm rot="0">
              <a:off x="1154273" y="-38100"/>
              <a:ext cx="10033743" cy="637706"/>
            </a:xfrm>
            <a:prstGeom prst="rect">
              <a:avLst/>
            </a:prstGeom>
          </p:spPr>
          <p:txBody>
            <a:bodyPr anchor="t" rtlCol="false" tIns="0" lIns="0" bIns="0" rIns="0">
              <a:spAutoFit/>
            </a:bodyPr>
            <a:lstStyle/>
            <a:p>
              <a:pPr algn="l">
                <a:lnSpc>
                  <a:spcPts val="3600"/>
                </a:lnSpc>
              </a:pPr>
              <a:r>
                <a:rPr lang="en-US" sz="2951" b="true">
                  <a:solidFill>
                    <a:srgbClr val="063050"/>
                  </a:solidFill>
                  <a:latin typeface="Poppins Medium"/>
                  <a:ea typeface="Poppins Medium"/>
                  <a:cs typeface="Poppins Medium"/>
                  <a:sym typeface="Poppins Medium"/>
                </a:rPr>
                <a:t>Continual Service Improvement</a:t>
              </a:r>
            </a:p>
          </p:txBody>
        </p:sp>
        <p:grpSp>
          <p:nvGrpSpPr>
            <p:cNvPr name="Group 34" id="34"/>
            <p:cNvGrpSpPr/>
            <p:nvPr/>
          </p:nvGrpSpPr>
          <p:grpSpPr>
            <a:xfrm rot="0">
              <a:off x="0" y="250584"/>
              <a:ext cx="476086" cy="476086"/>
              <a:chOff x="0" y="0"/>
              <a:chExt cx="94042" cy="94042"/>
            </a:xfrm>
          </p:grpSpPr>
          <p:sp>
            <p:nvSpPr>
              <p:cNvPr name="Freeform 35" id="35"/>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36" id="36"/>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0712739" y="4305951"/>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2946399" y="1956063"/>
            <a:ext cx="4312901" cy="7366756"/>
          </a:xfrm>
          <a:custGeom>
            <a:avLst/>
            <a:gdLst/>
            <a:ahLst/>
            <a:cxnLst/>
            <a:rect r="r" b="b" t="t" l="l"/>
            <a:pathLst>
              <a:path h="7366756" w="4312901">
                <a:moveTo>
                  <a:pt x="4312901" y="0"/>
                </a:moveTo>
                <a:lnTo>
                  <a:pt x="0" y="0"/>
                </a:lnTo>
                <a:lnTo>
                  <a:pt x="0" y="7366756"/>
                </a:lnTo>
                <a:lnTo>
                  <a:pt x="4312901" y="7366756"/>
                </a:lnTo>
                <a:lnTo>
                  <a:pt x="431290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5630683" y="784161"/>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859447" y="8090545"/>
            <a:ext cx="5314633" cy="2666980"/>
          </a:xfrm>
          <a:custGeom>
            <a:avLst/>
            <a:gdLst/>
            <a:ahLst/>
            <a:cxnLst/>
            <a:rect r="r" b="b" t="t" l="l"/>
            <a:pathLst>
              <a:path h="2666980" w="5314633">
                <a:moveTo>
                  <a:pt x="0" y="0"/>
                </a:moveTo>
                <a:lnTo>
                  <a:pt x="5314633" y="0"/>
                </a:lnTo>
                <a:lnTo>
                  <a:pt x="5314633"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845531" y="1638545"/>
            <a:ext cx="3083622" cy="3126612"/>
          </a:xfrm>
          <a:custGeom>
            <a:avLst/>
            <a:gdLst/>
            <a:ahLst/>
            <a:cxnLst/>
            <a:rect r="r" b="b" t="t" l="l"/>
            <a:pathLst>
              <a:path h="3126612" w="3083622">
                <a:moveTo>
                  <a:pt x="0" y="0"/>
                </a:moveTo>
                <a:lnTo>
                  <a:pt x="3083621" y="0"/>
                </a:lnTo>
                <a:lnTo>
                  <a:pt x="3083621" y="3126613"/>
                </a:lnTo>
                <a:lnTo>
                  <a:pt x="0" y="3126613"/>
                </a:lnTo>
                <a:lnTo>
                  <a:pt x="0" y="0"/>
                </a:lnTo>
                <a:close/>
              </a:path>
            </a:pathLst>
          </a:custGeom>
          <a:blipFill>
            <a:blip r:embed="rId7">
              <a:alphaModFix amt="71000"/>
            </a:blip>
            <a:stretch>
              <a:fillRect l="0" t="0" r="0" b="0"/>
            </a:stretch>
          </a:blipFill>
        </p:spPr>
      </p:sp>
      <p:sp>
        <p:nvSpPr>
          <p:cNvPr name="TextBox 8" id="8"/>
          <p:cNvSpPr txBox="true"/>
          <p:nvPr/>
        </p:nvSpPr>
        <p:spPr>
          <a:xfrm rot="0">
            <a:off x="1028700" y="1066800"/>
            <a:ext cx="6186183" cy="1726622"/>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Principles and Benefits of ITIL</a:t>
            </a:r>
          </a:p>
        </p:txBody>
      </p:sp>
      <p:sp>
        <p:nvSpPr>
          <p:cNvPr name="TextBox 9" id="9"/>
          <p:cNvSpPr txBox="true"/>
          <p:nvPr/>
        </p:nvSpPr>
        <p:spPr>
          <a:xfrm rot="0">
            <a:off x="1028700" y="3384466"/>
            <a:ext cx="8622788" cy="5741007"/>
          </a:xfrm>
          <a:prstGeom prst="rect">
            <a:avLst/>
          </a:prstGeom>
        </p:spPr>
        <p:txBody>
          <a:bodyPr anchor="t" rtlCol="false" tIns="0" lIns="0" bIns="0" rIns="0">
            <a:spAutoFit/>
          </a:bodyPr>
          <a:lstStyle/>
          <a:p>
            <a:pPr algn="l" marL="507609" indent="-253804" lvl="1">
              <a:lnSpc>
                <a:spcPts val="3291"/>
              </a:lnSpc>
              <a:buFont typeface="Arial"/>
              <a:buChar char="•"/>
            </a:pPr>
            <a:r>
              <a:rPr lang="en-US" b="true" sz="2351" spc="190">
                <a:solidFill>
                  <a:srgbClr val="063050"/>
                </a:solidFill>
                <a:latin typeface="Poppins Medium"/>
                <a:ea typeface="Poppins Medium"/>
                <a:cs typeface="Poppins Medium"/>
                <a:sym typeface="Poppins Medium"/>
              </a:rPr>
              <a:t>Customer Focus: ITIL ensures IT services meet customer needs and align with business goals, enhancing value delivery.</a:t>
            </a:r>
          </a:p>
          <a:p>
            <a:pPr algn="l" marL="507609" indent="-253804" lvl="1">
              <a:lnSpc>
                <a:spcPts val="3291"/>
              </a:lnSpc>
              <a:buFont typeface="Arial"/>
              <a:buChar char="•"/>
            </a:pPr>
            <a:r>
              <a:rPr lang="en-US" b="true" sz="2351" spc="190">
                <a:solidFill>
                  <a:srgbClr val="063050"/>
                </a:solidFill>
                <a:latin typeface="Poppins Medium"/>
                <a:ea typeface="Poppins Medium"/>
                <a:cs typeface="Poppins Medium"/>
                <a:sym typeface="Poppins Medium"/>
              </a:rPr>
              <a:t>Service Lifecycle Approach: Covers all stages from strategy to continual improvement, ensuring comprehensive service management.</a:t>
            </a:r>
          </a:p>
          <a:p>
            <a:pPr algn="l" marL="507609" indent="-253804" lvl="1">
              <a:lnSpc>
                <a:spcPts val="3291"/>
              </a:lnSpc>
              <a:buFont typeface="Arial"/>
              <a:buChar char="•"/>
            </a:pPr>
            <a:r>
              <a:rPr lang="en-US" b="true" sz="2351" spc="190">
                <a:solidFill>
                  <a:srgbClr val="063050"/>
                </a:solidFill>
                <a:latin typeface="Poppins Medium"/>
                <a:ea typeface="Poppins Medium"/>
                <a:cs typeface="Poppins Medium"/>
                <a:sym typeface="Poppins Medium"/>
              </a:rPr>
              <a:t>Value Creation: Aims to create value for both the organization and its customers through effective and efficient service management.</a:t>
            </a:r>
          </a:p>
          <a:p>
            <a:pPr algn="l" marL="507609" indent="-253804" lvl="1">
              <a:lnSpc>
                <a:spcPts val="3291"/>
              </a:lnSpc>
              <a:buFont typeface="Arial"/>
              <a:buChar char="•"/>
            </a:pPr>
            <a:r>
              <a:rPr lang="en-US" b="true" sz="2351" spc="190">
                <a:solidFill>
                  <a:srgbClr val="063050"/>
                </a:solidFill>
                <a:latin typeface="Poppins Medium"/>
                <a:ea typeface="Poppins Medium"/>
                <a:cs typeface="Poppins Medium"/>
                <a:sym typeface="Poppins Medium"/>
              </a:rPr>
              <a:t>Integration with Other Frameworks: Works well with methodologies like Agile and DevOps, supporting a holistic IT management approach.</a:t>
            </a:r>
          </a:p>
        </p:txBody>
      </p:sp>
      <p:sp>
        <p:nvSpPr>
          <p:cNvPr name="Freeform 10" id="10"/>
          <p:cNvSpPr/>
          <p:nvPr/>
        </p:nvSpPr>
        <p:spPr>
          <a:xfrm flipH="false" flipV="false" rot="0">
            <a:off x="-1395590" y="5254128"/>
            <a:ext cx="3083622" cy="3126612"/>
          </a:xfrm>
          <a:custGeom>
            <a:avLst/>
            <a:gdLst/>
            <a:ahLst/>
            <a:cxnLst/>
            <a:rect r="r" b="b" t="t" l="l"/>
            <a:pathLst>
              <a:path h="3126612" w="3083622">
                <a:moveTo>
                  <a:pt x="0" y="0"/>
                </a:moveTo>
                <a:lnTo>
                  <a:pt x="3083622" y="0"/>
                </a:lnTo>
                <a:lnTo>
                  <a:pt x="3083622" y="3126612"/>
                </a:lnTo>
                <a:lnTo>
                  <a:pt x="0" y="3126612"/>
                </a:lnTo>
                <a:lnTo>
                  <a:pt x="0" y="0"/>
                </a:lnTo>
                <a:close/>
              </a:path>
            </a:pathLst>
          </a:custGeom>
          <a:blipFill>
            <a:blip r:embed="rId7">
              <a:alphaModFix amt="71000"/>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9910714" y="4849406"/>
            <a:ext cx="6393051" cy="4114800"/>
          </a:xfrm>
          <a:custGeom>
            <a:avLst/>
            <a:gdLst/>
            <a:ahLst/>
            <a:cxnLst/>
            <a:rect r="r" b="b" t="t" l="l"/>
            <a:pathLst>
              <a:path h="4114800" w="6393051">
                <a:moveTo>
                  <a:pt x="0" y="0"/>
                </a:moveTo>
                <a:lnTo>
                  <a:pt x="6393051" y="0"/>
                </a:lnTo>
                <a:lnTo>
                  <a:pt x="63930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107240" y="2464745"/>
            <a:ext cx="2551176" cy="4114800"/>
          </a:xfrm>
          <a:custGeom>
            <a:avLst/>
            <a:gdLst/>
            <a:ahLst/>
            <a:cxnLst/>
            <a:rect r="r" b="b" t="t" l="l"/>
            <a:pathLst>
              <a:path h="4114800" w="2551176">
                <a:moveTo>
                  <a:pt x="0" y="0"/>
                </a:moveTo>
                <a:lnTo>
                  <a:pt x="2551176" y="0"/>
                </a:lnTo>
                <a:lnTo>
                  <a:pt x="255117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948091" y="2540234"/>
            <a:ext cx="1765702" cy="1981910"/>
          </a:xfrm>
          <a:custGeom>
            <a:avLst/>
            <a:gdLst/>
            <a:ahLst/>
            <a:cxnLst/>
            <a:rect r="r" b="b" t="t" l="l"/>
            <a:pathLst>
              <a:path h="1981910" w="1765702">
                <a:moveTo>
                  <a:pt x="0" y="0"/>
                </a:moveTo>
                <a:lnTo>
                  <a:pt x="1765702" y="0"/>
                </a:lnTo>
                <a:lnTo>
                  <a:pt x="1765702" y="1981911"/>
                </a:lnTo>
                <a:lnTo>
                  <a:pt x="0" y="19819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5936987" y="3531190"/>
            <a:ext cx="1765702" cy="1981910"/>
          </a:xfrm>
          <a:custGeom>
            <a:avLst/>
            <a:gdLst/>
            <a:ahLst/>
            <a:cxnLst/>
            <a:rect r="r" b="b" t="t" l="l"/>
            <a:pathLst>
              <a:path h="1981910" w="1765702">
                <a:moveTo>
                  <a:pt x="0" y="0"/>
                </a:moveTo>
                <a:lnTo>
                  <a:pt x="1765702" y="0"/>
                </a:lnTo>
                <a:lnTo>
                  <a:pt x="1765702" y="1981910"/>
                </a:lnTo>
                <a:lnTo>
                  <a:pt x="0" y="19819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1991022" y="1332965"/>
            <a:ext cx="2232436" cy="2263560"/>
          </a:xfrm>
          <a:custGeom>
            <a:avLst/>
            <a:gdLst/>
            <a:ahLst/>
            <a:cxnLst/>
            <a:rect r="r" b="b" t="t" l="l"/>
            <a:pathLst>
              <a:path h="2263560" w="2232436">
                <a:moveTo>
                  <a:pt x="0" y="0"/>
                </a:moveTo>
                <a:lnTo>
                  <a:pt x="2232436" y="0"/>
                </a:lnTo>
                <a:lnTo>
                  <a:pt x="2232436" y="2263559"/>
                </a:lnTo>
                <a:lnTo>
                  <a:pt x="0" y="2263559"/>
                </a:lnTo>
                <a:lnTo>
                  <a:pt x="0" y="0"/>
                </a:lnTo>
                <a:close/>
              </a:path>
            </a:pathLst>
          </a:custGeom>
          <a:blipFill>
            <a:blip r:embed="rId9">
              <a:alphaModFix amt="71000"/>
            </a:blip>
            <a:stretch>
              <a:fillRect l="0" t="0" r="0" b="0"/>
            </a:stretch>
          </a:blipFill>
        </p:spPr>
      </p:sp>
      <p:sp>
        <p:nvSpPr>
          <p:cNvPr name="TextBox 8" id="8"/>
          <p:cNvSpPr txBox="true"/>
          <p:nvPr/>
        </p:nvSpPr>
        <p:spPr>
          <a:xfrm rot="0">
            <a:off x="1028700" y="1066800"/>
            <a:ext cx="8882014" cy="1726622"/>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Impact to IT Business Infrastructure</a:t>
            </a:r>
          </a:p>
        </p:txBody>
      </p:sp>
      <p:sp>
        <p:nvSpPr>
          <p:cNvPr name="TextBox 9" id="9"/>
          <p:cNvSpPr txBox="true"/>
          <p:nvPr/>
        </p:nvSpPr>
        <p:spPr>
          <a:xfrm rot="0">
            <a:off x="1028700" y="3299778"/>
            <a:ext cx="8115300" cy="4603826"/>
          </a:xfrm>
          <a:prstGeom prst="rect">
            <a:avLst/>
          </a:prstGeom>
        </p:spPr>
        <p:txBody>
          <a:bodyPr anchor="t" rtlCol="false" tIns="0" lIns="0" bIns="0" rIns="0">
            <a:spAutoFit/>
          </a:bodyPr>
          <a:lstStyle/>
          <a:p>
            <a:pPr algn="l" marL="533272" indent="-266636" lvl="1">
              <a:lnSpc>
                <a:spcPts val="3013"/>
              </a:lnSpc>
              <a:buFont typeface="Arial"/>
              <a:buChar char="•"/>
            </a:pPr>
            <a:r>
              <a:rPr lang="en-US" sz="2469">
                <a:solidFill>
                  <a:srgbClr val="063050"/>
                </a:solidFill>
                <a:latin typeface="Poppins"/>
                <a:ea typeface="Poppins"/>
                <a:cs typeface="Poppins"/>
                <a:sym typeface="Poppins"/>
              </a:rPr>
              <a:t>Standardized Processes: ITIL supports using the same methods for managing IT services, which makes service delivery more consistent and reliable.</a:t>
            </a:r>
          </a:p>
          <a:p>
            <a:pPr algn="l" marL="533272" indent="-266636" lvl="1">
              <a:lnSpc>
                <a:spcPts val="3013"/>
              </a:lnSpc>
              <a:buFont typeface="Arial"/>
              <a:buChar char="•"/>
            </a:pPr>
            <a:r>
              <a:rPr lang="en-US" sz="2469">
                <a:solidFill>
                  <a:srgbClr val="063050"/>
                </a:solidFill>
                <a:latin typeface="Poppins"/>
                <a:ea typeface="Poppins"/>
                <a:cs typeface="Poppins"/>
                <a:sym typeface="Poppins"/>
              </a:rPr>
              <a:t>Improved Communication: ITIL helps improve communication between IT and business teams, leading to better coordination and teamwork.</a:t>
            </a:r>
          </a:p>
          <a:p>
            <a:pPr algn="l" marL="533272" indent="-266636" lvl="1">
              <a:lnSpc>
                <a:spcPts val="3013"/>
              </a:lnSpc>
              <a:buFont typeface="Arial"/>
              <a:buChar char="•"/>
            </a:pPr>
            <a:r>
              <a:rPr lang="en-US" sz="2469">
                <a:solidFill>
                  <a:srgbClr val="063050"/>
                </a:solidFill>
                <a:latin typeface="Poppins"/>
                <a:ea typeface="Poppins"/>
                <a:cs typeface="Poppins"/>
                <a:sym typeface="Poppins"/>
              </a:rPr>
              <a:t>Enhanced Performance Monitoring: ITIL focuses on continuously improving by tracking and analyzing performance, helping organizations find and fix problems early.</a:t>
            </a:r>
          </a:p>
        </p:txBody>
      </p:sp>
      <p:sp>
        <p:nvSpPr>
          <p:cNvPr name="Freeform 10" id="10"/>
          <p:cNvSpPr/>
          <p:nvPr/>
        </p:nvSpPr>
        <p:spPr>
          <a:xfrm flipH="false" flipV="false" rot="0">
            <a:off x="-2157493" y="6777497"/>
            <a:ext cx="4313283" cy="4373418"/>
          </a:xfrm>
          <a:custGeom>
            <a:avLst/>
            <a:gdLst/>
            <a:ahLst/>
            <a:cxnLst/>
            <a:rect r="r" b="b" t="t" l="l"/>
            <a:pathLst>
              <a:path h="4373418" w="4313283">
                <a:moveTo>
                  <a:pt x="0" y="0"/>
                </a:moveTo>
                <a:lnTo>
                  <a:pt x="4313284" y="0"/>
                </a:lnTo>
                <a:lnTo>
                  <a:pt x="4313284" y="4373418"/>
                </a:lnTo>
                <a:lnTo>
                  <a:pt x="0" y="4373418"/>
                </a:lnTo>
                <a:lnTo>
                  <a:pt x="0" y="0"/>
                </a:lnTo>
                <a:close/>
              </a:path>
            </a:pathLst>
          </a:custGeom>
          <a:blipFill>
            <a:blip r:embed="rId9">
              <a:alphaModFix amt="71000"/>
            </a:blip>
            <a:stretch>
              <a:fillRect l="0" t="0" r="0" b="0"/>
            </a:stretch>
          </a:blipFill>
        </p:spPr>
      </p:sp>
      <p:sp>
        <p:nvSpPr>
          <p:cNvPr name="Freeform 11" id="11"/>
          <p:cNvSpPr/>
          <p:nvPr/>
        </p:nvSpPr>
        <p:spPr>
          <a:xfrm flipH="false" flipV="false" rot="0">
            <a:off x="15906066" y="6478896"/>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9">
              <a:alphaModFix amt="71000"/>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178646" y="-437854"/>
            <a:ext cx="12272926" cy="10724854"/>
            <a:chOff x="0" y="0"/>
            <a:chExt cx="16363902" cy="14299805"/>
          </a:xfrm>
        </p:grpSpPr>
        <p:sp>
          <p:nvSpPr>
            <p:cNvPr name="Freeform 4" id="4"/>
            <p:cNvSpPr/>
            <p:nvPr/>
          </p:nvSpPr>
          <p:spPr>
            <a:xfrm flipH="true" flipV="false" rot="0">
              <a:off x="10159302" y="2877342"/>
              <a:ext cx="6204600" cy="3113581"/>
            </a:xfrm>
            <a:custGeom>
              <a:avLst/>
              <a:gdLst/>
              <a:ahLst/>
              <a:cxnLst/>
              <a:rect r="r" b="b" t="t" l="l"/>
              <a:pathLst>
                <a:path h="3113581" w="6204600">
                  <a:moveTo>
                    <a:pt x="6204600" y="0"/>
                  </a:moveTo>
                  <a:lnTo>
                    <a:pt x="0" y="0"/>
                  </a:lnTo>
                  <a:lnTo>
                    <a:pt x="0" y="3113581"/>
                  </a:lnTo>
                  <a:lnTo>
                    <a:pt x="6204600" y="3113581"/>
                  </a:lnTo>
                  <a:lnTo>
                    <a:pt x="620460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4373944" y="0"/>
              <a:ext cx="9827866" cy="14299805"/>
            </a:xfrm>
            <a:custGeom>
              <a:avLst/>
              <a:gdLst/>
              <a:ahLst/>
              <a:cxnLst/>
              <a:rect r="r" b="b" t="t" l="l"/>
              <a:pathLst>
                <a:path h="14299805" w="9827866">
                  <a:moveTo>
                    <a:pt x="9827865" y="0"/>
                  </a:moveTo>
                  <a:lnTo>
                    <a:pt x="0" y="0"/>
                  </a:lnTo>
                  <a:lnTo>
                    <a:pt x="0" y="14299805"/>
                  </a:lnTo>
                  <a:lnTo>
                    <a:pt x="9827865" y="14299805"/>
                  </a:lnTo>
                  <a:lnTo>
                    <a:pt x="9827865" y="0"/>
                  </a:lnTo>
                  <a:close/>
                </a:path>
              </a:pathLst>
            </a:custGeom>
            <a:blipFill>
              <a:blip r:embed="rId5">
                <a:alphaModFix amt="30000"/>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614336" y="2472999"/>
              <a:ext cx="5175526" cy="5247681"/>
            </a:xfrm>
            <a:custGeom>
              <a:avLst/>
              <a:gdLst/>
              <a:ahLst/>
              <a:cxnLst/>
              <a:rect r="r" b="b" t="t" l="l"/>
              <a:pathLst>
                <a:path h="5247681" w="5175526">
                  <a:moveTo>
                    <a:pt x="0" y="0"/>
                  </a:moveTo>
                  <a:lnTo>
                    <a:pt x="5175525" y="0"/>
                  </a:lnTo>
                  <a:lnTo>
                    <a:pt x="5175525" y="5247681"/>
                  </a:lnTo>
                  <a:lnTo>
                    <a:pt x="0" y="5247681"/>
                  </a:lnTo>
                  <a:lnTo>
                    <a:pt x="0" y="0"/>
                  </a:lnTo>
                  <a:close/>
                </a:path>
              </a:pathLst>
            </a:custGeom>
            <a:blipFill>
              <a:blip r:embed="rId7">
                <a:alphaModFix amt="21300"/>
              </a:blip>
              <a:stretch>
                <a:fillRect l="0" t="0" r="0" b="0"/>
              </a:stretch>
            </a:blipFill>
          </p:spPr>
        </p:sp>
        <p:sp>
          <p:nvSpPr>
            <p:cNvPr name="Freeform 7" id="7"/>
            <p:cNvSpPr/>
            <p:nvPr/>
          </p:nvSpPr>
          <p:spPr>
            <a:xfrm flipH="true" flipV="false" rot="0">
              <a:off x="0" y="8339304"/>
              <a:ext cx="6204600" cy="3113581"/>
            </a:xfrm>
            <a:custGeom>
              <a:avLst/>
              <a:gdLst/>
              <a:ahLst/>
              <a:cxnLst/>
              <a:rect r="r" b="b" t="t" l="l"/>
              <a:pathLst>
                <a:path h="3113581" w="6204600">
                  <a:moveTo>
                    <a:pt x="6204600" y="0"/>
                  </a:moveTo>
                  <a:lnTo>
                    <a:pt x="0" y="0"/>
                  </a:lnTo>
                  <a:lnTo>
                    <a:pt x="0" y="3113581"/>
                  </a:lnTo>
                  <a:lnTo>
                    <a:pt x="6204600" y="3113581"/>
                  </a:lnTo>
                  <a:lnTo>
                    <a:pt x="620460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grpSp>
      <p:sp>
        <p:nvSpPr>
          <p:cNvPr name="Freeform 8" id="8"/>
          <p:cNvSpPr/>
          <p:nvPr/>
        </p:nvSpPr>
        <p:spPr>
          <a:xfrm flipH="false" flipV="false" rot="0">
            <a:off x="16504475" y="-263831"/>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7">
              <a:alphaModFix amt="71000"/>
            </a:blip>
            <a:stretch>
              <a:fillRect l="0" t="0" r="0" b="0"/>
            </a:stretch>
          </a:blipFill>
        </p:spPr>
      </p:sp>
      <p:grpSp>
        <p:nvGrpSpPr>
          <p:cNvPr name="Group 9" id="9"/>
          <p:cNvGrpSpPr/>
          <p:nvPr/>
        </p:nvGrpSpPr>
        <p:grpSpPr>
          <a:xfrm rot="0">
            <a:off x="1299306" y="3730130"/>
            <a:ext cx="3086100" cy="30861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5CAFF"/>
            </a:solidFill>
          </p:spPr>
        </p:sp>
        <p:sp>
          <p:nvSpPr>
            <p:cNvPr name="TextBox 11" id="11"/>
            <p:cNvSpPr txBox="true"/>
            <p:nvPr/>
          </p:nvSpPr>
          <p:spPr>
            <a:xfrm>
              <a:off x="76200" y="104775"/>
              <a:ext cx="660400" cy="631825"/>
            </a:xfrm>
            <a:prstGeom prst="rect">
              <a:avLst/>
            </a:prstGeom>
          </p:spPr>
          <p:txBody>
            <a:bodyPr anchor="ctr" rtlCol="false" tIns="50800" lIns="50800" bIns="50800" rIns="50800"/>
            <a:lstStyle/>
            <a:p>
              <a:pPr algn="ctr">
                <a:lnSpc>
                  <a:spcPts val="3076"/>
                </a:lnSpc>
              </a:pPr>
              <a:r>
                <a:rPr lang="en-US" b="true" sz="2958">
                  <a:solidFill>
                    <a:srgbClr val="4A84FF"/>
                  </a:solidFill>
                  <a:latin typeface="Raleway Bold"/>
                  <a:ea typeface="Raleway Bold"/>
                  <a:cs typeface="Raleway Bold"/>
                  <a:sym typeface="Raleway Bold"/>
                </a:rPr>
                <a:t>Service Strategy (Semester Planning)</a:t>
              </a:r>
            </a:p>
          </p:txBody>
        </p:sp>
      </p:grpSp>
      <p:grpSp>
        <p:nvGrpSpPr>
          <p:cNvPr name="Group 12" id="12"/>
          <p:cNvGrpSpPr/>
          <p:nvPr/>
        </p:nvGrpSpPr>
        <p:grpSpPr>
          <a:xfrm rot="0">
            <a:off x="4385406" y="5273180"/>
            <a:ext cx="3086100" cy="30861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5CAFF"/>
            </a:solidFill>
          </p:spPr>
        </p:sp>
        <p:sp>
          <p:nvSpPr>
            <p:cNvPr name="TextBox 14" id="14"/>
            <p:cNvSpPr txBox="true"/>
            <p:nvPr/>
          </p:nvSpPr>
          <p:spPr>
            <a:xfrm>
              <a:off x="76200" y="114300"/>
              <a:ext cx="660400" cy="622300"/>
            </a:xfrm>
            <a:prstGeom prst="rect">
              <a:avLst/>
            </a:prstGeom>
          </p:spPr>
          <p:txBody>
            <a:bodyPr anchor="ctr" rtlCol="false" tIns="50800" lIns="50800" bIns="50800" rIns="50800"/>
            <a:lstStyle/>
            <a:p>
              <a:pPr algn="ctr">
                <a:lnSpc>
                  <a:spcPts val="3492"/>
                </a:lnSpc>
              </a:pPr>
              <a:r>
                <a:rPr lang="en-US" sz="3358" b="true">
                  <a:solidFill>
                    <a:srgbClr val="5284FF"/>
                  </a:solidFill>
                  <a:latin typeface="Raleway Bold"/>
                  <a:ea typeface="Raleway Bold"/>
                  <a:cs typeface="Raleway Bold"/>
                  <a:sym typeface="Raleway Bold"/>
                </a:rPr>
                <a:t>Service Desain</a:t>
              </a:r>
            </a:p>
            <a:p>
              <a:pPr algn="ctr">
                <a:lnSpc>
                  <a:spcPts val="2972"/>
                </a:lnSpc>
              </a:pPr>
              <a:r>
                <a:rPr lang="en-US" b="true" sz="2858">
                  <a:solidFill>
                    <a:srgbClr val="5284FF"/>
                  </a:solidFill>
                  <a:latin typeface="Raleway Bold"/>
                  <a:ea typeface="Raleway Bold"/>
                  <a:cs typeface="Raleway Bold"/>
                  <a:sym typeface="Raleway Bold"/>
                </a:rPr>
                <a:t>(Planning Colage Scedule)</a:t>
              </a:r>
            </a:p>
          </p:txBody>
        </p:sp>
      </p:grpSp>
      <p:grpSp>
        <p:nvGrpSpPr>
          <p:cNvPr name="Group 15" id="15"/>
          <p:cNvGrpSpPr/>
          <p:nvPr/>
        </p:nvGrpSpPr>
        <p:grpSpPr>
          <a:xfrm rot="0">
            <a:off x="7471506" y="3730130"/>
            <a:ext cx="3086100" cy="308610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5CAFF"/>
            </a:solidFill>
          </p:spPr>
        </p:sp>
        <p:sp>
          <p:nvSpPr>
            <p:cNvPr name="TextBox 17" id="17"/>
            <p:cNvSpPr txBox="true"/>
            <p:nvPr/>
          </p:nvSpPr>
          <p:spPr>
            <a:xfrm>
              <a:off x="76200" y="114300"/>
              <a:ext cx="660400" cy="622300"/>
            </a:xfrm>
            <a:prstGeom prst="rect">
              <a:avLst/>
            </a:prstGeom>
          </p:spPr>
          <p:txBody>
            <a:bodyPr anchor="ctr" rtlCol="false" tIns="50800" lIns="50800" bIns="50800" rIns="50800"/>
            <a:lstStyle/>
            <a:p>
              <a:pPr algn="ctr">
                <a:lnSpc>
                  <a:spcPts val="3492"/>
                </a:lnSpc>
              </a:pPr>
              <a:r>
                <a:rPr lang="en-US" sz="3358" b="true">
                  <a:solidFill>
                    <a:srgbClr val="5284FF"/>
                  </a:solidFill>
                  <a:latin typeface="Raleway Bold"/>
                  <a:ea typeface="Raleway Bold"/>
                  <a:cs typeface="Raleway Bold"/>
                  <a:sym typeface="Raleway Bold"/>
                </a:rPr>
                <a:t>Service Transition</a:t>
              </a:r>
            </a:p>
            <a:p>
              <a:pPr algn="ctr">
                <a:lnSpc>
                  <a:spcPts val="3492"/>
                </a:lnSpc>
              </a:pPr>
              <a:r>
                <a:rPr lang="en-US" b="true" sz="3358">
                  <a:solidFill>
                    <a:srgbClr val="5284FF"/>
                  </a:solidFill>
                  <a:latin typeface="Raleway Bold"/>
                  <a:ea typeface="Raleway Bold"/>
                  <a:cs typeface="Raleway Bold"/>
                  <a:sym typeface="Raleway Bold"/>
                </a:rPr>
                <a:t>(First Week of Classes)</a:t>
              </a:r>
            </a:p>
          </p:txBody>
        </p:sp>
      </p:grpSp>
      <p:grpSp>
        <p:nvGrpSpPr>
          <p:cNvPr name="Group 18" id="18"/>
          <p:cNvGrpSpPr/>
          <p:nvPr/>
        </p:nvGrpSpPr>
        <p:grpSpPr>
          <a:xfrm rot="0">
            <a:off x="10557606" y="5273180"/>
            <a:ext cx="3086100" cy="308610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5CAFF"/>
            </a:solidFill>
          </p:spPr>
        </p:sp>
        <p:sp>
          <p:nvSpPr>
            <p:cNvPr name="TextBox 20" id="20"/>
            <p:cNvSpPr txBox="true"/>
            <p:nvPr/>
          </p:nvSpPr>
          <p:spPr>
            <a:xfrm>
              <a:off x="76200" y="104775"/>
              <a:ext cx="660400" cy="631825"/>
            </a:xfrm>
            <a:prstGeom prst="rect">
              <a:avLst/>
            </a:prstGeom>
          </p:spPr>
          <p:txBody>
            <a:bodyPr anchor="ctr" rtlCol="false" tIns="50800" lIns="50800" bIns="50800" rIns="50800"/>
            <a:lstStyle/>
            <a:p>
              <a:pPr algn="ctr">
                <a:lnSpc>
                  <a:spcPts val="3076"/>
                </a:lnSpc>
              </a:pPr>
              <a:r>
                <a:rPr lang="en-US" sz="2958" b="true">
                  <a:solidFill>
                    <a:srgbClr val="346EFF"/>
                  </a:solidFill>
                  <a:latin typeface="Raleway Bold"/>
                  <a:ea typeface="Raleway Bold"/>
                  <a:cs typeface="Raleway Bold"/>
                  <a:sym typeface="Raleway Bold"/>
                </a:rPr>
                <a:t>Service Operation</a:t>
              </a:r>
            </a:p>
            <a:p>
              <a:pPr algn="ctr">
                <a:lnSpc>
                  <a:spcPts val="3076"/>
                </a:lnSpc>
              </a:pPr>
              <a:r>
                <a:rPr lang="en-US" b="true" sz="2958">
                  <a:solidFill>
                    <a:srgbClr val="346EFF"/>
                  </a:solidFill>
                  <a:latin typeface="Raleway Bold"/>
                  <a:ea typeface="Raleway Bold"/>
                  <a:cs typeface="Raleway Bold"/>
                  <a:sym typeface="Raleway Bold"/>
                </a:rPr>
                <a:t>(Living The Dially Colage Live)</a:t>
              </a:r>
            </a:p>
          </p:txBody>
        </p:sp>
      </p:grpSp>
      <p:grpSp>
        <p:nvGrpSpPr>
          <p:cNvPr name="Group 21" id="21"/>
          <p:cNvGrpSpPr/>
          <p:nvPr/>
        </p:nvGrpSpPr>
        <p:grpSpPr>
          <a:xfrm rot="0">
            <a:off x="13688981" y="3824713"/>
            <a:ext cx="3330163" cy="3086100"/>
            <a:chOff x="0" y="0"/>
            <a:chExt cx="877080" cy="812800"/>
          </a:xfrm>
        </p:grpSpPr>
        <p:sp>
          <p:nvSpPr>
            <p:cNvPr name="Freeform 22" id="22"/>
            <p:cNvSpPr/>
            <p:nvPr/>
          </p:nvSpPr>
          <p:spPr>
            <a:xfrm flipH="false" flipV="false" rot="0">
              <a:off x="0" y="0"/>
              <a:ext cx="877080" cy="812800"/>
            </a:xfrm>
            <a:custGeom>
              <a:avLst/>
              <a:gdLst/>
              <a:ahLst/>
              <a:cxnLst/>
              <a:rect r="r" b="b" t="t" l="l"/>
              <a:pathLst>
                <a:path h="812800" w="877080">
                  <a:moveTo>
                    <a:pt x="438540" y="0"/>
                  </a:moveTo>
                  <a:cubicBezTo>
                    <a:pt x="196341" y="0"/>
                    <a:pt x="0" y="181951"/>
                    <a:pt x="0" y="406400"/>
                  </a:cubicBezTo>
                  <a:cubicBezTo>
                    <a:pt x="0" y="630849"/>
                    <a:pt x="196341" y="812800"/>
                    <a:pt x="438540" y="812800"/>
                  </a:cubicBezTo>
                  <a:cubicBezTo>
                    <a:pt x="680739" y="812800"/>
                    <a:pt x="877080" y="630849"/>
                    <a:pt x="877080" y="406400"/>
                  </a:cubicBezTo>
                  <a:cubicBezTo>
                    <a:pt x="877080" y="181951"/>
                    <a:pt x="680739" y="0"/>
                    <a:pt x="438540" y="0"/>
                  </a:cubicBezTo>
                  <a:close/>
                </a:path>
              </a:pathLst>
            </a:custGeom>
            <a:solidFill>
              <a:srgbClr val="B5CAFF"/>
            </a:solidFill>
          </p:spPr>
        </p:sp>
        <p:sp>
          <p:nvSpPr>
            <p:cNvPr name="TextBox 23" id="23"/>
            <p:cNvSpPr txBox="true"/>
            <p:nvPr/>
          </p:nvSpPr>
          <p:spPr>
            <a:xfrm>
              <a:off x="82226" y="104775"/>
              <a:ext cx="712627" cy="631825"/>
            </a:xfrm>
            <a:prstGeom prst="rect">
              <a:avLst/>
            </a:prstGeom>
          </p:spPr>
          <p:txBody>
            <a:bodyPr anchor="ctr" rtlCol="false" tIns="50800" lIns="50800" bIns="50800" rIns="50800"/>
            <a:lstStyle/>
            <a:p>
              <a:pPr algn="ctr">
                <a:lnSpc>
                  <a:spcPts val="2868"/>
                </a:lnSpc>
              </a:pPr>
              <a:r>
                <a:rPr lang="en-US" sz="2758" b="true">
                  <a:solidFill>
                    <a:srgbClr val="346EFF"/>
                  </a:solidFill>
                  <a:latin typeface="Raleway Bold"/>
                  <a:ea typeface="Raleway Bold"/>
                  <a:cs typeface="Raleway Bold"/>
                  <a:sym typeface="Raleway Bold"/>
                </a:rPr>
                <a:t>Continual Service Improvement</a:t>
              </a:r>
            </a:p>
            <a:p>
              <a:pPr algn="ctr">
                <a:lnSpc>
                  <a:spcPts val="2868"/>
                </a:lnSpc>
              </a:pPr>
              <a:r>
                <a:rPr lang="en-US" b="true" sz="2758">
                  <a:solidFill>
                    <a:srgbClr val="346EFF"/>
                  </a:solidFill>
                  <a:latin typeface="Raleway Bold"/>
                  <a:ea typeface="Raleway Bold"/>
                  <a:cs typeface="Raleway Bold"/>
                  <a:sym typeface="Raleway Bold"/>
                </a:rPr>
                <a:t>( Self Evaluation And Improvement)</a:t>
              </a:r>
            </a:p>
          </p:txBody>
        </p:sp>
      </p:grpSp>
      <p:sp>
        <p:nvSpPr>
          <p:cNvPr name="TextBox 24" id="24"/>
          <p:cNvSpPr txBox="true"/>
          <p:nvPr/>
        </p:nvSpPr>
        <p:spPr>
          <a:xfrm rot="0">
            <a:off x="1168201" y="594718"/>
            <a:ext cx="15917617" cy="1726513"/>
          </a:xfrm>
          <a:prstGeom prst="rect">
            <a:avLst/>
          </a:prstGeom>
        </p:spPr>
        <p:txBody>
          <a:bodyPr anchor="t" rtlCol="false" tIns="0" lIns="0" bIns="0" rIns="0">
            <a:spAutoFit/>
          </a:bodyPr>
          <a:lstStyle/>
          <a:p>
            <a:pPr algn="ctr">
              <a:lnSpc>
                <a:spcPts val="6470"/>
              </a:lnSpc>
              <a:spcBef>
                <a:spcPct val="0"/>
              </a:spcBef>
            </a:pPr>
            <a:r>
              <a:rPr lang="en-US" b="true" sz="6221">
                <a:solidFill>
                  <a:srgbClr val="063050"/>
                </a:solidFill>
                <a:latin typeface="Poppins Bold"/>
                <a:ea typeface="Poppins Bold"/>
                <a:cs typeface="Poppins Bold"/>
                <a:sym typeface="Poppins Bold"/>
              </a:rPr>
              <a:t>The Analogy ITIL for student of polinema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697500" y="2434908"/>
            <a:ext cx="21311029" cy="1464829"/>
            <a:chOff x="0" y="0"/>
            <a:chExt cx="5612781" cy="385799"/>
          </a:xfrm>
        </p:grpSpPr>
        <p:sp>
          <p:nvSpPr>
            <p:cNvPr name="Freeform 4" id="4"/>
            <p:cNvSpPr/>
            <p:nvPr/>
          </p:nvSpPr>
          <p:spPr>
            <a:xfrm flipH="false" flipV="false" rot="0">
              <a:off x="0" y="0"/>
              <a:ext cx="5612781" cy="385799"/>
            </a:xfrm>
            <a:custGeom>
              <a:avLst/>
              <a:gdLst/>
              <a:ahLst/>
              <a:cxnLst/>
              <a:rect r="r" b="b" t="t" l="l"/>
              <a:pathLst>
                <a:path h="385799" w="5612781">
                  <a:moveTo>
                    <a:pt x="0" y="0"/>
                  </a:moveTo>
                  <a:lnTo>
                    <a:pt x="5612781" y="0"/>
                  </a:lnTo>
                  <a:lnTo>
                    <a:pt x="5612781" y="385799"/>
                  </a:lnTo>
                  <a:lnTo>
                    <a:pt x="0" y="385799"/>
                  </a:lnTo>
                  <a:close/>
                </a:path>
              </a:pathLst>
            </a:custGeom>
            <a:solidFill>
              <a:srgbClr val="2B59C3">
                <a:alpha val="71765"/>
              </a:srgbClr>
            </a:solidFill>
          </p:spPr>
        </p:sp>
        <p:sp>
          <p:nvSpPr>
            <p:cNvPr name="TextBox 5" id="5"/>
            <p:cNvSpPr txBox="true"/>
            <p:nvPr/>
          </p:nvSpPr>
          <p:spPr>
            <a:xfrm>
              <a:off x="0" y="28575"/>
              <a:ext cx="5612781"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14353272" y="2616943"/>
            <a:ext cx="3793627" cy="5763798"/>
          </a:xfrm>
          <a:custGeom>
            <a:avLst/>
            <a:gdLst/>
            <a:ahLst/>
            <a:cxnLst/>
            <a:rect r="r" b="b" t="t" l="l"/>
            <a:pathLst>
              <a:path h="5763798" w="3793627">
                <a:moveTo>
                  <a:pt x="0" y="0"/>
                </a:moveTo>
                <a:lnTo>
                  <a:pt x="3793627" y="0"/>
                </a:lnTo>
                <a:lnTo>
                  <a:pt x="3793627" y="5763797"/>
                </a:lnTo>
                <a:lnTo>
                  <a:pt x="0" y="57637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353272" y="2263044"/>
            <a:ext cx="1663920" cy="1636693"/>
          </a:xfrm>
          <a:custGeom>
            <a:avLst/>
            <a:gdLst/>
            <a:ahLst/>
            <a:cxnLst/>
            <a:rect r="r" b="b" t="t" l="l"/>
            <a:pathLst>
              <a:path h="1636693" w="1663920">
                <a:moveTo>
                  <a:pt x="0" y="0"/>
                </a:moveTo>
                <a:lnTo>
                  <a:pt x="1663920" y="0"/>
                </a:lnTo>
                <a:lnTo>
                  <a:pt x="1663920" y="1636693"/>
                </a:lnTo>
                <a:lnTo>
                  <a:pt x="0" y="16366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793105" y="4217499"/>
            <a:ext cx="9813145" cy="3784600"/>
          </a:xfrm>
          <a:prstGeom prst="rect">
            <a:avLst/>
          </a:prstGeom>
        </p:spPr>
        <p:txBody>
          <a:bodyPr anchor="t" rtlCol="false" tIns="0" lIns="0" bIns="0" rIns="0">
            <a:spAutoFit/>
          </a:bodyPr>
          <a:lstStyle/>
          <a:p>
            <a:pPr algn="just">
              <a:lnSpc>
                <a:spcPts val="3349"/>
              </a:lnSpc>
            </a:pPr>
            <a:r>
              <a:rPr lang="en-US" b="true" sz="2499">
                <a:solidFill>
                  <a:srgbClr val="063050"/>
                </a:solidFill>
                <a:latin typeface="Poppins Medium"/>
                <a:ea typeface="Poppins Medium"/>
                <a:cs typeface="Poppins Medium"/>
                <a:sym typeface="Poppins Medium"/>
              </a:rPr>
              <a:t>In conclusion, ITIL serves as a crucial framework for IT governance and management, offering a structured approach to optimizing IT service delivery. By aligning IT services with business needs, ITIL enhances service quality, efficiency, and risk management, ultimately contributing to a more resilient and adaptable IT infrastructure. As organizations continue to evolve in the digital age, ITIL remains a valuable tool for navigating the complexities of IT service management.</a:t>
            </a:r>
          </a:p>
        </p:txBody>
      </p:sp>
      <p:sp>
        <p:nvSpPr>
          <p:cNvPr name="TextBox 9" id="9"/>
          <p:cNvSpPr txBox="true"/>
          <p:nvPr/>
        </p:nvSpPr>
        <p:spPr>
          <a:xfrm rot="0">
            <a:off x="1821680" y="2795485"/>
            <a:ext cx="7853757"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Conclusion</a:t>
            </a:r>
          </a:p>
        </p:txBody>
      </p:sp>
      <p:sp>
        <p:nvSpPr>
          <p:cNvPr name="Freeform 10" id="10"/>
          <p:cNvSpPr/>
          <p:nvPr/>
        </p:nvSpPr>
        <p:spPr>
          <a:xfrm flipH="false" flipV="false" rot="0">
            <a:off x="16872140" y="1464854"/>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7">
              <a:alphaModFix amt="71000"/>
            </a:blip>
            <a:stretch>
              <a:fillRect l="0" t="0" r="0" b="0"/>
            </a:stretch>
          </a:blipFill>
        </p:spPr>
      </p:sp>
      <p:sp>
        <p:nvSpPr>
          <p:cNvPr name="Freeform 11" id="11"/>
          <p:cNvSpPr/>
          <p:nvPr/>
        </p:nvSpPr>
        <p:spPr>
          <a:xfrm flipH="false" flipV="false" rot="0">
            <a:off x="-390204" y="8950469"/>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7">
              <a:alphaModFix amt="71000"/>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0" y="693710"/>
            <a:ext cx="18939059" cy="1464829"/>
            <a:chOff x="0" y="0"/>
            <a:chExt cx="4988065" cy="385799"/>
          </a:xfrm>
        </p:grpSpPr>
        <p:sp>
          <p:nvSpPr>
            <p:cNvPr name="Freeform 4" id="4"/>
            <p:cNvSpPr/>
            <p:nvPr/>
          </p:nvSpPr>
          <p:spPr>
            <a:xfrm flipH="false" flipV="false" rot="0">
              <a:off x="0" y="0"/>
              <a:ext cx="4988065" cy="385799"/>
            </a:xfrm>
            <a:custGeom>
              <a:avLst/>
              <a:gdLst/>
              <a:ahLst/>
              <a:cxnLst/>
              <a:rect r="r" b="b" t="t" l="l"/>
              <a:pathLst>
                <a:path h="385799" w="4988065">
                  <a:moveTo>
                    <a:pt x="0" y="0"/>
                  </a:moveTo>
                  <a:lnTo>
                    <a:pt x="4988065" y="0"/>
                  </a:lnTo>
                  <a:lnTo>
                    <a:pt x="4988065" y="385799"/>
                  </a:lnTo>
                  <a:lnTo>
                    <a:pt x="0" y="385799"/>
                  </a:lnTo>
                  <a:close/>
                </a:path>
              </a:pathLst>
            </a:custGeom>
            <a:solidFill>
              <a:srgbClr val="2B59C3">
                <a:alpha val="71765"/>
              </a:srgbClr>
            </a:solidFill>
          </p:spPr>
        </p:sp>
        <p:sp>
          <p:nvSpPr>
            <p:cNvPr name="TextBox 5" id="5"/>
            <p:cNvSpPr txBox="true"/>
            <p:nvPr/>
          </p:nvSpPr>
          <p:spPr>
            <a:xfrm>
              <a:off x="0" y="28575"/>
              <a:ext cx="4988065"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467868" y="879185"/>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3">
              <a:alphaModFix amt="71000"/>
            </a:blip>
            <a:stretch>
              <a:fillRect l="0" t="0" r="0" b="0"/>
            </a:stretch>
          </a:blipFill>
        </p:spPr>
      </p:sp>
      <p:sp>
        <p:nvSpPr>
          <p:cNvPr name="Freeform 7" id="7"/>
          <p:cNvSpPr/>
          <p:nvPr/>
        </p:nvSpPr>
        <p:spPr>
          <a:xfrm flipH="false" flipV="false" rot="0">
            <a:off x="15984542" y="2804172"/>
            <a:ext cx="2549517" cy="2585062"/>
          </a:xfrm>
          <a:custGeom>
            <a:avLst/>
            <a:gdLst/>
            <a:ahLst/>
            <a:cxnLst/>
            <a:rect r="r" b="b" t="t" l="l"/>
            <a:pathLst>
              <a:path h="2585062" w="2549517">
                <a:moveTo>
                  <a:pt x="0" y="0"/>
                </a:moveTo>
                <a:lnTo>
                  <a:pt x="2549516" y="0"/>
                </a:lnTo>
                <a:lnTo>
                  <a:pt x="2549516" y="2585061"/>
                </a:lnTo>
                <a:lnTo>
                  <a:pt x="0" y="2585061"/>
                </a:lnTo>
                <a:lnTo>
                  <a:pt x="0" y="0"/>
                </a:lnTo>
                <a:close/>
              </a:path>
            </a:pathLst>
          </a:custGeom>
          <a:blipFill>
            <a:blip r:embed="rId3">
              <a:alphaModFix amt="71000"/>
            </a:blip>
            <a:stretch>
              <a:fillRect l="0" t="0" r="0" b="0"/>
            </a:stretch>
          </a:blipFill>
        </p:spPr>
      </p:sp>
      <p:sp>
        <p:nvSpPr>
          <p:cNvPr name="TextBox 8" id="8"/>
          <p:cNvSpPr txBox="true"/>
          <p:nvPr/>
        </p:nvSpPr>
        <p:spPr>
          <a:xfrm rot="0">
            <a:off x="3099636" y="2280477"/>
            <a:ext cx="5382020" cy="1963851"/>
          </a:xfrm>
          <a:prstGeom prst="rect">
            <a:avLst/>
          </a:prstGeom>
        </p:spPr>
        <p:txBody>
          <a:bodyPr anchor="t" rtlCol="false" tIns="0" lIns="0" bIns="0" rIns="0">
            <a:spAutoFit/>
          </a:bodyPr>
          <a:lstStyle/>
          <a:p>
            <a:pPr algn="l">
              <a:lnSpc>
                <a:spcPts val="7439"/>
              </a:lnSpc>
            </a:pPr>
            <a:r>
              <a:rPr lang="en-US" sz="6469" b="true">
                <a:solidFill>
                  <a:srgbClr val="063050"/>
                </a:solidFill>
                <a:latin typeface="Poppins Bold"/>
                <a:ea typeface="Poppins Bold"/>
                <a:cs typeface="Poppins Bold"/>
                <a:sym typeface="Poppins Bold"/>
              </a:rPr>
              <a:t>Get In Touch</a:t>
            </a:r>
          </a:p>
          <a:p>
            <a:pPr algn="l">
              <a:lnSpc>
                <a:spcPts val="7439"/>
              </a:lnSpc>
            </a:pPr>
            <a:r>
              <a:rPr lang="en-US" sz="6469" b="true">
                <a:solidFill>
                  <a:srgbClr val="063050"/>
                </a:solidFill>
                <a:latin typeface="Poppins Bold"/>
                <a:ea typeface="Poppins Bold"/>
                <a:cs typeface="Poppins Bold"/>
                <a:sym typeface="Poppins Bold"/>
              </a:rPr>
              <a:t>With us</a:t>
            </a:r>
          </a:p>
        </p:txBody>
      </p:sp>
      <p:sp>
        <p:nvSpPr>
          <p:cNvPr name="TextBox 9" id="9"/>
          <p:cNvSpPr txBox="true"/>
          <p:nvPr/>
        </p:nvSpPr>
        <p:spPr>
          <a:xfrm rot="0">
            <a:off x="2779162" y="741335"/>
            <a:ext cx="8449147" cy="1371102"/>
          </a:xfrm>
          <a:prstGeom prst="rect">
            <a:avLst/>
          </a:prstGeom>
        </p:spPr>
        <p:txBody>
          <a:bodyPr anchor="t" rtlCol="false" tIns="0" lIns="0" bIns="0" rIns="0">
            <a:spAutoFit/>
          </a:bodyPr>
          <a:lstStyle/>
          <a:p>
            <a:pPr algn="l">
              <a:lnSpc>
                <a:spcPts val="9724"/>
              </a:lnSpc>
              <a:spcBef>
                <a:spcPct val="0"/>
              </a:spcBef>
            </a:pPr>
            <a:r>
              <a:rPr lang="en-US" b="true" sz="9350">
                <a:solidFill>
                  <a:srgbClr val="F4F4F4"/>
                </a:solidFill>
                <a:latin typeface="Poppins Bold"/>
                <a:ea typeface="Poppins Bold"/>
                <a:cs typeface="Poppins Bold"/>
                <a:sym typeface="Poppins Bold"/>
              </a:rPr>
              <a:t>Thank You!</a:t>
            </a:r>
          </a:p>
        </p:txBody>
      </p:sp>
      <p:sp>
        <p:nvSpPr>
          <p:cNvPr name="TextBox 10" id="10"/>
          <p:cNvSpPr txBox="true"/>
          <p:nvPr/>
        </p:nvSpPr>
        <p:spPr>
          <a:xfrm rot="0">
            <a:off x="623356" y="4215753"/>
            <a:ext cx="2476280" cy="754380"/>
          </a:xfrm>
          <a:prstGeom prst="rect">
            <a:avLst/>
          </a:prstGeom>
        </p:spPr>
        <p:txBody>
          <a:bodyPr anchor="t" rtlCol="false" tIns="0" lIns="0" bIns="0" rIns="0">
            <a:spAutoFit/>
          </a:bodyPr>
          <a:lstStyle/>
          <a:p>
            <a:pPr algn="l">
              <a:lnSpc>
                <a:spcPts val="5520"/>
              </a:lnSpc>
            </a:pPr>
            <a:r>
              <a:rPr lang="en-US" sz="4800" b="true">
                <a:solidFill>
                  <a:srgbClr val="063050"/>
                </a:solidFill>
                <a:latin typeface="Poppins Bold"/>
                <a:ea typeface="Poppins Bold"/>
                <a:cs typeface="Poppins Bold"/>
                <a:sym typeface="Poppins Bold"/>
              </a:rPr>
              <a:t>Source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DAGQP5qBTR0</dc:identifier>
  <dcterms:modified xsi:type="dcterms:W3CDTF">2011-08-01T06:04:30Z</dcterms:modified>
  <cp:revision>1</cp:revision>
  <dc:title>TKTI </dc:title>
</cp:coreProperties>
</file>