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44"/>
  </p:notesMasterIdLst>
  <p:sldIdLst>
    <p:sldId id="256" r:id="rId3"/>
    <p:sldId id="313" r:id="rId4"/>
    <p:sldId id="314" r:id="rId5"/>
    <p:sldId id="315" r:id="rId6"/>
    <p:sldId id="316" r:id="rId7"/>
    <p:sldId id="317" r:id="rId8"/>
    <p:sldId id="324" r:id="rId9"/>
    <p:sldId id="329" r:id="rId10"/>
    <p:sldId id="322" r:id="rId11"/>
    <p:sldId id="318" r:id="rId12"/>
    <p:sldId id="265" r:id="rId13"/>
    <p:sldId id="298" r:id="rId14"/>
    <p:sldId id="257" r:id="rId15"/>
    <p:sldId id="268" r:id="rId16"/>
    <p:sldId id="269" r:id="rId17"/>
    <p:sldId id="270" r:id="rId18"/>
    <p:sldId id="319" r:id="rId19"/>
    <p:sldId id="320" r:id="rId20"/>
    <p:sldId id="273" r:id="rId21"/>
    <p:sldId id="282" r:id="rId22"/>
    <p:sldId id="283" r:id="rId23"/>
    <p:sldId id="321" r:id="rId24"/>
    <p:sldId id="276" r:id="rId25"/>
    <p:sldId id="264" r:id="rId26"/>
    <p:sldId id="274" r:id="rId27"/>
    <p:sldId id="275" r:id="rId28"/>
    <p:sldId id="284" r:id="rId29"/>
    <p:sldId id="271" r:id="rId30"/>
    <p:sldId id="272" r:id="rId31"/>
    <p:sldId id="279" r:id="rId32"/>
    <p:sldId id="285" r:id="rId33"/>
    <p:sldId id="286" r:id="rId34"/>
    <p:sldId id="287" r:id="rId35"/>
    <p:sldId id="288" r:id="rId36"/>
    <p:sldId id="323" r:id="rId37"/>
    <p:sldId id="325" r:id="rId38"/>
    <p:sldId id="310" r:id="rId39"/>
    <p:sldId id="326" r:id="rId40"/>
    <p:sldId id="328" r:id="rId41"/>
    <p:sldId id="327" r:id="rId42"/>
    <p:sldId id="263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3" autoAdjust="0"/>
    <p:restoredTop sz="60820" autoAdjust="0"/>
  </p:normalViewPr>
  <p:slideViewPr>
    <p:cSldViewPr>
      <p:cViewPr varScale="1">
        <p:scale>
          <a:sx n="75" d="100"/>
          <a:sy n="75" d="100"/>
        </p:scale>
        <p:origin x="316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A5E7D-0FD4-9B48-8D89-E56E1FAE1E5E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0D41-8D1D-104B-A287-2000BBA01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68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91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56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012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7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8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81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35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3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HiddenHorzOCR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80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63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0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57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6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0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4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2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1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sz="1800" b="0" i="0" u="none" strike="noStrike" baseline="0" dirty="0">
              <a:latin typeface="HiddenHorzOCR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1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0D41-8D1D-104B-A287-2000BBA017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6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6" name="Изображение 5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" y="5340805"/>
            <a:ext cx="846636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35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 Петра Великого</a:t>
            </a: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Группа 17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7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политехнический университет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Группа 9"/>
          <p:cNvGrpSpPr/>
          <p:nvPr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Изображение 2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content_radial_grad">
    <p:bg>
      <p:bgPr>
        <a:blipFill dpi="0" rotWithShape="1">
          <a:blip r:embed="rId2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dt="0"/>
  <p:txStyles>
    <p:titleStyle>
      <a:lvl1pPr algn="ctr" defTabSz="286577" rtl="0" eaLnBrk="1" fontAlgn="base" hangingPunct="1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sz="3600" b="0" dirty="0"/>
              <a:t>Объектно-ориентированное программирование</a:t>
            </a:r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C8524-3EA1-7D25-36DC-CBE29D5FA5AF}"/>
              </a:ext>
            </a:extLst>
          </p:cNvPr>
          <p:cNvSpPr txBox="1"/>
          <p:nvPr/>
        </p:nvSpPr>
        <p:spPr>
          <a:xfrm>
            <a:off x="2318926" y="6484054"/>
            <a:ext cx="636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sa Offc Serif Pro" panose="02010504030101020102" pitchFamily="2" charset="0"/>
                <a:cs typeface="Tisa Offc Serif Pro" panose="020F0502020204030204" pitchFamily="34" charset="0"/>
              </a:rPr>
              <a:t>Ассистент ВШПИ</a:t>
            </a:r>
            <a:r>
              <a:rPr lang="en-US" b="1" dirty="0">
                <a:latin typeface="Tisa Offc Serif Pro" panose="02010504030101020102" pitchFamily="2" charset="0"/>
                <a:cs typeface="Tisa Offc Serif Pro" panose="020F0502020204030204" pitchFamily="34" charset="0"/>
              </a:rPr>
              <a:t> | </a:t>
            </a:r>
            <a:r>
              <a:rPr lang="ru-RU" b="1" dirty="0">
                <a:latin typeface="Tisa Offc Serif Pro" panose="02010504030101020102" pitchFamily="2" charset="0"/>
                <a:cs typeface="Tisa Offc Serif Pro" panose="020F0502020204030204" pitchFamily="34" charset="0"/>
              </a:rPr>
              <a:t>Кущенко Александр Евгеньевич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2800" dirty="0"/>
              <a:t>IDE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DC0F4E-FE74-472C-BC89-0E246E266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564904"/>
            <a:ext cx="2352675" cy="2209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56815F-7CCD-431C-A846-EF375D23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564904"/>
            <a:ext cx="2531831" cy="2209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7B2DDF5-ED7C-4C4E-ABCF-DC0C14EB0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323" y="2549337"/>
            <a:ext cx="2036859" cy="2209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2179EA-8204-F5AF-A30F-DED4D9287A06}"/>
              </a:ext>
            </a:extLst>
          </p:cNvPr>
          <p:cNvSpPr txBox="1"/>
          <p:nvPr/>
        </p:nvSpPr>
        <p:spPr>
          <a:xfrm>
            <a:off x="1243264" y="50776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Intellij</a:t>
            </a:r>
            <a:r>
              <a:rPr lang="en-US" dirty="0"/>
              <a:t> IDEA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A9E5E-AA77-7D8F-240D-FDDD8EC9A37D}"/>
              </a:ext>
            </a:extLst>
          </p:cNvPr>
          <p:cNvSpPr txBox="1"/>
          <p:nvPr/>
        </p:nvSpPr>
        <p:spPr>
          <a:xfrm>
            <a:off x="6817522" y="50851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NetBeans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BBFD-A96E-3DA4-021C-97DEF91D442E}"/>
              </a:ext>
            </a:extLst>
          </p:cNvPr>
          <p:cNvSpPr txBox="1"/>
          <p:nvPr/>
        </p:nvSpPr>
        <p:spPr>
          <a:xfrm>
            <a:off x="4221557" y="50851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53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2800" dirty="0"/>
              <a:t>Hello World!</a:t>
            </a:r>
            <a:endParaRPr lang="ru-RU" sz="2800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642910" y="3429000"/>
            <a:ext cx="8229644" cy="2928958"/>
          </a:xfrm>
        </p:spPr>
        <p:txBody>
          <a:bodyPr/>
          <a:lstStyle/>
          <a:p>
            <a:r>
              <a:rPr lang="ru-RU" sz="2400" dirty="0"/>
              <a:t>Создаём файл </a:t>
            </a:r>
            <a:r>
              <a:rPr lang="en-US" sz="2400" dirty="0"/>
              <a:t>HelloWorld.java</a:t>
            </a:r>
          </a:p>
          <a:p>
            <a:r>
              <a:rPr lang="ru-RU" sz="2400" dirty="0"/>
              <a:t>Компилируем</a:t>
            </a:r>
            <a:endParaRPr lang="en-US" dirty="0"/>
          </a:p>
          <a:p>
            <a:pPr lvl="1">
              <a:buNone/>
            </a:pPr>
            <a:r>
              <a:rPr lang="en-US" sz="2800" dirty="0" err="1">
                <a:latin typeface="Consolas" pitchFamily="49" charset="0"/>
              </a:rPr>
              <a:t>javac</a:t>
            </a:r>
            <a:r>
              <a:rPr lang="en-US" sz="2800" dirty="0">
                <a:latin typeface="Consolas" pitchFamily="49" charset="0"/>
              </a:rPr>
              <a:t> HelloWorld.java</a:t>
            </a:r>
          </a:p>
          <a:p>
            <a:r>
              <a:rPr lang="ru-RU" sz="2400" dirty="0"/>
              <a:t>Запускаем</a:t>
            </a:r>
          </a:p>
          <a:p>
            <a:pPr marL="742789" lvl="2" indent="-282827">
              <a:spcBef>
                <a:spcPct val="0"/>
              </a:spcBef>
              <a:buNone/>
            </a:pPr>
            <a:r>
              <a:rPr lang="en-US" sz="2575" dirty="0">
                <a:latin typeface="Consolas" pitchFamily="49" charset="0"/>
              </a:rPr>
              <a:t>java </a:t>
            </a:r>
            <a:r>
              <a:rPr lang="en-US" sz="2575" dirty="0" err="1">
                <a:latin typeface="Consolas" pitchFamily="49" charset="0"/>
              </a:rPr>
              <a:t>HelloWorld</a:t>
            </a:r>
            <a:endParaRPr lang="en-US" sz="2575" dirty="0">
              <a:latin typeface="Consolas" pitchFamily="49" charset="0"/>
            </a:endParaRPr>
          </a:p>
          <a:p>
            <a:endParaRPr lang="en-US" sz="3600" dirty="0"/>
          </a:p>
          <a:p>
            <a:endParaRPr lang="ru-RU" sz="3306" dirty="0">
              <a:latin typeface="Consolas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1188160"/>
            <a:ext cx="7884369" cy="2096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Правила именования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93033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Пакеты</a:t>
            </a:r>
            <a:r>
              <a:rPr lang="en-US" sz="2000" dirty="0">
                <a:latin typeface="PT Sans"/>
              </a:rPr>
              <a:t>: </a:t>
            </a: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инвертированное доменное имя компании</a:t>
            </a:r>
            <a:endParaRPr lang="en-US" sz="2000" dirty="0">
              <a:latin typeface="PT Sans"/>
            </a:endParaRP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«-» заменяются на «_»</a:t>
            </a: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к зарезервированным словам добавляется «_»</a:t>
            </a: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если имя начинается с цифры, то перед ней добавляется «_»</a:t>
            </a:r>
          </a:p>
          <a:p>
            <a:pPr marL="285750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Классы</a:t>
            </a:r>
            <a:r>
              <a:rPr lang="en-US" sz="2000" dirty="0">
                <a:latin typeface="PT Sans"/>
              </a:rPr>
              <a:t>:</a:t>
            </a:r>
            <a:r>
              <a:rPr lang="ru-RU" sz="2000" dirty="0">
                <a:latin typeface="PT Sans"/>
              </a:rPr>
              <a:t> </a:t>
            </a: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имя класса соответствует имени файла</a:t>
            </a: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с большой буквы, </a:t>
            </a:r>
            <a:r>
              <a:rPr lang="en-US" sz="2000" dirty="0" err="1">
                <a:latin typeface="PT Sans"/>
              </a:rPr>
              <a:t>CamelCase</a:t>
            </a:r>
            <a:endParaRPr lang="en-US" sz="2000" dirty="0">
              <a:latin typeface="PT Sans"/>
            </a:endParaRPr>
          </a:p>
          <a:p>
            <a:pPr marL="285750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Константы</a:t>
            </a:r>
            <a:r>
              <a:rPr lang="en-US" sz="2000" dirty="0">
                <a:latin typeface="PT Sans"/>
              </a:rPr>
              <a:t>:</a:t>
            </a:r>
            <a:endParaRPr lang="ru-RU" sz="2000" dirty="0">
              <a:latin typeface="PT Sans"/>
            </a:endParaRP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БОЛЬШИМИ_БУКВАМИ_С_НИЖНИМ_ПОДЧЁРКИВАНИЕМ</a:t>
            </a:r>
          </a:p>
          <a:p>
            <a:pPr marL="285750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Поля классов</a:t>
            </a:r>
            <a:r>
              <a:rPr lang="en-US" sz="2000" dirty="0">
                <a:latin typeface="PT Sans"/>
              </a:rPr>
              <a:t>:</a:t>
            </a:r>
            <a:r>
              <a:rPr lang="ru-RU" sz="2000" dirty="0">
                <a:latin typeface="PT Sans"/>
              </a:rPr>
              <a:t> </a:t>
            </a: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с маленькой буквы, </a:t>
            </a:r>
            <a:r>
              <a:rPr lang="en-US" sz="2000" dirty="0" err="1">
                <a:latin typeface="PT Sans"/>
              </a:rPr>
              <a:t>camelCase</a:t>
            </a:r>
            <a:endParaRPr lang="ru-RU" sz="2000" dirty="0">
              <a:latin typeface="PT Sans"/>
            </a:endParaRPr>
          </a:p>
          <a:p>
            <a:pPr marL="285750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Методы</a:t>
            </a:r>
            <a:r>
              <a:rPr lang="en-US" sz="2000" dirty="0">
                <a:latin typeface="PT Sans"/>
              </a:rPr>
              <a:t>: </a:t>
            </a:r>
            <a:endParaRPr lang="ru-RU" sz="2000" dirty="0">
              <a:latin typeface="PT Sans"/>
            </a:endParaRP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с маленькой буквы, </a:t>
            </a:r>
            <a:r>
              <a:rPr lang="en-US" sz="2000" dirty="0" err="1">
                <a:latin typeface="PT Sans"/>
              </a:rPr>
              <a:t>camelCase</a:t>
            </a:r>
            <a:endParaRPr lang="en-US" sz="2000" dirty="0">
              <a:latin typeface="PT Sans"/>
            </a:endParaRPr>
          </a:p>
          <a:p>
            <a:pPr marL="285750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Локальные переменные</a:t>
            </a:r>
            <a:r>
              <a:rPr lang="en-US" sz="2000" dirty="0">
                <a:latin typeface="PT Sans"/>
              </a:rPr>
              <a:t>: </a:t>
            </a:r>
            <a:endParaRPr lang="ru-RU" sz="2000" dirty="0">
              <a:latin typeface="PT Sans"/>
            </a:endParaRPr>
          </a:p>
          <a:p>
            <a:pPr marL="742950" lvl="1" indent="-28575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PT Sans"/>
              </a:rPr>
              <a:t>с маленькой буквы, </a:t>
            </a:r>
            <a:r>
              <a:rPr lang="en-US" sz="2000" dirty="0" err="1">
                <a:latin typeface="PT Sans"/>
              </a:rPr>
              <a:t>camelCase</a:t>
            </a:r>
            <a:endParaRPr lang="ru-RU" sz="2000" dirty="0">
              <a:latin typeface="PT Sans"/>
            </a:endParaRPr>
          </a:p>
          <a:p>
            <a:pPr marL="285750" indent="-28575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Код: </a:t>
            </a:r>
          </a:p>
          <a:p>
            <a:pPr marL="742950" lvl="1" indent="-28575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PT Sans"/>
              </a:rPr>
              <a:t>Code Conventions for the Java TM Programming Language</a:t>
            </a:r>
            <a:endParaRPr lang="ru-RU" sz="20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36172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Примитивные типы данных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26446"/>
              </p:ext>
            </p:extLst>
          </p:nvPr>
        </p:nvGraphicFramePr>
        <p:xfrm>
          <a:off x="285720" y="1010916"/>
          <a:ext cx="8572560" cy="534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56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Значение по умолчанию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Размер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boolean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T Sans"/>
                        </a:rPr>
                        <a:t>true/false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false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1 bit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от -128 до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8 bits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символ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UTF-16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'\u0000'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16 bits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short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от -32768 до 32767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 bits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от -2147483648 до 2147483647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 bits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от -9223372036854775808 до 9223372036854775807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0L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 bits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float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от -1.4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e-45f 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до 3.4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e+38f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0.0f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 bits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566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от -4.9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e-324 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до 1.7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e+308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0.0d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PT Sans"/>
                          <a:ea typeface="+mn-ea"/>
                          <a:cs typeface="+mn-cs"/>
                        </a:rPr>
                        <a:t> bits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304923"/>
            <a:ext cx="8501122" cy="4624407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Над целочисленными типами:</a:t>
            </a:r>
          </a:p>
          <a:p>
            <a:r>
              <a:rPr lang="ru-RU" sz="2400" dirty="0"/>
              <a:t>операторы сравнения (</a:t>
            </a:r>
            <a:r>
              <a:rPr lang="ru-RU" sz="2400" b="1" dirty="0"/>
              <a:t>&gt;</a:t>
            </a:r>
            <a:r>
              <a:rPr lang="ru-RU" sz="2400" dirty="0"/>
              <a:t>, </a:t>
            </a:r>
            <a:r>
              <a:rPr lang="ru-RU" sz="2400" b="1" dirty="0"/>
              <a:t>&lt;</a:t>
            </a:r>
            <a:r>
              <a:rPr lang="ru-RU" sz="2400" dirty="0"/>
              <a:t>, </a:t>
            </a:r>
            <a:r>
              <a:rPr lang="ru-RU" sz="2400" b="1" dirty="0"/>
              <a:t>&gt;=</a:t>
            </a:r>
            <a:r>
              <a:rPr lang="ru-RU" sz="2400" dirty="0"/>
              <a:t>, </a:t>
            </a:r>
            <a:r>
              <a:rPr lang="ru-RU" sz="2400" b="1" dirty="0"/>
              <a:t>&lt;=</a:t>
            </a:r>
            <a:r>
              <a:rPr lang="ru-RU" sz="2400" dirty="0"/>
              <a:t>) и равенства (</a:t>
            </a:r>
            <a:r>
              <a:rPr lang="ru-RU" sz="2400" b="1" dirty="0"/>
              <a:t>==</a:t>
            </a:r>
            <a:r>
              <a:rPr lang="ru-RU" sz="2400" dirty="0"/>
              <a:t>, </a:t>
            </a:r>
            <a:r>
              <a:rPr lang="ru-RU" sz="2400" b="1" dirty="0"/>
              <a:t>!=</a:t>
            </a:r>
            <a:r>
              <a:rPr lang="ru-RU" sz="2400" dirty="0"/>
              <a:t>)</a:t>
            </a:r>
          </a:p>
          <a:p>
            <a:r>
              <a:rPr lang="ru-RU" sz="2400" dirty="0"/>
              <a:t>унарные операторы (</a:t>
            </a:r>
            <a:r>
              <a:rPr lang="ru-RU" sz="2400" b="1" dirty="0"/>
              <a:t>+</a:t>
            </a:r>
            <a:r>
              <a:rPr lang="ru-RU" sz="2400" dirty="0"/>
              <a:t>, </a:t>
            </a:r>
            <a:r>
              <a:rPr lang="ru-RU" sz="2400" b="1" dirty="0"/>
              <a:t>-</a:t>
            </a:r>
            <a:r>
              <a:rPr lang="ru-RU" sz="2400" dirty="0"/>
              <a:t>)	</a:t>
            </a:r>
          </a:p>
          <a:p>
            <a:r>
              <a:rPr lang="ru-RU" sz="2400" dirty="0"/>
              <a:t>мультипликативные (</a:t>
            </a:r>
            <a:r>
              <a:rPr lang="ru-RU" sz="2400" b="1" dirty="0"/>
              <a:t>*</a:t>
            </a:r>
            <a:r>
              <a:rPr lang="ru-RU" sz="2400" dirty="0"/>
              <a:t>, </a:t>
            </a:r>
            <a:r>
              <a:rPr lang="ru-RU" sz="2400" b="1" dirty="0"/>
              <a:t>/</a:t>
            </a:r>
            <a:r>
              <a:rPr lang="ru-RU" sz="2400" dirty="0"/>
              <a:t>, </a:t>
            </a:r>
            <a:r>
              <a:rPr lang="ru-RU" sz="2400" b="1" dirty="0"/>
              <a:t>%</a:t>
            </a:r>
            <a:r>
              <a:rPr lang="ru-RU" sz="2400" dirty="0"/>
              <a:t>) и аддитивные (</a:t>
            </a:r>
            <a:r>
              <a:rPr lang="ru-RU" sz="2400" b="1" dirty="0"/>
              <a:t>+</a:t>
            </a:r>
            <a:r>
              <a:rPr lang="ru-RU" sz="2400" dirty="0"/>
              <a:t>, </a:t>
            </a:r>
            <a:r>
              <a:rPr lang="ru-RU" sz="2400" b="1" dirty="0"/>
              <a:t>-</a:t>
            </a:r>
            <a:r>
              <a:rPr lang="ru-RU" sz="2400" dirty="0"/>
              <a:t>) операторы</a:t>
            </a:r>
          </a:p>
          <a:p>
            <a:r>
              <a:rPr lang="ru-RU" sz="2400" dirty="0"/>
              <a:t>инкремент (</a:t>
            </a:r>
            <a:r>
              <a:rPr lang="ru-RU" sz="2400" b="1" dirty="0"/>
              <a:t>++</a:t>
            </a:r>
            <a:r>
              <a:rPr lang="ru-RU" sz="2400" dirty="0"/>
              <a:t>) и декремент (</a:t>
            </a:r>
            <a:r>
              <a:rPr lang="ru-RU" sz="2400" b="1" dirty="0"/>
              <a:t>--</a:t>
            </a:r>
            <a:r>
              <a:rPr lang="ru-RU" sz="2400" dirty="0"/>
              <a:t>) в префиксной и постфиксной формах</a:t>
            </a:r>
          </a:p>
          <a:p>
            <a:r>
              <a:rPr lang="ru-RU" sz="2400" dirty="0"/>
              <a:t>знаковые (</a:t>
            </a:r>
            <a:r>
              <a:rPr lang="ru-RU" sz="2400" b="1" dirty="0"/>
              <a:t>&gt;&gt;</a:t>
            </a:r>
            <a:r>
              <a:rPr lang="ru-RU" sz="2400" dirty="0"/>
              <a:t>, </a:t>
            </a:r>
            <a:r>
              <a:rPr lang="ru-RU" sz="2400" b="1" dirty="0"/>
              <a:t>&lt;&lt;</a:t>
            </a:r>
            <a:r>
              <a:rPr lang="ru-RU" sz="2400" dirty="0"/>
              <a:t>) и без знаковые (</a:t>
            </a:r>
            <a:r>
              <a:rPr lang="ru-RU" sz="2400" b="1" dirty="0"/>
              <a:t>&gt;&gt;&gt;</a:t>
            </a:r>
            <a:r>
              <a:rPr lang="ru-RU" sz="2400" dirty="0"/>
              <a:t>) операторы сдвига</a:t>
            </a:r>
          </a:p>
          <a:p>
            <a:r>
              <a:rPr lang="ru-RU" sz="2400" dirty="0"/>
              <a:t>побитовые операторы (</a:t>
            </a:r>
            <a:r>
              <a:rPr lang="ru-RU" sz="2400" b="1" dirty="0"/>
              <a:t>~</a:t>
            </a:r>
            <a:r>
              <a:rPr lang="ru-RU" sz="2400" dirty="0"/>
              <a:t>, </a:t>
            </a:r>
            <a:r>
              <a:rPr lang="ru-RU" sz="2400" b="1" dirty="0"/>
              <a:t>&amp;</a:t>
            </a:r>
            <a:r>
              <a:rPr lang="ru-RU" sz="2400" dirty="0"/>
              <a:t>, </a:t>
            </a:r>
            <a:r>
              <a:rPr lang="ru-RU" sz="2400" b="1" dirty="0"/>
              <a:t>^</a:t>
            </a:r>
            <a:r>
              <a:rPr lang="ru-RU" sz="2400" dirty="0"/>
              <a:t>, </a:t>
            </a:r>
            <a:r>
              <a:rPr lang="ru-RU" sz="2400" b="1" dirty="0"/>
              <a:t>|</a:t>
            </a:r>
            <a:r>
              <a:rPr lang="ru-RU" sz="2400" dirty="0"/>
              <a:t>)</a:t>
            </a:r>
          </a:p>
          <a:p>
            <a:r>
              <a:rPr lang="ru-RU" sz="2400" dirty="0"/>
              <a:t>условный оператор (</a:t>
            </a:r>
            <a:r>
              <a:rPr lang="ru-RU" sz="2400" b="1" dirty="0"/>
              <a:t>?</a:t>
            </a:r>
            <a:r>
              <a:rPr lang="ru-RU" sz="2400" dirty="0"/>
              <a:t> </a:t>
            </a:r>
            <a:r>
              <a:rPr lang="ru-RU" sz="2400" b="1" dirty="0"/>
              <a:t>: </a:t>
            </a:r>
            <a:r>
              <a:rPr lang="ru-RU" sz="2400" dirty="0"/>
              <a:t>)</a:t>
            </a:r>
          </a:p>
          <a:p>
            <a:r>
              <a:rPr lang="ru-RU" sz="2400" dirty="0"/>
              <a:t>оператор приведения типов</a:t>
            </a: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Операции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519237"/>
            <a:ext cx="8286808" cy="4624407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Над типами с плавающей точкой:</a:t>
            </a:r>
          </a:p>
          <a:p>
            <a:pPr algn="just"/>
            <a:r>
              <a:rPr lang="ru-RU" sz="2400" dirty="0"/>
              <a:t>все те же операции, что и с целочисленными, за исключением побитовых операторов и операторов сдвига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Над логическим типом:</a:t>
            </a:r>
          </a:p>
          <a:p>
            <a:r>
              <a:rPr lang="ru-RU" sz="2400" dirty="0"/>
              <a:t>операторы равенства (</a:t>
            </a:r>
            <a:r>
              <a:rPr lang="ru-RU" sz="2400" b="1" dirty="0"/>
              <a:t>==</a:t>
            </a:r>
            <a:r>
              <a:rPr lang="ru-RU" sz="2400" dirty="0"/>
              <a:t> и </a:t>
            </a:r>
            <a:r>
              <a:rPr lang="ru-RU" sz="2400" b="1" dirty="0"/>
              <a:t>!=</a:t>
            </a:r>
            <a:r>
              <a:rPr lang="ru-RU" sz="2400" dirty="0"/>
              <a:t>)</a:t>
            </a:r>
          </a:p>
          <a:p>
            <a:r>
              <a:rPr lang="ru-RU" sz="2400" dirty="0"/>
              <a:t>логические операторы (</a:t>
            </a:r>
            <a:r>
              <a:rPr lang="ru-RU" sz="2400" b="1" dirty="0"/>
              <a:t>!</a:t>
            </a:r>
            <a:r>
              <a:rPr lang="ru-RU" sz="2400" dirty="0"/>
              <a:t>,</a:t>
            </a:r>
            <a:r>
              <a:rPr lang="ru-RU" sz="2400" b="1" dirty="0"/>
              <a:t>&amp;</a:t>
            </a:r>
            <a:r>
              <a:rPr lang="ru-RU" sz="2400" dirty="0"/>
              <a:t>, </a:t>
            </a:r>
            <a:r>
              <a:rPr lang="ru-RU" sz="2400" b="1" dirty="0"/>
              <a:t>|</a:t>
            </a:r>
            <a:r>
              <a:rPr lang="ru-RU" sz="2400" dirty="0"/>
              <a:t>, </a:t>
            </a:r>
            <a:r>
              <a:rPr lang="ru-RU" sz="2400" b="1" dirty="0"/>
              <a:t>^</a:t>
            </a:r>
            <a:r>
              <a:rPr lang="ru-RU" sz="2400" dirty="0"/>
              <a:t>)</a:t>
            </a:r>
          </a:p>
          <a:p>
            <a:r>
              <a:rPr lang="ru-RU" sz="2400" dirty="0"/>
              <a:t>условные логические операторы (</a:t>
            </a:r>
            <a:r>
              <a:rPr lang="ru-RU" sz="2400" b="1" dirty="0"/>
              <a:t>&amp;&amp;</a:t>
            </a:r>
            <a:r>
              <a:rPr lang="ru-RU" sz="2400" dirty="0"/>
              <a:t>, </a:t>
            </a:r>
            <a:r>
              <a:rPr lang="ru-RU" sz="2400" b="1" dirty="0"/>
              <a:t>||</a:t>
            </a:r>
            <a:r>
              <a:rPr lang="ru-RU" sz="2400" dirty="0"/>
              <a:t>)</a:t>
            </a:r>
          </a:p>
          <a:p>
            <a:r>
              <a:rPr lang="ru-RU" sz="2400" dirty="0"/>
              <a:t>условный оператор (</a:t>
            </a:r>
            <a:r>
              <a:rPr lang="ru-RU" sz="2400" b="1" dirty="0"/>
              <a:t>?</a:t>
            </a:r>
            <a:r>
              <a:rPr lang="ru-RU" sz="2400" dirty="0"/>
              <a:t> </a:t>
            </a:r>
            <a:r>
              <a:rPr lang="ru-RU" sz="2400" b="1" dirty="0"/>
              <a:t>:</a:t>
            </a:r>
            <a:r>
              <a:rPr lang="ru-RU" sz="2400" dirty="0"/>
              <a:t> )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Операции</a:t>
            </a:r>
            <a:r>
              <a:rPr lang="en-US" sz="3600" dirty="0"/>
              <a:t> (2)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071546"/>
            <a:ext cx="8229644" cy="1071570"/>
          </a:xfrm>
        </p:spPr>
        <p:txBody>
          <a:bodyPr/>
          <a:lstStyle/>
          <a:p>
            <a:r>
              <a:rPr lang="ru-RU" sz="2800" dirty="0"/>
              <a:t>Расширяющее преобразование</a:t>
            </a:r>
          </a:p>
          <a:p>
            <a:r>
              <a:rPr lang="ru-RU" sz="2800" dirty="0"/>
              <a:t>Суживающее преобразование</a:t>
            </a:r>
          </a:p>
          <a:p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Преобразование типов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9762" y="2143116"/>
          <a:ext cx="4240800" cy="40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T Sans"/>
                        </a:rPr>
                        <a:t>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T Sans"/>
                        </a:rPr>
                        <a:t>Целевые</a:t>
                      </a:r>
                      <a:r>
                        <a:rPr lang="ru-RU" baseline="0" dirty="0">
                          <a:latin typeface="PT Sans"/>
                        </a:rPr>
                        <a:t> типы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short,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, long, float, 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short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, long, float, 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, long, float, 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long, float, 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long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float, 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float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43438" y="2143116"/>
          <a:ext cx="4240132" cy="413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T Sans"/>
                        </a:rPr>
                        <a:t>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T Sans"/>
                        </a:rPr>
                        <a:t>Целевые</a:t>
                      </a:r>
                      <a:r>
                        <a:rPr lang="ru-RU" baseline="0" dirty="0">
                          <a:latin typeface="PT Sans"/>
                        </a:rPr>
                        <a:t> типы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short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, 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byte,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 short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byte,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 short, 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long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byte, short,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baseline="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, 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float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byte, short,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 long, 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byte, short,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baseline="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, long, float, 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071546"/>
            <a:ext cx="8229644" cy="5021750"/>
          </a:xfrm>
        </p:spPr>
        <p:txBody>
          <a:bodyPr/>
          <a:lstStyle/>
          <a:p>
            <a:r>
              <a:rPr lang="ru-RU" sz="2800" dirty="0"/>
              <a:t>Оператор приведения типа: (</a:t>
            </a:r>
            <a:r>
              <a:rPr lang="ru-RU" sz="2800" dirty="0" err="1"/>
              <a:t>имяТипа</a:t>
            </a:r>
            <a:r>
              <a:rPr lang="ru-RU" sz="2800" dirty="0"/>
              <a:t>)</a:t>
            </a:r>
          </a:p>
          <a:p>
            <a:r>
              <a:rPr lang="ru-RU" sz="2800" dirty="0"/>
              <a:t>При приведении большего типа к меньшему старшие биты отбрасываются</a:t>
            </a:r>
          </a:p>
          <a:p>
            <a:r>
              <a:rPr lang="ru-RU" sz="2800" dirty="0"/>
              <a:t>При приведении типа с плавающей точкой к целочисленному дробная часть отбрасывается</a:t>
            </a:r>
          </a:p>
          <a:p>
            <a:r>
              <a:rPr lang="ru-RU" sz="2800" dirty="0"/>
              <a:t>Слишком большое дробное число при приведении к целому превращается в </a:t>
            </a:r>
            <a:r>
              <a:rPr lang="en-US" sz="2800" dirty="0" err="1"/>
              <a:t>Integer.MAX_VALUE</a:t>
            </a:r>
            <a:r>
              <a:rPr lang="en-US" sz="2800" dirty="0"/>
              <a:t> </a:t>
            </a:r>
            <a:r>
              <a:rPr lang="ru-RU" sz="2800" dirty="0"/>
              <a:t>или </a:t>
            </a:r>
            <a:r>
              <a:rPr lang="en-US" sz="2800" dirty="0" err="1"/>
              <a:t>Integer.MIN_VALUE</a:t>
            </a:r>
            <a:endParaRPr lang="en-US" sz="2800" dirty="0"/>
          </a:p>
          <a:p>
            <a:r>
              <a:rPr lang="ru-RU" sz="2800" dirty="0"/>
              <a:t>Слишком большой </a:t>
            </a:r>
            <a:r>
              <a:rPr lang="en-US" sz="2800" dirty="0"/>
              <a:t>double </a:t>
            </a:r>
            <a:r>
              <a:rPr lang="ru-RU" sz="2800" dirty="0"/>
              <a:t>при приведении к </a:t>
            </a:r>
            <a:r>
              <a:rPr lang="en-US" sz="2800" dirty="0"/>
              <a:t>float </a:t>
            </a:r>
            <a:r>
              <a:rPr lang="ru-RU" sz="2800" dirty="0"/>
              <a:t>превращается в </a:t>
            </a:r>
            <a:r>
              <a:rPr lang="en-US" sz="2800" dirty="0" err="1"/>
              <a:t>Float.POSITIVE_INFINITY</a:t>
            </a:r>
            <a:r>
              <a:rPr lang="en-US" sz="2800" dirty="0"/>
              <a:t> </a:t>
            </a:r>
            <a:r>
              <a:rPr lang="ru-RU" sz="2800" dirty="0"/>
              <a:t>или </a:t>
            </a:r>
            <a:r>
              <a:rPr lang="en-US" sz="2800" dirty="0" err="1"/>
              <a:t>Float.NEGATIVE_INFINITY</a:t>
            </a:r>
            <a:endParaRPr lang="ru-RU" sz="2800" dirty="0"/>
          </a:p>
          <a:p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Явное приведение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11666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071546"/>
            <a:ext cx="8229644" cy="5021750"/>
          </a:xfrm>
        </p:spPr>
        <p:txBody>
          <a:bodyPr/>
          <a:lstStyle/>
          <a:p>
            <a:r>
              <a:rPr lang="ru-RU" sz="2800" dirty="0"/>
              <a:t>Если одно из чисел </a:t>
            </a:r>
            <a:r>
              <a:rPr lang="en-US" sz="2800" dirty="0"/>
              <a:t>double</a:t>
            </a:r>
            <a:r>
              <a:rPr lang="ru-RU" sz="2800" dirty="0"/>
              <a:t>, то в </a:t>
            </a:r>
            <a:r>
              <a:rPr lang="en-US" sz="2800" dirty="0"/>
              <a:t>double</a:t>
            </a:r>
          </a:p>
          <a:p>
            <a:r>
              <a:rPr lang="ru-RU" sz="2800" dirty="0"/>
              <a:t>Иначе, если одно из чисел </a:t>
            </a:r>
            <a:r>
              <a:rPr lang="en-US" sz="2800" dirty="0"/>
              <a:t>float</a:t>
            </a:r>
            <a:r>
              <a:rPr lang="ru-RU" sz="2800" dirty="0"/>
              <a:t>, то в </a:t>
            </a:r>
            <a:r>
              <a:rPr lang="en-US" sz="2800" dirty="0"/>
              <a:t>float</a:t>
            </a:r>
          </a:p>
          <a:p>
            <a:r>
              <a:rPr lang="ru-RU" sz="2800" dirty="0"/>
              <a:t>Иначе, если одно из чисел </a:t>
            </a:r>
            <a:r>
              <a:rPr lang="en-US" sz="2800" dirty="0"/>
              <a:t>long</a:t>
            </a:r>
            <a:r>
              <a:rPr lang="ru-RU" sz="2800" dirty="0"/>
              <a:t> то в </a:t>
            </a:r>
            <a:r>
              <a:rPr lang="en-US" sz="2800" dirty="0"/>
              <a:t>long</a:t>
            </a:r>
          </a:p>
          <a:p>
            <a:r>
              <a:rPr lang="ru-RU" sz="2800" dirty="0"/>
              <a:t>Иначе оба числе преобразуются в </a:t>
            </a:r>
            <a:r>
              <a:rPr lang="en-US" sz="2800" dirty="0"/>
              <a:t>int</a:t>
            </a:r>
          </a:p>
          <a:p>
            <a:r>
              <a:rPr lang="ru-RU" sz="2800" dirty="0"/>
              <a:t>Выражения над </a:t>
            </a:r>
            <a:r>
              <a:rPr lang="en-US" sz="2800" dirty="0"/>
              <a:t>byte, short, char </a:t>
            </a:r>
            <a:r>
              <a:rPr lang="ru-RU" sz="2800" dirty="0"/>
              <a:t>имеют тип </a:t>
            </a:r>
            <a:r>
              <a:rPr lang="en-US" sz="2800" dirty="0"/>
              <a:t>int</a:t>
            </a:r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Приведение типов в выражениях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F76F23-9B46-4F4C-B029-AEA4625E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47" y="3442159"/>
            <a:ext cx="5860705" cy="19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Приведение типов</a:t>
            </a:r>
            <a:endParaRPr lang="ru-RU" dirty="0"/>
          </a:p>
        </p:txBody>
      </p:sp>
      <p:pic>
        <p:nvPicPr>
          <p:cNvPr id="10243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857364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2000240"/>
            <a:ext cx="26432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sz="2400" dirty="0">
                <a:latin typeface="PT Sans"/>
              </a:rPr>
              <a:t>Автоматическое преобразование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 t="4261"/>
          <a:stretch>
            <a:fillRect/>
          </a:stretch>
        </p:blipFill>
        <p:spPr bwMode="auto">
          <a:xfrm>
            <a:off x="3605217" y="3538550"/>
            <a:ext cx="17907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2737" y="3871922"/>
            <a:ext cx="160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rrowheads="1"/>
          </p:cNvPicPr>
          <p:nvPr/>
        </p:nvPicPr>
        <p:blipFill>
          <a:blip r:embed="rId5"/>
          <a:srcRect b="-447"/>
          <a:stretch>
            <a:fillRect/>
          </a:stretch>
        </p:blipFill>
        <p:spPr bwMode="auto">
          <a:xfrm>
            <a:off x="5072066" y="1857364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1848934"/>
            <a:ext cx="235115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Стрелка вправо 13"/>
          <p:cNvSpPr/>
          <p:nvPr/>
        </p:nvSpPr>
        <p:spPr>
          <a:xfrm>
            <a:off x="2928926" y="2214554"/>
            <a:ext cx="500066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85720" y="3857628"/>
            <a:ext cx="29289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>
                <a:latin typeface="PT Sans"/>
              </a:rPr>
              <a:t>Явное приведение типов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2928926" y="4214818"/>
            <a:ext cx="500066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5715008" y="4214818"/>
            <a:ext cx="500066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Введение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История развития </a:t>
            </a:r>
            <a:r>
              <a:rPr lang="en-US" sz="2800" dirty="0"/>
              <a:t>Java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Компиляция и исполнение</a:t>
            </a:r>
            <a:br>
              <a:rPr lang="ru-RU" sz="2800" dirty="0"/>
            </a:br>
            <a:r>
              <a:rPr lang="en-US" sz="2800" dirty="0"/>
              <a:t>Java </a:t>
            </a:r>
            <a:r>
              <a:rPr lang="ru-RU" sz="2800" dirty="0"/>
              <a:t>кода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Примитивные типы данных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Операции 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Управляющие операторы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Принципы ООП</a:t>
            </a: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 marL="59999" indent="0">
              <a:spcAft>
                <a:spcPts val="600"/>
              </a:spcAft>
              <a:buNone/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План</a:t>
            </a:r>
            <a:r>
              <a:rPr lang="ru-RU" dirty="0"/>
              <a:t> </a:t>
            </a:r>
            <a:r>
              <a:rPr lang="ru-RU" sz="3600" dirty="0"/>
              <a:t>лекции</a:t>
            </a:r>
            <a:endParaRPr lang="ru-RU" dirty="0"/>
          </a:p>
        </p:txBody>
      </p:sp>
      <p:pic>
        <p:nvPicPr>
          <p:cNvPr id="4" name="Рисунок 3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FFB038-C0D1-4BB3-84F8-C421BD586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2" y="1417644"/>
            <a:ext cx="2598168" cy="4767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14814"/>
              </p:ext>
            </p:extLst>
          </p:nvPr>
        </p:nvGraphicFramePr>
        <p:xfrm>
          <a:off x="4644008" y="980728"/>
          <a:ext cx="4287392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696">
                  <a:extLst>
                    <a:ext uri="{9D8B030D-6E8A-4147-A177-3AD203B41FA5}">
                      <a16:colId xmlns:a16="http://schemas.microsoft.com/office/drawing/2014/main" val="1675380271"/>
                    </a:ext>
                  </a:extLst>
                </a:gridCol>
                <a:gridCol w="2143696">
                  <a:extLst>
                    <a:ext uri="{9D8B030D-6E8A-4147-A177-3AD203B41FA5}">
                      <a16:colId xmlns:a16="http://schemas.microsoft.com/office/drawing/2014/main" val="4231205863"/>
                    </a:ext>
                  </a:extLst>
                </a:gridCol>
              </a:tblGrid>
              <a:tr h="39971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Примитив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Обёртка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614798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boolean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Boolean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871290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Byte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019289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char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Character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948794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short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Short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312874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Integer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363072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Long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274565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float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Float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670159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PT Sans"/>
                          <a:ea typeface="+mn-ea"/>
                          <a:cs typeface="+mn-cs"/>
                        </a:rPr>
                        <a:t>Double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PT San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90579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Классы-обёртки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6" y="1422017"/>
            <a:ext cx="4152900" cy="2924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6" y="4913171"/>
            <a:ext cx="8690734" cy="13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6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Классы-обёртки</a:t>
            </a:r>
            <a:r>
              <a:rPr lang="en-US" sz="3600" dirty="0"/>
              <a:t> (2)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1055471"/>
            <a:ext cx="7380312" cy="47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164590"/>
            <a:ext cx="8103844" cy="2693038"/>
          </a:xfrm>
        </p:spPr>
        <p:txBody>
          <a:bodyPr/>
          <a:lstStyle/>
          <a:p>
            <a:r>
              <a:rPr lang="ru-RU" sz="2400" dirty="0"/>
              <a:t>Имеют тип, идентификатор и область видимости</a:t>
            </a:r>
            <a:endParaRPr lang="en-US" sz="2400" dirty="0"/>
          </a:p>
          <a:p>
            <a:r>
              <a:rPr lang="ru-RU" sz="2400" dirty="0"/>
              <a:t>Могут быть объявлены в любом месте блока кода</a:t>
            </a:r>
          </a:p>
          <a:p>
            <a:r>
              <a:rPr lang="ru-RU" sz="2400" dirty="0"/>
              <a:t>Должны быть объявлены перед использованием</a:t>
            </a:r>
          </a:p>
          <a:p>
            <a:r>
              <a:rPr lang="ru-RU" sz="2400" dirty="0"/>
              <a:t>Необходимо инициализировать переменные перед использованием</a:t>
            </a:r>
          </a:p>
          <a:p>
            <a:r>
              <a:rPr lang="ru-RU" sz="2400" dirty="0"/>
              <a:t>В именах переменных не могут использоваться символы арифметических и логических операторов, а так же </a:t>
            </a:r>
            <a:r>
              <a:rPr lang="en-US" sz="2400" dirty="0"/>
              <a:t>#</a:t>
            </a:r>
            <a:endParaRPr lang="ru-RU" sz="2400" dirty="0"/>
          </a:p>
          <a:p>
            <a:r>
              <a:rPr lang="ru-RU" sz="2400" dirty="0"/>
              <a:t>Значения по умолчанию автоматически инициализируются только для полей класса</a:t>
            </a:r>
            <a:endParaRPr lang="en-US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Переменные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33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164590"/>
            <a:ext cx="5072098" cy="2693038"/>
          </a:xfrm>
        </p:spPr>
        <p:txBody>
          <a:bodyPr/>
          <a:lstStyle/>
          <a:p>
            <a:r>
              <a:rPr lang="en-US" sz="2400" dirty="0"/>
              <a:t>init – </a:t>
            </a:r>
            <a:r>
              <a:rPr lang="ru-RU" sz="2400" dirty="0"/>
              <a:t>инициализация счётчика</a:t>
            </a:r>
            <a:endParaRPr lang="en-US" sz="2400" dirty="0"/>
          </a:p>
          <a:p>
            <a:r>
              <a:rPr lang="en-US" sz="2400" dirty="0" err="1"/>
              <a:t>boolean_expression</a:t>
            </a:r>
            <a:r>
              <a:rPr lang="en-US" sz="2400" dirty="0"/>
              <a:t> – </a:t>
            </a:r>
            <a:r>
              <a:rPr lang="ru-RU" sz="2400" dirty="0"/>
              <a:t>логическое выражение</a:t>
            </a:r>
          </a:p>
          <a:p>
            <a:r>
              <a:rPr lang="en-US" sz="2400" dirty="0"/>
              <a:t>iteration – </a:t>
            </a:r>
            <a:r>
              <a:rPr lang="ru-RU" sz="2400" dirty="0"/>
              <a:t>шаг цикла</a:t>
            </a:r>
          </a:p>
          <a:p>
            <a:r>
              <a:rPr lang="ru-RU" sz="2400" dirty="0"/>
              <a:t>любое из выражений можно пропустить</a:t>
            </a:r>
          </a:p>
          <a:p>
            <a:r>
              <a:rPr lang="en-US" sz="2400" dirty="0"/>
              <a:t>break </a:t>
            </a:r>
            <a:r>
              <a:rPr lang="ru-RU" sz="2400" dirty="0"/>
              <a:t>и </a:t>
            </a:r>
            <a:r>
              <a:rPr lang="en-US" sz="2400" dirty="0"/>
              <a:t>continue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For</a:t>
            </a:r>
            <a:endParaRPr lang="ru-RU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164589"/>
            <a:ext cx="34194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низ 4"/>
          <p:cNvSpPr/>
          <p:nvPr/>
        </p:nvSpPr>
        <p:spPr>
          <a:xfrm>
            <a:off x="6929454" y="2236159"/>
            <a:ext cx="428628" cy="3571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3" y="2664787"/>
            <a:ext cx="3420000" cy="97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Группа 10"/>
          <p:cNvGrpSpPr/>
          <p:nvPr/>
        </p:nvGrpSpPr>
        <p:grpSpPr>
          <a:xfrm>
            <a:off x="619124" y="4024324"/>
            <a:ext cx="7596214" cy="2095500"/>
            <a:chOff x="500034" y="4024324"/>
            <a:chExt cx="7596214" cy="20955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4024324"/>
              <a:ext cx="38100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6248" y="4024324"/>
              <a:ext cx="38100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0034" y="5072074"/>
              <a:ext cx="38100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14810" y="5072074"/>
              <a:ext cx="38100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While / Do…While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0" y="1357298"/>
            <a:ext cx="23050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357298"/>
            <a:ext cx="265471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496"/>
            <a:ext cx="360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трелка вниз 7"/>
          <p:cNvSpPr/>
          <p:nvPr/>
        </p:nvSpPr>
        <p:spPr>
          <a:xfrm>
            <a:off x="2071670" y="2428868"/>
            <a:ext cx="428628" cy="3571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6500826" y="2428868"/>
            <a:ext cx="428628" cy="3571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857495"/>
            <a:ext cx="360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9" y="4643446"/>
            <a:ext cx="2703313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3555" y="4643446"/>
            <a:ext cx="266746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Стрелка вправо 13"/>
          <p:cNvSpPr/>
          <p:nvPr/>
        </p:nvSpPr>
        <p:spPr>
          <a:xfrm>
            <a:off x="4143372" y="4929198"/>
            <a:ext cx="1000132" cy="5000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Условные операторы</a:t>
            </a:r>
            <a:br>
              <a:rPr lang="ru-RU" sz="3200" dirty="0"/>
            </a:br>
            <a:r>
              <a:rPr lang="en-US" sz="3200" dirty="0"/>
              <a:t>switch…case</a:t>
            </a:r>
            <a:endParaRPr lang="ru-RU" sz="1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785926"/>
            <a:ext cx="3214710" cy="30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Содержимое 1"/>
          <p:cNvSpPr>
            <a:spLocks noGrp="1"/>
          </p:cNvSpPr>
          <p:nvPr>
            <p:ph idx="1"/>
          </p:nvPr>
        </p:nvSpPr>
        <p:spPr>
          <a:xfrm>
            <a:off x="357158" y="1519237"/>
            <a:ext cx="5000660" cy="4624407"/>
          </a:xfrm>
        </p:spPr>
        <p:txBody>
          <a:bodyPr/>
          <a:lstStyle/>
          <a:p>
            <a:pPr algn="just"/>
            <a:r>
              <a:rPr lang="ru-RU" sz="2800" dirty="0"/>
              <a:t>можно использовать:</a:t>
            </a:r>
          </a:p>
          <a:p>
            <a:pPr lvl="1" algn="just"/>
            <a:r>
              <a:rPr lang="ru-RU" sz="2294" dirty="0"/>
              <a:t>целочисленные переменные</a:t>
            </a:r>
          </a:p>
          <a:p>
            <a:pPr lvl="1" algn="just"/>
            <a:r>
              <a:rPr lang="ru-RU" sz="2294" dirty="0"/>
              <a:t>строки</a:t>
            </a:r>
          </a:p>
          <a:p>
            <a:pPr lvl="1" algn="just"/>
            <a:r>
              <a:rPr lang="ru-RU" sz="2294" dirty="0"/>
              <a:t>перечисления</a:t>
            </a:r>
            <a:endParaRPr lang="en-US" sz="2294" dirty="0"/>
          </a:p>
          <a:p>
            <a:pPr algn="just"/>
            <a:r>
              <a:rPr lang="ru-RU" sz="2800" dirty="0"/>
              <a:t>значение </a:t>
            </a:r>
            <a:r>
              <a:rPr lang="en-US" sz="2800" dirty="0"/>
              <a:t>case </a:t>
            </a:r>
            <a:r>
              <a:rPr lang="ru-RU" sz="2800" dirty="0"/>
              <a:t>должно быть того же типа, что и в </a:t>
            </a:r>
            <a:r>
              <a:rPr lang="en-US" sz="2800" dirty="0"/>
              <a:t>switch</a:t>
            </a:r>
          </a:p>
          <a:p>
            <a:pPr algn="just"/>
            <a:r>
              <a:rPr lang="ru-RU" sz="2800" dirty="0"/>
              <a:t>оператор </a:t>
            </a:r>
            <a:r>
              <a:rPr lang="en-US" sz="2800" dirty="0"/>
              <a:t>break</a:t>
            </a:r>
            <a:endParaRPr lang="ru-RU" sz="2800" dirty="0"/>
          </a:p>
          <a:p>
            <a:pPr algn="just"/>
            <a:r>
              <a:rPr lang="en-US" sz="2800" dirty="0"/>
              <a:t>default-case</a:t>
            </a:r>
            <a:endParaRPr lang="ru-RU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Условные операторы</a:t>
            </a:r>
            <a:br>
              <a:rPr lang="ru-RU" sz="3200" dirty="0"/>
            </a:br>
            <a:r>
              <a:rPr lang="en-US" sz="3200" dirty="0"/>
              <a:t>?:</a:t>
            </a:r>
            <a:endParaRPr lang="ru-RU" sz="1800" dirty="0"/>
          </a:p>
        </p:txBody>
      </p:sp>
      <p:sp>
        <p:nvSpPr>
          <p:cNvPr id="8" name="Стрелка вниз 7"/>
          <p:cNvSpPr/>
          <p:nvPr/>
        </p:nvSpPr>
        <p:spPr>
          <a:xfrm rot="16200000">
            <a:off x="6740108" y="3634355"/>
            <a:ext cx="500066" cy="7143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" y="1251431"/>
            <a:ext cx="9144000" cy="5810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71365"/>
            <a:ext cx="6356091" cy="3240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680" y="3501008"/>
            <a:ext cx="14478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519237"/>
            <a:ext cx="8286808" cy="4624407"/>
          </a:xfrm>
        </p:spPr>
        <p:txBody>
          <a:bodyPr/>
          <a:lstStyle/>
          <a:p>
            <a:pPr algn="just"/>
            <a:r>
              <a:rPr lang="ru-RU" sz="2400" dirty="0"/>
              <a:t>Структура данных – расположение данных, которое позволяет их эффективно обрабатывать</a:t>
            </a:r>
          </a:p>
          <a:p>
            <a:pPr algn="just"/>
            <a:r>
              <a:rPr lang="ru-RU" sz="2400" dirty="0"/>
              <a:t>Массив – представляет собой индексированную последовательность одного типа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Массивы</a:t>
            </a:r>
            <a:endParaRPr lang="ru-RU" dirty="0"/>
          </a:p>
        </p:txBody>
      </p:sp>
      <p:pic>
        <p:nvPicPr>
          <p:cNvPr id="11266" name="Picture 2" descr="Масси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7072362" cy="27582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071547"/>
            <a:ext cx="8286808" cy="2428892"/>
          </a:xfrm>
        </p:spPr>
        <p:txBody>
          <a:bodyPr/>
          <a:lstStyle/>
          <a:p>
            <a:pPr algn="just"/>
            <a:r>
              <a:rPr lang="ru-RU" sz="2800" dirty="0"/>
              <a:t>Индексы начинаются с 0.</a:t>
            </a:r>
          </a:p>
          <a:p>
            <a:pPr algn="just"/>
            <a:r>
              <a:rPr lang="ru-RU" sz="2800" dirty="0"/>
              <a:t>Операция доступа к значению </a:t>
            </a:r>
            <a:r>
              <a:rPr lang="ru-RU" sz="2800" dirty="0" err="1"/>
              <a:t>a</a:t>
            </a:r>
            <a:r>
              <a:rPr lang="ru-RU" sz="2800" dirty="0"/>
              <a:t>[</a:t>
            </a:r>
            <a:r>
              <a:rPr lang="ru-RU" sz="2800" dirty="0" err="1"/>
              <a:t>i</a:t>
            </a:r>
            <a:r>
              <a:rPr lang="ru-RU" sz="2800" dirty="0"/>
              <a:t>] чрезвычайно эффективна</a:t>
            </a:r>
          </a:p>
          <a:p>
            <a:pPr algn="just"/>
            <a:r>
              <a:rPr lang="ru-RU" sz="2800" dirty="0"/>
              <a:t>Присвоение </a:t>
            </a:r>
            <a:r>
              <a:rPr lang="ru-RU" sz="2800" dirty="0" err="1"/>
              <a:t>b</a:t>
            </a:r>
            <a:r>
              <a:rPr lang="ru-RU" sz="2800" dirty="0"/>
              <a:t> = </a:t>
            </a:r>
            <a:r>
              <a:rPr lang="ru-RU" sz="2800" dirty="0" err="1"/>
              <a:t>a</a:t>
            </a:r>
            <a:r>
              <a:rPr lang="ru-RU" sz="2800" dirty="0"/>
              <a:t> приводит к тому, что </a:t>
            </a:r>
            <a:r>
              <a:rPr lang="en-US" sz="2800" dirty="0"/>
              <a:t>a </a:t>
            </a:r>
            <a:r>
              <a:rPr lang="ru-RU" sz="2800" dirty="0"/>
              <a:t>и </a:t>
            </a:r>
            <a:r>
              <a:rPr lang="en-US" sz="2800" dirty="0"/>
              <a:t>b </a:t>
            </a:r>
            <a:r>
              <a:rPr lang="ru-RU" sz="2800" dirty="0"/>
              <a:t>ссылаются на один и тот же массив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Массивы </a:t>
            </a:r>
            <a:r>
              <a:rPr lang="en-US" sz="3600" dirty="0"/>
              <a:t>[2]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19" y="4701234"/>
          <a:ext cx="8572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a[3]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a[4]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a[5]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a[6]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a[7]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500034" y="3772540"/>
            <a:ext cx="571504" cy="6429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2826" marR="0" lvl="0" indent="-282827" algn="l" defTabSz="457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None/>
              <a:tabLst/>
              <a:defRPr/>
            </a:pPr>
            <a:r>
              <a:rPr kumimoji="1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a</a:t>
            </a:r>
            <a:endParaRPr kumimoji="1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8" name="Прямая со стрелкой 7"/>
          <p:cNvCxnSpPr>
            <a:stCxn id="6" idx="2"/>
          </p:cNvCxnSpPr>
          <p:nvPr/>
        </p:nvCxnSpPr>
        <p:spPr>
          <a:xfrm rot="16200000" flipH="1">
            <a:off x="785786" y="441548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Java Arrays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754189"/>
          <a:ext cx="7929618" cy="3746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3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Код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3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Объявление массива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T Sans"/>
                        </a:rPr>
                        <a:t>double[]</a:t>
                      </a:r>
                      <a:r>
                        <a:rPr lang="en-US" sz="2000" baseline="0" dirty="0">
                          <a:latin typeface="PT Sans"/>
                        </a:rPr>
                        <a:t> a;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Создание</a:t>
                      </a:r>
                      <a:r>
                        <a:rPr lang="ru-RU" sz="2000" baseline="0" dirty="0">
                          <a:latin typeface="PT Sans"/>
                        </a:rPr>
                        <a:t> массива заданного размера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T Sans"/>
                        </a:rPr>
                        <a:t>a</a:t>
                      </a:r>
                      <a:r>
                        <a:rPr lang="en-US" sz="2000" baseline="0" dirty="0">
                          <a:latin typeface="PT Sans"/>
                        </a:rPr>
                        <a:t> = new double[1000];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Получение элемента по индексу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T Sans"/>
                        </a:rPr>
                        <a:t>a </a:t>
                      </a:r>
                      <a:r>
                        <a:rPr lang="en-US" sz="2000" baseline="0" dirty="0">
                          <a:latin typeface="PT Sans"/>
                        </a:rPr>
                        <a:t>[</a:t>
                      </a:r>
                      <a:r>
                        <a:rPr lang="en-US" sz="2000" baseline="0" dirty="0" err="1">
                          <a:latin typeface="PT Sans"/>
                        </a:rPr>
                        <a:t>i</a:t>
                      </a:r>
                      <a:r>
                        <a:rPr lang="en-US" sz="2000" baseline="0" dirty="0">
                          <a:latin typeface="PT Sans"/>
                        </a:rPr>
                        <a:t>] = b [j] + c [k]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Получение</a:t>
                      </a:r>
                      <a:r>
                        <a:rPr lang="ru-RU" sz="2000" baseline="0" dirty="0">
                          <a:latin typeface="PT Sans"/>
                        </a:rPr>
                        <a:t> размера массива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PT Sans"/>
                        </a:rPr>
                        <a:t>a.lenght</a:t>
                      </a:r>
                      <a:r>
                        <a:rPr lang="en-US" sz="2000" dirty="0">
                          <a:latin typeface="PT Sans"/>
                        </a:rPr>
                        <a:t>;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13936" y="1333390"/>
            <a:ext cx="4458064" cy="476728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JDK 1.0 – 23 </a:t>
            </a:r>
            <a:r>
              <a:rPr lang="ru-RU" dirty="0"/>
              <a:t>января 1996</a:t>
            </a:r>
          </a:p>
          <a:p>
            <a:pPr>
              <a:spcAft>
                <a:spcPts val="600"/>
              </a:spcAft>
            </a:pPr>
            <a:r>
              <a:rPr lang="en-US" dirty="0"/>
              <a:t>JDK 1.1 – </a:t>
            </a:r>
            <a:r>
              <a:rPr lang="ru-RU" dirty="0"/>
              <a:t>19 февраля 1997</a:t>
            </a:r>
          </a:p>
          <a:p>
            <a:pPr>
              <a:spcAft>
                <a:spcPts val="600"/>
              </a:spcAft>
            </a:pPr>
            <a:r>
              <a:rPr lang="en-US" dirty="0"/>
              <a:t>J2SE 1.2 – 8 </a:t>
            </a:r>
            <a:r>
              <a:rPr lang="ru-RU" sz="2400" dirty="0"/>
              <a:t>декабря</a:t>
            </a:r>
            <a:r>
              <a:rPr lang="ru-RU" dirty="0"/>
              <a:t> 1998</a:t>
            </a:r>
          </a:p>
          <a:p>
            <a:pPr>
              <a:spcAft>
                <a:spcPts val="600"/>
              </a:spcAft>
            </a:pPr>
            <a:r>
              <a:rPr lang="en-US" dirty="0"/>
              <a:t>J2SE</a:t>
            </a:r>
            <a:r>
              <a:rPr lang="ru-RU" dirty="0"/>
              <a:t> 1.3 – 8 мая 2000</a:t>
            </a:r>
          </a:p>
          <a:p>
            <a:pPr>
              <a:spcAft>
                <a:spcPts val="600"/>
              </a:spcAft>
            </a:pPr>
            <a:r>
              <a:rPr lang="en-US" dirty="0"/>
              <a:t>J2SE 1.4 – 6 </a:t>
            </a:r>
            <a:r>
              <a:rPr lang="ru-RU" dirty="0"/>
              <a:t>февраля 2002</a:t>
            </a:r>
          </a:p>
          <a:p>
            <a:pPr>
              <a:spcAft>
                <a:spcPts val="600"/>
              </a:spcAft>
            </a:pPr>
            <a:r>
              <a:rPr lang="en-US" dirty="0"/>
              <a:t>J2SE 1.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sz="2400" dirty="0"/>
              <a:t>сентября</a:t>
            </a:r>
            <a:r>
              <a:rPr lang="ru-RU" dirty="0"/>
              <a:t> 2004</a:t>
            </a:r>
          </a:p>
          <a:p>
            <a:pPr>
              <a:spcAft>
                <a:spcPts val="600"/>
              </a:spcAft>
            </a:pPr>
            <a:r>
              <a:rPr lang="en-US" dirty="0"/>
              <a:t>Java SE 6 – 11 </a:t>
            </a:r>
            <a:r>
              <a:rPr lang="ru-RU" dirty="0"/>
              <a:t>декабря 2006</a:t>
            </a:r>
          </a:p>
          <a:p>
            <a:pPr>
              <a:spcAft>
                <a:spcPts val="600"/>
              </a:spcAft>
            </a:pPr>
            <a:r>
              <a:rPr lang="en-US" dirty="0"/>
              <a:t>Java SE </a:t>
            </a:r>
            <a:r>
              <a:rPr lang="ru-RU" dirty="0"/>
              <a:t>7</a:t>
            </a:r>
            <a:r>
              <a:rPr lang="en-US" dirty="0"/>
              <a:t> – </a:t>
            </a:r>
            <a:r>
              <a:rPr lang="ru-RU" dirty="0"/>
              <a:t>28 июля 2011</a:t>
            </a:r>
          </a:p>
          <a:p>
            <a:pPr>
              <a:spcAft>
                <a:spcPts val="600"/>
              </a:spcAft>
            </a:pPr>
            <a:r>
              <a:rPr lang="en-US" dirty="0"/>
              <a:t>Java SE </a:t>
            </a:r>
            <a:r>
              <a:rPr lang="ru-RU" dirty="0"/>
              <a:t>8</a:t>
            </a:r>
            <a:r>
              <a:rPr lang="en-US" dirty="0"/>
              <a:t> – </a:t>
            </a:r>
            <a:r>
              <a:rPr lang="ru-RU" dirty="0"/>
              <a:t>18 марта 2014 (</a:t>
            </a:r>
            <a:r>
              <a:rPr lang="en-US" dirty="0"/>
              <a:t>LTS</a:t>
            </a:r>
            <a:r>
              <a:rPr lang="ru-RU" dirty="0"/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Java SE </a:t>
            </a:r>
            <a:r>
              <a:rPr lang="ru-RU" dirty="0"/>
              <a:t>9</a:t>
            </a:r>
            <a:r>
              <a:rPr lang="en-US" dirty="0"/>
              <a:t> – </a:t>
            </a:r>
            <a:r>
              <a:rPr lang="ru-RU" dirty="0"/>
              <a:t>21 сентября 2017</a:t>
            </a:r>
          </a:p>
          <a:p>
            <a:pPr>
              <a:spcAft>
                <a:spcPts val="600"/>
              </a:spcAft>
            </a:pPr>
            <a:r>
              <a:rPr lang="en-US" dirty="0"/>
              <a:t>Java SE </a:t>
            </a:r>
            <a:r>
              <a:rPr lang="ru-RU" dirty="0"/>
              <a:t>10</a:t>
            </a:r>
            <a:r>
              <a:rPr lang="en-US" dirty="0"/>
              <a:t> –</a:t>
            </a:r>
            <a:r>
              <a:rPr lang="ru-RU" dirty="0"/>
              <a:t> 20 марта 2018</a:t>
            </a:r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Версии </a:t>
            </a:r>
            <a:r>
              <a:rPr lang="en-US" sz="3600" dirty="0"/>
              <a:t>Java</a:t>
            </a:r>
            <a:endParaRPr lang="ru-RU" dirty="0"/>
          </a:p>
        </p:txBody>
      </p:sp>
      <p:sp>
        <p:nvSpPr>
          <p:cNvPr id="11" name="Содержимое 5">
            <a:extLst>
              <a:ext uri="{FF2B5EF4-FFF2-40B4-BE49-F238E27FC236}">
                <a16:creationId xmlns:a16="http://schemas.microsoft.com/office/drawing/2014/main" id="{319C04B8-8FFC-4317-AE26-63793EEA9833}"/>
              </a:ext>
            </a:extLst>
          </p:cNvPr>
          <p:cNvSpPr txBox="1">
            <a:spLocks/>
          </p:cNvSpPr>
          <p:nvPr/>
        </p:nvSpPr>
        <p:spPr>
          <a:xfrm>
            <a:off x="4487585" y="1333389"/>
            <a:ext cx="4656415" cy="47672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5674" indent="-385674" algn="l" defTabSz="4570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13B14A"/>
              </a:buClr>
              <a:buFont typeface="Wingdings" panose="05000000000000000000" pitchFamily="2" charset="2"/>
              <a:buChar char="§"/>
              <a:defRPr kumimoji="1" lang="en-US" sz="2531" kern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79" indent="-285684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Font typeface="Wingdings" panose="05000000000000000000" pitchFamily="2" charset="2"/>
              <a:buChar char="§"/>
              <a:defRPr kumimoji="1" lang="en-US" sz="2025" kern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37" indent="-228547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Font typeface="Wingdings" panose="05000000000000000000" pitchFamily="2" charset="2"/>
              <a:buChar char="§"/>
              <a:defRPr kumimoji="1" lang="en-US" sz="1800" kern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32" indent="-228547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Font typeface="Wingdings" panose="05000000000000000000" pitchFamily="2" charset="2"/>
              <a:buChar char="§"/>
              <a:defRPr kumimoji="1" lang="en-US" sz="1518" kern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25" indent="-228547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Font typeface="Wingdings" panose="05000000000000000000" pitchFamily="2" charset="2"/>
              <a:buChar char="§"/>
              <a:defRPr kumimoji="1" lang="en-US" sz="1350" kern="12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  <a:lvl6pPr marL="2514051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/>
              <a:t>Java SE </a:t>
            </a:r>
            <a:r>
              <a:rPr lang="ru-RU" sz="2400" dirty="0"/>
              <a:t>11</a:t>
            </a:r>
            <a:r>
              <a:rPr lang="en-US" sz="2400" dirty="0"/>
              <a:t> – </a:t>
            </a:r>
            <a:r>
              <a:rPr lang="ru-RU" sz="2400" dirty="0"/>
              <a:t>25</a:t>
            </a:r>
            <a:r>
              <a:rPr lang="en-US" sz="2400" dirty="0"/>
              <a:t> </a:t>
            </a:r>
            <a:r>
              <a:rPr lang="ru-RU" sz="2400" dirty="0"/>
              <a:t>сентября 2018</a:t>
            </a:r>
            <a:r>
              <a:rPr lang="en-US" sz="2400" dirty="0"/>
              <a:t> (LTS)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Java SE </a:t>
            </a:r>
            <a:r>
              <a:rPr lang="ru-RU" sz="2400" dirty="0"/>
              <a:t>12</a:t>
            </a:r>
            <a:r>
              <a:rPr lang="en-US" sz="2400" dirty="0"/>
              <a:t> – </a:t>
            </a:r>
            <a:r>
              <a:rPr lang="ru-RU" sz="2400" dirty="0"/>
              <a:t>19</a:t>
            </a:r>
            <a:r>
              <a:rPr lang="en-US" sz="2400" dirty="0"/>
              <a:t> </a:t>
            </a:r>
            <a:r>
              <a:rPr lang="ru-RU" sz="2400" dirty="0"/>
              <a:t>марта 2019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Java SE </a:t>
            </a:r>
            <a:r>
              <a:rPr lang="ru-RU" sz="2400" dirty="0"/>
              <a:t>13</a:t>
            </a:r>
            <a:r>
              <a:rPr lang="en-US" sz="2400" dirty="0"/>
              <a:t> – 17 </a:t>
            </a:r>
            <a:r>
              <a:rPr lang="ru-RU" sz="2400" dirty="0"/>
              <a:t>сентября </a:t>
            </a:r>
            <a:r>
              <a:rPr lang="en-US" sz="2400" dirty="0"/>
              <a:t>2019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Java SE </a:t>
            </a:r>
            <a:r>
              <a:rPr lang="ru-RU" sz="2400" dirty="0"/>
              <a:t>14</a:t>
            </a:r>
            <a:r>
              <a:rPr lang="en-US" sz="2400" dirty="0"/>
              <a:t> – 17 </a:t>
            </a:r>
            <a:r>
              <a:rPr lang="ru-RU" sz="2400" dirty="0"/>
              <a:t>марта 2020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Java SE </a:t>
            </a:r>
            <a:r>
              <a:rPr lang="ru-RU" sz="2400" dirty="0"/>
              <a:t>15</a:t>
            </a:r>
            <a:r>
              <a:rPr lang="en-US" sz="2400" dirty="0"/>
              <a:t> – </a:t>
            </a:r>
            <a:r>
              <a:rPr lang="ru-RU" sz="2400" dirty="0"/>
              <a:t>15</a:t>
            </a:r>
            <a:r>
              <a:rPr lang="en-US" sz="2400" dirty="0"/>
              <a:t> </a:t>
            </a:r>
            <a:r>
              <a:rPr lang="ru-RU" sz="2400" dirty="0"/>
              <a:t>сентября 2020</a:t>
            </a:r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627B2C-9102-42AA-A72F-E88F043AD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91" y="3933056"/>
            <a:ext cx="3086001" cy="23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6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Инициализация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754189"/>
          <a:ext cx="7929618" cy="3434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3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Код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3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Для числовых типов инициализация по умолчанию равна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T Sans"/>
                        </a:rPr>
                        <a:t>a</a:t>
                      </a:r>
                      <a:r>
                        <a:rPr lang="en-US" sz="2000" baseline="0" dirty="0">
                          <a:latin typeface="PT Sans"/>
                        </a:rPr>
                        <a:t> = new double[1000];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Объявление, создание и инициализация в одной инструкции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T Sans"/>
                        </a:rPr>
                        <a:t>double[] a</a:t>
                      </a:r>
                      <a:r>
                        <a:rPr lang="en-US" sz="2000" baseline="0" dirty="0">
                          <a:latin typeface="PT Sans"/>
                        </a:rPr>
                        <a:t> = new double[1000];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PT Sans"/>
                        </a:rPr>
                        <a:t>Инициализация литералами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T Sans"/>
                        </a:rPr>
                        <a:t>double</a:t>
                      </a:r>
                      <a:r>
                        <a:rPr lang="en-US" sz="2000" baseline="0" dirty="0">
                          <a:latin typeface="PT Sans"/>
                        </a:rPr>
                        <a:t>[] a = {7, 3.5, 0.08};</a:t>
                      </a:r>
                      <a:endParaRPr lang="ru-RU" sz="2000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Копирование массивов</a:t>
            </a:r>
            <a:endParaRPr lang="ru-RU" dirty="0"/>
          </a:p>
        </p:txBody>
      </p:sp>
      <p:pic>
        <p:nvPicPr>
          <p:cNvPr id="8193" name="Picture 1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1"/>
            <a:ext cx="39600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2228" r="3089"/>
          <a:stretch>
            <a:fillRect/>
          </a:stretch>
        </p:blipFill>
        <p:spPr bwMode="auto">
          <a:xfrm>
            <a:off x="285720" y="5357826"/>
            <a:ext cx="60722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157101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PT Sans"/>
              </a:rPr>
              <a:t>Для копирования массива создайте новый, затем скопируйте значения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500562" y="2000240"/>
          <a:ext cx="4250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3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Содержимое 1"/>
          <p:cNvSpPr txBox="1">
            <a:spLocks/>
          </p:cNvSpPr>
          <p:nvPr/>
        </p:nvSpPr>
        <p:spPr>
          <a:xfrm>
            <a:off x="4714877" y="1071546"/>
            <a:ext cx="571504" cy="6429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2826" marR="0" lvl="0" indent="-282827" algn="l" defTabSz="457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a</a:t>
            </a:r>
            <a:endParaRPr kumimoji="1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 rot="16200000" flipH="1">
            <a:off x="5000629" y="1714488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4500562" y="3357562"/>
          <a:ext cx="4250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3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P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Содержимое 1"/>
          <p:cNvSpPr txBox="1">
            <a:spLocks/>
          </p:cNvSpPr>
          <p:nvPr/>
        </p:nvSpPr>
        <p:spPr>
          <a:xfrm>
            <a:off x="4714877" y="2571744"/>
            <a:ext cx="428628" cy="50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2826" marR="0" lvl="0" indent="-282827" algn="l" defTabSz="457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None/>
              <a:tabLst/>
              <a:defRPr/>
            </a:pPr>
            <a:r>
              <a:rPr kumimoji="1" lang="en-US" sz="4000" dirty="0">
                <a:latin typeface="PT Sans" charset="-52"/>
                <a:ea typeface="PT Sans" charset="-52"/>
                <a:cs typeface="PT Sans" charset="-52"/>
              </a:rPr>
              <a:t>b</a:t>
            </a:r>
            <a:endParaRPr kumimoji="1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5036066" y="3105562"/>
            <a:ext cx="288000" cy="21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Стрелка вниз 13"/>
          <p:cNvSpPr/>
          <p:nvPr/>
        </p:nvSpPr>
        <p:spPr>
          <a:xfrm>
            <a:off x="2000232" y="4572008"/>
            <a:ext cx="571504" cy="7143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 flipH="1" flipV="1">
            <a:off x="5035223" y="2394273"/>
            <a:ext cx="28800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643182"/>
            <a:ext cx="39600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Примеры операций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473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335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929066"/>
            <a:ext cx="334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000240"/>
            <a:ext cx="3324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214686"/>
            <a:ext cx="3467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4643446"/>
            <a:ext cx="3676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Двумерные массивы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142984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  <a:latin typeface="PT Sans"/>
              </a:rPr>
              <a:t>На самом деле, двумерных массивов в </a:t>
            </a:r>
            <a:r>
              <a:rPr lang="en-US" sz="2400" dirty="0">
                <a:solidFill>
                  <a:srgbClr val="FF0000"/>
                </a:solidFill>
                <a:latin typeface="PT Sans"/>
              </a:rPr>
              <a:t>Java </a:t>
            </a:r>
            <a:r>
              <a:rPr lang="ru-RU" sz="2400" dirty="0">
                <a:solidFill>
                  <a:srgbClr val="FF0000"/>
                </a:solidFill>
                <a:latin typeface="PT Sans"/>
              </a:rPr>
              <a:t>нет </a:t>
            </a:r>
            <a:r>
              <a:rPr lang="ru-RU" sz="2400" dirty="0">
                <a:solidFill>
                  <a:srgbClr val="FF0000"/>
                </a:solidFill>
                <a:latin typeface="PT Sans"/>
                <a:sym typeface="Wingdings" pitchFamily="2" charset="2"/>
              </a:rPr>
              <a:t>:)</a:t>
            </a:r>
            <a:endParaRPr lang="ru-RU" sz="2400" dirty="0">
              <a:solidFill>
                <a:srgbClr val="FF0000"/>
              </a:solidFill>
              <a:latin typeface="PT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143116"/>
            <a:ext cx="37719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2857496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Но есть массивы массивов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4429124" y="2928934"/>
            <a:ext cx="571504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857628"/>
            <a:ext cx="2362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низ 8"/>
          <p:cNvSpPr/>
          <p:nvPr/>
        </p:nvSpPr>
        <p:spPr>
          <a:xfrm>
            <a:off x="2143108" y="3286124"/>
            <a:ext cx="357190" cy="5000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28596" y="4929198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PT Sans"/>
              </a:rPr>
              <a:t>Первый индекс указывает на порядковый номер массива, второй – на номер элемента в нём.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Аргументы командной строки</a:t>
            </a:r>
            <a:endParaRPr lang="ru-RU" dirty="0"/>
          </a:p>
        </p:txBody>
      </p:sp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285720" y="1357299"/>
            <a:ext cx="8715436" cy="2000263"/>
          </a:xfrm>
        </p:spPr>
        <p:txBody>
          <a:bodyPr/>
          <a:lstStyle/>
          <a:p>
            <a:pPr algn="just"/>
            <a:r>
              <a:rPr lang="ru-RU" sz="2800" dirty="0"/>
              <a:t>Строки, которые идут после имени программы, доступны как элементы строкового массива </a:t>
            </a:r>
            <a:r>
              <a:rPr lang="en-US" sz="2800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args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[]</a:t>
            </a:r>
          </a:p>
          <a:p>
            <a:pPr algn="just"/>
            <a:r>
              <a:rPr lang="ru-RU" sz="2800" dirty="0"/>
              <a:t>Приведение строк к другим типам данных может быть произведено за счёт стандартных методов</a:t>
            </a:r>
          </a:p>
          <a:p>
            <a:pPr algn="just"/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00438"/>
            <a:ext cx="37052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 b="45454"/>
          <a:stretch>
            <a:fillRect/>
          </a:stretch>
        </p:blipFill>
        <p:spPr bwMode="auto">
          <a:xfrm>
            <a:off x="5976961" y="3786190"/>
            <a:ext cx="195262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 t="47728"/>
          <a:stretch>
            <a:fillRect/>
          </a:stretch>
        </p:blipFill>
        <p:spPr bwMode="auto">
          <a:xfrm>
            <a:off x="5976961" y="4572008"/>
            <a:ext cx="1952625" cy="54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4929190" y="3929066"/>
            <a:ext cx="1000132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4929190" y="4714884"/>
            <a:ext cx="1000132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60C1DEF-2700-8331-DFE2-0B665776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07" y="1412776"/>
            <a:ext cx="8229644" cy="4767283"/>
          </a:xfrm>
        </p:spPr>
        <p:txBody>
          <a:bodyPr/>
          <a:lstStyle/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r>
              <a:rPr lang="ru-RU" dirty="0"/>
              <a:t>Две парадигмы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Модель ориентируемая на процессы</a:t>
            </a:r>
          </a:p>
          <a:p>
            <a:r>
              <a:rPr lang="ru-RU" dirty="0"/>
              <a:t>Объектно-ориентированная модель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DD6435B-59F8-15A7-AFFA-E91E8FBE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-9435"/>
            <a:ext cx="7056784" cy="874143"/>
          </a:xfrm>
        </p:spPr>
        <p:txBody>
          <a:bodyPr/>
          <a:lstStyle/>
          <a:p>
            <a:r>
              <a:rPr lang="ru-RU" sz="2400" dirty="0"/>
              <a:t>Объектно-ориентируемое программирование (ООП)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F8A30C-72FB-3C0F-4488-CB32A6FDE1BB}"/>
              </a:ext>
            </a:extLst>
          </p:cNvPr>
          <p:cNvSpPr/>
          <p:nvPr/>
        </p:nvSpPr>
        <p:spPr>
          <a:xfrm>
            <a:off x="3370226" y="1268760"/>
            <a:ext cx="24002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Программа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7C5665-4022-2C47-C532-3C53505E2032}"/>
              </a:ext>
            </a:extLst>
          </p:cNvPr>
          <p:cNvSpPr/>
          <p:nvPr/>
        </p:nvSpPr>
        <p:spPr>
          <a:xfrm>
            <a:off x="969959" y="2924944"/>
            <a:ext cx="24002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Код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E665867-AA0C-F883-D8AA-7DAA56942B07}"/>
              </a:ext>
            </a:extLst>
          </p:cNvPr>
          <p:cNvSpPr/>
          <p:nvPr/>
        </p:nvSpPr>
        <p:spPr>
          <a:xfrm>
            <a:off x="5771262" y="2924944"/>
            <a:ext cx="24002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Данные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Стрелка вниз 8">
            <a:extLst>
              <a:ext uri="{FF2B5EF4-FFF2-40B4-BE49-F238E27FC236}">
                <a16:creationId xmlns:a16="http://schemas.microsoft.com/office/drawing/2014/main" id="{85A2E2F0-AEC8-590F-1EDC-6F66BA945AE3}"/>
              </a:ext>
            </a:extLst>
          </p:cNvPr>
          <p:cNvSpPr/>
          <p:nvPr/>
        </p:nvSpPr>
        <p:spPr>
          <a:xfrm rot="2366545">
            <a:off x="3191631" y="2189376"/>
            <a:ext cx="357190" cy="5000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>
            <a:extLst>
              <a:ext uri="{FF2B5EF4-FFF2-40B4-BE49-F238E27FC236}">
                <a16:creationId xmlns:a16="http://schemas.microsoft.com/office/drawing/2014/main" id="{671AE8A3-98E7-AE26-5D6E-51BF65D9EF06}"/>
              </a:ext>
            </a:extLst>
          </p:cNvPr>
          <p:cNvSpPr/>
          <p:nvPr/>
        </p:nvSpPr>
        <p:spPr>
          <a:xfrm rot="19233455" flipH="1">
            <a:off x="5591899" y="2189377"/>
            <a:ext cx="357190" cy="5000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17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Принципы ООП</a:t>
            </a:r>
            <a:endParaRPr lang="ru-RU" dirty="0"/>
          </a:p>
        </p:txBody>
      </p:sp>
      <p:pic>
        <p:nvPicPr>
          <p:cNvPr id="9218" name="Picture 2" descr="Похожее изображение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357429"/>
            <a:ext cx="6143668" cy="400471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928670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Инкапсуляция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Наследование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928670"/>
            <a:ext cx="428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Полиморфизм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Абстрагирование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Инкапсуляция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08720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36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Инкапсуляция</a:t>
            </a:r>
            <a:r>
              <a:rPr lang="ru-RU" sz="3600" dirty="0">
                <a:latin typeface="PT Sans"/>
              </a:rPr>
              <a:t> – механизм, который объединяет данные и код, манипулирующий этими данными, а также защищает и то, и другое от внешнего вмешательства или неправильного использования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1979712" y="4293096"/>
            <a:ext cx="2160240" cy="2160000"/>
            <a:chOff x="1979712" y="4293096"/>
            <a:chExt cx="2160240" cy="216000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979712" y="4293096"/>
              <a:ext cx="2160240" cy="2160000"/>
              <a:chOff x="1043608" y="4469056"/>
              <a:chExt cx="2160240" cy="2160000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1043608" y="4469056"/>
                <a:ext cx="2160240" cy="216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1205728" y="5049120"/>
                <a:ext cx="1836000" cy="2880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Public Methods</a:t>
                </a:r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1205728" y="5549056"/>
                <a:ext cx="1836204" cy="54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Private Data</a:t>
                </a:r>
              </a:p>
              <a:p>
                <a:pPr algn="ctr"/>
                <a:r>
                  <a:rPr lang="en-US" dirty="0"/>
                  <a:t>Private Methods</a:t>
                </a:r>
                <a:endParaRPr lang="ru-RU" dirty="0"/>
              </a:p>
            </p:txBody>
          </p:sp>
          <p:cxnSp>
            <p:nvCxnSpPr>
              <p:cNvPr id="8" name="Прямая со стрелкой 7"/>
              <p:cNvCxnSpPr/>
              <p:nvPr/>
            </p:nvCxnSpPr>
            <p:spPr>
              <a:xfrm>
                <a:off x="1835696" y="5337152"/>
                <a:ext cx="0" cy="211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2411760" y="5337152"/>
                <a:ext cx="0" cy="211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591780" y="444170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4932040" y="4700080"/>
            <a:ext cx="2088232" cy="6341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interface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977832" y="4941168"/>
            <a:ext cx="954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977832" y="5085184"/>
            <a:ext cx="954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Наследование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Наследование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r>
              <a:rPr lang="en-US" sz="2800" dirty="0">
                <a:latin typeface="PT Sans"/>
              </a:rPr>
              <a:t>– </a:t>
            </a:r>
            <a:r>
              <a:rPr lang="ru-RU" sz="2800" dirty="0">
                <a:latin typeface="PT Sans"/>
              </a:rPr>
              <a:t>это процесс, посредством которого, один объект может наследовать свойства другого объекта и добавлять к ним черты, свойственные только для него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796610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Наследование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r>
              <a:rPr lang="ru-RU" sz="2800" dirty="0">
                <a:latin typeface="PT Sans"/>
              </a:rPr>
              <a:t>бывает двух видов: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Одиночное – один предок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Множественное – любое количество предков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250" y="4149080"/>
            <a:ext cx="2489500" cy="22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AA9F1C-AC45-B6C9-A2D1-8073B01BE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867" t="-1" r="6606" b="-354"/>
          <a:stretch/>
        </p:blipFill>
        <p:spPr>
          <a:xfrm>
            <a:off x="2555776" y="802746"/>
            <a:ext cx="4104456" cy="6040520"/>
          </a:xfr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7BE995BA-3A06-CE1E-B8B0-966459FE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713" y="-9525"/>
            <a:ext cx="5905500" cy="874713"/>
          </a:xfrm>
        </p:spPr>
        <p:txBody>
          <a:bodyPr anchor="ctr"/>
          <a:lstStyle/>
          <a:p>
            <a:r>
              <a:rPr lang="ru-RU" sz="3600" dirty="0"/>
              <a:t>Наследование</a:t>
            </a:r>
            <a:r>
              <a:rPr lang="en-US" sz="3600" dirty="0"/>
              <a:t>[2]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Почему </a:t>
            </a:r>
            <a:r>
              <a:rPr lang="en-US" sz="2800" dirty="0"/>
              <a:t>Java</a:t>
            </a:r>
            <a:r>
              <a:rPr lang="ru-RU" sz="2800" dirty="0"/>
              <a:t>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986807-A5E9-4735-8FC5-9AF7532DB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951"/>
          <a:stretch/>
        </p:blipFill>
        <p:spPr>
          <a:xfrm>
            <a:off x="347236" y="1669102"/>
            <a:ext cx="4340523" cy="1996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88C98-4D7B-48C9-9441-62B1492F8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3"/>
          <a:stretch/>
        </p:blipFill>
        <p:spPr>
          <a:xfrm>
            <a:off x="5292080" y="1288505"/>
            <a:ext cx="3314700" cy="2376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EA915D-8E24-4B6A-BF1B-8AEB78B6DA47}"/>
              </a:ext>
            </a:extLst>
          </p:cNvPr>
          <p:cNvSpPr txBox="1"/>
          <p:nvPr/>
        </p:nvSpPr>
        <p:spPr>
          <a:xfrm>
            <a:off x="1802365" y="1134616"/>
            <a:ext cx="143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Рейтинг </a:t>
            </a:r>
            <a:r>
              <a:rPr lang="en-US" sz="1400" dirty="0"/>
              <a:t>TIOBE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DF2B5-9099-418B-9F8C-D995612F07EA}"/>
              </a:ext>
            </a:extLst>
          </p:cNvPr>
          <p:cNvSpPr txBox="1"/>
          <p:nvPr/>
        </p:nvSpPr>
        <p:spPr>
          <a:xfrm>
            <a:off x="6234298" y="980728"/>
            <a:ext cx="1305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Рейтинг </a:t>
            </a:r>
            <a:r>
              <a:rPr lang="en-US" sz="1400" dirty="0"/>
              <a:t>IEEE</a:t>
            </a:r>
            <a:endParaRPr lang="ru-RU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5C9AC7-4A6B-45E4-8901-2F0498356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83" y="4060343"/>
            <a:ext cx="4654830" cy="222046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3CB065-E6CA-4819-874D-1C6DDABFA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747" y="4060343"/>
            <a:ext cx="2364396" cy="23858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83920D-1B15-43BD-B237-C96AF73D9C46}"/>
              </a:ext>
            </a:extLst>
          </p:cNvPr>
          <p:cNvSpPr txBox="1"/>
          <p:nvPr/>
        </p:nvSpPr>
        <p:spPr>
          <a:xfrm>
            <a:off x="6271937" y="3752566"/>
            <a:ext cx="1354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Рейтинг </a:t>
            </a:r>
            <a:r>
              <a:rPr lang="en-US" sz="1400" dirty="0"/>
              <a:t>PYPL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5942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Полиморфизм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150873"/>
            <a:ext cx="8572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32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Полиморфизм </a:t>
            </a:r>
            <a:r>
              <a:rPr lang="en-US" sz="3200" dirty="0">
                <a:latin typeface="PT Sans"/>
              </a:rPr>
              <a:t>– </a:t>
            </a:r>
            <a:r>
              <a:rPr lang="ru-RU" sz="3200" dirty="0">
                <a:latin typeface="PT Sans"/>
              </a:rPr>
              <a:t>это свойство, которое позволяет одно и тоже имя использовать для решения двух и более схожих, но технически разных задач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764" y="3782900"/>
            <a:ext cx="4903030" cy="130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Группа 35"/>
          <p:cNvGrpSpPr/>
          <p:nvPr/>
        </p:nvGrpSpPr>
        <p:grpSpPr>
          <a:xfrm>
            <a:off x="6156176" y="3623787"/>
            <a:ext cx="2250000" cy="1623348"/>
            <a:chOff x="5817268" y="3445132"/>
            <a:chExt cx="2250000" cy="1623348"/>
          </a:xfrm>
        </p:grpSpPr>
        <p:sp>
          <p:nvSpPr>
            <p:cNvPr id="5" name="Блок-схема: процесс 4"/>
            <p:cNvSpPr/>
            <p:nvPr/>
          </p:nvSpPr>
          <p:spPr>
            <a:xfrm>
              <a:off x="5817268" y="3445132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Блок-схема: процесс 5"/>
            <p:cNvSpPr/>
            <p:nvPr/>
          </p:nvSpPr>
          <p:spPr>
            <a:xfrm>
              <a:off x="7167268" y="4420480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Box</a:t>
              </a:r>
              <a:endParaRPr lang="ru-RU" dirty="0"/>
            </a:p>
          </p:txBody>
        </p:sp>
        <p:sp>
          <p:nvSpPr>
            <p:cNvPr id="7" name="Блок-схема: процесс 6"/>
            <p:cNvSpPr/>
            <p:nvPr/>
          </p:nvSpPr>
          <p:spPr>
            <a:xfrm>
              <a:off x="5817269" y="4420480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</a:t>
              </a:r>
              <a:endParaRPr lang="ru-RU" dirty="0"/>
            </a:p>
          </p:txBody>
        </p:sp>
        <p:sp>
          <p:nvSpPr>
            <p:cNvPr id="8" name="Блок-схема: процесс 7"/>
            <p:cNvSpPr/>
            <p:nvPr/>
          </p:nvSpPr>
          <p:spPr>
            <a:xfrm>
              <a:off x="7167268" y="3445132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Circle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7" idx="0"/>
              <a:endCxn id="5" idx="2"/>
            </p:cNvCxnSpPr>
            <p:nvPr/>
          </p:nvCxnSpPr>
          <p:spPr>
            <a:xfrm flipH="1" flipV="1">
              <a:off x="6267268" y="4093132"/>
              <a:ext cx="1" cy="3273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1"/>
              <a:endCxn id="5" idx="3"/>
            </p:cNvCxnSpPr>
            <p:nvPr/>
          </p:nvCxnSpPr>
          <p:spPr>
            <a:xfrm>
              <a:off x="5817268" y="3769132"/>
              <a:ext cx="90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53583" y="3474062"/>
              <a:ext cx="62737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Figure</a:t>
              </a:r>
              <a:endParaRPr lang="ru-R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53581" y="3776203"/>
              <a:ext cx="62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draw()</a:t>
              </a:r>
              <a:endParaRPr lang="ru-RU" sz="1200" dirty="0"/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 flipH="1" flipV="1">
              <a:off x="6717268" y="4093132"/>
              <a:ext cx="450000" cy="32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8" idx="1"/>
              <a:endCxn id="5" idx="3"/>
            </p:cNvCxnSpPr>
            <p:nvPr/>
          </p:nvCxnSpPr>
          <p:spPr>
            <a:xfrm flipH="1">
              <a:off x="6717268" y="3769132"/>
              <a:ext cx="45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2206"/>
            <a:ext cx="9144000" cy="785793"/>
          </a:xfrm>
        </p:spPr>
        <p:txBody>
          <a:bodyPr anchor="ctr"/>
          <a:lstStyle/>
          <a:p>
            <a:r>
              <a:rPr sz="320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2800" dirty="0"/>
              <a:t>JRE </a:t>
            </a:r>
            <a:r>
              <a:rPr lang="ru-RU" sz="2800" dirty="0"/>
              <a:t>и </a:t>
            </a:r>
            <a:r>
              <a:rPr lang="en-US" sz="2800" dirty="0"/>
              <a:t>JDK</a:t>
            </a:r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F09744-2973-4078-8616-C8BC6813A392}"/>
              </a:ext>
            </a:extLst>
          </p:cNvPr>
          <p:cNvSpPr/>
          <p:nvPr/>
        </p:nvSpPr>
        <p:spPr>
          <a:xfrm>
            <a:off x="1727684" y="1386354"/>
            <a:ext cx="5940660" cy="4536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00C93A-E1D7-40D1-B956-9606F0E18BC6}"/>
              </a:ext>
            </a:extLst>
          </p:cNvPr>
          <p:cNvSpPr/>
          <p:nvPr/>
        </p:nvSpPr>
        <p:spPr>
          <a:xfrm>
            <a:off x="2148104" y="1818402"/>
            <a:ext cx="2963955" cy="3672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A915D-8E24-4B6A-BF1B-8AEB78B6DA47}"/>
              </a:ext>
            </a:extLst>
          </p:cNvPr>
          <p:cNvSpPr txBox="1"/>
          <p:nvPr/>
        </p:nvSpPr>
        <p:spPr>
          <a:xfrm>
            <a:off x="3198711" y="1988840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JRE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DF2B5-9099-418B-9F8C-D995612F07EA}"/>
              </a:ext>
            </a:extLst>
          </p:cNvPr>
          <p:cNvSpPr txBox="1"/>
          <p:nvPr/>
        </p:nvSpPr>
        <p:spPr>
          <a:xfrm>
            <a:off x="1727684" y="1329391"/>
            <a:ext cx="594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JDK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6521121-6035-48B9-9524-91D93B1CDFD8}"/>
              </a:ext>
            </a:extLst>
          </p:cNvPr>
          <p:cNvSpPr/>
          <p:nvPr/>
        </p:nvSpPr>
        <p:spPr>
          <a:xfrm>
            <a:off x="2549960" y="2682498"/>
            <a:ext cx="216024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JVM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3B3BFE-D990-4964-A3A1-FCECBDDEB0A4}"/>
              </a:ext>
            </a:extLst>
          </p:cNvPr>
          <p:cNvSpPr/>
          <p:nvPr/>
        </p:nvSpPr>
        <p:spPr>
          <a:xfrm>
            <a:off x="2549959" y="4122658"/>
            <a:ext cx="2160240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Classes</a:t>
            </a:r>
            <a:endParaRPr lang="ru-RU" dirty="0"/>
          </a:p>
        </p:txBody>
      </p:sp>
      <p:sp>
        <p:nvSpPr>
          <p:cNvPr id="7" name="Знак ''плюс'' 6">
            <a:extLst>
              <a:ext uri="{FF2B5EF4-FFF2-40B4-BE49-F238E27FC236}">
                <a16:creationId xmlns:a16="http://schemas.microsoft.com/office/drawing/2014/main" id="{72C61667-A071-489E-AF28-9FE1921A32C0}"/>
              </a:ext>
            </a:extLst>
          </p:cNvPr>
          <p:cNvSpPr/>
          <p:nvPr/>
        </p:nvSpPr>
        <p:spPr>
          <a:xfrm>
            <a:off x="3414055" y="3626459"/>
            <a:ext cx="432048" cy="396514"/>
          </a:xfrm>
          <a:prstGeom prst="mathPl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5A6699-CC8B-4291-8CB1-8ABAB3A03289}"/>
              </a:ext>
            </a:extLst>
          </p:cNvPr>
          <p:cNvSpPr/>
          <p:nvPr/>
        </p:nvSpPr>
        <p:spPr>
          <a:xfrm>
            <a:off x="5651435" y="1817932"/>
            <a:ext cx="1584861" cy="3672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 Tools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0BDAD059-2EEF-45EF-ACBD-F287FBFD95D5}"/>
              </a:ext>
            </a:extLst>
          </p:cNvPr>
          <p:cNvSpPr/>
          <p:nvPr/>
        </p:nvSpPr>
        <p:spPr>
          <a:xfrm>
            <a:off x="5165723" y="3626459"/>
            <a:ext cx="432048" cy="396514"/>
          </a:xfrm>
          <a:prstGeom prst="mathPl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048EC8F4-4157-4EF8-8A2E-648050FA61D5}"/>
              </a:ext>
            </a:extLst>
          </p:cNvPr>
          <p:cNvSpPr/>
          <p:nvPr/>
        </p:nvSpPr>
        <p:spPr>
          <a:xfrm>
            <a:off x="5724128" y="2420888"/>
            <a:ext cx="1800200" cy="38164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Исполнение программы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6F0FF60-7DDE-4761-8175-FEE81BE17375}"/>
              </a:ext>
            </a:extLst>
          </p:cNvPr>
          <p:cNvSpPr/>
          <p:nvPr/>
        </p:nvSpPr>
        <p:spPr>
          <a:xfrm>
            <a:off x="189302" y="1249137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Исходный код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C794E09-27D9-4464-A1D6-B000F223F836}"/>
              </a:ext>
            </a:extLst>
          </p:cNvPr>
          <p:cNvSpPr/>
          <p:nvPr/>
        </p:nvSpPr>
        <p:spPr>
          <a:xfrm>
            <a:off x="2601570" y="1249137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Байт-код </a:t>
            </a:r>
            <a:r>
              <a:rPr lang="en-US" dirty="0">
                <a:solidFill>
                  <a:schemeClr val="tx1"/>
                </a:solidFill>
              </a:rPr>
              <a:t>JVM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9012553-66EE-4F32-B65F-230882714C67}"/>
              </a:ext>
            </a:extLst>
          </p:cNvPr>
          <p:cNvSpPr/>
          <p:nvPr/>
        </p:nvSpPr>
        <p:spPr>
          <a:xfrm>
            <a:off x="5013838" y="1249137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JVM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152724C1-172D-4EF3-9A83-B339FC6040E3}"/>
              </a:ext>
            </a:extLst>
          </p:cNvPr>
          <p:cNvSpPr/>
          <p:nvPr/>
        </p:nvSpPr>
        <p:spPr>
          <a:xfrm>
            <a:off x="1899492" y="1357149"/>
            <a:ext cx="576064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C11D3F85-9C9F-4D19-8DBB-5A176E6BDFA9}"/>
              </a:ext>
            </a:extLst>
          </p:cNvPr>
          <p:cNvSpPr/>
          <p:nvPr/>
        </p:nvSpPr>
        <p:spPr>
          <a:xfrm>
            <a:off x="4311760" y="1357149"/>
            <a:ext cx="576064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9EAD987D-852C-4ECF-A039-080B40BE4A99}"/>
              </a:ext>
            </a:extLst>
          </p:cNvPr>
          <p:cNvSpPr/>
          <p:nvPr/>
        </p:nvSpPr>
        <p:spPr>
          <a:xfrm>
            <a:off x="7426106" y="1249137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Процессор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B29736C0-06DE-4B15-9979-D61E2AB289EE}"/>
              </a:ext>
            </a:extLst>
          </p:cNvPr>
          <p:cNvSpPr/>
          <p:nvPr/>
        </p:nvSpPr>
        <p:spPr>
          <a:xfrm>
            <a:off x="6724028" y="1357149"/>
            <a:ext cx="576064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DB154C92-A960-4317-A94C-EA0588ED6A42}"/>
              </a:ext>
            </a:extLst>
          </p:cNvPr>
          <p:cNvSpPr/>
          <p:nvPr/>
        </p:nvSpPr>
        <p:spPr>
          <a:xfrm>
            <a:off x="5839011" y="2866640"/>
            <a:ext cx="1584176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Loader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645CF5CE-E463-4A99-9791-2CACB562FD97}"/>
              </a:ext>
            </a:extLst>
          </p:cNvPr>
          <p:cNvSpPr/>
          <p:nvPr/>
        </p:nvSpPr>
        <p:spPr>
          <a:xfrm>
            <a:off x="5839011" y="4882217"/>
            <a:ext cx="1584176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3B2A30A-DDA6-44D9-8ED6-BFBF81F8C1AE}"/>
              </a:ext>
            </a:extLst>
          </p:cNvPr>
          <p:cNvSpPr/>
          <p:nvPr/>
        </p:nvSpPr>
        <p:spPr>
          <a:xfrm>
            <a:off x="5839011" y="4211138"/>
            <a:ext cx="1584176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ACBFB7-7240-4AD5-A6EE-1F5825A657A4}"/>
              </a:ext>
            </a:extLst>
          </p:cNvPr>
          <p:cNvSpPr/>
          <p:nvPr/>
        </p:nvSpPr>
        <p:spPr>
          <a:xfrm>
            <a:off x="5839011" y="3540059"/>
            <a:ext cx="1584176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Byte code verifier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4D365855-7467-48CB-A582-E1922483D28D}"/>
              </a:ext>
            </a:extLst>
          </p:cNvPr>
          <p:cNvSpPr/>
          <p:nvPr/>
        </p:nvSpPr>
        <p:spPr>
          <a:xfrm>
            <a:off x="5839011" y="5553296"/>
            <a:ext cx="1584176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D196DA4C-6252-402F-9FF9-C67548935C9C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6631099" y="3406640"/>
            <a:ext cx="0" cy="133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E3C17B1-D136-4ED1-81CF-02C24E1DDE07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6631099" y="4080059"/>
            <a:ext cx="0" cy="13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ADF6635-AEAE-47BE-B508-E4B72810A306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6631099" y="4751138"/>
            <a:ext cx="0" cy="13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B4B36A5C-CDC5-4ED6-9496-B0884DA0F67A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6631099" y="5422217"/>
            <a:ext cx="0" cy="13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B2AEFE0-FA2C-4C51-A588-E66E7C8FD61B}"/>
              </a:ext>
            </a:extLst>
          </p:cNvPr>
          <p:cNvSpPr/>
          <p:nvPr/>
        </p:nvSpPr>
        <p:spPr>
          <a:xfrm>
            <a:off x="1259632" y="2420888"/>
            <a:ext cx="2440060" cy="38164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E47391FB-68C3-4FF9-BAAC-F67AE6F5E392}"/>
              </a:ext>
            </a:extLst>
          </p:cNvPr>
          <p:cNvSpPr/>
          <p:nvPr/>
        </p:nvSpPr>
        <p:spPr>
          <a:xfrm>
            <a:off x="2014375" y="3200486"/>
            <a:ext cx="1584176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Example.java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6082AF55-B39F-40D1-B9C6-98B5839A3369}"/>
              </a:ext>
            </a:extLst>
          </p:cNvPr>
          <p:cNvSpPr/>
          <p:nvPr/>
        </p:nvSpPr>
        <p:spPr>
          <a:xfrm>
            <a:off x="2014375" y="4742943"/>
            <a:ext cx="1584176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Example.class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3" name="Стрелка: вниз 62">
            <a:extLst>
              <a:ext uri="{FF2B5EF4-FFF2-40B4-BE49-F238E27FC236}">
                <a16:creationId xmlns:a16="http://schemas.microsoft.com/office/drawing/2014/main" id="{32A85B2C-B7F8-4F44-8278-590E07BABE42}"/>
              </a:ext>
            </a:extLst>
          </p:cNvPr>
          <p:cNvSpPr/>
          <p:nvPr/>
        </p:nvSpPr>
        <p:spPr>
          <a:xfrm>
            <a:off x="1403648" y="2866638"/>
            <a:ext cx="610727" cy="151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Стрелка: вниз 65">
            <a:extLst>
              <a:ext uri="{FF2B5EF4-FFF2-40B4-BE49-F238E27FC236}">
                <a16:creationId xmlns:a16="http://schemas.microsoft.com/office/drawing/2014/main" id="{336F40E7-1092-4545-9165-6AC9A4ACF519}"/>
              </a:ext>
            </a:extLst>
          </p:cNvPr>
          <p:cNvSpPr/>
          <p:nvPr/>
        </p:nvSpPr>
        <p:spPr>
          <a:xfrm>
            <a:off x="1403647" y="4408182"/>
            <a:ext cx="610727" cy="151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javac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884FB3D-BA0E-4A0F-968C-9427EAA60387}"/>
              </a:ext>
            </a:extLst>
          </p:cNvPr>
          <p:cNvCxnSpPr/>
          <p:nvPr/>
        </p:nvCxnSpPr>
        <p:spPr>
          <a:xfrm flipV="1">
            <a:off x="3699692" y="3200486"/>
            <a:ext cx="2024436" cy="222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7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DC7C025-1396-2DDF-9457-4F29F4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JIT - 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преобразует наиболее часто выполняемые участки программы в машинный код и хранит их в памяти.</a:t>
            </a:r>
          </a:p>
          <a:p>
            <a:r>
              <a:rPr lang="ru-RU" dirty="0">
                <a:solidFill>
                  <a:srgbClr val="172B53"/>
                </a:solidFill>
                <a:latin typeface="Arial" panose="020B0604020202020204" pitchFamily="34" charset="0"/>
              </a:rPr>
              <a:t>+ увеличение скорости выполнения</a:t>
            </a:r>
          </a:p>
          <a:p>
            <a:r>
              <a:rPr lang="ru-RU" dirty="0">
                <a:solidFill>
                  <a:srgbClr val="172B53"/>
                </a:solidFill>
                <a:latin typeface="Arial" panose="020B0604020202020204" pitchFamily="34" charset="0"/>
              </a:rPr>
              <a:t>- увеличение потребления памяти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18F8AD6-C45C-C7F0-1BAA-15D13593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Just-in-time </a:t>
            </a:r>
            <a:r>
              <a:rPr lang="ru-RU" dirty="0">
                <a:latin typeface="+mj-lt"/>
              </a:rPr>
              <a:t>(</a:t>
            </a:r>
            <a:r>
              <a:rPr lang="en-US" dirty="0">
                <a:latin typeface="+mj-lt"/>
              </a:rPr>
              <a:t>JIT</a:t>
            </a:r>
            <a:r>
              <a:rPr lang="ru-RU" dirty="0">
                <a:latin typeface="+mj-lt"/>
              </a:rPr>
              <a:t>)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компиляция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98F059-2788-DE55-45CC-248F9402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9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1C2EDD-44FD-B318-417D-6B4B84FC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в </a:t>
            </a:r>
            <a:r>
              <a:rPr lang="en-US" dirty="0"/>
              <a:t>JAVA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B92FEC-47B4-3325-152C-CAD6FC887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0061" cy="54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0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690C744-6F45-D36F-52E4-3C560361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908" y="1412776"/>
            <a:ext cx="5112568" cy="4767283"/>
          </a:xfrm>
        </p:spPr>
        <p:txBody>
          <a:bodyPr/>
          <a:lstStyle/>
          <a:p>
            <a:r>
              <a:rPr lang="ru-RU" dirty="0"/>
              <a:t>простота;</a:t>
            </a:r>
          </a:p>
          <a:p>
            <a:r>
              <a:rPr lang="ru-RU" dirty="0"/>
              <a:t>безопасность;</a:t>
            </a:r>
          </a:p>
          <a:p>
            <a:r>
              <a:rPr lang="ru-RU" dirty="0"/>
              <a:t>переносимость;</a:t>
            </a:r>
          </a:p>
          <a:p>
            <a:r>
              <a:rPr lang="ru-RU" dirty="0"/>
              <a:t>объектная ориентированность;</a:t>
            </a:r>
          </a:p>
          <a:p>
            <a:r>
              <a:rPr lang="ru-RU" dirty="0"/>
              <a:t>надежность;</a:t>
            </a:r>
          </a:p>
          <a:p>
            <a:r>
              <a:rPr lang="ru-RU" dirty="0"/>
              <a:t>многопоточность;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06698CC-6B54-E695-7C4E-7E24364A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особенности </a:t>
            </a:r>
            <a:r>
              <a:rPr lang="en-US" dirty="0"/>
              <a:t>Java</a:t>
            </a:r>
            <a:r>
              <a:rPr lang="ru-RU" dirty="0"/>
              <a:t> </a:t>
            </a: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6D012658-FA75-5747-AA7E-B4A88877DA42}"/>
              </a:ext>
            </a:extLst>
          </p:cNvPr>
          <p:cNvSpPr txBox="1">
            <a:spLocks/>
          </p:cNvSpPr>
          <p:nvPr/>
        </p:nvSpPr>
        <p:spPr>
          <a:xfrm>
            <a:off x="4402174" y="3796417"/>
            <a:ext cx="4762872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 algn="l" defTabSz="45709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2531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2025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1800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1518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 algn="l" defTabSz="4570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3B14A"/>
              </a:buClr>
              <a:buSzPct val="100000"/>
              <a:buFont typeface="Wingdings" charset="2"/>
              <a:buChar char="§"/>
              <a:defRPr kumimoji="1" sz="1350" b="0" kern="120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  <a:lvl6pPr marL="2514051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52" indent="-228550" algn="l" defTabSz="457100" rtl="0" eaLnBrk="1" latinLnBrk="0" hangingPunct="1">
              <a:spcBef>
                <a:spcPct val="20000"/>
              </a:spcBef>
              <a:buFont typeface="Arial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распределенность</a:t>
            </a:r>
            <a:r>
              <a:rPr lang="ru-RU" dirty="0"/>
              <a:t>;</a:t>
            </a:r>
          </a:p>
          <a:p>
            <a:r>
              <a:rPr lang="ru-RU" dirty="0"/>
              <a:t>динамичность.</a:t>
            </a:r>
          </a:p>
          <a:p>
            <a:r>
              <a:rPr lang="ru-RU" dirty="0"/>
              <a:t>интерпретируемость;</a:t>
            </a:r>
          </a:p>
          <a:p>
            <a:r>
              <a:rPr lang="ru-RU" dirty="0"/>
              <a:t>архитектурная нейтральность;</a:t>
            </a:r>
          </a:p>
          <a:p>
            <a:r>
              <a:rPr lang="ru-RU" dirty="0"/>
              <a:t>высокая производительность;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8E51D-262F-57BB-55E1-BF7B91C2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16824"/>
            <a:ext cx="2789499" cy="9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254A9F-4FB4-6DC3-41F8-FAD9147D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46" y="791419"/>
            <a:ext cx="3110528" cy="153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15742D72-E785-74BC-30CB-3C17BF0BEB3D}"/>
              </a:ext>
            </a:extLst>
          </p:cNvPr>
          <p:cNvSpPr/>
          <p:nvPr/>
        </p:nvSpPr>
        <p:spPr>
          <a:xfrm rot="5400000">
            <a:off x="6621826" y="815993"/>
            <a:ext cx="508859" cy="3168352"/>
          </a:xfrm>
          <a:prstGeom prst="leftBrace">
            <a:avLst>
              <a:gd name="adj1" fmla="val 1773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288C672-3320-B1E0-313F-5701A6BD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1472697" cy="14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45257"/>
      </p:ext>
    </p:extLst>
  </p:cSld>
  <p:clrMapOvr>
    <a:masterClrMapping/>
  </p:clrMapOvr>
</p:sld>
</file>

<file path=ppt/theme/theme1.xml><?xml version="1.0" encoding="utf-8"?>
<a:theme xmlns:a="http://schemas.openxmlformats.org/drawingml/2006/main" name="Politech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1347</Words>
  <Application>Microsoft Office PowerPoint</Application>
  <PresentationFormat>Экран (4:3)</PresentationFormat>
  <Paragraphs>380</Paragraphs>
  <Slides>41</Slides>
  <Notes>23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Frutiger Next LT W1G</vt:lpstr>
      <vt:lpstr>HiddenHorzOCR</vt:lpstr>
      <vt:lpstr>PT Sans</vt:lpstr>
      <vt:lpstr>PT Sans Caption</vt:lpstr>
      <vt:lpstr>Tisa Offc Serif Pro</vt:lpstr>
      <vt:lpstr>Wingdings</vt:lpstr>
      <vt:lpstr>Politech</vt:lpstr>
      <vt:lpstr>Custom Design</vt:lpstr>
      <vt:lpstr>Объектно-ориентированное программирование</vt:lpstr>
      <vt:lpstr>План лекции</vt:lpstr>
      <vt:lpstr>Версии Java</vt:lpstr>
      <vt:lpstr>Почему Java?</vt:lpstr>
      <vt:lpstr>JRE и JDK</vt:lpstr>
      <vt:lpstr>Исполнение программы</vt:lpstr>
      <vt:lpstr>Just-in-time (JIT) компиляция</vt:lpstr>
      <vt:lpstr>Модель памяти в JAVA</vt:lpstr>
      <vt:lpstr>Ключевые особенности Java </vt:lpstr>
      <vt:lpstr>IDE</vt:lpstr>
      <vt:lpstr>Hello World!</vt:lpstr>
      <vt:lpstr>Правила именования</vt:lpstr>
      <vt:lpstr>Примитивные типы данных</vt:lpstr>
      <vt:lpstr>Операции</vt:lpstr>
      <vt:lpstr>Операции (2)</vt:lpstr>
      <vt:lpstr>Преобразование типов</vt:lpstr>
      <vt:lpstr>Явное приведение типов</vt:lpstr>
      <vt:lpstr>Приведение типов в выражениях</vt:lpstr>
      <vt:lpstr>Приведение типов</vt:lpstr>
      <vt:lpstr>Классы-обёртки</vt:lpstr>
      <vt:lpstr>Классы-обёртки (2)</vt:lpstr>
      <vt:lpstr>Переменные</vt:lpstr>
      <vt:lpstr>For</vt:lpstr>
      <vt:lpstr>While / Do…While</vt:lpstr>
      <vt:lpstr>Условные операторы switch…case</vt:lpstr>
      <vt:lpstr>Условные операторы ?:</vt:lpstr>
      <vt:lpstr>Массивы</vt:lpstr>
      <vt:lpstr>Массивы [2]</vt:lpstr>
      <vt:lpstr>Java Arrays</vt:lpstr>
      <vt:lpstr>Инициализация</vt:lpstr>
      <vt:lpstr>Копирование массивов</vt:lpstr>
      <vt:lpstr>Примеры операций</vt:lpstr>
      <vt:lpstr>Двумерные массивы</vt:lpstr>
      <vt:lpstr>Аргументы командной строки</vt:lpstr>
      <vt:lpstr>Объектно-ориентируемое программирование (ООП)</vt:lpstr>
      <vt:lpstr>Принципы ООП</vt:lpstr>
      <vt:lpstr>Инкапсуляция</vt:lpstr>
      <vt:lpstr>Наследование</vt:lpstr>
      <vt:lpstr>Наследование[2]</vt:lpstr>
      <vt:lpstr>Полиморфизм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Stakancheg</dc:creator>
  <cp:lastModifiedBy>Кущенко Александр Евгеньевич</cp:lastModifiedBy>
  <cp:revision>37</cp:revision>
  <dcterms:created xsi:type="dcterms:W3CDTF">2020-09-15T18:05:46Z</dcterms:created>
  <dcterms:modified xsi:type="dcterms:W3CDTF">2023-02-13T10:53:48Z</dcterms:modified>
</cp:coreProperties>
</file>