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45"/>
  </p:notesMasterIdLst>
  <p:sldIdLst>
    <p:sldId id="256" r:id="rId3"/>
    <p:sldId id="328" r:id="rId4"/>
    <p:sldId id="269" r:id="rId5"/>
    <p:sldId id="310" r:id="rId6"/>
    <p:sldId id="297" r:id="rId7"/>
    <p:sldId id="300" r:id="rId8"/>
    <p:sldId id="301" r:id="rId9"/>
    <p:sldId id="302" r:id="rId10"/>
    <p:sldId id="303" r:id="rId11"/>
    <p:sldId id="304" r:id="rId12"/>
    <p:sldId id="260" r:id="rId13"/>
    <p:sldId id="327" r:id="rId14"/>
    <p:sldId id="319" r:id="rId15"/>
    <p:sldId id="306" r:id="rId16"/>
    <p:sldId id="307" r:id="rId17"/>
    <p:sldId id="309" r:id="rId18"/>
    <p:sldId id="308" r:id="rId19"/>
    <p:sldId id="282" r:id="rId20"/>
    <p:sldId id="329" r:id="rId21"/>
    <p:sldId id="326" r:id="rId22"/>
    <p:sldId id="313" r:id="rId23"/>
    <p:sldId id="314" r:id="rId24"/>
    <p:sldId id="324" r:id="rId25"/>
    <p:sldId id="316" r:id="rId26"/>
    <p:sldId id="317" r:id="rId27"/>
    <p:sldId id="325" r:id="rId28"/>
    <p:sldId id="284" r:id="rId29"/>
    <p:sldId id="293" r:id="rId30"/>
    <p:sldId id="294" r:id="rId31"/>
    <p:sldId id="295" r:id="rId32"/>
    <p:sldId id="331" r:id="rId33"/>
    <p:sldId id="298" r:id="rId34"/>
    <p:sldId id="299" r:id="rId35"/>
    <p:sldId id="332" r:id="rId36"/>
    <p:sldId id="333" r:id="rId37"/>
    <p:sldId id="305" r:id="rId38"/>
    <p:sldId id="337" r:id="rId39"/>
    <p:sldId id="334" r:id="rId40"/>
    <p:sldId id="335" r:id="rId41"/>
    <p:sldId id="338" r:id="rId42"/>
    <p:sldId id="336" r:id="rId43"/>
    <p:sldId id="263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64080" autoAdjust="0"/>
  </p:normalViewPr>
  <p:slideViewPr>
    <p:cSldViewPr>
      <p:cViewPr varScale="1">
        <p:scale>
          <a:sx n="83" d="100"/>
          <a:sy n="83" d="100"/>
        </p:scale>
        <p:origin x="280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056E-78EA-4543-BD07-DB700E5FEE7A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6209-99F1-47F1-8782-EBC0D80FB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6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5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6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38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915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52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94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6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29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47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8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97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3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23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6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6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74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77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71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159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00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80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5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1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8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71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0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52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56209-99F1-47F1-8782-EBC0D80FB9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5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0" y="3444948"/>
            <a:ext cx="9144000" cy="1365177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588425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0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66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-10160" y="5394961"/>
            <a:ext cx="9144000" cy="792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12000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5363" y="5572329"/>
            <a:ext cx="56254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50" b="1" i="0" dirty="0" err="1"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PT Sans" charset="-52"/>
                <a:ea typeface="PT Sans" charset="-52"/>
                <a:cs typeface="PT Sans" charset="-52"/>
              </a:rPr>
              <a:t>Политех</a:t>
            </a:r>
            <a:r>
              <a:rPr lang="ru-RU" sz="2250" b="1" i="0" dirty="0">
                <a:latin typeface="PT Sans" charset="-52"/>
                <a:ea typeface="PT Sans" charset="-52"/>
                <a:cs typeface="PT Sans" charset="-52"/>
              </a:rPr>
              <a:t> – знания высоких достижений</a:t>
            </a:r>
          </a:p>
        </p:txBody>
      </p:sp>
      <p:pic>
        <p:nvPicPr>
          <p:cNvPr id="6" name="Изображение 5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9" y="5340805"/>
            <a:ext cx="846636" cy="8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62472"/>
            <a:ext cx="9144000" cy="795527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6208583"/>
            <a:ext cx="6800632" cy="51759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35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 Петра Великого</a:t>
            </a: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8968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(1 column)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 политехнический университет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14" y="4925140"/>
            <a:ext cx="9144000" cy="1015633"/>
          </a:xfrm>
          <a:prstGeom prst="rect">
            <a:avLst/>
          </a:prstGeom>
          <a:solidFill>
            <a:srgbClr val="00924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627773" y="4925140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0" y="6257929"/>
            <a:ext cx="9144000" cy="60007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1" name="Текст 18"/>
          <p:cNvSpPr>
            <a:spLocks noGrp="1"/>
          </p:cNvSpPr>
          <p:nvPr>
            <p:ph type="body" sz="quarter" idx="10"/>
          </p:nvPr>
        </p:nvSpPr>
        <p:spPr>
          <a:xfrm>
            <a:off x="3179105" y="6337005"/>
            <a:ext cx="2785790" cy="4638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48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4646613" y="1417644"/>
            <a:ext cx="4040187" cy="47672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rgbClr val="13B14A"/>
              </a:buCl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rgbClr val="13B14A"/>
              </a:buCl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20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0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46568" y="1417640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646568" y="3602029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57201" y="1417641"/>
            <a:ext cx="4040187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1pPr>
            <a:lvl2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2pPr>
            <a:lvl3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3pPr>
            <a:lvl4pPr>
              <a:defRPr lang="en-US" dirty="0" smtClean="0">
                <a:latin typeface="PT Sans" charset="-52"/>
                <a:ea typeface="PT Sans" charset="-52"/>
                <a:cs typeface="PT Sans" charset="-52"/>
              </a:defRPr>
            </a:lvl4pPr>
            <a:lvl5pPr>
              <a:defRPr lang="en-US" dirty="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46568" y="3852668"/>
            <a:ext cx="4040232" cy="2160740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chemeClr val="accent4"/>
              </a:buClr>
              <a:buNone/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4646568" y="6037056"/>
            <a:ext cx="4040232" cy="173215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619" baseline="0">
                <a:solidFill>
                  <a:schemeClr val="tx1">
                    <a:lumMod val="65000"/>
                    <a:lumOff val="3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Группа 17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9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Прямоугольник 19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29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with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3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0" name="Объект 9"/>
          <p:cNvSpPr>
            <a:spLocks noGrp="1"/>
          </p:cNvSpPr>
          <p:nvPr>
            <p:ph sz="quarter" idx="10"/>
          </p:nvPr>
        </p:nvSpPr>
        <p:spPr>
          <a:xfrm>
            <a:off x="535729" y="1067200"/>
            <a:ext cx="8150222" cy="528280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1pPr>
            <a:lvl2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2pPr>
            <a:lvl3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3pPr>
            <a:lvl4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4pPr>
            <a:lvl5pPr>
              <a:buClr>
                <a:schemeClr val="accent1"/>
              </a:buClr>
              <a:defRPr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7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42" y="63556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24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93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106E36-FD25-4E2D-B0AA-010F637433A0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40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 and Content (1 column)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5202015"/>
            <a:ext cx="9144893" cy="86201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808080">
                <a:alpha val="12000"/>
              </a:srgbClr>
            </a:outerShdw>
          </a:effectLst>
        </p:spPr>
        <p:txBody>
          <a:bodyPr lIns="25717" rIns="25717" anchor="ctr"/>
          <a:lstStyle/>
          <a:p>
            <a:pPr>
              <a:defRPr sz="2000" b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  <a:sym typeface="Frutiger Next LT W1G"/>
              </a:defRPr>
            </a:pPr>
            <a:endParaRPr sz="1125" dirty="0"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1881418" y="5386274"/>
            <a:ext cx="5626025" cy="3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4" tIns="7144" rIns="7144" bIns="7144">
            <a:spAutoFit/>
          </a:bodyPr>
          <a:lstStyle/>
          <a:p>
            <a:pPr>
              <a:defRPr sz="3900"/>
            </a:pPr>
            <a:r>
              <a:rPr sz="2194"/>
              <a:t>Политех – знания высоких достижений</a:t>
            </a:r>
          </a:p>
        </p:txBody>
      </p:sp>
      <p:pic>
        <p:nvPicPr>
          <p:cNvPr id="5" name="Picture 2" descr="http://www.spbstu.ru/university/organizational-documents/corporate-identity/identity-files/logo_vert_e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200" y="5268519"/>
            <a:ext cx="742779" cy="74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5862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4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883" y="3474127"/>
            <a:ext cx="6800632" cy="10318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kumimoji="0" lang="ru-RU" sz="2025" b="1" kern="120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294474"/>
            <a:ext cx="9144000" cy="563528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3257962" y="6417472"/>
            <a:ext cx="2785790" cy="300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 b="1" baseline="0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 dirty="0">
              <a:solidFill>
                <a:srgbClr val="FFFFFF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Peter the Great </a:t>
            </a:r>
            <a:r>
              <a:rPr kumimoji="0" lang="en-US" altLang="ru-RU" sz="1800" b="1" dirty="0" err="1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St.Petersburg</a:t>
            </a:r>
            <a:endParaRPr kumimoji="0" lang="en-US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eaLnBrk="1" hangingPunct="1"/>
            <a:r>
              <a:rPr kumimoji="0" lang="en-US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Polytechnic University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3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02442" y="6356351"/>
            <a:ext cx="1683608" cy="365125"/>
          </a:xfrm>
          <a:prstGeom prst="rect">
            <a:avLst/>
          </a:prstGeo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07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0" y="1820074"/>
            <a:ext cx="9144000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373" tIns="28686" rIns="57373" bIns="28686" anchor="ctr"/>
          <a:lstStyle>
            <a:lvl1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defTabSz="906463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37084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41656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46228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5080000" indent="-1422400" defTabSz="906463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sz="1800">
              <a:solidFill>
                <a:srgbClr val="FFFFFF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1" y="2318046"/>
            <a:ext cx="5397358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531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3" y="3533805"/>
            <a:ext cx="5397356" cy="4284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1" y="396225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7201" y="4267203"/>
            <a:ext cx="5397358" cy="3049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350" b="0" baseline="0">
                <a:solidFill>
                  <a:srgbClr val="000000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049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/Chapter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" y="2153450"/>
            <a:ext cx="9143106" cy="2371725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462809" algn="l">
              <a:defRPr sz="3374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71" y="6008410"/>
            <a:ext cx="8974084" cy="348587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None/>
              <a:defRPr lang="en-US" sz="619" smtClean="0">
                <a:solidFill>
                  <a:schemeClr val="bg1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28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9144000" cy="64579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99" b="1" baseline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689024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Main Title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0" y="3284301"/>
            <a:ext cx="9144000" cy="1411526"/>
          </a:xfrm>
          <a:prstGeom prst="rect">
            <a:avLst/>
          </a:prstGeom>
          <a:solidFill>
            <a:srgbClr val="009242">
              <a:alpha val="8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67454" y="3663952"/>
            <a:ext cx="6800632" cy="708024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kumimoji="0" lang="ru-RU" sz="2700" b="1" kern="1200" baseline="0">
                <a:solidFill>
                  <a:schemeClr val="bg1"/>
                </a:solidFill>
                <a:latin typeface="PT Sans Caption" charset="-52"/>
                <a:ea typeface="PT Sans Caption" charset="-52"/>
                <a:cs typeface="PT Sans Caption" charset="-52"/>
              </a:defRPr>
            </a:lvl1pPr>
          </a:lstStyle>
          <a:p>
            <a:r>
              <a:rPr lang="ru-RU" dirty="0"/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2952" y="-1000125"/>
            <a:ext cx="184731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134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0" y="6139546"/>
            <a:ext cx="9144000" cy="718457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4"/>
            <a:ext cx="9144000" cy="1100971"/>
          </a:xfrm>
          <a:prstGeom prst="rect">
            <a:avLst/>
          </a:prstGeom>
          <a:solidFill>
            <a:schemeClr val="bg2">
              <a:alpha val="94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 eaLnBrk="1" hangingPunct="1"/>
            <a:endParaRPr kumimoji="0" lang="ru-RU" altLang="ru-RU" sz="1134">
              <a:solidFill>
                <a:srgbClr val="FFFFFF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 bwMode="auto">
          <a:xfrm>
            <a:off x="2913919" y="184208"/>
            <a:ext cx="4284938" cy="91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Frutiger Next LT W1G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kumimoji="0" lang="ru-RU" altLang="ru-RU" sz="1800" b="1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Санкт-Петербургский</a:t>
            </a:r>
            <a:r>
              <a:rPr kumimoji="0" lang="ru-RU" altLang="ru-RU" sz="1800" b="1" baseline="0" dirty="0">
                <a:solidFill>
                  <a:schemeClr val="tx1">
                    <a:lumMod val="75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 политехнический университет Петра Великого</a:t>
            </a:r>
            <a:endParaRPr kumimoji="0" lang="ru-RU" altLang="ru-RU" sz="1800" b="1" dirty="0">
              <a:solidFill>
                <a:schemeClr val="tx1">
                  <a:lumMod val="75000"/>
                </a:schemeClr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pic>
        <p:nvPicPr>
          <p:cNvPr id="12" name="ger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6219" y="54482"/>
            <a:ext cx="1007700" cy="10077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1 column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5" name="Группа 9"/>
          <p:cNvGrpSpPr/>
          <p:nvPr/>
        </p:nvGrpSpPr>
        <p:grpSpPr>
          <a:xfrm>
            <a:off x="0" y="6509722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0" y="635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2779058" y="-9435"/>
            <a:ext cx="5906893" cy="874143"/>
          </a:xfrm>
          <a:prstGeom prst="rect">
            <a:avLst/>
          </a:prstGeom>
        </p:spPr>
        <p:txBody>
          <a:bodyPr anchor="b"/>
          <a:lstStyle>
            <a:lvl1pPr algn="l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8432800" y="6577601"/>
            <a:ext cx="622300" cy="381999"/>
          </a:xfrm>
          <a:prstGeom prst="rect">
            <a:avLst/>
          </a:prstGeom>
        </p:spPr>
        <p:txBody>
          <a:bodyPr vert="horz" wrap="square" lIns="137567" tIns="68783" rIns="137567" bIns="68783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511800" rtl="0" eaLnBrk="1" fontAlgn="base" hangingPunct="1">
              <a:spcBef>
                <a:spcPct val="0"/>
              </a:spcBef>
              <a:spcAft>
                <a:spcPct val="0"/>
              </a:spcAft>
              <a:defRPr kumimoji="0" sz="1800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1pPr>
            <a:lvl2pPr marL="511800" indent="-223911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2pPr>
            <a:lvl3pPr marL="1023598" indent="-447824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3pPr>
            <a:lvl4pPr marL="1535398" indent="-671736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4pPr>
            <a:lvl5pPr marL="2047196" indent="-895649" algn="l" defTabSz="511800" rtl="0" eaLnBrk="0" fontAlgn="base" hangingPunct="0">
              <a:spcBef>
                <a:spcPct val="0"/>
              </a:spcBef>
              <a:spcAft>
                <a:spcPct val="0"/>
              </a:spcAft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5pPr>
            <a:lvl6pPr marL="1439436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6pPr>
            <a:lvl7pPr marL="1727322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7pPr>
            <a:lvl8pPr marL="2015209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8pPr>
            <a:lvl9pPr marL="2303095" algn="l" defTabSz="575774" rtl="0" eaLnBrk="1" latinLnBrk="0" hangingPunct="1">
              <a:defRPr kumimoji="1" sz="2016" kern="1200">
                <a:solidFill>
                  <a:schemeClr val="tx1"/>
                </a:solidFill>
                <a:latin typeface="Frutiger Next LT W1G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432800" y="6519269"/>
            <a:ext cx="6223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7C255520-DBB6-43F2-B368-8693D036D2A7}" type="slidenum">
              <a:rPr lang="ru-RU" sz="1600" smtClean="0">
                <a:solidFill>
                  <a:schemeClr val="bg1"/>
                </a:solidFill>
                <a:latin typeface="PT Sans" charset="-52"/>
                <a:ea typeface="PT Sans" charset="-52"/>
                <a:cs typeface="PT Sans" charset="-52"/>
              </a:rPr>
              <a:pPr algn="ctr"/>
              <a:t>‹#›</a:t>
            </a:fld>
            <a:endParaRPr lang="ru-RU" sz="1600" dirty="0">
              <a:solidFill>
                <a:schemeClr val="bg1"/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  <p:sp>
        <p:nvSpPr>
          <p:cNvPr id="15" name="Shape 216"/>
          <p:cNvSpPr txBox="1">
            <a:spLocks/>
          </p:cNvSpPr>
          <p:nvPr/>
        </p:nvSpPr>
        <p:spPr>
          <a:xfrm>
            <a:off x="0" y="6529376"/>
            <a:ext cx="8523890" cy="33633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095" rtl="0" eaLnBrk="1" fontAlgn="base" hangingPunct="1">
              <a:spcBef>
                <a:spcPct val="0"/>
              </a:spcBef>
              <a:spcAft>
                <a:spcPct val="0"/>
              </a:spcAft>
              <a:defRPr sz="2400" b="1" i="0" kern="1200">
                <a:solidFill>
                  <a:srgbClr val="424242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2pPr>
            <a:lvl3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3pPr>
            <a:lvl4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4pPr>
            <a:lvl5pPr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  <a:cs typeface="Frutiger Next LT W1G" charset="0"/>
              </a:defRPr>
            </a:lvl5pPr>
            <a:lvl6pPr marL="257115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6pPr>
            <a:lvl7pPr marL="514232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7pPr>
            <a:lvl8pPr marL="771347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8pPr>
            <a:lvl9pPr marL="1028463" algn="l" defTabSz="457095" rtl="0" eaLnBrk="1" fontAlgn="base" hangingPunct="1">
              <a:spcBef>
                <a:spcPct val="0"/>
              </a:spcBef>
              <a:spcAft>
                <a:spcPct val="0"/>
              </a:spcAft>
              <a:defRPr sz="2531" b="1">
                <a:solidFill>
                  <a:srgbClr val="1B58A8"/>
                </a:solidFill>
                <a:latin typeface="Frutiger Next LT W1G" charset="0"/>
                <a:ea typeface="Arial" panose="020B0604020202020204" pitchFamily="34" charset="0"/>
              </a:defRPr>
            </a:lvl9pPr>
          </a:lstStyle>
          <a:p>
            <a:pPr algn="l"/>
            <a:endParaRPr kumimoji="0" lang="ru-RU" sz="1100" b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Изображение 2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content_radial_grad">
    <p:bg>
      <p:bgPr>
        <a:gradFill flip="none" rotWithShape="1">
          <a:gsLst>
            <a:gs pos="46000">
              <a:schemeClr val="bg1"/>
            </a:gs>
            <a:gs pos="100000">
              <a:schemeClr val="bg1">
                <a:lumMod val="85000"/>
                <a:alpha val="7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content_radial_grad">
    <p:bg>
      <p:bgPr>
        <a:blipFill dpi="0" rotWithShape="1">
          <a:blip r:embed="rId2" cstate="print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1290"/>
            <a:ext cx="8229644" cy="47672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826" indent="-282827">
              <a:buClr>
                <a:srgbClr val="13B14A"/>
              </a:buClr>
              <a:buSzPct val="100000"/>
              <a:buFont typeface="Wingdings" charset="2"/>
              <a:buChar char="§"/>
              <a:defRPr sz="2531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742788" indent="-257115">
              <a:buClr>
                <a:srgbClr val="13B14A"/>
              </a:buClr>
              <a:buSzPct val="100000"/>
              <a:buFont typeface="Wingdings" charset="2"/>
              <a:buChar char="§"/>
              <a:defRPr sz="2025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2pPr>
            <a:lvl3pPr marL="1142751" indent="-231404">
              <a:buClr>
                <a:srgbClr val="13B14A"/>
              </a:buClr>
              <a:buSzPct val="100000"/>
              <a:buFont typeface="Wingdings" charset="2"/>
              <a:buChar char="§"/>
              <a:defRPr sz="180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3pPr>
            <a:lvl4pPr marL="1599851" indent="-205692">
              <a:buClr>
                <a:srgbClr val="13B14A"/>
              </a:buClr>
              <a:buSzPct val="100000"/>
              <a:buFont typeface="Wingdings" charset="2"/>
              <a:buChar char="§"/>
              <a:defRPr sz="1518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4pPr>
            <a:lvl5pPr marL="2056952" indent="-179980">
              <a:buClr>
                <a:srgbClr val="13B14A"/>
              </a:buClr>
              <a:buSzPct val="100000"/>
              <a:buFont typeface="Wingdings" charset="2"/>
              <a:buChar char="§"/>
              <a:defRPr sz="1350" b="0" baseline="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2" name="Группа 9"/>
          <p:cNvGrpSpPr/>
          <p:nvPr/>
        </p:nvGrpSpPr>
        <p:grpSpPr>
          <a:xfrm>
            <a:off x="0" y="6510340"/>
            <a:ext cx="9144000" cy="347663"/>
            <a:chOff x="0" y="8680450"/>
            <a:chExt cx="16257588" cy="463550"/>
          </a:xfrm>
        </p:grpSpPr>
        <p:pic>
          <p:nvPicPr>
            <p:cNvPr id="11" name="Рисунок 5" descr="mission_bg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680450"/>
              <a:ext cx="162575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Прямоугольник 11"/>
            <p:cNvSpPr/>
            <p:nvPr userDrawn="1"/>
          </p:nvSpPr>
          <p:spPr>
            <a:xfrm>
              <a:off x="0" y="8680450"/>
              <a:ext cx="16257588" cy="463550"/>
            </a:xfrm>
            <a:prstGeom prst="rect">
              <a:avLst/>
            </a:prstGeom>
            <a:solidFill>
              <a:srgbClr val="13B14A">
                <a:alpha val="85882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34"/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0" y="-3805"/>
            <a:ext cx="9144000" cy="8685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/>
            <a:endParaRPr kumimoji="0" lang="ru-RU" altLang="ru-RU" sz="2016">
              <a:solidFill>
                <a:srgbClr val="FFFFFF"/>
              </a:solidFill>
            </a:endParaRPr>
          </a:p>
        </p:txBody>
      </p:sp>
      <p:sp>
        <p:nvSpPr>
          <p:cNvPr id="16" name="Заголовок 7"/>
          <p:cNvSpPr>
            <a:spLocks noGrp="1"/>
          </p:cNvSpPr>
          <p:nvPr>
            <p:ph type="title"/>
          </p:nvPr>
        </p:nvSpPr>
        <p:spPr>
          <a:xfrm>
            <a:off x="1097650" y="-9435"/>
            <a:ext cx="7588302" cy="874143"/>
          </a:xfrm>
          <a:prstGeom prst="rect">
            <a:avLst/>
          </a:prstGeom>
        </p:spPr>
        <p:txBody>
          <a:bodyPr anchor="ctr"/>
          <a:lstStyle>
            <a:lvl1pPr algn="ctr">
              <a:defRPr sz="2000" b="1" i="0">
                <a:solidFill>
                  <a:schemeClr val="tx2">
                    <a:lumMod val="85000"/>
                    <a:lumOff val="1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4" name="Изображение 13" descr="logo_ver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" y="-80345"/>
            <a:ext cx="999673" cy="9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l" defTabSz="457095" rtl="0" eaLnBrk="1" fontAlgn="base" hangingPunct="1">
        <a:spcBef>
          <a:spcPct val="0"/>
        </a:spcBef>
        <a:spcAft>
          <a:spcPct val="0"/>
        </a:spcAft>
        <a:defRPr sz="2531" b="1" kern="1200">
          <a:solidFill>
            <a:srgbClr val="1B58A8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2pPr>
      <a:lvl3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3pPr>
      <a:lvl4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4pPr>
      <a:lvl5pPr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  <a:cs typeface="Frutiger Next LT W1G" charset="0"/>
        </a:defRPr>
      </a:lvl5pPr>
      <a:lvl6pPr marL="257115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6pPr>
      <a:lvl7pPr marL="514232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7pPr>
      <a:lvl8pPr marL="771347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8pPr>
      <a:lvl9pPr marL="1028463" algn="l" defTabSz="457095" rtl="0" eaLnBrk="1" fontAlgn="base" hangingPunct="1">
        <a:spcBef>
          <a:spcPct val="0"/>
        </a:spcBef>
        <a:spcAft>
          <a:spcPct val="0"/>
        </a:spcAft>
        <a:defRPr sz="2531" b="1">
          <a:solidFill>
            <a:srgbClr val="1B58A8"/>
          </a:solidFill>
          <a:latin typeface="Frutiger Next LT W1G" charset="0"/>
          <a:ea typeface="Arial" panose="020B0604020202020204" pitchFamily="34" charset="0"/>
        </a:defRPr>
      </a:lvl9pPr>
    </p:titleStyle>
    <p:bodyStyle>
      <a:lvl1pPr marL="385674" indent="-385674" algn="l" defTabSz="457095" rtl="0" eaLnBrk="1" fontAlgn="base" hangingPunct="1">
        <a:spcBef>
          <a:spcPct val="0"/>
        </a:spcBef>
        <a:spcAft>
          <a:spcPct val="0"/>
        </a:spcAft>
        <a:buFont typeface="Wingdings" panose="05000000000000000000" pitchFamily="2" charset="2"/>
        <a:buChar char="§"/>
        <a:defRPr kumimoji="1" sz="2531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1pPr>
      <a:lvl2pPr marL="742779" indent="-285684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25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2pPr>
      <a:lvl3pPr marL="1142737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80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3pPr>
      <a:lvl4pPr marL="1599832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518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4pPr>
      <a:lvl5pPr marL="2056925" indent="-228547" algn="l" defTabSz="457095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350" kern="1200">
          <a:solidFill>
            <a:schemeClr val="tx1"/>
          </a:solidFill>
          <a:latin typeface="Frutiger Next LT W1G"/>
          <a:ea typeface="Arial" panose="020B0604020202020204" pitchFamily="34" charset="0"/>
          <a:cs typeface="Frutiger Next LT W1G"/>
        </a:defRPr>
      </a:lvl5pPr>
      <a:lvl6pPr marL="2514051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2" indent="-228550" algn="l" defTabSz="457100" rtl="0" eaLnBrk="1" latinLnBrk="0" hangingPunct="1">
        <a:spcBef>
          <a:spcPct val="20000"/>
        </a:spcBef>
        <a:buFont typeface="Arial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0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1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2" algn="l" defTabSz="4571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 dt="0"/>
  <p:txStyles>
    <p:titleStyle>
      <a:lvl1pPr algn="ctr" defTabSz="286577" rtl="0" eaLnBrk="1" fontAlgn="base" hangingPunct="1">
        <a:spcBef>
          <a:spcPct val="0"/>
        </a:spcBef>
        <a:spcAft>
          <a:spcPct val="0"/>
        </a:spcAft>
        <a:defRPr kumimoji="1" sz="2756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286577" rtl="0" eaLnBrk="1" fontAlgn="base" hangingPunct="1">
        <a:spcBef>
          <a:spcPct val="0"/>
        </a:spcBef>
        <a:spcAft>
          <a:spcPct val="0"/>
        </a:spcAft>
        <a:defRPr kumimoji="1" sz="2756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257115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514232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771347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028463" algn="ctr" defTabSz="286577" rtl="0" eaLnBrk="1" fontAlgn="base" hangingPunct="1">
        <a:spcBef>
          <a:spcPct val="0"/>
        </a:spcBef>
        <a:spcAft>
          <a:spcPct val="0"/>
        </a:spcAft>
        <a:defRPr sz="2756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14263" indent="-214263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466023" indent="-17855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74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716889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003465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290043" indent="-142842" algn="l" defTabSz="28657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23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57754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6pPr>
      <a:lvl7pPr marL="1864373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7pPr>
      <a:lvl8pPr marL="2151200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8pPr>
      <a:lvl9pPr marL="2438027" indent="-143414" algn="l" defTabSz="286827" rtl="0" eaLnBrk="1" latinLnBrk="0" hangingPunct="1">
        <a:spcBef>
          <a:spcPct val="20000"/>
        </a:spcBef>
        <a:buFont typeface="Arial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682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3652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6048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730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34133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20960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7787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94614" algn="l" defTabSz="28682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sz="3600" b="0"/>
              <a:t>Объектно-ориентированное программирование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Методы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5150"/>
            <a:ext cx="9152513" cy="12377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206084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Модификаторы доступа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b="1" i="1" dirty="0">
                <a:latin typeface="PT Sans"/>
              </a:rPr>
              <a:t> final – </a:t>
            </a:r>
            <a:r>
              <a:rPr lang="ru-RU" sz="2400" dirty="0">
                <a:latin typeface="PT Sans"/>
              </a:rPr>
              <a:t>метод не может быть переопределён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b="1" i="1" dirty="0">
                <a:latin typeface="PT Sans"/>
              </a:rPr>
              <a:t> abstract</a:t>
            </a:r>
            <a:r>
              <a:rPr lang="ru-RU" sz="2400" b="1" i="1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нет тела метода, должен быть реализован в классах-наследниках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b="1" i="1" dirty="0">
                <a:latin typeface="PT Sans"/>
              </a:rPr>
              <a:t> static</a:t>
            </a:r>
            <a:r>
              <a:rPr lang="ru-RU" sz="2400" b="1" i="1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метод относится к классу в целом, может быть вызван без создания экземпляра класса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b="1" i="1" dirty="0">
                <a:latin typeface="PT Sans"/>
              </a:rPr>
              <a:t> native</a:t>
            </a:r>
            <a:r>
              <a:rPr lang="ru-RU" sz="2400" b="1" i="1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метод не имеет тела, а реализован в </a:t>
            </a:r>
            <a:r>
              <a:rPr lang="ru-RU" sz="2400" dirty="0" err="1">
                <a:latin typeface="PT Sans"/>
              </a:rPr>
              <a:t>платформо</a:t>
            </a:r>
            <a:r>
              <a:rPr lang="ru-RU" sz="2400" dirty="0">
                <a:latin typeface="PT Sans"/>
              </a:rPr>
              <a:t>-зависимом коде, обычно на языке С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b="1" i="1" dirty="0">
                <a:latin typeface="PT Sans"/>
              </a:rPr>
              <a:t> synchronized</a:t>
            </a:r>
            <a:r>
              <a:rPr lang="ru-RU" sz="2400" b="1" i="1" dirty="0">
                <a:latin typeface="PT Sans"/>
              </a:rPr>
              <a:t> – </a:t>
            </a:r>
            <a:r>
              <a:rPr lang="ru-RU" sz="2400" dirty="0">
                <a:latin typeface="PT Sans"/>
              </a:rPr>
              <a:t>перед выполнением метода должен быть захвачен монитор объекта, либо монитор, связанный с классом (для статических методов)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b="1" i="1" dirty="0">
              <a:latin typeface="P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517694"/>
          </a:xfrm>
        </p:spPr>
        <p:txBody>
          <a:bodyPr/>
          <a:lstStyle/>
          <a:p>
            <a:r>
              <a:rPr lang="ru-RU" sz="2400" dirty="0"/>
              <a:t>Метод </a:t>
            </a:r>
            <a:r>
              <a:rPr lang="en-US" sz="2400" b="1" i="1" dirty="0">
                <a:solidFill>
                  <a:srgbClr val="00B050"/>
                </a:solidFill>
              </a:rPr>
              <a:t>equals()</a:t>
            </a:r>
            <a:r>
              <a:rPr lang="en-US" sz="2400" dirty="0"/>
              <a:t> </a:t>
            </a:r>
            <a:r>
              <a:rPr lang="ru-RU" sz="2400" dirty="0"/>
              <a:t>проверяет, равны ли два объекта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В базовой реализации, сравниваются только ссылки</a:t>
            </a:r>
          </a:p>
          <a:p>
            <a:r>
              <a:rPr lang="ru-RU" sz="2400" dirty="0"/>
              <a:t>Требования к реализации </a:t>
            </a:r>
            <a:r>
              <a:rPr lang="en-US" sz="2400" b="1" i="1" dirty="0">
                <a:solidFill>
                  <a:srgbClr val="00B050"/>
                </a:solidFill>
              </a:rPr>
              <a:t>equals()</a:t>
            </a:r>
            <a:r>
              <a:rPr lang="en-US" sz="2400" dirty="0"/>
              <a:t>:</a:t>
            </a:r>
          </a:p>
          <a:p>
            <a:pPr lvl="1"/>
            <a:r>
              <a:rPr lang="ru-RU" sz="2000" i="1" u="sng" dirty="0" err="1">
                <a:solidFill>
                  <a:srgbClr val="00B050"/>
                </a:solidFill>
              </a:rPr>
              <a:t>Рефлексивность</a:t>
            </a:r>
            <a:r>
              <a:rPr lang="ru-RU" sz="2000" dirty="0"/>
              <a:t>. При вызове х. </a:t>
            </a:r>
            <a:r>
              <a:rPr lang="ru-RU" sz="2000" dirty="0" err="1"/>
              <a:t>equals</a:t>
            </a:r>
            <a:r>
              <a:rPr lang="ru-RU" sz="2000" dirty="0"/>
              <a:t> (х) по любой ненулевой ссылке х должно возвращаться логическое значение </a:t>
            </a:r>
            <a:r>
              <a:rPr lang="en-US" sz="2000" dirty="0"/>
              <a:t>true.</a:t>
            </a:r>
            <a:endParaRPr lang="ru-RU" sz="2000" dirty="0"/>
          </a:p>
          <a:p>
            <a:pPr lvl="1"/>
            <a:r>
              <a:rPr lang="ru-RU" sz="2000" i="1" u="sng" dirty="0">
                <a:solidFill>
                  <a:srgbClr val="00B050"/>
                </a:solidFill>
              </a:rPr>
              <a:t>Симметричность</a:t>
            </a:r>
            <a:r>
              <a:rPr lang="ru-RU" sz="2000" dirty="0"/>
              <a:t>. При вызове </a:t>
            </a:r>
            <a:r>
              <a:rPr lang="ru-RU" sz="2000" dirty="0" err="1"/>
              <a:t>x.equals</a:t>
            </a:r>
            <a:r>
              <a:rPr lang="ru-RU" sz="2000" dirty="0"/>
              <a:t> (у) по любым ссылкам х и у должно возвращаться логическое значение </a:t>
            </a:r>
            <a:r>
              <a:rPr lang="ru-RU" sz="2000" dirty="0" err="1"/>
              <a:t>true</a:t>
            </a:r>
            <a:r>
              <a:rPr lang="ru-RU" sz="2000" dirty="0"/>
              <a:t> тогда и только тогда, когда при вызове </a:t>
            </a:r>
            <a:r>
              <a:rPr lang="ru-RU" sz="2000" dirty="0" err="1"/>
              <a:t>у.equals</a:t>
            </a:r>
            <a:r>
              <a:rPr lang="ru-RU" sz="2000" dirty="0"/>
              <a:t> (х) возвращается логическое значение </a:t>
            </a:r>
            <a:r>
              <a:rPr lang="ru-RU" sz="2000" dirty="0" err="1"/>
              <a:t>true</a:t>
            </a:r>
            <a:r>
              <a:rPr lang="ru-RU" sz="2000" dirty="0"/>
              <a:t>.</a:t>
            </a:r>
          </a:p>
          <a:p>
            <a:pPr lvl="1"/>
            <a:r>
              <a:rPr lang="ru-RU" sz="2000" i="1" u="sng" dirty="0">
                <a:solidFill>
                  <a:srgbClr val="00B050"/>
                </a:solidFill>
              </a:rPr>
              <a:t>Транзитивность</a:t>
            </a:r>
            <a:r>
              <a:rPr lang="ru-RU" sz="2000" dirty="0"/>
              <a:t>. Если при вызовах </a:t>
            </a:r>
            <a:r>
              <a:rPr lang="ru-RU" sz="2000" dirty="0" err="1"/>
              <a:t>x.equals</a:t>
            </a:r>
            <a:r>
              <a:rPr lang="ru-RU" sz="2000" dirty="0"/>
              <a:t>(y) и </a:t>
            </a:r>
            <a:r>
              <a:rPr lang="ru-RU" sz="2000" dirty="0" err="1"/>
              <a:t>y.equals</a:t>
            </a:r>
            <a:r>
              <a:rPr lang="ru-RU" sz="2000" dirty="0"/>
              <a:t>(z) </a:t>
            </a:r>
            <a:r>
              <a:rPr lang="ru-RU" sz="2000" dirty="0" err="1"/>
              <a:t>полюбым</a:t>
            </a:r>
            <a:r>
              <a:rPr lang="ru-RU" sz="2000" dirty="0"/>
              <a:t> ссылкам х, у и z возвращается логическое значение </a:t>
            </a:r>
            <a:r>
              <a:rPr lang="ru-RU" sz="2000" dirty="0" err="1"/>
              <a:t>true</a:t>
            </a:r>
            <a:r>
              <a:rPr lang="ru-RU" sz="2000" dirty="0"/>
              <a:t>, то и при вызове </a:t>
            </a:r>
            <a:r>
              <a:rPr lang="ru-RU" sz="2000" dirty="0" err="1"/>
              <a:t>х.equals</a:t>
            </a:r>
            <a:r>
              <a:rPr lang="ru-RU" sz="2000" dirty="0"/>
              <a:t>(z) возвращается логическое значение </a:t>
            </a:r>
            <a:r>
              <a:rPr lang="ru-RU" sz="2000" dirty="0" err="1"/>
              <a:t>true</a:t>
            </a:r>
            <a:r>
              <a:rPr lang="ru-RU" sz="2000" dirty="0"/>
              <a:t>.</a:t>
            </a:r>
          </a:p>
          <a:p>
            <a:pPr lvl="1"/>
            <a:r>
              <a:rPr lang="ru-RU" sz="2000" i="1" u="sng" dirty="0">
                <a:solidFill>
                  <a:srgbClr val="00B050"/>
                </a:solidFill>
              </a:rPr>
              <a:t>Согласованность</a:t>
            </a:r>
            <a:r>
              <a:rPr lang="ru-RU" sz="2000" dirty="0"/>
              <a:t>. Если объекты, на которые делаются ссылки х и у, не изменяются, то при повторном вызове </a:t>
            </a:r>
            <a:r>
              <a:rPr lang="ru-RU" sz="2000" dirty="0" err="1"/>
              <a:t>x.equals</a:t>
            </a:r>
            <a:r>
              <a:rPr lang="ru-RU" sz="2000" dirty="0"/>
              <a:t> (у) должно возвращаться то же самое значение.</a:t>
            </a:r>
          </a:p>
          <a:p>
            <a:pPr lvl="1"/>
            <a:r>
              <a:rPr lang="ru-RU" sz="2000" dirty="0"/>
              <a:t>При вызове </a:t>
            </a:r>
            <a:r>
              <a:rPr lang="ru-RU" sz="2000" dirty="0" err="1"/>
              <a:t>x.equals</a:t>
            </a:r>
            <a:r>
              <a:rPr lang="ru-RU" sz="2000" dirty="0"/>
              <a:t> (</a:t>
            </a:r>
            <a:r>
              <a:rPr lang="ru-RU" sz="2000" dirty="0" err="1"/>
              <a:t>null</a:t>
            </a:r>
            <a:r>
              <a:rPr lang="ru-RU" sz="2000" dirty="0"/>
              <a:t>) по любой непустой ссылке х должно возвращаться логическое значение </a:t>
            </a:r>
            <a:r>
              <a:rPr lang="en-US" sz="2000" dirty="0"/>
              <a:t>false.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equals()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3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r>
              <a:rPr lang="ru-RU" sz="2400" dirty="0"/>
              <a:t>Хеш-код – целое число, генерируемое на основе конкретного объекта</a:t>
            </a:r>
            <a:r>
              <a:rPr lang="en-US" sz="2400" dirty="0"/>
              <a:t>. </a:t>
            </a:r>
            <a:r>
              <a:rPr lang="ru-RU" sz="2400" dirty="0"/>
              <a:t>Может быть отрицательным.</a:t>
            </a:r>
          </a:p>
          <a:p>
            <a:r>
              <a:rPr lang="ru-RU" sz="2400" dirty="0"/>
              <a:t>По умолчанию вычисляется по адресу памяти, занимаемой объектом</a:t>
            </a:r>
          </a:p>
          <a:p>
            <a:r>
              <a:rPr lang="ru-RU" sz="2400" dirty="0"/>
              <a:t>Если переопределяется </a:t>
            </a:r>
            <a:r>
              <a:rPr lang="en-US" sz="2400" dirty="0"/>
              <a:t>equals()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то следует переопределить и </a:t>
            </a:r>
            <a:r>
              <a:rPr lang="en-US" sz="2400" dirty="0" err="1"/>
              <a:t>hashCode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 err="1"/>
              <a:t>hashCode</a:t>
            </a:r>
            <a:r>
              <a:rPr lang="en-US" sz="3600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5237E-5B89-4E8B-BAE1-BDE6C1CB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29000"/>
            <a:ext cx="3933825" cy="1428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2F629F-7164-43B9-BAA1-9489CB2B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4" y="5219716"/>
            <a:ext cx="3429000" cy="1133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FC9948-F725-4168-8662-47A15B2F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645024"/>
            <a:ext cx="2054502" cy="945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C65FD5-5A46-43D7-BD92-CE985C42B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109" y="5223242"/>
            <a:ext cx="1704476" cy="1129949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3699F9F-4AE4-4B8E-BF64-D8F7F7BFE933}"/>
              </a:ext>
            </a:extLst>
          </p:cNvPr>
          <p:cNvSpPr/>
          <p:nvPr/>
        </p:nvSpPr>
        <p:spPr>
          <a:xfrm>
            <a:off x="4270660" y="3927351"/>
            <a:ext cx="100811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38755226-99BD-4A0A-BC0C-FB3CA98381DC}"/>
              </a:ext>
            </a:extLst>
          </p:cNvPr>
          <p:cNvSpPr/>
          <p:nvPr/>
        </p:nvSpPr>
        <p:spPr>
          <a:xfrm>
            <a:off x="4270660" y="5570429"/>
            <a:ext cx="100811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2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r>
              <a:rPr lang="ru-RU" sz="2400" dirty="0"/>
              <a:t>Возвращает значение объекта в виде символьной строки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Реализация по умолчанию: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 err="1"/>
              <a:t>toString</a:t>
            </a:r>
            <a:r>
              <a:rPr lang="en-US" sz="3600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F881C5-5434-4F2E-9D42-D645B2F1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1" y="1480499"/>
            <a:ext cx="8005595" cy="6480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8FF6F2-380F-4946-88F6-53FD9A4C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03" y="2247448"/>
            <a:ext cx="4517988" cy="6480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B02187-30A9-4FF2-A4CE-199FF6DC3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4" y="4315579"/>
            <a:ext cx="3943350" cy="7682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F1D402-3682-4A3E-963A-4F48516A3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625" y="4385930"/>
            <a:ext cx="2408543" cy="6275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FF7ADC-9420-4EA4-BF21-C07398BEB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84" y="3285321"/>
            <a:ext cx="6981825" cy="885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5BF5F1-1B27-409F-8589-DC3B1C7DD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084" y="5162173"/>
            <a:ext cx="3943350" cy="1143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19EB51-F84B-4DF1-8CD2-2212B34E9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8625" y="5482783"/>
            <a:ext cx="2408543" cy="501780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78BEFA1B-86B6-4C58-BA8C-47E3A629B18B}"/>
              </a:ext>
            </a:extLst>
          </p:cNvPr>
          <p:cNvSpPr/>
          <p:nvPr/>
        </p:nvSpPr>
        <p:spPr>
          <a:xfrm>
            <a:off x="5079440" y="4561495"/>
            <a:ext cx="500561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1D1B6388-D375-49DC-B838-B74A2D3CD77A}"/>
              </a:ext>
            </a:extLst>
          </p:cNvPr>
          <p:cNvSpPr/>
          <p:nvPr/>
        </p:nvSpPr>
        <p:spPr>
          <a:xfrm>
            <a:off x="5086249" y="5589657"/>
            <a:ext cx="500561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54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Вложенные классы</a:t>
            </a:r>
            <a:br>
              <a:rPr lang="en-GB" sz="3200" dirty="0"/>
            </a:br>
            <a:r>
              <a:rPr lang="ru-RU" sz="2800" b="0" dirty="0"/>
              <a:t>вложенные классы-члены</a:t>
            </a:r>
            <a:endParaRPr lang="ru-RU" sz="1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725144"/>
            <a:ext cx="9144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Имеют доступ ко всем полям и методам внешнего класса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Могут быть применены все модификаторы доступа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Не может иметь статических членов, если сам класс не статический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Может быть родителем или наследником других вложенных классов</a:t>
            </a:r>
            <a:r>
              <a:rPr lang="en-GB" sz="2000" dirty="0">
                <a:latin typeface="PT Sans"/>
              </a:rPr>
              <a:t> </a:t>
            </a:r>
            <a:endParaRPr lang="ru-RU" sz="2000" dirty="0">
              <a:latin typeface="PT Sans"/>
            </a:endParaRP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Может реализовывать интерфейсы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8584F1-B172-411C-83F7-E002B25B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885588"/>
            <a:ext cx="6343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Вложенные классы </a:t>
            </a:r>
            <a:r>
              <a:rPr lang="en-US" sz="3200" dirty="0"/>
              <a:t>[2]</a:t>
            </a:r>
            <a:br>
              <a:rPr lang="en-GB" sz="3200" dirty="0"/>
            </a:br>
            <a:r>
              <a:rPr lang="ru-RU" sz="2800" b="0" dirty="0"/>
              <a:t>локальные классы</a:t>
            </a:r>
            <a:endParaRPr lang="ru-RU" sz="1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6524" y="4653136"/>
            <a:ext cx="8550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Видны только в пределах блока, в котором объявлены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Не могут быть </a:t>
            </a:r>
            <a:r>
              <a:rPr lang="en-GB" sz="2000" dirty="0">
                <a:latin typeface="PT Sans"/>
              </a:rPr>
              <a:t>public/private/protected/static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Не могут иметь внутри себя статически членов за исключением констант (</a:t>
            </a:r>
            <a:r>
              <a:rPr lang="en-GB" sz="2000" dirty="0">
                <a:latin typeface="PT Sans"/>
              </a:rPr>
              <a:t>static final</a:t>
            </a:r>
            <a:r>
              <a:rPr lang="ru-RU" sz="2000" dirty="0">
                <a:latin typeface="PT Sans"/>
              </a:rPr>
              <a:t>)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5" y="1052736"/>
            <a:ext cx="8550949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Блоки инициализации</a:t>
            </a:r>
            <a:endParaRPr lang="ru-RU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401385" y="974966"/>
            <a:ext cx="219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000" dirty="0">
                <a:latin typeface="PT Sans"/>
              </a:rPr>
              <a:t>нестатические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6601" y="98072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000" dirty="0">
                <a:latin typeface="PT Sans"/>
              </a:rPr>
              <a:t>статические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375170"/>
            <a:ext cx="3271839" cy="15001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74" y="1375076"/>
            <a:ext cx="3271839" cy="15115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996952"/>
            <a:ext cx="2735863" cy="190557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26" y="5347295"/>
            <a:ext cx="1162050" cy="9620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875" y="5547319"/>
            <a:ext cx="476250" cy="5619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954" y="2996952"/>
            <a:ext cx="2824777" cy="190557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2895" y="5328243"/>
            <a:ext cx="1076325" cy="10001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3302" y="2996952"/>
            <a:ext cx="2775513" cy="1905576"/>
          </a:xfrm>
          <a:prstGeom prst="rect">
            <a:avLst/>
          </a:prstGeom>
        </p:spPr>
      </p:pic>
      <p:sp>
        <p:nvSpPr>
          <p:cNvPr id="16" name="Стрелка вниз 15"/>
          <p:cNvSpPr/>
          <p:nvPr/>
        </p:nvSpPr>
        <p:spPr>
          <a:xfrm>
            <a:off x="1475435" y="4896320"/>
            <a:ext cx="288032" cy="4257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4427984" y="4896320"/>
            <a:ext cx="288032" cy="6509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7327041" y="4896319"/>
            <a:ext cx="288032" cy="4257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8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200" dirty="0"/>
              <a:t>Вложенные классы</a:t>
            </a:r>
            <a:r>
              <a:rPr lang="en-US" sz="3200" dirty="0"/>
              <a:t> [3]</a:t>
            </a:r>
            <a:br>
              <a:rPr lang="en-GB" sz="3200" dirty="0"/>
            </a:br>
            <a:r>
              <a:rPr lang="ru-RU" sz="2800" b="0" dirty="0"/>
              <a:t>анонимные классы</a:t>
            </a:r>
            <a:endParaRPr lang="ru-RU" sz="1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81180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Локальный класс без имени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Не может быть суперклассом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PT Sans"/>
              </a:rPr>
              <a:t>Не может содержать статических членов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61" y="1056117"/>
            <a:ext cx="6095678" cy="38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1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Наследование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Наследование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en-US" sz="2800" dirty="0">
                <a:latin typeface="PT Sans"/>
              </a:rPr>
              <a:t>– </a:t>
            </a:r>
            <a:r>
              <a:rPr lang="ru-RU" sz="2800" dirty="0">
                <a:latin typeface="PT Sans"/>
              </a:rPr>
              <a:t>это процесс, посредством которого, один объект может наследовать свойства другого объекта и добавлять к ним черты, свойственные только для него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796610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Наследование</a:t>
            </a:r>
            <a:r>
              <a:rPr lang="en-US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ru-RU" sz="2800" dirty="0">
                <a:latin typeface="PT Sans"/>
              </a:rPr>
              <a:t>бывает двух видов: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Одиночное – один предок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Множественное – любое количество предков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250" y="4149080"/>
            <a:ext cx="2489500" cy="225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B6F0F2-61AA-11E3-E5E1-60E17C54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Ключевое слово </a:t>
            </a:r>
            <a:r>
              <a:rPr lang="en-US" sz="2800" b="1" i="1" dirty="0">
                <a:solidFill>
                  <a:srgbClr val="00B050"/>
                </a:solidFill>
              </a:rPr>
              <a:t>extends</a:t>
            </a:r>
            <a:endParaRPr lang="ru-RU" sz="2800" b="1" i="1" dirty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1B94624-ED43-83C3-32BD-305D927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Наследование в </a:t>
            </a:r>
            <a:r>
              <a:rPr lang="en-US" sz="3600" dirty="0"/>
              <a:t>Java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24A8B2-1D56-8D43-3791-314C4EE2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6191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Классы, поля и методы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Наследование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Тип </a:t>
            </a:r>
            <a:r>
              <a:rPr lang="en-US" sz="2800" dirty="0"/>
              <a:t>Object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Пакеты и интерфейсы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ru-RU" sz="2800" dirty="0"/>
              <a:t>Перечисления</a:t>
            </a:r>
          </a:p>
          <a:p>
            <a:pPr>
              <a:spcAft>
                <a:spcPts val="600"/>
              </a:spcAft>
            </a:pPr>
            <a:r>
              <a:rPr lang="ru-RU" sz="2800" dirty="0"/>
              <a:t>Аннотации, рефлексия </a:t>
            </a:r>
          </a:p>
          <a:p>
            <a:pPr>
              <a:spcAft>
                <a:spcPts val="600"/>
              </a:spcAft>
            </a:pPr>
            <a:endParaRPr lang="ru-RU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План</a:t>
            </a:r>
            <a:r>
              <a:rPr lang="ru-RU" dirty="0"/>
              <a:t> </a:t>
            </a:r>
            <a:r>
              <a:rPr lang="ru-RU" sz="3600" dirty="0"/>
              <a:t>лекции</a:t>
            </a:r>
            <a:endParaRPr lang="ru-RU" dirty="0"/>
          </a:p>
        </p:txBody>
      </p:sp>
      <p:pic>
        <p:nvPicPr>
          <p:cNvPr id="4" name="Рисунок 3" descr="Изображение выглядит как ед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FFFB038-C0D1-4BB3-84F8-C421BD586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2" y="1417644"/>
            <a:ext cx="2598168" cy="4767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8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r>
              <a:rPr lang="ru-RU" sz="2400" dirty="0"/>
              <a:t>Класс </a:t>
            </a:r>
            <a:r>
              <a:rPr lang="en-US" sz="2400" b="1" i="1" dirty="0">
                <a:solidFill>
                  <a:srgbClr val="00B050"/>
                </a:solidFill>
              </a:rPr>
              <a:t>Object</a:t>
            </a:r>
            <a:r>
              <a:rPr lang="en-US" sz="2400" dirty="0"/>
              <a:t> </a:t>
            </a:r>
            <a:r>
              <a:rPr lang="ru-RU" sz="2400" dirty="0"/>
              <a:t>является суперклассом для всех остальных классов в </a:t>
            </a:r>
            <a:r>
              <a:rPr lang="en-US" sz="2400" dirty="0"/>
              <a:t>Java. </a:t>
            </a:r>
            <a:r>
              <a:rPr lang="ru-RU" sz="2400" dirty="0"/>
              <a:t>Соответственно, каждый класс расширяет класс </a:t>
            </a:r>
            <a:r>
              <a:rPr lang="en-US" sz="2400" dirty="0"/>
              <a:t>Object.</a:t>
            </a:r>
          </a:p>
          <a:p>
            <a:r>
              <a:rPr lang="ru-RU" sz="2400" dirty="0"/>
              <a:t>Переменную типа </a:t>
            </a:r>
            <a:r>
              <a:rPr lang="en-US" sz="2400" dirty="0"/>
              <a:t>Object </a:t>
            </a:r>
            <a:r>
              <a:rPr lang="ru-RU" sz="2400" dirty="0"/>
              <a:t>можно использовать в качестве ссылки на объект любого типа</a:t>
            </a:r>
            <a:endParaRPr lang="en-US" sz="2400" dirty="0"/>
          </a:p>
          <a:p>
            <a:r>
              <a:rPr lang="ru-RU" sz="2400" dirty="0"/>
              <a:t>Все массивы относятся к типам объектов тех классов, которые расширяют класс </a:t>
            </a:r>
            <a:r>
              <a:rPr lang="en-US" sz="2400" dirty="0"/>
              <a:t>Object</a:t>
            </a:r>
            <a:r>
              <a:rPr lang="ru-RU" sz="2400" dirty="0"/>
              <a:t>, независимо от того, содержатся ли в элементах массива объекты или примитивные типы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en-US" sz="3600" dirty="0"/>
              <a:t>Object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3B47CE-9615-4CB1-8378-A8BDC28D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005064"/>
            <a:ext cx="3822615" cy="25007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BC371-BF3C-4A0F-8175-47BB15CB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96" y="4258444"/>
            <a:ext cx="337492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3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r>
              <a:rPr lang="ru-RU" sz="2800" dirty="0"/>
              <a:t>Вызов конструктора суперкласса осуществляется при помощи ключевого слова </a:t>
            </a:r>
            <a:r>
              <a:rPr lang="en-US" sz="2800" b="1" i="1" dirty="0">
                <a:solidFill>
                  <a:srgbClr val="00B050"/>
                </a:solidFill>
              </a:rPr>
              <a:t>super</a:t>
            </a:r>
          </a:p>
          <a:p>
            <a:r>
              <a:rPr lang="ru-RU" sz="2800" dirty="0"/>
              <a:t>Вызов не обязателен в следующих случаях:</a:t>
            </a:r>
          </a:p>
          <a:p>
            <a:pPr lvl="1"/>
            <a:r>
              <a:rPr lang="ru-RU" sz="2400" dirty="0"/>
              <a:t>Есть конструктор без параметров</a:t>
            </a:r>
          </a:p>
          <a:p>
            <a:pPr lvl="1"/>
            <a:r>
              <a:rPr lang="ru-RU" sz="2400" dirty="0"/>
              <a:t>Нет иных конструкторов, кроме конструктора по умолчанию</a:t>
            </a:r>
          </a:p>
          <a:p>
            <a:r>
              <a:rPr lang="ru-RU" sz="2800" dirty="0"/>
              <a:t>Вызов </a:t>
            </a:r>
            <a:r>
              <a:rPr lang="en-US" sz="2800" b="1" i="1" dirty="0">
                <a:solidFill>
                  <a:srgbClr val="00B050"/>
                </a:solidFill>
              </a:rPr>
              <a:t>super</a:t>
            </a:r>
            <a:r>
              <a:rPr lang="en-US" sz="2800" dirty="0"/>
              <a:t> </a:t>
            </a:r>
            <a:r>
              <a:rPr lang="ru-RU" sz="2800" dirty="0"/>
              <a:t>должен быть первым оператором в конструкторе подкласса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Конструкторы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F2D2B-F0DF-4F81-95F1-FB141FD8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0" y="4550212"/>
            <a:ext cx="2619375" cy="1914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BAC96-0238-451B-B657-9AED68C1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451228"/>
            <a:ext cx="3981450" cy="647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18CAF5-5BC6-4EF8-A4F9-F64FFBE11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035" y="5283305"/>
            <a:ext cx="5895975" cy="11811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6DA2151-D557-47A3-AF9D-D729B9FCC132}"/>
              </a:ext>
            </a:extLst>
          </p:cNvPr>
          <p:cNvSpPr/>
          <p:nvPr/>
        </p:nvSpPr>
        <p:spPr>
          <a:xfrm>
            <a:off x="3041807" y="5693855"/>
            <a:ext cx="360000" cy="36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D5288DA7-B78D-434A-9C3C-8E52227B7053}"/>
              </a:ext>
            </a:extLst>
          </p:cNvPr>
          <p:cNvSpPr/>
          <p:nvPr/>
        </p:nvSpPr>
        <p:spPr>
          <a:xfrm>
            <a:off x="6517677" y="4879693"/>
            <a:ext cx="360040" cy="324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00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5309782"/>
          </a:xfrm>
        </p:spPr>
        <p:txBody>
          <a:bodyPr/>
          <a:lstStyle/>
          <a:p>
            <a:r>
              <a:rPr lang="ru-RU" sz="2800" dirty="0"/>
              <a:t>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ru-RU" sz="2400" dirty="0"/>
              <a:t>Должны совпадать: 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ru-RU" sz="2400" dirty="0"/>
              <a:t> Тип возвращаемого значения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ru-RU" sz="2400" dirty="0"/>
              <a:t> Количество, тип и порядок параметров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u="sng" dirty="0"/>
              <a:t>расширять</a:t>
            </a:r>
            <a:r>
              <a:rPr lang="ru-RU" sz="2400" dirty="0"/>
              <a:t> область видимости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400" dirty="0"/>
              <a:t> Могут не совпадать бросаемые исключения</a:t>
            </a:r>
          </a:p>
          <a:p>
            <a:r>
              <a:rPr lang="ru-RU" sz="2800" dirty="0"/>
              <a:t>Всегда помечаются аннотацией </a:t>
            </a:r>
            <a:r>
              <a:rPr lang="en-US" sz="2800" i="1" dirty="0">
                <a:solidFill>
                  <a:srgbClr val="00B050"/>
                </a:solidFill>
              </a:rPr>
              <a:t>@Override</a:t>
            </a:r>
            <a:endParaRPr lang="ru-RU" sz="2800" i="1" dirty="0">
              <a:solidFill>
                <a:srgbClr val="00B050"/>
              </a:solidFill>
            </a:endParaRPr>
          </a:p>
          <a:p>
            <a:r>
              <a:rPr lang="ru-RU" sz="2800" dirty="0"/>
              <a:t>Для вызова</a:t>
            </a:r>
            <a:r>
              <a:rPr lang="en-US" sz="2800" dirty="0"/>
              <a:t> </a:t>
            </a:r>
            <a:r>
              <a:rPr lang="ru-RU" sz="2800" dirty="0"/>
              <a:t>членов суперкласса можно использовать ключевое слово </a:t>
            </a:r>
            <a:r>
              <a:rPr lang="en-US" sz="2800" b="1" i="1" dirty="0">
                <a:solidFill>
                  <a:srgbClr val="00B050"/>
                </a:solidFill>
              </a:rPr>
              <a:t>super</a:t>
            </a:r>
            <a:endParaRPr lang="ru-RU" sz="2800" b="1" i="1" dirty="0">
              <a:solidFill>
                <a:srgbClr val="00B05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Переопределение методов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A7B702-EFA6-456B-8682-A6399FB0B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2" y="5017915"/>
            <a:ext cx="3714750" cy="13125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C5FFC5-80AC-4B1F-AB4E-1833A2D3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38" y="5017915"/>
            <a:ext cx="5010150" cy="13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pPr algn="just"/>
            <a:r>
              <a:rPr lang="ru-RU" sz="2800" dirty="0"/>
              <a:t>Статические методы </a:t>
            </a:r>
            <a:r>
              <a:rPr lang="ru-RU" sz="2800" dirty="0">
                <a:solidFill>
                  <a:srgbClr val="FF0000"/>
                </a:solidFill>
              </a:rPr>
              <a:t>нельзя</a:t>
            </a:r>
            <a:r>
              <a:rPr lang="ru-RU" sz="2800" dirty="0"/>
              <a:t> переопределить</a:t>
            </a:r>
            <a:endParaRPr lang="en-US" sz="2800" dirty="0"/>
          </a:p>
          <a:p>
            <a:pPr algn="just"/>
            <a:r>
              <a:rPr lang="ru-RU" sz="2800" dirty="0"/>
              <a:t>При объявлении в подклассе метода с таким же именем и сигнатурой, метод суперкласса будет не переопределён, а скрыт – во время компиляции вызов метода будет происходить по фактическому типу объекта</a:t>
            </a: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Модификатор </a:t>
            </a:r>
            <a:r>
              <a:rPr lang="en-US" sz="3600" dirty="0"/>
              <a:t>static</a:t>
            </a:r>
            <a:br>
              <a:rPr lang="en-US" sz="3600" dirty="0"/>
            </a:br>
            <a:r>
              <a:rPr lang="ru-RU" sz="2400" dirty="0"/>
              <a:t>в контексте наследования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5393F-8D60-4C4C-8029-08AF5435C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4"/>
          <a:stretch/>
        </p:blipFill>
        <p:spPr>
          <a:xfrm>
            <a:off x="395536" y="3645024"/>
            <a:ext cx="3781561" cy="13144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5E3C8-228D-49B4-ACC4-66643705E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085184"/>
            <a:ext cx="3486150" cy="1304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537B4A-25D4-4D46-88F7-89A6BEFC2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26" y="3945061"/>
            <a:ext cx="2305050" cy="714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203049-C914-49A7-BE3D-9F79DCD27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051" y="5413796"/>
            <a:ext cx="1066800" cy="32385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FA3EA004-F7C3-49E1-830E-B18DD75D7F5F}"/>
              </a:ext>
            </a:extLst>
          </p:cNvPr>
          <p:cNvSpPr/>
          <p:nvPr/>
        </p:nvSpPr>
        <p:spPr>
          <a:xfrm>
            <a:off x="4266536" y="4746600"/>
            <a:ext cx="668950" cy="46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0F5847F0-103B-4746-BC3A-FA503241F37B}"/>
              </a:ext>
            </a:extLst>
          </p:cNvPr>
          <p:cNvSpPr/>
          <p:nvPr/>
        </p:nvSpPr>
        <p:spPr>
          <a:xfrm>
            <a:off x="5940152" y="4746600"/>
            <a:ext cx="468000" cy="5187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58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4517694"/>
          </a:xfrm>
        </p:spPr>
        <p:txBody>
          <a:bodyPr/>
          <a:lstStyle/>
          <a:p>
            <a:pPr algn="just"/>
            <a:r>
              <a:rPr lang="ru-RU" sz="2800" dirty="0"/>
              <a:t>Класс или метод который нельзя расширить называется конечными</a:t>
            </a:r>
          </a:p>
          <a:p>
            <a:pPr algn="just"/>
            <a:r>
              <a:rPr lang="ru-RU" sz="2800" dirty="0"/>
              <a:t>Для определения конечного класса</a:t>
            </a:r>
            <a:r>
              <a:rPr lang="en-US" sz="2800" dirty="0"/>
              <a:t> </a:t>
            </a:r>
            <a:r>
              <a:rPr lang="ru-RU" sz="2800" dirty="0"/>
              <a:t>или метода используется модификатор </a:t>
            </a:r>
            <a:r>
              <a:rPr lang="en-US" sz="2800" b="1" i="1" dirty="0">
                <a:solidFill>
                  <a:srgbClr val="00B050"/>
                </a:solidFill>
              </a:rPr>
              <a:t>final</a:t>
            </a:r>
            <a:endParaRPr lang="ru-RU" sz="2800" b="1" i="1" dirty="0">
              <a:solidFill>
                <a:srgbClr val="00B050"/>
              </a:solidFill>
            </a:endParaRP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Предотвращение наследования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63AB92-C4A0-4219-A97E-1E364E07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7" y="3323337"/>
            <a:ext cx="3125538" cy="10814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75662-5095-4573-A4FC-FDB405F8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323337"/>
            <a:ext cx="3965353" cy="1081460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CAFB48E6-BE23-4E89-A95E-6665C6B14D47}"/>
              </a:ext>
            </a:extLst>
          </p:cNvPr>
          <p:cNvSpPr/>
          <p:nvPr/>
        </p:nvSpPr>
        <p:spPr>
          <a:xfrm>
            <a:off x="3680536" y="3714314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16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79512" y="1071546"/>
            <a:ext cx="8784976" cy="5309782"/>
          </a:xfrm>
        </p:spPr>
        <p:txBody>
          <a:bodyPr/>
          <a:lstStyle/>
          <a:p>
            <a:r>
              <a:rPr lang="ru-RU" sz="2800" dirty="0"/>
              <a:t>Синтаксис такой же, как для примитивных типов</a:t>
            </a:r>
            <a:endParaRPr lang="en-US" sz="2800" dirty="0"/>
          </a:p>
          <a:p>
            <a:pPr marL="59999" indent="0">
              <a:buNone/>
            </a:pPr>
            <a:r>
              <a:rPr lang="en-US" sz="1800" dirty="0"/>
              <a:t>						</a:t>
            </a:r>
          </a:p>
          <a:p>
            <a:pPr marL="59999" indent="0">
              <a:buNone/>
            </a:pPr>
            <a:r>
              <a:rPr lang="en-US" sz="1800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Animal  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dirty="0">
                <a:latin typeface="Consolas" panose="020B0609020204030204" pitchFamily="49" charset="0"/>
              </a:rPr>
              <a:t> = new Cat(); 				Animal 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dirty="0">
                <a:latin typeface="Consolas" panose="020B0609020204030204" pitchFamily="49" charset="0"/>
              </a:rPr>
              <a:t> = new Cat();												Cat </a:t>
            </a:r>
            <a:r>
              <a:rPr lang="en-US" sz="1600" dirty="0" err="1">
                <a:latin typeface="Consolas" panose="020B0609020204030204" pitchFamily="49" charset="0"/>
              </a:rPr>
              <a:t>cat</a:t>
            </a:r>
            <a:r>
              <a:rPr lang="en-US" sz="1600" dirty="0">
                <a:latin typeface="Consolas" panose="020B0609020204030204" pitchFamily="49" charset="0"/>
              </a:rPr>
              <a:t> = (Cat) 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pPr marL="59999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2800" dirty="0"/>
              <a:t>При</a:t>
            </a:r>
            <a:r>
              <a:rPr lang="en-US" sz="2800" dirty="0"/>
              <a:t> </a:t>
            </a:r>
            <a:r>
              <a:rPr lang="ru-RU" sz="2800" dirty="0"/>
              <a:t>неверном приведении типов, будет ошибка времени выполнения </a:t>
            </a:r>
            <a:r>
              <a:rPr lang="en-US" sz="2800" b="1" i="1" dirty="0" err="1">
                <a:solidFill>
                  <a:srgbClr val="FF0000"/>
                </a:solidFill>
              </a:rPr>
              <a:t>ClassCastException</a:t>
            </a:r>
            <a:endParaRPr lang="en-US" sz="2800" b="1" i="1" dirty="0">
              <a:solidFill>
                <a:srgbClr val="FF0000"/>
              </a:solidFill>
            </a:endParaRPr>
          </a:p>
          <a:p>
            <a:pPr marL="5999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		Animal 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dirty="0">
                <a:latin typeface="Consolas" panose="020B0609020204030204" pitchFamily="49" charset="0"/>
              </a:rPr>
              <a:t> = new Cat(); </a:t>
            </a:r>
          </a:p>
          <a:p>
            <a:pPr marL="59999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		Dog </a:t>
            </a:r>
            <a:r>
              <a:rPr lang="en-US" sz="1600" dirty="0" err="1">
                <a:latin typeface="Consolas" panose="020B0609020204030204" pitchFamily="49" charset="0"/>
              </a:rPr>
              <a:t>dog</a:t>
            </a:r>
            <a:r>
              <a:rPr lang="en-US" sz="1600" dirty="0">
                <a:latin typeface="Consolas" panose="020B0609020204030204" pitchFamily="49" charset="0"/>
              </a:rPr>
              <a:t> = (Dog) 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59999" indent="0">
              <a:buNone/>
            </a:pPr>
            <a:endParaRPr lang="en-US" sz="2800" b="1" i="1" dirty="0">
              <a:solidFill>
                <a:srgbClr val="FF0000"/>
              </a:solidFill>
            </a:endParaRPr>
          </a:p>
          <a:p>
            <a:pPr marL="59999" indent="0" algn="ctr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/>
              </a:rPr>
              <a:t>Exception in thread </a:t>
            </a:r>
            <a:r>
              <a:rPr lang="en-US" sz="1600" b="0" i="0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Menlo"/>
              </a:rPr>
              <a:t>"main"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/>
              </a:rPr>
              <a:t>java.lang.ClassCastException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/>
              </a:rPr>
              <a:t>: Cat cannot be cast </a:t>
            </a:r>
            <a:r>
              <a:rPr lang="en-US" sz="1600" b="1" i="0" dirty="0">
                <a:solidFill>
                  <a:srgbClr val="000080"/>
                </a:solidFill>
                <a:effectLst/>
                <a:highlight>
                  <a:srgbClr val="C0C0C0"/>
                </a:highlight>
                <a:latin typeface="Menlo"/>
              </a:rPr>
              <a:t>to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/>
              </a:rPr>
              <a:t> Dog</a:t>
            </a:r>
            <a:endParaRPr lang="en-US" sz="2000" b="1" i="1" dirty="0">
              <a:solidFill>
                <a:srgbClr val="FF0000"/>
              </a:solidFill>
              <a:highlight>
                <a:srgbClr val="C0C0C0"/>
              </a:highlight>
            </a:endParaRPr>
          </a:p>
          <a:p>
            <a:r>
              <a:rPr lang="ru-RU" sz="2800" dirty="0"/>
              <a:t>Принадлежность объекта к конкретному классу можно проверить с помощью оператора </a:t>
            </a:r>
            <a:r>
              <a:rPr lang="en-US" sz="2800" b="1" i="1" dirty="0" err="1">
                <a:solidFill>
                  <a:srgbClr val="00B050"/>
                </a:solidFill>
              </a:rPr>
              <a:t>instanceof</a:t>
            </a:r>
            <a:endParaRPr lang="en-US" sz="2800" b="1" i="1" dirty="0">
              <a:solidFill>
                <a:srgbClr val="00B050"/>
              </a:solidFill>
            </a:endParaRPr>
          </a:p>
          <a:p>
            <a:pPr marL="59999" indent="0">
              <a:buNone/>
            </a:pPr>
            <a:r>
              <a:rPr lang="en-US" sz="1600" b="1" i="1" dirty="0">
                <a:latin typeface="Consolas" panose="020B0609020204030204" pitchFamily="49" charset="0"/>
              </a:rPr>
              <a:t>			</a:t>
            </a:r>
            <a:r>
              <a:rPr lang="en-US" sz="1600" i="1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animalCat</a:t>
            </a:r>
            <a:r>
              <a:rPr lang="en-US" sz="1600" i="1" dirty="0"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latin typeface="Consolas" panose="020B0609020204030204" pitchFamily="49" charset="0"/>
              </a:rPr>
              <a:t>instanceof</a:t>
            </a:r>
            <a:r>
              <a:rPr lang="en-US" sz="1600" i="1" dirty="0">
                <a:latin typeface="Consolas" panose="020B0609020204030204" pitchFamily="49" charset="0"/>
              </a:rPr>
              <a:t> Cat) {</a:t>
            </a:r>
          </a:p>
          <a:p>
            <a:pPr marL="59999" indent="0">
              <a:buNone/>
            </a:pPr>
            <a:r>
              <a:rPr lang="en-US" sz="1600" i="1" dirty="0">
                <a:latin typeface="Consolas" panose="020B0609020204030204" pitchFamily="49" charset="0"/>
              </a:rPr>
              <a:t>				Cat </a:t>
            </a:r>
            <a:r>
              <a:rPr lang="en-US" sz="1600" i="1" dirty="0" err="1">
                <a:latin typeface="Consolas" panose="020B0609020204030204" pitchFamily="49" charset="0"/>
              </a:rPr>
              <a:t>cat</a:t>
            </a:r>
            <a:r>
              <a:rPr lang="en-US" sz="1600" i="1" dirty="0">
                <a:latin typeface="Consolas" panose="020B0609020204030204" pitchFamily="49" charset="0"/>
              </a:rPr>
              <a:t> = (Cat) cat;</a:t>
            </a:r>
          </a:p>
          <a:p>
            <a:pPr marL="59999" indent="0">
              <a:buNone/>
            </a:pPr>
            <a:r>
              <a:rPr lang="en-US" sz="1600" i="1" dirty="0">
                <a:latin typeface="Consolas" panose="020B0609020204030204" pitchFamily="49" charset="0"/>
              </a:rPr>
              <a:t>			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Приведение типов для объектов</a:t>
            </a:r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CDBE2B0-9BC0-4F45-83D5-244BDEB6812B}"/>
              </a:ext>
            </a:extLst>
          </p:cNvPr>
          <p:cNvSpPr/>
          <p:nvPr/>
        </p:nvSpPr>
        <p:spPr>
          <a:xfrm>
            <a:off x="3995936" y="3933056"/>
            <a:ext cx="360040" cy="3480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067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Абстрактные методы и классы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6470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Абстрактные классы и методы объявляются с ключевым словом </a:t>
            </a:r>
            <a:r>
              <a:rPr lang="en-US" sz="20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abstract</a:t>
            </a:r>
            <a:endParaRPr lang="ru-RU" sz="20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В классе, где метод объявлен абстрактным, его реализация не требуется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Если в классе есть абстрактные методы, то он обязан быть объявлен как  абстрактный</a:t>
            </a:r>
            <a:endParaRPr lang="en-US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При расширении абстрактного класса, все его абстрактные методы необходимо реализовать или подкласс также объявить абстрактным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dirty="0">
                <a:latin typeface="PT Sans"/>
              </a:rPr>
              <a:t> Нельзя создавать объекты абстрактных классов, но можно объявлять объектные переменные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К абстрактным классам не применим модификатор </a:t>
            </a:r>
            <a:r>
              <a:rPr lang="en-US" sz="2000" b="1" dirty="0">
                <a:solidFill>
                  <a:srgbClr val="00B050"/>
                </a:solidFill>
                <a:latin typeface="PT Sans"/>
              </a:rPr>
              <a:t>final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2" y="3933056"/>
            <a:ext cx="5579715" cy="240129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Полиморфизм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150873"/>
            <a:ext cx="8572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32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Полиморфизм </a:t>
            </a:r>
            <a:r>
              <a:rPr lang="en-US" sz="3200" dirty="0">
                <a:latin typeface="PT Sans"/>
              </a:rPr>
              <a:t>– </a:t>
            </a:r>
            <a:r>
              <a:rPr lang="ru-RU" sz="3200" dirty="0">
                <a:latin typeface="PT Sans"/>
              </a:rPr>
              <a:t>это свойство, которое позволяет одно и тоже имя использовать для решения двух и более схожих, но технически разных задач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64" y="3782900"/>
            <a:ext cx="4903030" cy="130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Группа 35"/>
          <p:cNvGrpSpPr/>
          <p:nvPr/>
        </p:nvGrpSpPr>
        <p:grpSpPr>
          <a:xfrm>
            <a:off x="6156176" y="3623787"/>
            <a:ext cx="2250000" cy="1623348"/>
            <a:chOff x="5817268" y="3445132"/>
            <a:chExt cx="2250000" cy="1623348"/>
          </a:xfrm>
        </p:grpSpPr>
        <p:sp>
          <p:nvSpPr>
            <p:cNvPr id="5" name="Блок-схема: процесс 4"/>
            <p:cNvSpPr/>
            <p:nvPr/>
          </p:nvSpPr>
          <p:spPr>
            <a:xfrm>
              <a:off x="5817268" y="3445132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Блок-схема: процесс 5"/>
            <p:cNvSpPr/>
            <p:nvPr/>
          </p:nvSpPr>
          <p:spPr>
            <a:xfrm>
              <a:off x="7167268" y="4420480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Box</a:t>
              </a:r>
              <a:endParaRPr lang="ru-RU" dirty="0"/>
            </a:p>
          </p:txBody>
        </p:sp>
        <p:sp>
          <p:nvSpPr>
            <p:cNvPr id="7" name="Блок-схема: процесс 6"/>
            <p:cNvSpPr/>
            <p:nvPr/>
          </p:nvSpPr>
          <p:spPr>
            <a:xfrm>
              <a:off x="5817269" y="4420480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</a:t>
              </a:r>
              <a:endParaRPr lang="ru-RU" dirty="0"/>
            </a:p>
          </p:txBody>
        </p:sp>
        <p:sp>
          <p:nvSpPr>
            <p:cNvPr id="8" name="Блок-схема: процесс 7"/>
            <p:cNvSpPr/>
            <p:nvPr/>
          </p:nvSpPr>
          <p:spPr>
            <a:xfrm>
              <a:off x="7167268" y="3445132"/>
              <a:ext cx="900000" cy="648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Circle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>
              <a:stCxn id="7" idx="0"/>
              <a:endCxn id="5" idx="2"/>
            </p:cNvCxnSpPr>
            <p:nvPr/>
          </p:nvCxnSpPr>
          <p:spPr>
            <a:xfrm flipH="1" flipV="1">
              <a:off x="6267268" y="4093132"/>
              <a:ext cx="1" cy="3273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1"/>
              <a:endCxn id="5" idx="3"/>
            </p:cNvCxnSpPr>
            <p:nvPr/>
          </p:nvCxnSpPr>
          <p:spPr>
            <a:xfrm>
              <a:off x="5817268" y="3769132"/>
              <a:ext cx="90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53583" y="3474062"/>
              <a:ext cx="62737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Point</a:t>
              </a:r>
              <a:endParaRPr lang="ru-R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53581" y="3776203"/>
              <a:ext cx="62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draw()</a:t>
              </a:r>
              <a:endParaRPr lang="ru-RU" sz="1200" dirty="0"/>
            </a:p>
          </p:txBody>
        </p:sp>
        <p:cxnSp>
          <p:nvCxnSpPr>
            <p:cNvPr id="32" name="Прямая со стрелкой 31"/>
            <p:cNvCxnSpPr/>
            <p:nvPr/>
          </p:nvCxnSpPr>
          <p:spPr>
            <a:xfrm flipH="1" flipV="1">
              <a:off x="6717268" y="4093132"/>
              <a:ext cx="450000" cy="32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8" idx="1"/>
              <a:endCxn id="5" idx="3"/>
            </p:cNvCxnSpPr>
            <p:nvPr/>
          </p:nvCxnSpPr>
          <p:spPr>
            <a:xfrm flipH="1">
              <a:off x="6717268" y="3769132"/>
              <a:ext cx="45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/>
              <a:t>Интерфейсы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5"/>
            <a:ext cx="8072494" cy="113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7158" y="2463597"/>
            <a:ext cx="85011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поля интерфейса по умолчанию являются </a:t>
            </a:r>
            <a:r>
              <a:rPr lang="en-US" sz="28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final static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ru-RU" sz="2800" dirty="0">
                <a:latin typeface="PT Sans"/>
              </a:rPr>
              <a:t>все методы по умолчанию </a:t>
            </a:r>
            <a:r>
              <a:rPr lang="en-US" sz="28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public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реализация интерфейса происходит в классе, при помощи ключевого слова </a:t>
            </a:r>
            <a:r>
              <a:rPr lang="en-US" sz="28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implements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если реализуемых интерфейсов несколько, то они перечисляются через запятую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Свойства интерфейсов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850115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с помощью оператора </a:t>
            </a:r>
            <a:r>
              <a:rPr lang="en-US" sz="27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new</a:t>
            </a:r>
            <a:r>
              <a:rPr lang="en-US" sz="2700" dirty="0">
                <a:latin typeface="PT Sans"/>
              </a:rPr>
              <a:t> </a:t>
            </a:r>
            <a:r>
              <a:rPr lang="ru-RU" sz="2700" dirty="0">
                <a:latin typeface="PT Sans"/>
              </a:rPr>
              <a:t>нельзя создать экземпляр интерфейса</a:t>
            </a:r>
            <a:endParaRPr lang="en-US" sz="27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700" dirty="0">
                <a:latin typeface="PT Sans"/>
              </a:rPr>
              <a:t> </a:t>
            </a:r>
            <a:r>
              <a:rPr lang="ru-RU" sz="2700" dirty="0">
                <a:latin typeface="PT Sans"/>
              </a:rPr>
              <a:t>можно объявлять интерфейсные ссылки (ИС)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ИС должны ссылать на объекты классов, реализующих данный интерфейс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через ИС можно вызвать только методы определённые в интерфейсе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с помощью оператора </a:t>
            </a:r>
            <a:r>
              <a:rPr lang="en-US" sz="2700" b="1" i="1" dirty="0" err="1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instanceof</a:t>
            </a:r>
            <a:r>
              <a:rPr lang="en-US" sz="2700" dirty="0">
                <a:latin typeface="PT Sans"/>
              </a:rPr>
              <a:t> </a:t>
            </a:r>
            <a:r>
              <a:rPr lang="ru-RU" sz="2700" dirty="0">
                <a:latin typeface="PT Sans"/>
              </a:rPr>
              <a:t>можно проверять реализует ли объект определённый интерфейс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если класс не полностью реализует интерфейс, то он должен быть объявлен, как </a:t>
            </a:r>
            <a:r>
              <a:rPr lang="en-US" sz="27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abstract</a:t>
            </a:r>
            <a:endParaRPr lang="ru-RU" sz="27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700" dirty="0">
                <a:latin typeface="PT Sans"/>
              </a:rPr>
              <a:t> методы по умолчанию </a:t>
            </a:r>
            <a:r>
              <a:rPr lang="en-GB" sz="27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public</a:t>
            </a:r>
            <a:endParaRPr lang="ru-RU" sz="27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Принципы ООП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924944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Инкапсуляция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Наследование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0256" y="2924944"/>
            <a:ext cx="428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Полиморфизм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3600" dirty="0">
                <a:latin typeface="PT Sans"/>
              </a:rPr>
              <a:t> Абстрагирование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Методы по умолчанию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2325"/>
            <a:ext cx="85011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начиная с </a:t>
            </a:r>
            <a:r>
              <a:rPr lang="en-US" sz="2400" dirty="0">
                <a:latin typeface="PT Sans"/>
              </a:rPr>
              <a:t>Java 8</a:t>
            </a:r>
            <a:r>
              <a:rPr lang="ru-RU" sz="2400" dirty="0">
                <a:latin typeface="PT Sans"/>
              </a:rPr>
              <a:t>, методы можно реализовывать прямо в интерфейсе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метод, реализованный в интерфейсе, называется методом по умолчанию и обозначается ключевым словом </a:t>
            </a:r>
            <a:r>
              <a:rPr lang="en-US" sz="24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default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US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если класс реализует интерфейс, он не обязан реализовывать </a:t>
            </a:r>
            <a:r>
              <a:rPr lang="en-US" sz="2400" dirty="0">
                <a:latin typeface="PT Sans"/>
              </a:rPr>
              <a:t>default-</a:t>
            </a:r>
            <a:r>
              <a:rPr lang="ru-RU" sz="2400" dirty="0">
                <a:latin typeface="PT Sans"/>
              </a:rPr>
              <a:t>методы</a:t>
            </a:r>
            <a:endParaRPr lang="ru-RU" sz="24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 </a:t>
            </a:r>
            <a:r>
              <a:rPr lang="ru-RU" sz="2400" dirty="0">
                <a:latin typeface="PT Sans"/>
              </a:rPr>
              <a:t>если класс реализует 2 интерфейса с одинаковым </a:t>
            </a:r>
            <a:r>
              <a:rPr lang="en-US" sz="2400" dirty="0">
                <a:latin typeface="PT Sans"/>
              </a:rPr>
              <a:t>default-</a:t>
            </a:r>
            <a:r>
              <a:rPr lang="ru-RU" sz="2400" dirty="0">
                <a:latin typeface="PT Sans"/>
              </a:rPr>
              <a:t>методом, то переопределение метода обязательно</a:t>
            </a:r>
            <a:endParaRPr lang="en-US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564904"/>
            <a:ext cx="5256584" cy="202821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Статические методы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037054"/>
            <a:ext cx="8501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аналогичны статическим методам из классов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не могут быть использованы для объектов классов реализующих интерфейс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не могут быть переопределены</a:t>
            </a:r>
            <a:endParaRPr lang="ru-RU" sz="28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3" y="3140968"/>
            <a:ext cx="71485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7241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Приватные методы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1037054"/>
            <a:ext cx="8501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появились в </a:t>
            </a:r>
            <a:r>
              <a:rPr lang="en-GB" sz="2800" dirty="0">
                <a:latin typeface="PT Sans"/>
              </a:rPr>
              <a:t>Java 9</a:t>
            </a:r>
            <a:endParaRPr lang="ru-RU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могут быть статическими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обязаны иметь реализацию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не могут быть переопределены</a:t>
            </a:r>
            <a:endParaRPr lang="ru-RU" sz="2800" b="1" i="1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6" y="2906641"/>
            <a:ext cx="8325488" cy="32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631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Аннотации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188035"/>
            <a:ext cx="89289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Аннотация – декоратор, содержащий метаданные, которые могут быть использованы компилятором или </a:t>
            </a:r>
            <a:r>
              <a:rPr lang="ru-RU" sz="2800" dirty="0" err="1">
                <a:latin typeface="PT Sans"/>
              </a:rPr>
              <a:t>фреймворками</a:t>
            </a:r>
            <a:endParaRPr lang="ru-RU" sz="28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</a:t>
            </a:r>
            <a:r>
              <a:rPr lang="en-GB" sz="2800" dirty="0">
                <a:latin typeface="PT Sans"/>
              </a:rPr>
              <a:t>@</a:t>
            </a:r>
            <a:r>
              <a:rPr lang="ru-RU" sz="2800" dirty="0" err="1">
                <a:latin typeface="PT Sans"/>
              </a:rPr>
              <a:t>ИмяАннотации</a:t>
            </a:r>
            <a:r>
              <a:rPr lang="ru-RU" sz="2800" dirty="0">
                <a:latin typeface="PT Sans"/>
              </a:rPr>
              <a:t>(параметры)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Используются для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800" dirty="0">
                <a:latin typeface="PT Sans"/>
              </a:rPr>
              <a:t>информирования компилятора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800" dirty="0">
                <a:latin typeface="PT Sans"/>
              </a:rPr>
              <a:t>маркировки для операций времени выполнения</a:t>
            </a:r>
          </a:p>
          <a:p>
            <a:pPr marL="914400" lvl="1" indent="-4572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800" dirty="0">
                <a:latin typeface="PT Sans"/>
              </a:rPr>
              <a:t>конфигурирования, </a:t>
            </a:r>
            <a:r>
              <a:rPr lang="ru-RU" sz="2800" dirty="0" err="1">
                <a:latin typeface="PT Sans"/>
              </a:rPr>
              <a:t>кодогенерации</a:t>
            </a:r>
            <a:r>
              <a:rPr lang="ru-RU" sz="2800" dirty="0">
                <a:latin typeface="PT Sans"/>
              </a:rPr>
              <a:t> и т.д.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800" dirty="0">
                <a:latin typeface="PT Sans"/>
              </a:rPr>
              <a:t> Могут применяться к пакетам, классам,</a:t>
            </a:r>
            <a:r>
              <a:rPr lang="en-GB" sz="2800" dirty="0">
                <a:latin typeface="PT Sans"/>
              </a:rPr>
              <a:t> </a:t>
            </a:r>
            <a:r>
              <a:rPr lang="ru-RU" sz="2800" dirty="0">
                <a:latin typeface="PT Sans"/>
              </a:rPr>
              <a:t>интерфейсам, аннотациям, методам, переменным и параметрам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Примеры использования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37516"/>
            <a:ext cx="4680520" cy="492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037516"/>
            <a:ext cx="4029877" cy="8833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2" y="2093700"/>
            <a:ext cx="4029877" cy="723652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1942419" y="2899542"/>
            <a:ext cx="360040" cy="3988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9" y="3413336"/>
            <a:ext cx="4028730" cy="36729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1" y="4407079"/>
            <a:ext cx="4029877" cy="638951"/>
          </a:xfrm>
          <a:prstGeom prst="rect">
            <a:avLst/>
          </a:prstGeom>
        </p:spPr>
      </p:pic>
      <p:sp>
        <p:nvSpPr>
          <p:cNvPr id="13" name="Стрелка вниз 12"/>
          <p:cNvSpPr/>
          <p:nvPr/>
        </p:nvSpPr>
        <p:spPr>
          <a:xfrm>
            <a:off x="1942419" y="3894411"/>
            <a:ext cx="360040" cy="3988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0" y="5217316"/>
            <a:ext cx="4029877" cy="4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332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Синтаксис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2" y="3205428"/>
            <a:ext cx="8928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Retention – </a:t>
            </a:r>
            <a:r>
              <a:rPr lang="ru-RU" sz="2400" dirty="0">
                <a:latin typeface="PT Sans"/>
              </a:rPr>
              <a:t>определяет этап жизненного цикла для аннотации</a:t>
            </a:r>
            <a:endParaRPr lang="ru-RU" sz="28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RetensionPolicy.SOURSE</a:t>
            </a:r>
            <a:r>
              <a:rPr lang="en-GB" sz="2400" dirty="0">
                <a:latin typeface="PT Sans"/>
              </a:rPr>
              <a:t> –</a:t>
            </a:r>
            <a:r>
              <a:rPr lang="ru-RU" sz="2400" dirty="0">
                <a:latin typeface="PT Sans"/>
              </a:rPr>
              <a:t> используется только на этапе компиляции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RetensionPolicy.CLASS</a:t>
            </a:r>
            <a:r>
              <a:rPr lang="ru-RU" sz="2400" dirty="0">
                <a:latin typeface="PT Sans"/>
              </a:rPr>
              <a:t> – будет записана в .</a:t>
            </a:r>
            <a:r>
              <a:rPr lang="en-GB" sz="2400" dirty="0">
                <a:latin typeface="PT Sans"/>
              </a:rPr>
              <a:t>class</a:t>
            </a:r>
            <a:r>
              <a:rPr lang="ru-RU" sz="2400" dirty="0">
                <a:latin typeface="PT Sans"/>
              </a:rPr>
              <a:t> файл, но не будет доступна во время выполнения программы</a:t>
            </a:r>
            <a:endParaRPr lang="en-GB" sz="24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400" dirty="0">
                <a:latin typeface="PT Sans"/>
              </a:rPr>
              <a:t> </a:t>
            </a:r>
            <a:r>
              <a:rPr lang="en-GB" sz="2400" dirty="0" err="1">
                <a:latin typeface="PT Sans"/>
              </a:rPr>
              <a:t>RetensionPolicy.RUNTIME</a:t>
            </a:r>
            <a:r>
              <a:rPr lang="ru-RU" sz="2400" dirty="0">
                <a:latin typeface="PT Sans"/>
              </a:rPr>
              <a:t> – будет записана в .</a:t>
            </a:r>
            <a:r>
              <a:rPr lang="en-GB" sz="2400" dirty="0">
                <a:latin typeface="PT Sans"/>
              </a:rPr>
              <a:t>class </a:t>
            </a:r>
            <a:r>
              <a:rPr lang="ru-RU" sz="2400" dirty="0">
                <a:latin typeface="PT Sans"/>
              </a:rPr>
              <a:t>файл и доступна во время выполнения через </a:t>
            </a:r>
            <a:r>
              <a:rPr lang="en-GB" sz="2400" dirty="0">
                <a:latin typeface="PT Sans"/>
              </a:rPr>
              <a:t>reflection</a:t>
            </a:r>
            <a:endParaRPr lang="ru-RU" sz="2400" dirty="0">
              <a:latin typeface="P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69" y="1126997"/>
            <a:ext cx="5705056" cy="18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0157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Аннотации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052736"/>
            <a:ext cx="89289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>
                <a:latin typeface="PT Sans"/>
              </a:rPr>
              <a:t> </a:t>
            </a:r>
            <a:r>
              <a:rPr lang="en-GB" sz="2000" dirty="0">
                <a:latin typeface="PT Sans"/>
              </a:rPr>
              <a:t>@Target – </a:t>
            </a:r>
            <a:r>
              <a:rPr lang="ru-RU" sz="2000" dirty="0">
                <a:latin typeface="PT Sans"/>
              </a:rPr>
              <a:t>указывает к каким элементам может быть применена аннотация</a:t>
            </a:r>
            <a:r>
              <a:rPr lang="en-US" sz="2000" dirty="0">
                <a:latin typeface="PT Sans"/>
              </a:rPr>
              <a:t>: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ElementType.TYPE</a:t>
            </a:r>
            <a:r>
              <a:rPr lang="ru-RU" sz="2000" dirty="0">
                <a:latin typeface="PT Sans"/>
              </a:rPr>
              <a:t> – для классов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ElementType.FIELD</a:t>
            </a:r>
            <a:r>
              <a:rPr lang="ru-RU" sz="2000" dirty="0">
                <a:latin typeface="PT Sans"/>
              </a:rPr>
              <a:t> – для атрибутов класса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ElementType.PARAMETER</a:t>
            </a:r>
            <a:r>
              <a:rPr lang="ru-RU" sz="2000" dirty="0">
                <a:latin typeface="PT Sans"/>
              </a:rPr>
              <a:t> – для параметров метода</a:t>
            </a:r>
            <a:r>
              <a:rPr lang="en-GB" sz="2000" dirty="0">
                <a:latin typeface="PT Sans"/>
              </a:rPr>
              <a:t>/</a:t>
            </a:r>
            <a:r>
              <a:rPr lang="ru-RU" sz="2000" dirty="0">
                <a:latin typeface="PT Sans"/>
              </a:rPr>
              <a:t>конструктора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ru-RU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ElementType.CONSTRUCTOR</a:t>
            </a:r>
            <a:r>
              <a:rPr lang="ru-RU" sz="2000" dirty="0">
                <a:latin typeface="PT Sans"/>
              </a:rPr>
              <a:t> – для конструкторов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ElementType.LOCAL_VARIABLE</a:t>
            </a:r>
            <a:r>
              <a:rPr lang="ru-RU" sz="2000" dirty="0">
                <a:latin typeface="PT Sans"/>
              </a:rPr>
              <a:t> – для локальных переменных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ElementType.ANNOTATION_TYPE</a:t>
            </a:r>
            <a:r>
              <a:rPr lang="en-GB" sz="2000" dirty="0">
                <a:latin typeface="PT Sans"/>
              </a:rPr>
              <a:t> –</a:t>
            </a:r>
            <a:r>
              <a:rPr lang="en-US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для аннотаций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ElementType.PACKAGE</a:t>
            </a:r>
            <a:r>
              <a:rPr lang="en-GB" sz="2000" dirty="0">
                <a:latin typeface="PT Sans"/>
              </a:rPr>
              <a:t> – </a:t>
            </a:r>
            <a:r>
              <a:rPr lang="ru-RU" sz="2000" dirty="0">
                <a:latin typeface="PT Sans"/>
              </a:rPr>
              <a:t>для пакетов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ElementType.METHOD</a:t>
            </a:r>
            <a:r>
              <a:rPr lang="ru-RU" sz="2000" dirty="0">
                <a:latin typeface="PT Sans"/>
              </a:rPr>
              <a:t> – для методов</a:t>
            </a: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ru-RU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ElementType.TYPE_PARAMETER</a:t>
            </a:r>
            <a:r>
              <a:rPr lang="ru-RU" sz="2000" dirty="0">
                <a:latin typeface="PT Sans"/>
              </a:rPr>
              <a:t> – для параметров типа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ElementType.TYPE_USE</a:t>
            </a:r>
            <a:r>
              <a:rPr lang="ru-RU" sz="2000" dirty="0">
                <a:latin typeface="PT Sans"/>
              </a:rPr>
              <a:t> – для мест использования типов</a:t>
            </a:r>
            <a:endParaRPr lang="en-GB" sz="2000" dirty="0">
              <a:latin typeface="PT Sans"/>
            </a:endParaRPr>
          </a:p>
          <a:p>
            <a:pPr lvl="1"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Ø"/>
            </a:pPr>
            <a:r>
              <a:rPr lang="en-GB" sz="2000" dirty="0">
                <a:latin typeface="PT Sans"/>
              </a:rPr>
              <a:t> </a:t>
            </a:r>
            <a:r>
              <a:rPr lang="en-GB" sz="2000" dirty="0" err="1">
                <a:latin typeface="PT Sans"/>
              </a:rPr>
              <a:t>ElementType.MODULE</a:t>
            </a:r>
            <a:r>
              <a:rPr lang="en-GB" sz="2000" dirty="0">
                <a:latin typeface="PT Sans"/>
              </a:rPr>
              <a:t> – </a:t>
            </a:r>
            <a:r>
              <a:rPr lang="ru-RU" sz="2000" dirty="0">
                <a:latin typeface="PT Sans"/>
              </a:rPr>
              <a:t>для модулей</a:t>
            </a:r>
            <a:endParaRPr lang="en-GB" sz="20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000" dirty="0">
                <a:latin typeface="PT Sans"/>
              </a:rPr>
              <a:t> </a:t>
            </a:r>
            <a:r>
              <a:rPr lang="ru-RU" sz="2000" dirty="0">
                <a:latin typeface="PT Sans"/>
              </a:rPr>
              <a:t>Можно указывать несколько типов 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000" dirty="0">
              <a:latin typeface="PT San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7" y="5517232"/>
            <a:ext cx="8193484" cy="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690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5D43A83-6110-1B8A-B2A0-9E0389FB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78" y="907113"/>
            <a:ext cx="8229644" cy="4767283"/>
          </a:xfrm>
        </p:spPr>
        <p:txBody>
          <a:bodyPr/>
          <a:lstStyle/>
          <a:p>
            <a:pPr marL="59999" indent="0" algn="l">
              <a:buNone/>
            </a:pPr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@Override</a:t>
            </a:r>
          </a:p>
          <a:p>
            <a:pPr marL="459961" lvl="1" indent="0">
              <a:buNone/>
            </a:pP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Retention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 SOURCE; Target: METHOD. 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marL="459961" lvl="1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Данная аннотация показывает, что метод над котором она прописана, наследован у родительского класса.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marL="59999" indent="0">
              <a:buNone/>
            </a:pP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@Deprecated</a:t>
            </a:r>
          </a:p>
          <a:p>
            <a:pPr marL="459961" lvl="1" indent="0">
              <a:buNone/>
            </a:pP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Retention: Runtime; Target: CONSTRUCTOR, FIELD, LOCAL_VARIABLE, METHOD, PACKAGE, PARAMETER, TYPE.</a:t>
            </a:r>
          </a:p>
          <a:p>
            <a:pPr marL="459961" lvl="1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Данная аннотация указывает на методы, классы или переменные, которые является "устаревшими" и могут быть убраны в последующих версиях продукта.</a:t>
            </a:r>
            <a:endParaRPr lang="en-US" dirty="0">
              <a:solidFill>
                <a:srgbClr val="172B53"/>
              </a:solidFill>
              <a:latin typeface="Arial" panose="020B0604020202020204" pitchFamily="34" charset="0"/>
            </a:endParaRPr>
          </a:p>
          <a:p>
            <a:pPr marL="59999" indent="0" algn="l">
              <a:buNone/>
            </a:pP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@SuppressWarnings</a:t>
            </a:r>
          </a:p>
          <a:p>
            <a:pPr marL="459961" lvl="1" indent="0">
              <a:buNone/>
            </a:pPr>
            <a:r>
              <a:rPr lang="en-US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Retention: SOURCE; Target: TYPE, FIELD, METHOD, PARAMETER, CONSTRUCTOR, LOCAL_VARIABLE </a:t>
            </a:r>
          </a:p>
          <a:p>
            <a:pPr marL="459961" lvl="1" indent="0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Данная аннотация отключает вывод предупреждений компилятора, которые касаются элемента над которым она указана. 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2272DB-64B8-C241-84C0-A7AFD05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3" y="0"/>
            <a:ext cx="9001000" cy="874143"/>
          </a:xfrm>
        </p:spPr>
        <p:txBody>
          <a:bodyPr/>
          <a:lstStyle/>
          <a:p>
            <a:r>
              <a:rPr lang="ru-RU" sz="3600" dirty="0"/>
              <a:t>Аннотации из стандартной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812759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Аннотации</a:t>
            </a:r>
            <a:r>
              <a:rPr lang="en-GB" sz="3600" dirty="0"/>
              <a:t> </a:t>
            </a:r>
            <a:r>
              <a:rPr lang="ru-RU" sz="3600" dirty="0"/>
              <a:t>с параметром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3" y="4438363"/>
            <a:ext cx="3822378" cy="8517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69" y="4438363"/>
            <a:ext cx="2086174" cy="4217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73" y="4860076"/>
            <a:ext cx="2086174" cy="4329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04" y="5590491"/>
            <a:ext cx="3822378" cy="7908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851" y="5590490"/>
            <a:ext cx="3220581" cy="7908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504" y="1052736"/>
            <a:ext cx="8928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модификатор области видимости можно опустить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можно объявлять значение по умолчанию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в качестве типа атрибута можно использовать одномерные массивы</a:t>
            </a: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en-GB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атрибут с именем </a:t>
            </a:r>
            <a:r>
              <a:rPr lang="en-GB" sz="2400" b="1" i="1" dirty="0">
                <a:latin typeface="PT Sans"/>
              </a:rPr>
              <a:t>value</a:t>
            </a:r>
            <a:r>
              <a:rPr lang="en-GB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может быть опущен, если он единственный в аннотации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dirty="0">
              <a:latin typeface="PT San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636911"/>
            <a:ext cx="4176464" cy="101851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190" y="2818411"/>
            <a:ext cx="4233305" cy="655519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>
            <a:off x="4319972" y="2966150"/>
            <a:ext cx="44721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4629220" y="4469199"/>
            <a:ext cx="44721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4629220" y="4896507"/>
            <a:ext cx="44721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629220" y="5801377"/>
            <a:ext cx="447214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833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Аннотации</a:t>
            </a:r>
            <a:r>
              <a:rPr lang="en-GB" sz="3600" dirty="0"/>
              <a:t> </a:t>
            </a:r>
            <a:r>
              <a:rPr lang="ru-RU" sz="3600" dirty="0"/>
              <a:t>с параметром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3" y="962416"/>
            <a:ext cx="8928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400" dirty="0">
                <a:latin typeface="PT Sans"/>
              </a:rPr>
              <a:t> </a:t>
            </a:r>
            <a:r>
              <a:rPr lang="ru-RU" sz="2400" dirty="0">
                <a:latin typeface="PT Sans"/>
              </a:rPr>
              <a:t>Ограничения на тип атрибута: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Примитивы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Строки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PT Sans"/>
              </a:rPr>
              <a:t>Class </a:t>
            </a:r>
            <a:r>
              <a:rPr lang="ru-RU" sz="2400" dirty="0">
                <a:latin typeface="PT Sans"/>
              </a:rPr>
              <a:t>(в </a:t>
            </a:r>
            <a:r>
              <a:rPr lang="ru-RU" sz="2400" dirty="0" err="1">
                <a:latin typeface="PT Sans"/>
              </a:rPr>
              <a:t>т.ч</a:t>
            </a:r>
            <a:r>
              <a:rPr lang="ru-RU" sz="2400" dirty="0">
                <a:latin typeface="PT Sans"/>
              </a:rPr>
              <a:t>. с </a:t>
            </a:r>
            <a:r>
              <a:rPr lang="ru-RU" sz="2400" dirty="0" err="1">
                <a:latin typeface="PT Sans"/>
              </a:rPr>
              <a:t>дженериком</a:t>
            </a:r>
            <a:r>
              <a:rPr lang="ru-RU" sz="2400" dirty="0">
                <a:latin typeface="PT Sans"/>
              </a:rPr>
              <a:t>)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 err="1">
                <a:latin typeface="PT Sans"/>
              </a:rPr>
              <a:t>enum</a:t>
            </a:r>
            <a:endParaRPr lang="en-GB" sz="2400" dirty="0">
              <a:latin typeface="PT Sans"/>
            </a:endParaRP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latin typeface="PT Sans"/>
              </a:rPr>
              <a:t>Annotation</a:t>
            </a:r>
          </a:p>
          <a:p>
            <a:pPr marL="800100" lvl="1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ü"/>
            </a:pPr>
            <a:r>
              <a:rPr lang="ru-RU" sz="2400" dirty="0">
                <a:latin typeface="PT Sans"/>
              </a:rPr>
              <a:t>Одномерный массив любого из перечисленных типов</a:t>
            </a:r>
            <a:endParaRPr lang="en-GB" sz="2400" dirty="0">
              <a:latin typeface="P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7" y="3735870"/>
            <a:ext cx="3751307" cy="773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345596"/>
            <a:ext cx="3751307" cy="103573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097" y="5591017"/>
            <a:ext cx="2625849" cy="5448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793" y="5345596"/>
            <a:ext cx="4104456" cy="1796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69" y="4532611"/>
            <a:ext cx="3327441" cy="7732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302" y="3835075"/>
            <a:ext cx="3327441" cy="574840"/>
          </a:xfrm>
          <a:prstGeom prst="rect">
            <a:avLst/>
          </a:prstGeom>
        </p:spPr>
      </p:pic>
      <p:sp>
        <p:nvSpPr>
          <p:cNvPr id="16" name="Стрелка вправо 15"/>
          <p:cNvSpPr/>
          <p:nvPr/>
        </p:nvSpPr>
        <p:spPr>
          <a:xfrm>
            <a:off x="4086741" y="3978479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4257430" y="5719446"/>
            <a:ext cx="576064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2510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Инкапсуляция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90872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36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Инкапсуляция</a:t>
            </a:r>
            <a:r>
              <a:rPr lang="ru-RU" sz="3600" dirty="0">
                <a:latin typeface="PT Sans"/>
              </a:rPr>
              <a:t> – механизм, который объединяет данные и код, манипулирующий этими данными, а также защищает и то, и другое от внешнего вмешательства или неправильного использования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1979712" y="4293096"/>
            <a:ext cx="2160240" cy="2160000"/>
            <a:chOff x="1979712" y="4293096"/>
            <a:chExt cx="2160240" cy="216000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979712" y="4293096"/>
              <a:ext cx="2160240" cy="2160000"/>
              <a:chOff x="1043608" y="4469056"/>
              <a:chExt cx="2160240" cy="2160000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1043608" y="4469056"/>
                <a:ext cx="2160240" cy="2160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1205728" y="5049120"/>
                <a:ext cx="1836000" cy="2880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Public Methods</a:t>
                </a:r>
                <a:endParaRPr lang="ru-RU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1205728" y="5549056"/>
                <a:ext cx="1836204" cy="54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Private Data</a:t>
                </a:r>
              </a:p>
              <a:p>
                <a:pPr algn="ctr"/>
                <a:r>
                  <a:rPr lang="en-US" dirty="0"/>
                  <a:t>Private Methods</a:t>
                </a:r>
                <a:endParaRPr lang="ru-RU" dirty="0"/>
              </a:p>
            </p:txBody>
          </p:sp>
          <p:cxnSp>
            <p:nvCxnSpPr>
              <p:cNvPr id="8" name="Прямая со стрелкой 7"/>
              <p:cNvCxnSpPr/>
              <p:nvPr/>
            </p:nvCxnSpPr>
            <p:spPr>
              <a:xfrm>
                <a:off x="1835696" y="5337152"/>
                <a:ext cx="0" cy="211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2411760" y="5337152"/>
                <a:ext cx="0" cy="211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591780" y="4441701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932040" y="4700080"/>
            <a:ext cx="2088232" cy="6341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interface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977832" y="4941168"/>
            <a:ext cx="95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3977832" y="5085184"/>
            <a:ext cx="954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77DA249-47A7-0526-A2DF-97278453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Если аннотации задают правило удержания RUNTIME, то могут быть опрошены во время выполнения в любой программе на Java с помощью </a:t>
            </a:r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рефлексии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940867C-962F-CDAC-FD8A-223DC758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-9435"/>
            <a:ext cx="7210295" cy="874143"/>
          </a:xfrm>
        </p:spPr>
        <p:txBody>
          <a:bodyPr/>
          <a:lstStyle/>
          <a:p>
            <a:r>
              <a:rPr lang="ru-RU" sz="2800" dirty="0"/>
              <a:t>Получение аннотаций во время выполнения с помощью рефлексии</a:t>
            </a:r>
          </a:p>
        </p:txBody>
      </p:sp>
    </p:spTree>
    <p:extLst>
      <p:ext uri="{BB962C8B-B14F-4D97-AF65-F5344CB8AC3E}">
        <p14:creationId xmlns:p14="http://schemas.microsoft.com/office/powerpoint/2010/main" val="1778441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F7AE8C4-E39D-817B-2F14-83D430EE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1" dirty="0">
                <a:solidFill>
                  <a:srgbClr val="57606A"/>
                </a:solidFill>
                <a:effectLst/>
                <a:latin typeface="-apple-system"/>
              </a:rPr>
              <a:t>Перечисление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 представляет собой список именованных констант, определяющих новый тип данных и </a:t>
            </a:r>
            <a:r>
              <a:rPr lang="ru-RU" b="0" i="0" dirty="0" err="1">
                <a:solidFill>
                  <a:srgbClr val="57606A"/>
                </a:solidFill>
                <a:effectLst/>
                <a:latin typeface="-apple-system"/>
              </a:rPr>
              <a:t>ero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 допустимые значения.</a:t>
            </a:r>
          </a:p>
          <a:p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Перечисления создаются с помощью ключевого слова </a:t>
            </a:r>
            <a:r>
              <a:rPr lang="ru-RU" b="0" i="1" dirty="0" err="1">
                <a:solidFill>
                  <a:srgbClr val="57606A"/>
                </a:solidFill>
                <a:effectLst/>
                <a:latin typeface="-apple-system"/>
              </a:rPr>
              <a:t>enum</a:t>
            </a:r>
            <a:r>
              <a:rPr lang="ru-RU" b="0" i="0" dirty="0">
                <a:solidFill>
                  <a:srgbClr val="57606A"/>
                </a:solidFill>
                <a:effectLst/>
                <a:latin typeface="-apple-system"/>
              </a:rPr>
              <a:t>.</a:t>
            </a:r>
          </a:p>
          <a:p>
            <a:pPr marL="1774125" lvl="4" indent="0">
              <a:buNone/>
            </a:pP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Перечисление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сортов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яблок</a:t>
            </a:r>
            <a:endParaRPr lang="en-US" sz="1600" dirty="0">
              <a:solidFill>
                <a:srgbClr val="57606A"/>
              </a:solidFill>
              <a:latin typeface="Consolas" panose="020B0609020204030204" pitchFamily="49" charset="0"/>
            </a:endParaRPr>
          </a:p>
          <a:p>
            <a:pPr marL="1774125" lvl="4" indent="0">
              <a:buNone/>
            </a:pP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 Apple {</a:t>
            </a:r>
          </a:p>
          <a:p>
            <a:pPr marL="1774125" lvl="4" indent="0">
              <a:buNone/>
            </a:pP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		Jonathan,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GoldenDel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RedDel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, Winesap, Cortland</a:t>
            </a:r>
          </a:p>
          <a:p>
            <a:pPr marL="1774125" lvl="4" indent="0">
              <a:buNone/>
            </a:pP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ru-RU" sz="2500" b="0" i="0" dirty="0">
                <a:solidFill>
                  <a:srgbClr val="57606A"/>
                </a:solidFill>
                <a:effectLst/>
                <a:latin typeface="-apple-system"/>
              </a:rPr>
              <a:t>Методы </a:t>
            </a:r>
            <a:r>
              <a:rPr lang="en-US" sz="2500" b="0" i="0" dirty="0">
                <a:solidFill>
                  <a:srgbClr val="57606A"/>
                </a:solidFill>
                <a:effectLst/>
                <a:latin typeface="-apple-system"/>
              </a:rPr>
              <a:t>values() </a:t>
            </a:r>
            <a:r>
              <a:rPr lang="ru-RU" sz="2500" b="0" i="0" dirty="0">
                <a:solidFill>
                  <a:srgbClr val="57606A"/>
                </a:solidFill>
                <a:effectLst/>
                <a:latin typeface="-apple-system"/>
              </a:rPr>
              <a:t>и </a:t>
            </a:r>
            <a:r>
              <a:rPr lang="en-US" sz="2500" b="0" i="0" dirty="0" err="1">
                <a:solidFill>
                  <a:srgbClr val="57606A"/>
                </a:solidFill>
                <a:effectLst/>
                <a:latin typeface="-apple-system"/>
              </a:rPr>
              <a:t>valueOf</a:t>
            </a:r>
            <a:r>
              <a:rPr lang="en-US" sz="2500" b="0" i="0" dirty="0">
                <a:solidFill>
                  <a:srgbClr val="57606A"/>
                </a:solidFill>
                <a:effectLst/>
                <a:latin typeface="-apple-system"/>
              </a:rPr>
              <a:t>()</a:t>
            </a:r>
            <a:endParaRPr lang="en-US" sz="2500" dirty="0">
              <a:solidFill>
                <a:srgbClr val="57606A"/>
              </a:solidFill>
              <a:latin typeface="Consolas" panose="020B0609020204030204" pitchFamily="49" charset="0"/>
            </a:endParaRPr>
          </a:p>
          <a:p>
            <a:pPr marL="459961" lvl="1" indent="0">
              <a:buNone/>
            </a:pP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public static </a:t>
            </a:r>
            <a:r>
              <a:rPr lang="ru-RU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тип_перечисления</a:t>
            </a:r>
            <a:r>
              <a:rPr lang="ru-RU" sz="1600" dirty="0">
                <a:solidFill>
                  <a:srgbClr val="57606A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values()</a:t>
            </a:r>
          </a:p>
          <a:p>
            <a:pPr marL="459961" lvl="1" indent="0">
              <a:buNone/>
            </a:pP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public static </a:t>
            </a:r>
            <a:r>
              <a:rPr lang="ru-RU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тип_перечисления</a:t>
            </a:r>
            <a:r>
              <a:rPr lang="ru-RU" sz="1600" dirty="0">
                <a:solidFill>
                  <a:srgbClr val="57606A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7606A"/>
                </a:solidFill>
                <a:latin typeface="Consolas" panose="020B0609020204030204" pitchFamily="49" charset="0"/>
              </a:rPr>
              <a:t>valueOf</a:t>
            </a:r>
            <a:r>
              <a:rPr lang="en-US" sz="1600" dirty="0">
                <a:solidFill>
                  <a:srgbClr val="57606A"/>
                </a:solidFill>
                <a:latin typeface="Consolas" panose="020B0609020204030204" pitchFamily="49" charset="0"/>
              </a:rPr>
              <a:t>(String </a:t>
            </a:r>
            <a:r>
              <a:rPr lang="ru-RU" sz="1600" dirty="0">
                <a:solidFill>
                  <a:srgbClr val="57606A"/>
                </a:solidFill>
                <a:latin typeface="Consolas" panose="020B0609020204030204" pitchFamily="49" charset="0"/>
              </a:rPr>
              <a:t>строка)</a:t>
            </a:r>
          </a:p>
          <a:p>
            <a:pPr marL="59999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03B2C1-F211-07D6-9414-5C44315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522597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072206"/>
            <a:ext cx="9144000" cy="785793"/>
          </a:xfrm>
        </p:spPr>
        <p:txBody>
          <a:bodyPr anchor="ctr"/>
          <a:lstStyle/>
          <a:p>
            <a:r>
              <a:rPr sz="3200"/>
              <a:t>Спасибо за внимание!</a:t>
            </a:r>
            <a:endParaRPr lang="ru-RU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Классы в ООП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87155" y="1226944"/>
            <a:ext cx="8750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Класс </a:t>
            </a:r>
            <a:r>
              <a:rPr lang="en-US" sz="2800" dirty="0">
                <a:latin typeface="PT Sans"/>
              </a:rPr>
              <a:t>– </a:t>
            </a:r>
            <a:r>
              <a:rPr lang="ru-RU" sz="2800" dirty="0">
                <a:latin typeface="PT Sans"/>
              </a:rPr>
              <a:t>описание совокупности объектов с общими атрибутами, методами, отношениями и семантикой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155" y="2765246"/>
            <a:ext cx="8750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8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Объект в ООП </a:t>
            </a:r>
            <a:r>
              <a:rPr lang="en-US" sz="2800" dirty="0">
                <a:latin typeface="PT Sans"/>
              </a:rPr>
              <a:t>–</a:t>
            </a:r>
            <a:r>
              <a:rPr lang="ru-RU" sz="2800" dirty="0">
                <a:latin typeface="PT Sans"/>
              </a:rPr>
              <a:t> это совокупность переменных состояния и связанных с ними методов (операций). Эти методы определяют, как объект взаимодействует с окружающим миром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Структура класса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08720"/>
            <a:ext cx="9073008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4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Объявление класса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499" y="2420883"/>
            <a:ext cx="8964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200" dirty="0">
                <a:latin typeface="PT Sans"/>
              </a:rPr>
              <a:t>Модификаторы доступа:</a:t>
            </a:r>
            <a:r>
              <a:rPr lang="en-US" sz="2200" dirty="0">
                <a:latin typeface="PT Sans"/>
              </a:rPr>
              <a:t> </a:t>
            </a:r>
            <a:endParaRPr lang="ru-RU" sz="2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200" b="1" i="1" dirty="0">
                <a:latin typeface="PT Sans"/>
              </a:rPr>
              <a:t> public</a:t>
            </a:r>
            <a:r>
              <a:rPr lang="en-US" sz="2200" dirty="0">
                <a:latin typeface="PT Sans"/>
              </a:rPr>
              <a:t> – </a:t>
            </a:r>
            <a:r>
              <a:rPr lang="ru-RU" sz="2200" dirty="0">
                <a:latin typeface="PT Sans"/>
              </a:rPr>
              <a:t>класс доступен объектам данного пакета и вне пакета</a:t>
            </a:r>
            <a:endParaRPr lang="en-US" sz="2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200" b="1" i="1" dirty="0">
                <a:latin typeface="PT Sans"/>
              </a:rPr>
              <a:t> default </a:t>
            </a:r>
            <a:r>
              <a:rPr lang="ru-RU" sz="2200" dirty="0">
                <a:latin typeface="PT Sans"/>
              </a:rPr>
              <a:t>– доступ по умолчанию</a:t>
            </a:r>
            <a:r>
              <a:rPr lang="en-US" sz="2200" dirty="0">
                <a:latin typeface="PT Sans"/>
              </a:rPr>
              <a:t> (</a:t>
            </a:r>
            <a:r>
              <a:rPr lang="ru-RU" sz="2200" dirty="0">
                <a:latin typeface="PT Sans"/>
              </a:rPr>
              <a:t>не указывается в коде</a:t>
            </a:r>
            <a:r>
              <a:rPr lang="en-US" sz="2200" dirty="0">
                <a:latin typeface="PT Sans"/>
              </a:rPr>
              <a:t>)</a:t>
            </a:r>
            <a:r>
              <a:rPr lang="ru-RU" sz="2200" dirty="0">
                <a:latin typeface="PT Sans"/>
              </a:rPr>
              <a:t>, т.е. доступен только в данном пакете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en-US" sz="2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200" dirty="0">
                <a:latin typeface="PT Sans"/>
              </a:rPr>
              <a:t>Дополнительные модификаторы: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200" dirty="0">
                <a:latin typeface="PT Sans"/>
              </a:rPr>
              <a:t> </a:t>
            </a:r>
            <a:r>
              <a:rPr lang="en-US" sz="2200" b="1" i="1" dirty="0">
                <a:latin typeface="PT Sans"/>
              </a:rPr>
              <a:t>final </a:t>
            </a:r>
            <a:r>
              <a:rPr lang="en-US" sz="2200" dirty="0">
                <a:latin typeface="PT Sans"/>
              </a:rPr>
              <a:t>– </a:t>
            </a:r>
            <a:r>
              <a:rPr lang="ru-RU" sz="2200" dirty="0">
                <a:latin typeface="PT Sans"/>
              </a:rPr>
              <a:t>класс не может иметь подклассов</a:t>
            </a:r>
            <a:endParaRPr lang="en-US" sz="22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200" dirty="0">
                <a:latin typeface="PT Sans"/>
              </a:rPr>
              <a:t> </a:t>
            </a:r>
            <a:r>
              <a:rPr lang="en-US" sz="2200" b="1" i="1" dirty="0">
                <a:latin typeface="PT Sans"/>
              </a:rPr>
              <a:t>abstract</a:t>
            </a:r>
            <a:r>
              <a:rPr lang="ru-RU" sz="2200" b="1" i="1" dirty="0">
                <a:latin typeface="PT Sans"/>
              </a:rPr>
              <a:t> </a:t>
            </a:r>
            <a:r>
              <a:rPr lang="ru-RU" sz="2200" dirty="0">
                <a:latin typeface="PT Sans"/>
              </a:rPr>
              <a:t>– нельзя создать экземпляр класса, может содержать абстрактные методы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" y="996158"/>
            <a:ext cx="8964996" cy="1280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Поля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700808"/>
            <a:ext cx="91261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000" b="1" i="1" dirty="0">
                <a:latin typeface="PT Sans"/>
              </a:rPr>
              <a:t>Модификаторы доступа: 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b="1" i="1" dirty="0">
                <a:latin typeface="PT Sans"/>
              </a:rPr>
              <a:t> </a:t>
            </a:r>
            <a:r>
              <a:rPr lang="en-US" sz="2000" b="1" i="1" dirty="0">
                <a:latin typeface="PT Sans"/>
              </a:rPr>
              <a:t>public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b="1" i="1" dirty="0">
                <a:latin typeface="PT Sans"/>
              </a:rPr>
              <a:t> </a:t>
            </a:r>
            <a:r>
              <a:rPr lang="en-US" sz="2000" b="1" i="1" dirty="0">
                <a:latin typeface="PT Sans"/>
              </a:rPr>
              <a:t>default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b="1" i="1" dirty="0">
                <a:latin typeface="PT Sans"/>
              </a:rPr>
              <a:t> </a:t>
            </a:r>
            <a:r>
              <a:rPr lang="en-US" sz="2000" b="1" i="1" dirty="0">
                <a:latin typeface="PT Sans"/>
              </a:rPr>
              <a:t>protected</a:t>
            </a: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000" b="1" i="1" dirty="0">
                <a:latin typeface="PT Sans"/>
              </a:rPr>
              <a:t> </a:t>
            </a:r>
            <a:r>
              <a:rPr lang="en-US" sz="2000" b="1" i="1" dirty="0">
                <a:latin typeface="PT Sans"/>
              </a:rPr>
              <a:t>private</a:t>
            </a:r>
            <a:endParaRPr lang="ru-RU" sz="2000" b="1" i="1" dirty="0">
              <a:latin typeface="PT Sans"/>
            </a:endParaRPr>
          </a:p>
          <a:p>
            <a:pPr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endParaRPr lang="ru-RU" sz="2000" b="1" i="1" dirty="0">
              <a:latin typeface="PT Sans"/>
            </a:endParaRPr>
          </a:p>
          <a:p>
            <a:pPr>
              <a:buClr>
                <a:schemeClr val="accent5">
                  <a:lumMod val="90000"/>
                  <a:lumOff val="10000"/>
                </a:schemeClr>
              </a:buClr>
            </a:pPr>
            <a:endParaRPr lang="ru-RU" sz="2000" b="1" i="1" dirty="0">
              <a:latin typeface="PT Sans"/>
            </a:endParaRPr>
          </a:p>
          <a:p>
            <a:pPr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000" b="1" i="1" dirty="0">
                <a:latin typeface="PT Sans"/>
              </a:rPr>
              <a:t>Дополнительные модификаторы:</a:t>
            </a: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1" i="1" dirty="0">
                <a:latin typeface="PT Sans"/>
              </a:rPr>
              <a:t>final – </a:t>
            </a:r>
            <a:r>
              <a:rPr lang="ru-RU" sz="2000" dirty="0">
                <a:latin typeface="PT Sans"/>
              </a:rPr>
              <a:t>поле не может быть изменено после инициализации</a:t>
            </a:r>
            <a:endParaRPr lang="en-GB" sz="2000" dirty="0">
              <a:latin typeface="PT Sans"/>
            </a:endParaRP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1" i="1" dirty="0">
                <a:latin typeface="PT Sans"/>
              </a:rPr>
              <a:t>static</a:t>
            </a:r>
            <a:r>
              <a:rPr lang="ru-RU" sz="2000" b="1" i="1" dirty="0">
                <a:latin typeface="PT Sans"/>
              </a:rPr>
              <a:t> – </a:t>
            </a:r>
            <a:r>
              <a:rPr lang="ru-RU" sz="2000" dirty="0">
                <a:latin typeface="PT Sans"/>
              </a:rPr>
              <a:t>одновременно существует ровно одно значение поля, независимо от того, сколько экземпляров класса создано</a:t>
            </a:r>
            <a:endParaRPr lang="en-GB" sz="2000" dirty="0">
              <a:latin typeface="PT Sans"/>
            </a:endParaRP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1" i="1" dirty="0">
                <a:latin typeface="PT Sans"/>
              </a:rPr>
              <a:t>transient</a:t>
            </a:r>
            <a:r>
              <a:rPr lang="ru-RU" sz="2000" b="1" i="1" dirty="0">
                <a:latin typeface="PT Sans"/>
              </a:rPr>
              <a:t> – </a:t>
            </a:r>
            <a:r>
              <a:rPr lang="ru-RU" sz="2000" dirty="0">
                <a:latin typeface="PT Sans"/>
              </a:rPr>
              <a:t>во время </a:t>
            </a:r>
            <a:r>
              <a:rPr lang="ru-RU" sz="2000" dirty="0" err="1">
                <a:latin typeface="PT Sans"/>
              </a:rPr>
              <a:t>сериализации</a:t>
            </a:r>
            <a:r>
              <a:rPr lang="ru-RU" sz="2000" dirty="0">
                <a:latin typeface="PT Sans"/>
              </a:rPr>
              <a:t> объекта поле должно быть проигнорированы</a:t>
            </a:r>
            <a:endParaRPr lang="en-GB" sz="2000" dirty="0">
              <a:latin typeface="PT Sans"/>
            </a:endParaRPr>
          </a:p>
          <a:p>
            <a:pPr marL="342900" indent="-342900" algn="just">
              <a:buClr>
                <a:schemeClr val="accent5">
                  <a:lumMod val="90000"/>
                  <a:lumOff val="1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000" b="1" i="1" dirty="0">
                <a:latin typeface="PT Sans"/>
              </a:rPr>
              <a:t>volatile</a:t>
            </a:r>
            <a:r>
              <a:rPr lang="ru-RU" sz="2000" b="1" i="1" dirty="0">
                <a:latin typeface="PT Sans"/>
              </a:rPr>
              <a:t> – </a:t>
            </a:r>
            <a:r>
              <a:rPr lang="ru-RU" sz="2000" dirty="0">
                <a:latin typeface="PT Sans"/>
              </a:rPr>
              <a:t>гарантирует, что значение переменной будет одинаково для всех потоков</a:t>
            </a:r>
            <a:endParaRPr lang="en-US" sz="2000" dirty="0">
              <a:latin typeface="P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980728"/>
            <a:ext cx="5553075" cy="73342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661039" y="1858008"/>
          <a:ext cx="5375457" cy="2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57">
                  <a:extLst>
                    <a:ext uri="{9D8B030D-6E8A-4147-A177-3AD203B41FA5}">
                      <a16:colId xmlns:a16="http://schemas.microsoft.com/office/drawing/2014/main" val="87053536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14197562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15925994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80044385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7733798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Подкласс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Другие пакеты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55696"/>
                  </a:ext>
                </a:extLst>
              </a:tr>
              <a:tr h="336551"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614134"/>
                  </a:ext>
                </a:extLst>
              </a:tr>
              <a:tr h="336551">
                <a:tc>
                  <a:txBody>
                    <a:bodyPr/>
                    <a:lstStyle/>
                    <a:p>
                      <a:r>
                        <a:rPr lang="en-GB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16759"/>
                  </a:ext>
                </a:extLst>
              </a:tr>
              <a:tr h="336551">
                <a:tc>
                  <a:txBody>
                    <a:bodyPr/>
                    <a:lstStyle/>
                    <a:p>
                      <a:r>
                        <a:rPr lang="en-GB" dirty="0"/>
                        <a:t>default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692326"/>
                  </a:ext>
                </a:extLst>
              </a:tr>
              <a:tr h="336551">
                <a:tc>
                  <a:txBody>
                    <a:bodyPr/>
                    <a:lstStyle/>
                    <a:p>
                      <a:r>
                        <a:rPr lang="en-GB" dirty="0"/>
                        <a:t>private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424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-9435"/>
            <a:ext cx="9144000" cy="874143"/>
          </a:xfrm>
        </p:spPr>
        <p:txBody>
          <a:bodyPr anchor="ctr"/>
          <a:lstStyle/>
          <a:p>
            <a:pPr algn="ctr"/>
            <a:r>
              <a:rPr lang="ru-RU" sz="3600" dirty="0"/>
              <a:t>Конструкторы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928670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3200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3200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3200" dirty="0">
              <a:solidFill>
                <a:schemeClr val="accent5">
                  <a:lumMod val="90000"/>
                  <a:lumOff val="10000"/>
                </a:schemeClr>
              </a:solidFill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r>
              <a:rPr lang="ru-RU" sz="2400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Конструктор </a:t>
            </a:r>
            <a:r>
              <a:rPr lang="ru-RU" sz="2400" dirty="0">
                <a:latin typeface="PT Sans"/>
              </a:rPr>
              <a:t> - метод, который вызывается при создании экземпляра класса и выполняет действия только по инициализации объекта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</a:pPr>
            <a:endParaRPr lang="ru-RU" sz="2400" dirty="0">
              <a:latin typeface="PT Sans"/>
            </a:endParaRP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применимы только модификаторы доступа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конструктор имеет тоже имя, что и класс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вызывается не по имени, а только вместе с ключевым словом </a:t>
            </a:r>
            <a:r>
              <a:rPr lang="en-US" sz="2400" b="1" i="1" dirty="0">
                <a:solidFill>
                  <a:schemeClr val="accent5">
                    <a:lumMod val="90000"/>
                    <a:lumOff val="10000"/>
                  </a:schemeClr>
                </a:solidFill>
                <a:latin typeface="PT Sans"/>
              </a:rPr>
              <a:t>new</a:t>
            </a:r>
            <a:r>
              <a:rPr lang="ru-RU" sz="2400" dirty="0">
                <a:solidFill>
                  <a:srgbClr val="0070C0"/>
                </a:solidFill>
                <a:latin typeface="PT Sans"/>
              </a:rPr>
              <a:t> </a:t>
            </a:r>
            <a:r>
              <a:rPr lang="ru-RU" sz="2400" dirty="0">
                <a:latin typeface="PT Sans"/>
              </a:rPr>
              <a:t>при создании экземпляра класса</a:t>
            </a:r>
          </a:p>
          <a:p>
            <a:pPr algn="just">
              <a:buClr>
                <a:schemeClr val="accent5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ru-RU" sz="2400" dirty="0">
                <a:latin typeface="PT Sans"/>
              </a:rPr>
              <a:t> конструктор не возвращает значение, но может иметь параметры и быть перегружен</a:t>
            </a:r>
            <a:endParaRPr lang="en-US" sz="2400" dirty="0">
              <a:latin typeface="PT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105297"/>
            <a:ext cx="5143500" cy="1171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litech">
  <a:themeElements>
    <a:clrScheme name="Polytech 1">
      <a:dk1>
        <a:srgbClr val="424242"/>
      </a:dk1>
      <a:lt1>
        <a:srgbClr val="FFFFFF"/>
      </a:lt1>
      <a:dk2>
        <a:srgbClr val="000000"/>
      </a:dk2>
      <a:lt2>
        <a:srgbClr val="FFFFFF"/>
      </a:lt2>
      <a:accent1>
        <a:srgbClr val="13B14A"/>
      </a:accent1>
      <a:accent2>
        <a:srgbClr val="0696D7"/>
      </a:accent2>
      <a:accent3>
        <a:srgbClr val="32BCAD"/>
      </a:accent3>
      <a:accent4>
        <a:srgbClr val="A6F900"/>
      </a:accent4>
      <a:accent5>
        <a:srgbClr val="005E30"/>
      </a:accent5>
      <a:accent6>
        <a:srgbClr val="007272"/>
      </a:accent6>
      <a:hlink>
        <a:srgbClr val="0595D7"/>
      </a:hlink>
      <a:folHlink>
        <a:srgbClr val="007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8584E016-AE18-9B41-80FF-BC88C17723AD}"/>
    </a:ext>
  </a:extLst>
</a:theme>
</file>

<file path=ppt/theme/theme2.xml><?xml version="1.0" encoding="utf-8"?>
<a:theme xmlns:a="http://schemas.openxmlformats.org/drawingml/2006/main" name="Custom Design">
  <a:themeElements>
    <a:clrScheme name="Autodesk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58A8"/>
      </a:accent1>
      <a:accent2>
        <a:srgbClr val="87BC40"/>
      </a:accent2>
      <a:accent3>
        <a:srgbClr val="32BCAD"/>
      </a:accent3>
      <a:accent4>
        <a:srgbClr val="0696D7"/>
      </a:accent4>
      <a:accent5>
        <a:srgbClr val="005E30"/>
      </a:accent5>
      <a:accent6>
        <a:srgbClr val="007272"/>
      </a:accent6>
      <a:hlink>
        <a:srgbClr val="007272"/>
      </a:hlink>
      <a:folHlink>
        <a:srgbClr val="0072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lytech-43" id="{9A460D0A-6C14-C94F-BBE8-3EE0A4029E07}" vid="{FD3392EC-DF04-5148-BE1D-1CC33D1739C1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</Template>
  <TotalTime>9076</TotalTime>
  <Words>2004</Words>
  <Application>Microsoft Office PowerPoint</Application>
  <PresentationFormat>Экран (4:3)</PresentationFormat>
  <Paragraphs>315</Paragraphs>
  <Slides>42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53" baseType="lpstr">
      <vt:lpstr>-apple-system</vt:lpstr>
      <vt:lpstr>Arial</vt:lpstr>
      <vt:lpstr>Calibri</vt:lpstr>
      <vt:lpstr>Consolas</vt:lpstr>
      <vt:lpstr>Frutiger Next LT W1G</vt:lpstr>
      <vt:lpstr>Menlo</vt:lpstr>
      <vt:lpstr>PT Sans</vt:lpstr>
      <vt:lpstr>PT Sans Caption</vt:lpstr>
      <vt:lpstr>Wingdings</vt:lpstr>
      <vt:lpstr>Politech</vt:lpstr>
      <vt:lpstr>Custom Design</vt:lpstr>
      <vt:lpstr>Объектно-ориентированное программирование</vt:lpstr>
      <vt:lpstr>План лекции</vt:lpstr>
      <vt:lpstr>Принципы ООП</vt:lpstr>
      <vt:lpstr>Инкапсуляция</vt:lpstr>
      <vt:lpstr>Классы в ООП</vt:lpstr>
      <vt:lpstr>Структура класса</vt:lpstr>
      <vt:lpstr>Объявление класса</vt:lpstr>
      <vt:lpstr>Поля</vt:lpstr>
      <vt:lpstr>Конструкторы</vt:lpstr>
      <vt:lpstr>Методы</vt:lpstr>
      <vt:lpstr>equals()</vt:lpstr>
      <vt:lpstr>hashCode()</vt:lpstr>
      <vt:lpstr>toString()</vt:lpstr>
      <vt:lpstr>Вложенные классы вложенные классы-члены</vt:lpstr>
      <vt:lpstr>Вложенные классы [2] локальные классы</vt:lpstr>
      <vt:lpstr>Блоки инициализации</vt:lpstr>
      <vt:lpstr>Вложенные классы [3] анонимные классы</vt:lpstr>
      <vt:lpstr>Наследование</vt:lpstr>
      <vt:lpstr>Наследование в Java</vt:lpstr>
      <vt:lpstr>Object</vt:lpstr>
      <vt:lpstr>Конструкторы</vt:lpstr>
      <vt:lpstr>Переопределение методов</vt:lpstr>
      <vt:lpstr>Модификатор static в контексте наследования</vt:lpstr>
      <vt:lpstr>Предотвращение наследования</vt:lpstr>
      <vt:lpstr>Приведение типов для объектов</vt:lpstr>
      <vt:lpstr>Абстрактные методы и классы</vt:lpstr>
      <vt:lpstr>Полиморфизм</vt:lpstr>
      <vt:lpstr>Интерфейсы</vt:lpstr>
      <vt:lpstr>Свойства интерфейсов</vt:lpstr>
      <vt:lpstr>Методы по умолчанию</vt:lpstr>
      <vt:lpstr>Статические методы</vt:lpstr>
      <vt:lpstr>Приватные методы</vt:lpstr>
      <vt:lpstr>Аннотации</vt:lpstr>
      <vt:lpstr>Примеры использования</vt:lpstr>
      <vt:lpstr>Синтаксис</vt:lpstr>
      <vt:lpstr>Аннотации</vt:lpstr>
      <vt:lpstr>Аннотации из стандартной библиотеки</vt:lpstr>
      <vt:lpstr>Аннотации с параметром</vt:lpstr>
      <vt:lpstr>Аннотации с параметром</vt:lpstr>
      <vt:lpstr>Получение аннотаций во время выполнения с помощью рефлексии</vt:lpstr>
      <vt:lpstr>Перечисления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Lorgar</dc:creator>
  <cp:lastModifiedBy>Кущенко Александр Евгеньевич</cp:lastModifiedBy>
  <cp:revision>126</cp:revision>
  <dcterms:created xsi:type="dcterms:W3CDTF">2018-02-06T12:14:09Z</dcterms:created>
  <dcterms:modified xsi:type="dcterms:W3CDTF">2023-02-20T11:15:00Z</dcterms:modified>
</cp:coreProperties>
</file>