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  <p:sldMasterId id="2147483753" r:id="rId2"/>
  </p:sldMasterIdLst>
  <p:notesMasterIdLst>
    <p:notesMasterId r:id="rId54"/>
  </p:notesMasterIdLst>
  <p:sldIdLst>
    <p:sldId id="256" r:id="rId3"/>
    <p:sldId id="328" r:id="rId4"/>
    <p:sldId id="331" r:id="rId5"/>
    <p:sldId id="330" r:id="rId6"/>
    <p:sldId id="332" r:id="rId7"/>
    <p:sldId id="333" r:id="rId8"/>
    <p:sldId id="334" r:id="rId9"/>
    <p:sldId id="299" r:id="rId10"/>
    <p:sldId id="300" r:id="rId11"/>
    <p:sldId id="302" r:id="rId12"/>
    <p:sldId id="301" r:id="rId13"/>
    <p:sldId id="303" r:id="rId14"/>
    <p:sldId id="304" r:id="rId15"/>
    <p:sldId id="305" r:id="rId16"/>
    <p:sldId id="306" r:id="rId17"/>
    <p:sldId id="307" r:id="rId18"/>
    <p:sldId id="308" r:id="rId19"/>
    <p:sldId id="309" r:id="rId20"/>
    <p:sldId id="310" r:id="rId21"/>
    <p:sldId id="311" r:id="rId22"/>
    <p:sldId id="314" r:id="rId23"/>
    <p:sldId id="315" r:id="rId24"/>
    <p:sldId id="317" r:id="rId25"/>
    <p:sldId id="318" r:id="rId26"/>
    <p:sldId id="319" r:id="rId27"/>
    <p:sldId id="321" r:id="rId28"/>
    <p:sldId id="278" r:id="rId29"/>
    <p:sldId id="329" r:id="rId30"/>
    <p:sldId id="335" r:id="rId31"/>
    <p:sldId id="336" r:id="rId32"/>
    <p:sldId id="337" r:id="rId33"/>
    <p:sldId id="338" r:id="rId34"/>
    <p:sldId id="339" r:id="rId35"/>
    <p:sldId id="340" r:id="rId36"/>
    <p:sldId id="341" r:id="rId37"/>
    <p:sldId id="342" r:id="rId38"/>
    <p:sldId id="343" r:id="rId39"/>
    <p:sldId id="344" r:id="rId40"/>
    <p:sldId id="345" r:id="rId41"/>
    <p:sldId id="346" r:id="rId42"/>
    <p:sldId id="347" r:id="rId43"/>
    <p:sldId id="349" r:id="rId44"/>
    <p:sldId id="280" r:id="rId45"/>
    <p:sldId id="290" r:id="rId46"/>
    <p:sldId id="281" r:id="rId47"/>
    <p:sldId id="350" r:id="rId48"/>
    <p:sldId id="351" r:id="rId49"/>
    <p:sldId id="352" r:id="rId50"/>
    <p:sldId id="353" r:id="rId51"/>
    <p:sldId id="312" r:id="rId52"/>
    <p:sldId id="263" r:id="rId5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54" autoAdjust="0"/>
    <p:restoredTop sz="64398" autoAdjust="0"/>
  </p:normalViewPr>
  <p:slideViewPr>
    <p:cSldViewPr>
      <p:cViewPr varScale="1">
        <p:scale>
          <a:sx n="79" d="100"/>
          <a:sy n="79" d="100"/>
        </p:scale>
        <p:origin x="2784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tableStyles" Target="tableStyles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heme" Target="theme/theme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D815AD-E4F6-4E81-A31D-0474B6DAF4BC}" type="datetimeFigureOut">
              <a:rPr lang="ru-RU" smtClean="0"/>
              <a:t>16.03.2023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D63134-9EA5-409E-8B0A-F3ACF9202D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0786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D63134-9EA5-409E-8B0A-F3ACF9202D2B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80153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D63134-9EA5-409E-8B0A-F3ACF9202D2B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85911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D63134-9EA5-409E-8B0A-F3ACF9202D2B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18345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D63134-9EA5-409E-8B0A-F3ACF9202D2B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96767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D63134-9EA5-409E-8B0A-F3ACF9202D2B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37489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D63134-9EA5-409E-8B0A-F3ACF9202D2B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75603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D63134-9EA5-409E-8B0A-F3ACF9202D2B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55619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D63134-9EA5-409E-8B0A-F3ACF9202D2B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66116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D63134-9EA5-409E-8B0A-F3ACF9202D2B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05129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D63134-9EA5-409E-8B0A-F3ACF9202D2B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2940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D63134-9EA5-409E-8B0A-F3ACF9202D2B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79940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D63134-9EA5-409E-8B0A-F3ACF9202D2B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16066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D63134-9EA5-409E-8B0A-F3ACF9202D2B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80563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D63134-9EA5-409E-8B0A-F3ACF9202D2B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80141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D63134-9EA5-409E-8B0A-F3ACF9202D2B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10988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D63134-9EA5-409E-8B0A-F3ACF9202D2B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40563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D63134-9EA5-409E-8B0A-F3ACF9202D2B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513917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D63134-9EA5-409E-8B0A-F3ACF9202D2B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860479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D63134-9EA5-409E-8B0A-F3ACF9202D2B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465248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D63134-9EA5-409E-8B0A-F3ACF9202D2B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403295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D63134-9EA5-409E-8B0A-F3ACF9202D2B}" type="slidenum">
              <a:rPr lang="ru-RU" smtClean="0"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618077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D63134-9EA5-409E-8B0A-F3ACF9202D2B}" type="slidenum">
              <a:rPr lang="ru-RU" smtClean="0"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39586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D63134-9EA5-409E-8B0A-F3ACF9202D2B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098003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D63134-9EA5-409E-8B0A-F3ACF9202D2B}" type="slidenum">
              <a:rPr lang="ru-RU" smtClean="0"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10708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D63134-9EA5-409E-8B0A-F3ACF9202D2B}" type="slidenum">
              <a:rPr lang="ru-RU" smtClean="0"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333623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D63134-9EA5-409E-8B0A-F3ACF9202D2B}" type="slidenum">
              <a:rPr lang="ru-RU" smtClean="0"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09703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D63134-9EA5-409E-8B0A-F3ACF9202D2B}" type="slidenum">
              <a:rPr lang="ru-RU" smtClean="0"/>
              <a:t>46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602407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D63134-9EA5-409E-8B0A-F3ACF9202D2B}" type="slidenum">
              <a:rPr lang="ru-RU" smtClean="0"/>
              <a:t>47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765590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D63134-9EA5-409E-8B0A-F3ACF9202D2B}" type="slidenum">
              <a:rPr lang="ru-RU" smtClean="0"/>
              <a:t>48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396075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D63134-9EA5-409E-8B0A-F3ACF9202D2B}" type="slidenum">
              <a:rPr lang="ru-RU" smtClean="0"/>
              <a:t>49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542501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D63134-9EA5-409E-8B0A-F3ACF9202D2B}" type="slidenum">
              <a:rPr lang="ru-RU" smtClean="0"/>
              <a:t>50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73427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="0" i="0" dirty="0">
              <a:solidFill>
                <a:srgbClr val="111111"/>
              </a:solidFill>
              <a:effectLst/>
              <a:latin typeface="-apple-system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D63134-9EA5-409E-8B0A-F3ACF9202D2B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98890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D63134-9EA5-409E-8B0A-F3ACF9202D2B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80165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D63134-9EA5-409E-8B0A-F3ACF9202D2B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90201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i="0" dirty="0">
              <a:solidFill>
                <a:srgbClr val="172B53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D63134-9EA5-409E-8B0A-F3ACF9202D2B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81821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D63134-9EA5-409E-8B0A-F3ACF9202D2B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5956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D63134-9EA5-409E-8B0A-F3ACF9202D2B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2580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Main Title">
    <p:bg>
      <p:bgPr>
        <a:blipFill dpi="0" rotWithShape="0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>
            <a:spLocks noChangeArrowheads="1"/>
          </p:cNvSpPr>
          <p:nvPr/>
        </p:nvSpPr>
        <p:spPr bwMode="auto">
          <a:xfrm>
            <a:off x="0" y="4"/>
            <a:ext cx="9144000" cy="1100971"/>
          </a:xfrm>
          <a:prstGeom prst="rect">
            <a:avLst/>
          </a:prstGeom>
          <a:solidFill>
            <a:schemeClr val="bg2">
              <a:alpha val="94000"/>
            </a:schemeClr>
          </a:solidFill>
          <a:ln>
            <a:noFill/>
          </a:ln>
          <a:effectLst/>
        </p:spPr>
        <p:txBody>
          <a:bodyPr anchor="ctr"/>
          <a:lstStyle/>
          <a:p>
            <a:pPr algn="ctr" eaLnBrk="1" hangingPunct="1"/>
            <a:endParaRPr kumimoji="0" lang="ru-RU" altLang="ru-RU" sz="1134">
              <a:solidFill>
                <a:srgbClr val="FFFFFF"/>
              </a:solidFill>
            </a:endParaRPr>
          </a:p>
        </p:txBody>
      </p:sp>
      <p:sp>
        <p:nvSpPr>
          <p:cNvPr id="8" name="Заголовок 1"/>
          <p:cNvSpPr txBox="1">
            <a:spLocks/>
          </p:cNvSpPr>
          <p:nvPr/>
        </p:nvSpPr>
        <p:spPr bwMode="auto">
          <a:xfrm>
            <a:off x="2913919" y="184208"/>
            <a:ext cx="4284938" cy="91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5pPr>
            <a:lvl6pPr marL="25146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6pPr>
            <a:lvl7pPr marL="29718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7pPr>
            <a:lvl8pPr marL="34290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8pPr>
            <a:lvl9pPr marL="38862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kumimoji="0" lang="en-US" altLang="ru-RU" sz="1800" b="1" dirty="0">
                <a:solidFill>
                  <a:schemeClr val="tx1">
                    <a:lumMod val="75000"/>
                  </a:schemeClr>
                </a:solidFill>
                <a:latin typeface="PT Sans Caption" charset="-52"/>
                <a:ea typeface="PT Sans Caption" charset="-52"/>
                <a:cs typeface="PT Sans Caption" charset="-52"/>
              </a:rPr>
              <a:t>Peter the Great </a:t>
            </a:r>
            <a:r>
              <a:rPr kumimoji="0" lang="en-US" altLang="ru-RU" sz="1800" b="1" dirty="0" err="1">
                <a:solidFill>
                  <a:schemeClr val="tx1">
                    <a:lumMod val="75000"/>
                  </a:schemeClr>
                </a:solidFill>
                <a:latin typeface="PT Sans Caption" charset="-52"/>
                <a:ea typeface="PT Sans Caption" charset="-52"/>
                <a:cs typeface="PT Sans Caption" charset="-52"/>
              </a:rPr>
              <a:t>St.Petersburg</a:t>
            </a:r>
            <a:endParaRPr kumimoji="0" lang="en-US" altLang="ru-RU" sz="1800" b="1" dirty="0">
              <a:solidFill>
                <a:schemeClr val="tx1">
                  <a:lumMod val="75000"/>
                </a:schemeClr>
              </a:solidFill>
              <a:latin typeface="PT Sans Caption" charset="-52"/>
              <a:ea typeface="PT Sans Caption" charset="-52"/>
              <a:cs typeface="PT Sans Caption" charset="-52"/>
            </a:endParaRPr>
          </a:p>
          <a:p>
            <a:pPr eaLnBrk="1" hangingPunct="1"/>
            <a:r>
              <a:rPr kumimoji="0" lang="en-US" altLang="ru-RU" sz="1800" b="1" dirty="0">
                <a:solidFill>
                  <a:schemeClr val="tx1">
                    <a:lumMod val="75000"/>
                  </a:schemeClr>
                </a:solidFill>
                <a:latin typeface="PT Sans Caption" charset="-52"/>
                <a:ea typeface="PT Sans Caption" charset="-52"/>
                <a:cs typeface="PT Sans Caption" charset="-52"/>
              </a:rPr>
              <a:t>Polytechnic University</a:t>
            </a:r>
            <a:endParaRPr kumimoji="0" lang="ru-RU" altLang="ru-RU" sz="1800" b="1" dirty="0">
              <a:solidFill>
                <a:schemeClr val="tx1">
                  <a:lumMod val="75000"/>
                </a:schemeClr>
              </a:solidFill>
              <a:latin typeface="PT Sans Caption" charset="-52"/>
              <a:ea typeface="PT Sans Caption" charset="-52"/>
              <a:cs typeface="PT Sans Caption" charset="-52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0" y="3444948"/>
            <a:ext cx="9144000" cy="1365177"/>
          </a:xfrm>
          <a:prstGeom prst="rect">
            <a:avLst/>
          </a:prstGeom>
          <a:solidFill>
            <a:srgbClr val="00924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kumimoji="0" lang="ru-RU" altLang="ru-RU" sz="1134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88883" y="3588425"/>
            <a:ext cx="6800632" cy="1031875"/>
          </a:xfrm>
          <a:prstGeom prst="rect">
            <a:avLst/>
          </a:prstGeom>
          <a:ln>
            <a:noFill/>
          </a:ln>
        </p:spPr>
        <p:txBody>
          <a:bodyPr/>
          <a:lstStyle>
            <a:lvl1pPr>
              <a:defRPr kumimoji="0" lang="ru-RU" sz="2025" b="1" kern="120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3342952" y="-1000125"/>
            <a:ext cx="184731" cy="266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sz="1134" dirty="0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auto">
          <a:xfrm>
            <a:off x="0" y="6257929"/>
            <a:ext cx="9144000" cy="600074"/>
          </a:xfrm>
          <a:prstGeom prst="rect">
            <a:avLst/>
          </a:prstGeom>
          <a:solidFill>
            <a:schemeClr val="bg2">
              <a:alpha val="74000"/>
            </a:schemeClr>
          </a:solidFill>
          <a:ln>
            <a:noFill/>
          </a:ln>
          <a:effectLst/>
        </p:spPr>
        <p:txBody>
          <a:bodyPr anchor="ctr"/>
          <a:lstStyle/>
          <a:p>
            <a:pPr algn="ctr" eaLnBrk="1" hangingPunct="1"/>
            <a:endParaRPr kumimoji="0" lang="ru-RU" altLang="ru-RU" sz="1134">
              <a:solidFill>
                <a:srgbClr val="FFFFFF"/>
              </a:solidFill>
            </a:endParaRPr>
          </a:p>
        </p:txBody>
      </p:sp>
      <p:sp>
        <p:nvSpPr>
          <p:cNvPr id="19" name="Текст 18"/>
          <p:cNvSpPr>
            <a:spLocks noGrp="1"/>
          </p:cNvSpPr>
          <p:nvPr>
            <p:ph type="body" sz="quarter" idx="10"/>
          </p:nvPr>
        </p:nvSpPr>
        <p:spPr>
          <a:xfrm>
            <a:off x="3179105" y="6337005"/>
            <a:ext cx="2785790" cy="46384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87" b="1" baseline="0"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pic>
        <p:nvPicPr>
          <p:cNvPr id="10" name="gerb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06219" y="54482"/>
            <a:ext cx="1007700" cy="100770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96617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 (1 column)">
    <p:bg>
      <p:bgPr>
        <a:blipFill dpi="0" rotWithShape="0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>
            <a:spLocks noChangeArrowheads="1"/>
          </p:cNvSpPr>
          <p:nvPr/>
        </p:nvSpPr>
        <p:spPr bwMode="auto">
          <a:xfrm>
            <a:off x="-10160" y="5394961"/>
            <a:ext cx="9144000" cy="7924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3000" dir="5400000" rotWithShape="0">
              <a:srgbClr val="808080">
                <a:alpha val="12000"/>
              </a:srgbClr>
            </a:outerShdw>
          </a:effectLst>
        </p:spPr>
        <p:txBody>
          <a:bodyPr anchor="ctr"/>
          <a:lstStyle/>
          <a:p>
            <a:pPr algn="ctr" eaLnBrk="1" hangingPunct="1"/>
            <a:endParaRPr kumimoji="0" lang="ru-RU" altLang="ru-RU" sz="1134">
              <a:solidFill>
                <a:srgbClr val="FFFF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85363" y="5572329"/>
            <a:ext cx="5625475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250" b="1" i="0" dirty="0" err="1">
                <a:effectLst>
                  <a:outerShdw blurRad="50800" dist="38100" dir="5400000" algn="t" rotWithShape="0">
                    <a:schemeClr val="bg1">
                      <a:alpha val="40000"/>
                    </a:schemeClr>
                  </a:outerShdw>
                </a:effectLst>
                <a:latin typeface="PT Sans" charset="-52"/>
                <a:ea typeface="PT Sans" charset="-52"/>
                <a:cs typeface="PT Sans" charset="-52"/>
              </a:rPr>
              <a:t>Политех</a:t>
            </a:r>
            <a:r>
              <a:rPr lang="ru-RU" sz="2250" b="1" i="0" dirty="0">
                <a:latin typeface="PT Sans" charset="-52"/>
                <a:ea typeface="PT Sans" charset="-52"/>
                <a:cs typeface="PT Sans" charset="-52"/>
              </a:rPr>
              <a:t> – знания высоких достижений</a:t>
            </a:r>
          </a:p>
        </p:txBody>
      </p:sp>
      <p:pic>
        <p:nvPicPr>
          <p:cNvPr id="6" name="Изображение 5" descr="logo_ve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149" y="5340805"/>
            <a:ext cx="846636" cy="846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02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and Content (1 column)">
    <p:bg>
      <p:bgPr>
        <a:blipFill dpi="0" rotWithShape="0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6062472"/>
            <a:ext cx="9144000" cy="795527"/>
          </a:xfrm>
          <a:prstGeom prst="rect">
            <a:avLst/>
          </a:prstGeom>
          <a:solidFill>
            <a:srgbClr val="009242">
              <a:alpha val="80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kumimoji="0" lang="ru-RU" altLang="ru-RU" sz="1134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6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567454" y="6208583"/>
            <a:ext cx="6800632" cy="517590"/>
          </a:xfrm>
          <a:prstGeom prst="rect">
            <a:avLst/>
          </a:prstGeom>
          <a:ln>
            <a:noFill/>
          </a:ln>
        </p:spPr>
        <p:txBody>
          <a:bodyPr/>
          <a:lstStyle>
            <a:lvl1pPr algn="ctr">
              <a:defRPr kumimoji="0" lang="ru-RU" sz="2700" b="1" kern="1200" baseline="0">
                <a:solidFill>
                  <a:schemeClr val="bg1"/>
                </a:solidFill>
                <a:latin typeface="PT Sans Caption" charset="-52"/>
                <a:ea typeface="PT Sans Caption" charset="-52"/>
                <a:cs typeface="PT Sans Caption" charset="-52"/>
              </a:defRPr>
            </a:lvl1pPr>
          </a:lstStyle>
          <a:p>
            <a:r>
              <a:rPr lang="ru-RU" dirty="0"/>
              <a:t>Спасибо за внимание!</a:t>
            </a:r>
          </a:p>
        </p:txBody>
      </p:sp>
      <p:sp>
        <p:nvSpPr>
          <p:cNvPr id="11" name="Прямоугольник 10"/>
          <p:cNvSpPr>
            <a:spLocks noChangeArrowheads="1"/>
          </p:cNvSpPr>
          <p:nvPr/>
        </p:nvSpPr>
        <p:spPr bwMode="auto">
          <a:xfrm>
            <a:off x="0" y="4"/>
            <a:ext cx="9144000" cy="1100971"/>
          </a:xfrm>
          <a:prstGeom prst="rect">
            <a:avLst/>
          </a:prstGeom>
          <a:solidFill>
            <a:schemeClr val="bg2">
              <a:alpha val="94000"/>
            </a:schemeClr>
          </a:solidFill>
          <a:ln>
            <a:noFill/>
          </a:ln>
          <a:effectLst/>
        </p:spPr>
        <p:txBody>
          <a:bodyPr anchor="ctr"/>
          <a:lstStyle/>
          <a:p>
            <a:pPr algn="ctr" eaLnBrk="1" hangingPunct="1"/>
            <a:endParaRPr kumimoji="0" lang="ru-RU" altLang="ru-RU" sz="1134">
              <a:solidFill>
                <a:srgbClr val="FFFFFF"/>
              </a:solidFill>
            </a:endParaRPr>
          </a:p>
        </p:txBody>
      </p:sp>
      <p:sp>
        <p:nvSpPr>
          <p:cNvPr id="12" name="Заголовок 1"/>
          <p:cNvSpPr txBox="1">
            <a:spLocks/>
          </p:cNvSpPr>
          <p:nvPr/>
        </p:nvSpPr>
        <p:spPr bwMode="auto">
          <a:xfrm>
            <a:off x="2913919" y="184208"/>
            <a:ext cx="4284938" cy="91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5pPr>
            <a:lvl6pPr marL="25146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6pPr>
            <a:lvl7pPr marL="29718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7pPr>
            <a:lvl8pPr marL="34290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8pPr>
            <a:lvl9pPr marL="38862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kumimoji="0" lang="ru-RU" altLang="ru-RU" sz="1350" b="1" dirty="0">
                <a:solidFill>
                  <a:schemeClr val="tx1">
                    <a:lumMod val="75000"/>
                  </a:schemeClr>
                </a:solidFill>
                <a:latin typeface="PT Sans Caption" charset="-52"/>
                <a:ea typeface="PT Sans Caption" charset="-52"/>
                <a:cs typeface="PT Sans Caption" charset="-52"/>
              </a:rPr>
              <a:t>Санкт-Петербургский политехнический университет Петра Великого</a:t>
            </a:r>
          </a:p>
        </p:txBody>
      </p:sp>
      <p:pic>
        <p:nvPicPr>
          <p:cNvPr id="13" name="gerb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06219" y="54482"/>
            <a:ext cx="1007700" cy="100770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0896838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 (1 column)">
    <p:bg>
      <p:bgPr>
        <a:blipFill dpi="0" rotWithShape="0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>
            <a:spLocks noChangeArrowheads="1"/>
          </p:cNvSpPr>
          <p:nvPr/>
        </p:nvSpPr>
        <p:spPr bwMode="auto">
          <a:xfrm>
            <a:off x="0" y="4"/>
            <a:ext cx="9144000" cy="1100971"/>
          </a:xfrm>
          <a:prstGeom prst="rect">
            <a:avLst/>
          </a:prstGeom>
          <a:solidFill>
            <a:schemeClr val="bg2">
              <a:alpha val="94000"/>
            </a:schemeClr>
          </a:solidFill>
          <a:ln>
            <a:noFill/>
          </a:ln>
          <a:effectLst/>
        </p:spPr>
        <p:txBody>
          <a:bodyPr anchor="ctr"/>
          <a:lstStyle/>
          <a:p>
            <a:pPr algn="ctr" eaLnBrk="1" hangingPunct="1"/>
            <a:endParaRPr kumimoji="0" lang="ru-RU" altLang="ru-RU" sz="1134">
              <a:solidFill>
                <a:srgbClr val="FFFFFF"/>
              </a:solidFill>
            </a:endParaRPr>
          </a:p>
        </p:txBody>
      </p:sp>
      <p:sp>
        <p:nvSpPr>
          <p:cNvPr id="7" name="Заголовок 1"/>
          <p:cNvSpPr txBox="1">
            <a:spLocks/>
          </p:cNvSpPr>
          <p:nvPr/>
        </p:nvSpPr>
        <p:spPr bwMode="auto">
          <a:xfrm>
            <a:off x="2913919" y="184208"/>
            <a:ext cx="4284938" cy="91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5pPr>
            <a:lvl6pPr marL="25146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6pPr>
            <a:lvl7pPr marL="29718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7pPr>
            <a:lvl8pPr marL="34290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8pPr>
            <a:lvl9pPr marL="38862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kumimoji="0" lang="ru-RU" altLang="ru-RU" sz="1800" b="1" dirty="0">
                <a:solidFill>
                  <a:schemeClr val="tx1">
                    <a:lumMod val="75000"/>
                  </a:schemeClr>
                </a:solidFill>
                <a:latin typeface="PT Sans Caption" charset="-52"/>
                <a:ea typeface="PT Sans Caption" charset="-52"/>
                <a:cs typeface="PT Sans Caption" charset="-52"/>
              </a:rPr>
              <a:t>Санкт-Петербургский политехнический университет</a:t>
            </a:r>
            <a:r>
              <a:rPr kumimoji="0" lang="ru-RU" altLang="ru-RU" sz="1800" b="1" baseline="0" dirty="0">
                <a:solidFill>
                  <a:schemeClr val="tx1">
                    <a:lumMod val="75000"/>
                  </a:schemeClr>
                </a:solidFill>
                <a:latin typeface="PT Sans Caption" charset="-52"/>
                <a:ea typeface="PT Sans Caption" charset="-52"/>
                <a:cs typeface="PT Sans Caption" charset="-52"/>
              </a:rPr>
              <a:t> Петра Великого</a:t>
            </a:r>
            <a:endParaRPr kumimoji="0" lang="ru-RU" altLang="ru-RU" sz="1800" b="1" dirty="0">
              <a:solidFill>
                <a:schemeClr val="tx1">
                  <a:lumMod val="75000"/>
                </a:schemeClr>
              </a:solidFill>
              <a:latin typeface="PT Sans Caption" charset="-52"/>
              <a:ea typeface="PT Sans Caption" charset="-52"/>
              <a:cs typeface="PT Sans Caption" charset="-52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314" y="4925140"/>
            <a:ext cx="9144000" cy="1015633"/>
          </a:xfrm>
          <a:prstGeom prst="rect">
            <a:avLst/>
          </a:prstGeom>
          <a:solidFill>
            <a:srgbClr val="00924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kumimoji="0" lang="ru-RU" altLang="ru-RU" sz="1134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9" name="Заголовок 1"/>
          <p:cNvSpPr>
            <a:spLocks noGrp="1"/>
          </p:cNvSpPr>
          <p:nvPr>
            <p:ph type="title"/>
          </p:nvPr>
        </p:nvSpPr>
        <p:spPr>
          <a:xfrm>
            <a:off x="1627773" y="4925140"/>
            <a:ext cx="6800632" cy="1031875"/>
          </a:xfrm>
          <a:prstGeom prst="rect">
            <a:avLst/>
          </a:prstGeom>
          <a:ln>
            <a:noFill/>
          </a:ln>
        </p:spPr>
        <p:txBody>
          <a:bodyPr/>
          <a:lstStyle>
            <a:lvl1pPr>
              <a:defRPr kumimoji="0" lang="ru-RU" sz="2025" b="1" kern="120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auto">
          <a:xfrm>
            <a:off x="0" y="6257929"/>
            <a:ext cx="9144000" cy="600074"/>
          </a:xfrm>
          <a:prstGeom prst="rect">
            <a:avLst/>
          </a:prstGeom>
          <a:solidFill>
            <a:schemeClr val="bg2">
              <a:alpha val="74000"/>
            </a:schemeClr>
          </a:solidFill>
          <a:ln>
            <a:noFill/>
          </a:ln>
          <a:effectLst/>
        </p:spPr>
        <p:txBody>
          <a:bodyPr anchor="ctr"/>
          <a:lstStyle/>
          <a:p>
            <a:pPr algn="ctr" eaLnBrk="1" hangingPunct="1"/>
            <a:endParaRPr kumimoji="0" lang="ru-RU" altLang="ru-RU" sz="1134">
              <a:solidFill>
                <a:srgbClr val="FFFFFF"/>
              </a:solidFill>
            </a:endParaRPr>
          </a:p>
        </p:txBody>
      </p:sp>
      <p:sp>
        <p:nvSpPr>
          <p:cNvPr id="11" name="Текст 18"/>
          <p:cNvSpPr>
            <a:spLocks noGrp="1"/>
          </p:cNvSpPr>
          <p:nvPr>
            <p:ph type="body" sz="quarter" idx="10"/>
          </p:nvPr>
        </p:nvSpPr>
        <p:spPr>
          <a:xfrm>
            <a:off x="3179105" y="6337005"/>
            <a:ext cx="2785790" cy="46384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87" b="1" baseline="0"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pic>
        <p:nvPicPr>
          <p:cNvPr id="12" name="gerb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06219" y="54482"/>
            <a:ext cx="1007700" cy="100770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334805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(2 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>
            <a:spLocks noGrp="1"/>
          </p:cNvSpPr>
          <p:nvPr>
            <p:ph idx="17"/>
          </p:nvPr>
        </p:nvSpPr>
        <p:spPr>
          <a:xfrm>
            <a:off x="457201" y="1417641"/>
            <a:ext cx="4040187" cy="476728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buClr>
                <a:srgbClr val="13B14A"/>
              </a:buClr>
              <a:defRPr lang="en-US" dirty="0" smtClean="0">
                <a:latin typeface="PT Sans" charset="-52"/>
                <a:ea typeface="PT Sans" charset="-52"/>
                <a:cs typeface="PT Sans" charset="-52"/>
              </a:defRPr>
            </a:lvl1pPr>
            <a:lvl2pPr>
              <a:buClr>
                <a:srgbClr val="13B14A"/>
              </a:buClr>
              <a:defRPr lang="en-US" dirty="0" smtClean="0">
                <a:latin typeface="PT Sans" charset="-52"/>
                <a:ea typeface="PT Sans" charset="-52"/>
                <a:cs typeface="PT Sans" charset="-52"/>
              </a:defRPr>
            </a:lvl2pPr>
            <a:lvl3pPr>
              <a:buClr>
                <a:srgbClr val="13B14A"/>
              </a:buClr>
              <a:defRPr lang="en-US" dirty="0" smtClean="0">
                <a:latin typeface="PT Sans" charset="-52"/>
                <a:ea typeface="PT Sans" charset="-52"/>
                <a:cs typeface="PT Sans" charset="-52"/>
              </a:defRPr>
            </a:lvl3pPr>
            <a:lvl4pPr>
              <a:buClr>
                <a:srgbClr val="13B14A"/>
              </a:buClr>
              <a:defRPr lang="en-US" dirty="0" smtClean="0">
                <a:latin typeface="PT Sans" charset="-52"/>
                <a:ea typeface="PT Sans" charset="-52"/>
                <a:cs typeface="PT Sans" charset="-52"/>
              </a:defRPr>
            </a:lvl4pPr>
            <a:lvl5pPr>
              <a:buClr>
                <a:srgbClr val="13B14A"/>
              </a:buClr>
              <a:defRPr lang="en-US" dirty="0">
                <a:latin typeface="PT Sans" charset="-52"/>
                <a:ea typeface="PT Sans" charset="-52"/>
                <a:cs typeface="PT Sans" charset="-52"/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8"/>
          </p:nvPr>
        </p:nvSpPr>
        <p:spPr>
          <a:xfrm>
            <a:off x="4646613" y="1417644"/>
            <a:ext cx="4040187" cy="476728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buClr>
                <a:srgbClr val="13B14A"/>
              </a:buClr>
              <a:defRPr lang="en-US" dirty="0" smtClean="0">
                <a:latin typeface="PT Sans" charset="-52"/>
                <a:ea typeface="PT Sans" charset="-52"/>
                <a:cs typeface="PT Sans" charset="-52"/>
              </a:defRPr>
            </a:lvl1pPr>
            <a:lvl2pPr>
              <a:buClr>
                <a:srgbClr val="13B14A"/>
              </a:buClr>
              <a:defRPr lang="en-US" dirty="0" smtClean="0">
                <a:latin typeface="PT Sans" charset="-52"/>
                <a:ea typeface="PT Sans" charset="-52"/>
                <a:cs typeface="PT Sans" charset="-52"/>
              </a:defRPr>
            </a:lvl2pPr>
            <a:lvl3pPr>
              <a:buClr>
                <a:srgbClr val="13B14A"/>
              </a:buClr>
              <a:defRPr lang="en-US" dirty="0" smtClean="0">
                <a:latin typeface="PT Sans" charset="-52"/>
                <a:ea typeface="PT Sans" charset="-52"/>
                <a:cs typeface="PT Sans" charset="-52"/>
              </a:defRPr>
            </a:lvl3pPr>
            <a:lvl4pPr>
              <a:buClr>
                <a:srgbClr val="13B14A"/>
              </a:buClr>
              <a:defRPr lang="en-US" dirty="0" smtClean="0">
                <a:latin typeface="PT Sans" charset="-52"/>
                <a:ea typeface="PT Sans" charset="-52"/>
                <a:cs typeface="PT Sans" charset="-52"/>
              </a:defRPr>
            </a:lvl4pPr>
            <a:lvl5pPr>
              <a:buClr>
                <a:srgbClr val="13B14A"/>
              </a:buClr>
              <a:defRPr lang="en-US" dirty="0">
                <a:latin typeface="PT Sans" charset="-52"/>
                <a:ea typeface="PT Sans" charset="-52"/>
                <a:cs typeface="PT Sans" charset="-52"/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grpSp>
        <p:nvGrpSpPr>
          <p:cNvPr id="2" name="Группа 9"/>
          <p:cNvGrpSpPr/>
          <p:nvPr/>
        </p:nvGrpSpPr>
        <p:grpSpPr>
          <a:xfrm>
            <a:off x="0" y="6510340"/>
            <a:ext cx="9144000" cy="347663"/>
            <a:chOff x="0" y="8680450"/>
            <a:chExt cx="16257588" cy="463550"/>
          </a:xfrm>
        </p:grpSpPr>
        <p:pic>
          <p:nvPicPr>
            <p:cNvPr id="11" name="Рисунок 5" descr="mission_bg.png"/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8680450"/>
              <a:ext cx="16257588" cy="463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Прямоугольник 11"/>
            <p:cNvSpPr/>
            <p:nvPr userDrawn="1"/>
          </p:nvSpPr>
          <p:spPr>
            <a:xfrm>
              <a:off x="0" y="8680450"/>
              <a:ext cx="16257588" cy="463550"/>
            </a:xfrm>
            <a:prstGeom prst="rect">
              <a:avLst/>
            </a:prstGeom>
            <a:solidFill>
              <a:srgbClr val="13B14A">
                <a:alpha val="85882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134"/>
            </a:p>
          </p:txBody>
        </p:sp>
      </p:grpSp>
      <p:sp>
        <p:nvSpPr>
          <p:cNvPr id="18" name="Прямоугольник 17"/>
          <p:cNvSpPr>
            <a:spLocks noChangeArrowheads="1"/>
          </p:cNvSpPr>
          <p:nvPr/>
        </p:nvSpPr>
        <p:spPr bwMode="auto">
          <a:xfrm>
            <a:off x="0" y="-3805"/>
            <a:ext cx="9144000" cy="86851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 eaLnBrk="1" hangingPunct="1"/>
            <a:endParaRPr kumimoji="0" lang="ru-RU" altLang="ru-RU" sz="2016">
              <a:solidFill>
                <a:srgbClr val="FFFFFF"/>
              </a:solidFill>
            </a:endParaRPr>
          </a:p>
        </p:txBody>
      </p:sp>
      <p:sp>
        <p:nvSpPr>
          <p:cNvPr id="20" name="Заголовок 7"/>
          <p:cNvSpPr>
            <a:spLocks noGrp="1"/>
          </p:cNvSpPr>
          <p:nvPr>
            <p:ph type="title"/>
          </p:nvPr>
        </p:nvSpPr>
        <p:spPr>
          <a:xfrm>
            <a:off x="1097650" y="-9435"/>
            <a:ext cx="7588302" cy="874143"/>
          </a:xfrm>
          <a:prstGeom prst="rect">
            <a:avLst/>
          </a:prstGeom>
        </p:spPr>
        <p:txBody>
          <a:bodyPr anchor="ctr"/>
          <a:lstStyle>
            <a:lvl1pPr algn="ctr">
              <a:defRPr sz="2000" b="1" i="0">
                <a:solidFill>
                  <a:schemeClr val="tx2">
                    <a:lumMod val="85000"/>
                    <a:lumOff val="15000"/>
                  </a:schemeClr>
                </a:solidFill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pic>
        <p:nvPicPr>
          <p:cNvPr id="15" name="Picture 2" descr="http://www.spbstu.ru/university/organizational-documents/corporate-identity/identity-files/logo_vert_en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0942" y="63556"/>
            <a:ext cx="742779" cy="742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64084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646568" y="1417640"/>
            <a:ext cx="4040232" cy="2160740"/>
          </a:xfrm>
          <a:prstGeom prst="rect">
            <a:avLst/>
          </a:prstGeom>
        </p:spPr>
        <p:txBody>
          <a:bodyPr vert="horz"/>
          <a:lstStyle>
            <a:lvl1pPr marL="0" indent="0">
              <a:buClr>
                <a:schemeClr val="accent4"/>
              </a:buClr>
              <a:buNone/>
              <a:defRPr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pPr lvl="0"/>
            <a:r>
              <a:rPr lang="ru-RU" noProof="0"/>
              <a:t>Вставка рисунка</a:t>
            </a:r>
            <a:endParaRPr lang="en-US" noProof="0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4646568" y="3602029"/>
            <a:ext cx="4040232" cy="173215"/>
          </a:xfrm>
          <a:prstGeom prst="rect">
            <a:avLst/>
          </a:prstGeom>
        </p:spPr>
        <p:txBody>
          <a:bodyPr vert="horz" lIns="0" tIns="0" rIns="0" bIns="0" anchor="b"/>
          <a:lstStyle>
            <a:lvl1pPr marL="0" indent="0">
              <a:buNone/>
              <a:defRPr sz="619" baseline="0">
                <a:solidFill>
                  <a:schemeClr val="tx1">
                    <a:lumMod val="65000"/>
                    <a:lumOff val="35000"/>
                  </a:schemeClr>
                </a:solidFill>
                <a:latin typeface="Frutiger Next LT W1G" pitchFamily="34" charset="0"/>
                <a:cs typeface="Arial" pitchFamily="34" charset="0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7"/>
          </p:nvPr>
        </p:nvSpPr>
        <p:spPr>
          <a:xfrm>
            <a:off x="457201" y="1417641"/>
            <a:ext cx="4040187" cy="476728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lang="en-US" dirty="0" smtClean="0">
                <a:latin typeface="PT Sans" charset="-52"/>
                <a:ea typeface="PT Sans" charset="-52"/>
                <a:cs typeface="PT Sans" charset="-52"/>
              </a:defRPr>
            </a:lvl1pPr>
            <a:lvl2pPr>
              <a:defRPr lang="en-US" dirty="0" smtClean="0">
                <a:latin typeface="PT Sans" charset="-52"/>
                <a:ea typeface="PT Sans" charset="-52"/>
                <a:cs typeface="PT Sans" charset="-52"/>
              </a:defRPr>
            </a:lvl2pPr>
            <a:lvl3pPr>
              <a:defRPr lang="en-US" dirty="0" smtClean="0">
                <a:latin typeface="PT Sans" charset="-52"/>
                <a:ea typeface="PT Sans" charset="-52"/>
                <a:cs typeface="PT Sans" charset="-52"/>
              </a:defRPr>
            </a:lvl3pPr>
            <a:lvl4pPr>
              <a:defRPr lang="en-US" dirty="0" smtClean="0">
                <a:latin typeface="PT Sans" charset="-52"/>
                <a:ea typeface="PT Sans" charset="-52"/>
                <a:cs typeface="PT Sans" charset="-52"/>
              </a:defRPr>
            </a:lvl4pPr>
            <a:lvl5pPr>
              <a:defRPr lang="en-US" dirty="0">
                <a:latin typeface="PT Sans" charset="-52"/>
                <a:ea typeface="PT Sans" charset="-52"/>
                <a:cs typeface="PT Sans" charset="-52"/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4646568" y="3852668"/>
            <a:ext cx="4040232" cy="2160740"/>
          </a:xfrm>
          <a:prstGeom prst="rect">
            <a:avLst/>
          </a:prstGeom>
        </p:spPr>
        <p:txBody>
          <a:bodyPr vert="horz"/>
          <a:lstStyle>
            <a:lvl1pPr marL="0" indent="0">
              <a:buClr>
                <a:schemeClr val="accent4"/>
              </a:buClr>
              <a:buNone/>
              <a:defRPr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pPr lvl="0"/>
            <a:r>
              <a:rPr lang="ru-RU" noProof="0"/>
              <a:t>Вставка рисунка</a:t>
            </a:r>
            <a:endParaRPr lang="en-US" noProof="0" dirty="0"/>
          </a:p>
        </p:txBody>
      </p:sp>
      <p:sp>
        <p:nvSpPr>
          <p:cNvPr id="14" name="Text Placeholder 16"/>
          <p:cNvSpPr>
            <a:spLocks noGrp="1"/>
          </p:cNvSpPr>
          <p:nvPr>
            <p:ph type="body" sz="quarter" idx="19"/>
          </p:nvPr>
        </p:nvSpPr>
        <p:spPr>
          <a:xfrm>
            <a:off x="4646568" y="6037056"/>
            <a:ext cx="4040232" cy="173215"/>
          </a:xfrm>
          <a:prstGeom prst="rect">
            <a:avLst/>
          </a:prstGeom>
        </p:spPr>
        <p:txBody>
          <a:bodyPr vert="horz" lIns="0" tIns="0" rIns="0" bIns="0" anchor="b"/>
          <a:lstStyle>
            <a:lvl1pPr marL="0" indent="0">
              <a:buNone/>
              <a:defRPr sz="619" baseline="0">
                <a:solidFill>
                  <a:schemeClr val="tx1">
                    <a:lumMod val="65000"/>
                    <a:lumOff val="35000"/>
                  </a:schemeClr>
                </a:solidFill>
                <a:latin typeface="Frutiger Next LT W1G" pitchFamily="34" charset="0"/>
                <a:cs typeface="Arial" pitchFamily="34" charset="0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grpSp>
        <p:nvGrpSpPr>
          <p:cNvPr id="2" name="Группа 17"/>
          <p:cNvGrpSpPr/>
          <p:nvPr/>
        </p:nvGrpSpPr>
        <p:grpSpPr>
          <a:xfrm>
            <a:off x="0" y="6510340"/>
            <a:ext cx="9144000" cy="347663"/>
            <a:chOff x="0" y="8680450"/>
            <a:chExt cx="16257588" cy="463550"/>
          </a:xfrm>
        </p:grpSpPr>
        <p:pic>
          <p:nvPicPr>
            <p:cNvPr id="19" name="Рисунок 5" descr="mission_bg.png"/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8680450"/>
              <a:ext cx="16257588" cy="463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Прямоугольник 19"/>
            <p:cNvSpPr/>
            <p:nvPr userDrawn="1"/>
          </p:nvSpPr>
          <p:spPr>
            <a:xfrm>
              <a:off x="0" y="8680450"/>
              <a:ext cx="16257588" cy="463550"/>
            </a:xfrm>
            <a:prstGeom prst="rect">
              <a:avLst/>
            </a:prstGeom>
            <a:solidFill>
              <a:srgbClr val="13B14A">
                <a:alpha val="85882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134"/>
            </a:p>
          </p:txBody>
        </p:sp>
      </p:grpSp>
      <p:sp>
        <p:nvSpPr>
          <p:cNvPr id="13" name="Прямоугольник 12"/>
          <p:cNvSpPr>
            <a:spLocks noChangeArrowheads="1"/>
          </p:cNvSpPr>
          <p:nvPr/>
        </p:nvSpPr>
        <p:spPr bwMode="auto">
          <a:xfrm>
            <a:off x="0" y="-3805"/>
            <a:ext cx="9144000" cy="86851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 eaLnBrk="1" hangingPunct="1"/>
            <a:endParaRPr kumimoji="0" lang="ru-RU" altLang="ru-RU" sz="2016">
              <a:solidFill>
                <a:srgbClr val="FFFFFF"/>
              </a:solidFill>
            </a:endParaRPr>
          </a:p>
        </p:txBody>
      </p:sp>
      <p:sp>
        <p:nvSpPr>
          <p:cNvPr id="16" name="Заголовок 7"/>
          <p:cNvSpPr>
            <a:spLocks noGrp="1"/>
          </p:cNvSpPr>
          <p:nvPr>
            <p:ph type="title"/>
          </p:nvPr>
        </p:nvSpPr>
        <p:spPr>
          <a:xfrm>
            <a:off x="1097650" y="-9435"/>
            <a:ext cx="7588302" cy="874143"/>
          </a:xfrm>
          <a:prstGeom prst="rect">
            <a:avLst/>
          </a:prstGeom>
        </p:spPr>
        <p:txBody>
          <a:bodyPr anchor="ctr"/>
          <a:lstStyle>
            <a:lvl1pPr algn="ctr">
              <a:defRPr sz="2000" b="1" i="0">
                <a:solidFill>
                  <a:schemeClr val="tx2">
                    <a:lumMod val="85000"/>
                    <a:lumOff val="15000"/>
                  </a:schemeClr>
                </a:solidFill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pic>
        <p:nvPicPr>
          <p:cNvPr id="15" name="Picture 2" descr="http://www.spbstu.ru/university/organizational-documents/corporate-identity/identity-files/logo_vert_en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0942" y="63556"/>
            <a:ext cx="742779" cy="742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64298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_with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3"/>
          <p:cNvGrpSpPr/>
          <p:nvPr/>
        </p:nvGrpSpPr>
        <p:grpSpPr>
          <a:xfrm>
            <a:off x="0" y="6510340"/>
            <a:ext cx="9144000" cy="347663"/>
            <a:chOff x="0" y="8680450"/>
            <a:chExt cx="16257588" cy="463550"/>
          </a:xfrm>
        </p:grpSpPr>
        <p:pic>
          <p:nvPicPr>
            <p:cNvPr id="11" name="Рисунок 5" descr="mission_bg.png"/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8680450"/>
              <a:ext cx="16257588" cy="463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Прямоугольник 11"/>
            <p:cNvSpPr/>
            <p:nvPr userDrawn="1"/>
          </p:nvSpPr>
          <p:spPr>
            <a:xfrm>
              <a:off x="0" y="8680450"/>
              <a:ext cx="16257588" cy="463550"/>
            </a:xfrm>
            <a:prstGeom prst="rect">
              <a:avLst/>
            </a:prstGeom>
            <a:solidFill>
              <a:srgbClr val="13B14A">
                <a:alpha val="85882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134"/>
            </a:p>
          </p:txBody>
        </p:sp>
      </p:grpSp>
      <p:sp>
        <p:nvSpPr>
          <p:cNvPr id="10" name="Объект 9"/>
          <p:cNvSpPr>
            <a:spLocks noGrp="1"/>
          </p:cNvSpPr>
          <p:nvPr>
            <p:ph sz="quarter" idx="10"/>
          </p:nvPr>
        </p:nvSpPr>
        <p:spPr>
          <a:xfrm>
            <a:off x="535729" y="1067200"/>
            <a:ext cx="8150222" cy="5282803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defRPr>
                <a:latin typeface="PT Sans" charset="-52"/>
                <a:ea typeface="PT Sans" charset="-52"/>
                <a:cs typeface="PT Sans" charset="-52"/>
              </a:defRPr>
            </a:lvl1pPr>
            <a:lvl2pPr>
              <a:buClr>
                <a:schemeClr val="accent1"/>
              </a:buClr>
              <a:defRPr>
                <a:latin typeface="PT Sans" charset="-52"/>
                <a:ea typeface="PT Sans" charset="-52"/>
                <a:cs typeface="PT Sans" charset="-52"/>
              </a:defRPr>
            </a:lvl2pPr>
            <a:lvl3pPr>
              <a:buClr>
                <a:schemeClr val="accent1"/>
              </a:buClr>
              <a:defRPr>
                <a:latin typeface="PT Sans" charset="-52"/>
                <a:ea typeface="PT Sans" charset="-52"/>
                <a:cs typeface="PT Sans" charset="-52"/>
              </a:defRPr>
            </a:lvl3pPr>
            <a:lvl4pPr>
              <a:buClr>
                <a:schemeClr val="accent1"/>
              </a:buClr>
              <a:defRPr>
                <a:latin typeface="PT Sans" charset="-52"/>
                <a:ea typeface="PT Sans" charset="-52"/>
                <a:cs typeface="PT Sans" charset="-52"/>
              </a:defRPr>
            </a:lvl4pPr>
            <a:lvl5pPr>
              <a:buClr>
                <a:schemeClr val="accent1"/>
              </a:buClr>
              <a:defRPr>
                <a:latin typeface="PT Sans" charset="-52"/>
                <a:ea typeface="PT Sans" charset="-52"/>
                <a:cs typeface="PT Sans" charset="-52"/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auto">
          <a:xfrm>
            <a:off x="0" y="-3805"/>
            <a:ext cx="9144000" cy="86851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 eaLnBrk="1" hangingPunct="1"/>
            <a:endParaRPr kumimoji="0" lang="ru-RU" altLang="ru-RU" sz="2016">
              <a:solidFill>
                <a:srgbClr val="FFFFFF"/>
              </a:solidFill>
            </a:endParaRPr>
          </a:p>
        </p:txBody>
      </p:sp>
      <p:sp>
        <p:nvSpPr>
          <p:cNvPr id="17" name="Заголовок 7"/>
          <p:cNvSpPr>
            <a:spLocks noGrp="1"/>
          </p:cNvSpPr>
          <p:nvPr>
            <p:ph type="title"/>
          </p:nvPr>
        </p:nvSpPr>
        <p:spPr>
          <a:xfrm>
            <a:off x="1097650" y="-9435"/>
            <a:ext cx="7588302" cy="874143"/>
          </a:xfrm>
          <a:prstGeom prst="rect">
            <a:avLst/>
          </a:prstGeom>
        </p:spPr>
        <p:txBody>
          <a:bodyPr anchor="ctr"/>
          <a:lstStyle>
            <a:lvl1pPr algn="ctr">
              <a:defRPr sz="2000" b="1" i="0">
                <a:solidFill>
                  <a:schemeClr val="tx2">
                    <a:lumMod val="85000"/>
                    <a:lumOff val="15000"/>
                  </a:schemeClr>
                </a:solidFill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pic>
        <p:nvPicPr>
          <p:cNvPr id="13" name="Picture 2" descr="http://www.spbstu.ru/university/organizational-documents/corporate-identity/identity-files/logo_vert_en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0942" y="63556"/>
            <a:ext cx="742779" cy="742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4292432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5B106E36-FD25-4E2D-B0AA-010F637433A0}" type="datetimeFigureOut">
              <a:rPr lang="ru-RU" smtClean="0"/>
              <a:pPr/>
              <a:t>16.03.2023</a:t>
            </a:fld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29934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5B106E36-FD25-4E2D-B0AA-010F637433A0}" type="datetimeFigureOut">
              <a:rPr lang="ru-RU" smtClean="0"/>
              <a:pPr/>
              <a:t>16.03.2023</a:t>
            </a:fld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12400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3_Title and Content (1 column)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/>
        </p:nvSpPr>
        <p:spPr>
          <a:xfrm>
            <a:off x="0" y="5202015"/>
            <a:ext cx="9144893" cy="86201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38100" dist="23000" dir="5400000" rotWithShape="0">
              <a:srgbClr val="808080">
                <a:alpha val="12000"/>
              </a:srgbClr>
            </a:outerShdw>
          </a:effectLst>
        </p:spPr>
        <p:txBody>
          <a:bodyPr lIns="25717" rIns="25717" anchor="ctr"/>
          <a:lstStyle/>
          <a:p>
            <a:pPr>
              <a:defRPr sz="2000" b="0">
                <a:solidFill>
                  <a:srgbClr val="FFFFFF"/>
                </a:solidFill>
                <a:effectLst/>
                <a:latin typeface="+mn-lt"/>
                <a:ea typeface="+mn-ea"/>
                <a:cs typeface="+mn-cs"/>
                <a:sym typeface="Frutiger Next LT W1G"/>
              </a:defRPr>
            </a:pPr>
            <a:endParaRPr sz="1125" dirty="0">
              <a:latin typeface="PT Sans" charset="-52"/>
              <a:ea typeface="PT Sans" charset="-52"/>
              <a:cs typeface="PT Sans" charset="-52"/>
            </a:endParaRPr>
          </a:p>
        </p:txBody>
      </p:sp>
      <p:sp>
        <p:nvSpPr>
          <p:cNvPr id="148" name="Shape 148"/>
          <p:cNvSpPr/>
          <p:nvPr/>
        </p:nvSpPr>
        <p:spPr>
          <a:xfrm>
            <a:off x="1881418" y="5386274"/>
            <a:ext cx="5626025" cy="3520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4" tIns="7144" rIns="7144" bIns="7144">
            <a:spAutoFit/>
          </a:bodyPr>
          <a:lstStyle/>
          <a:p>
            <a:pPr>
              <a:defRPr sz="3900"/>
            </a:pPr>
            <a:r>
              <a:rPr sz="2194"/>
              <a:t>Политех – знания высоких достижений</a:t>
            </a:r>
          </a:p>
        </p:txBody>
      </p:sp>
      <p:pic>
        <p:nvPicPr>
          <p:cNvPr id="5" name="Picture 2" descr="http://www.spbstu.ru/university/organizational-documents/corporate-identity/identity-files/logo_vert_en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0200" y="5268519"/>
            <a:ext cx="742779" cy="742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6858628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1002442" y="6356351"/>
            <a:ext cx="1683608" cy="365125"/>
          </a:xfrm>
          <a:prstGeom prst="rect">
            <a:avLst/>
          </a:prstGeo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16.03.2023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8440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Main Title">
    <p:bg>
      <p:bgPr>
        <a:blipFill dpi="0" rotWithShape="0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13"/>
          <p:cNvSpPr/>
          <p:nvPr/>
        </p:nvSpPr>
        <p:spPr>
          <a:xfrm>
            <a:off x="0" y="3284301"/>
            <a:ext cx="9144000" cy="1411526"/>
          </a:xfrm>
          <a:prstGeom prst="rect">
            <a:avLst/>
          </a:prstGeom>
          <a:solidFill>
            <a:srgbClr val="009242">
              <a:alpha val="80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kumimoji="0" lang="ru-RU" altLang="ru-RU" sz="1134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88883" y="3474127"/>
            <a:ext cx="6800632" cy="1031875"/>
          </a:xfrm>
          <a:prstGeom prst="rect">
            <a:avLst/>
          </a:prstGeom>
          <a:ln>
            <a:noFill/>
          </a:ln>
        </p:spPr>
        <p:txBody>
          <a:bodyPr/>
          <a:lstStyle>
            <a:lvl1pPr>
              <a:defRPr kumimoji="0" lang="ru-RU" sz="2025" b="1" kern="1200">
                <a:solidFill>
                  <a:schemeClr val="bg1"/>
                </a:solidFill>
                <a:latin typeface="PT Sans Caption" charset="-52"/>
                <a:ea typeface="PT Sans Caption" charset="-52"/>
                <a:cs typeface="PT Sans Caption" charset="-52"/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3342952" y="-1000125"/>
            <a:ext cx="184731" cy="266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sz="1134" dirty="0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auto">
          <a:xfrm>
            <a:off x="0" y="6294474"/>
            <a:ext cx="9144000" cy="563528"/>
          </a:xfrm>
          <a:prstGeom prst="rect">
            <a:avLst/>
          </a:prstGeom>
          <a:solidFill>
            <a:srgbClr val="FFFFFF">
              <a:alpha val="89020"/>
            </a:srgbClr>
          </a:solidFill>
          <a:ln>
            <a:noFill/>
          </a:ln>
          <a:effectLst/>
        </p:spPr>
        <p:txBody>
          <a:bodyPr anchor="ctr"/>
          <a:lstStyle/>
          <a:p>
            <a:pPr algn="ctr" eaLnBrk="1" hangingPunct="1"/>
            <a:endParaRPr kumimoji="0" lang="ru-RU" altLang="ru-RU" sz="1134" dirty="0">
              <a:solidFill>
                <a:srgbClr val="FFFFFF"/>
              </a:solidFill>
              <a:latin typeface="PT Sans" charset="-52"/>
              <a:ea typeface="PT Sans" charset="-52"/>
              <a:cs typeface="PT Sans" charset="-52"/>
            </a:endParaRPr>
          </a:p>
        </p:txBody>
      </p:sp>
      <p:sp>
        <p:nvSpPr>
          <p:cNvPr id="19" name="Текст 18"/>
          <p:cNvSpPr>
            <a:spLocks noGrp="1"/>
          </p:cNvSpPr>
          <p:nvPr>
            <p:ph type="body" sz="quarter" idx="10"/>
          </p:nvPr>
        </p:nvSpPr>
        <p:spPr>
          <a:xfrm>
            <a:off x="3257962" y="6417472"/>
            <a:ext cx="2785790" cy="30037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350" b="1" baseline="0"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7" name="Прямоугольник 16"/>
          <p:cNvSpPr>
            <a:spLocks noChangeArrowheads="1"/>
          </p:cNvSpPr>
          <p:nvPr/>
        </p:nvSpPr>
        <p:spPr bwMode="auto">
          <a:xfrm>
            <a:off x="0" y="4"/>
            <a:ext cx="9144000" cy="1100971"/>
          </a:xfrm>
          <a:prstGeom prst="rect">
            <a:avLst/>
          </a:prstGeom>
          <a:solidFill>
            <a:schemeClr val="bg2">
              <a:alpha val="94000"/>
            </a:schemeClr>
          </a:solidFill>
          <a:ln>
            <a:noFill/>
          </a:ln>
          <a:effectLst/>
        </p:spPr>
        <p:txBody>
          <a:bodyPr anchor="ctr"/>
          <a:lstStyle/>
          <a:p>
            <a:pPr algn="ctr" eaLnBrk="1" hangingPunct="1"/>
            <a:endParaRPr kumimoji="0" lang="ru-RU" altLang="ru-RU" sz="1134" dirty="0">
              <a:solidFill>
                <a:srgbClr val="FFFFFF"/>
              </a:solidFill>
              <a:latin typeface="PT Sans" charset="-52"/>
              <a:ea typeface="PT Sans" charset="-52"/>
              <a:cs typeface="PT Sans" charset="-52"/>
            </a:endParaRPr>
          </a:p>
        </p:txBody>
      </p:sp>
      <p:sp>
        <p:nvSpPr>
          <p:cNvPr id="18" name="Заголовок 1"/>
          <p:cNvSpPr txBox="1">
            <a:spLocks/>
          </p:cNvSpPr>
          <p:nvPr/>
        </p:nvSpPr>
        <p:spPr bwMode="auto">
          <a:xfrm>
            <a:off x="2913919" y="184208"/>
            <a:ext cx="4284938" cy="91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5pPr>
            <a:lvl6pPr marL="25146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6pPr>
            <a:lvl7pPr marL="29718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7pPr>
            <a:lvl8pPr marL="34290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8pPr>
            <a:lvl9pPr marL="38862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kumimoji="0" lang="en-US" altLang="ru-RU" sz="1800" b="1" dirty="0">
                <a:solidFill>
                  <a:schemeClr val="tx1">
                    <a:lumMod val="75000"/>
                  </a:schemeClr>
                </a:solidFill>
                <a:latin typeface="PT Sans Caption" charset="-52"/>
                <a:ea typeface="PT Sans Caption" charset="-52"/>
                <a:cs typeface="PT Sans Caption" charset="-52"/>
              </a:rPr>
              <a:t>Peter the Great </a:t>
            </a:r>
            <a:r>
              <a:rPr kumimoji="0" lang="en-US" altLang="ru-RU" sz="1800" b="1" dirty="0" err="1">
                <a:solidFill>
                  <a:schemeClr val="tx1">
                    <a:lumMod val="75000"/>
                  </a:schemeClr>
                </a:solidFill>
                <a:latin typeface="PT Sans Caption" charset="-52"/>
                <a:ea typeface="PT Sans Caption" charset="-52"/>
                <a:cs typeface="PT Sans Caption" charset="-52"/>
              </a:rPr>
              <a:t>St.Petersburg</a:t>
            </a:r>
            <a:endParaRPr kumimoji="0" lang="en-US" altLang="ru-RU" sz="1800" b="1" dirty="0">
              <a:solidFill>
                <a:schemeClr val="tx1">
                  <a:lumMod val="75000"/>
                </a:schemeClr>
              </a:solidFill>
              <a:latin typeface="PT Sans Caption" charset="-52"/>
              <a:ea typeface="PT Sans Caption" charset="-52"/>
              <a:cs typeface="PT Sans Caption" charset="-52"/>
            </a:endParaRPr>
          </a:p>
          <a:p>
            <a:pPr eaLnBrk="1" hangingPunct="1"/>
            <a:r>
              <a:rPr kumimoji="0" lang="en-US" altLang="ru-RU" sz="1800" b="1" dirty="0">
                <a:solidFill>
                  <a:schemeClr val="tx1">
                    <a:lumMod val="75000"/>
                  </a:schemeClr>
                </a:solidFill>
                <a:latin typeface="PT Sans Caption" charset="-52"/>
                <a:ea typeface="PT Sans Caption" charset="-52"/>
                <a:cs typeface="PT Sans Caption" charset="-52"/>
              </a:rPr>
              <a:t>Polytechnic University</a:t>
            </a:r>
            <a:endParaRPr kumimoji="0" lang="ru-RU" altLang="ru-RU" sz="1800" b="1" dirty="0">
              <a:solidFill>
                <a:schemeClr val="tx1">
                  <a:lumMod val="75000"/>
                </a:schemeClr>
              </a:solidFill>
              <a:latin typeface="PT Sans Caption" charset="-52"/>
              <a:ea typeface="PT Sans Caption" charset="-52"/>
              <a:cs typeface="PT Sans Caption" charset="-52"/>
            </a:endParaRPr>
          </a:p>
        </p:txBody>
      </p:sp>
      <p:pic>
        <p:nvPicPr>
          <p:cNvPr id="13" name="gerb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06219" y="54482"/>
            <a:ext cx="1007700" cy="100770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2819449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1002442" y="6356351"/>
            <a:ext cx="1683608" cy="365125"/>
          </a:xfrm>
          <a:prstGeom prst="rect">
            <a:avLst/>
          </a:prstGeo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16.03.2023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93070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3775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Main Title">
    <p:bg>
      <p:bgPr>
        <a:blipFill dpi="0" rotWithShape="0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/>
          <p:nvPr/>
        </p:nvSpPr>
        <p:spPr>
          <a:xfrm>
            <a:off x="0" y="1820074"/>
            <a:ext cx="9144000" cy="3066252"/>
          </a:xfrm>
          <a:prstGeom prst="rect">
            <a:avLst/>
          </a:prstGeom>
          <a:gradFill>
            <a:gsLst>
              <a:gs pos="20000">
                <a:schemeClr val="bg1">
                  <a:alpha val="88000"/>
                </a:schemeClr>
              </a:gs>
              <a:gs pos="100000">
                <a:schemeClr val="bg1">
                  <a:alpha val="50000"/>
                </a:schemeClr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7373" tIns="28686" rIns="57373" bIns="28686" anchor="ctr"/>
          <a:lstStyle>
            <a:lvl1pPr defTabSz="906463"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1pPr>
            <a:lvl2pPr defTabSz="906463"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2pPr>
            <a:lvl3pPr defTabSz="906463"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3pPr>
            <a:lvl4pPr defTabSz="906463"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4pPr>
            <a:lvl5pPr defTabSz="906463"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5pPr>
            <a:lvl6pPr marL="3708400" indent="-1422400" defTabSz="906463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6pPr>
            <a:lvl7pPr marL="4165600" indent="-1422400" defTabSz="906463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7pPr>
            <a:lvl8pPr marL="4622800" indent="-1422400" defTabSz="906463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8pPr>
            <a:lvl9pPr marL="5080000" indent="-1422400" defTabSz="906463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kumimoji="0" lang="ru-RU" altLang="ru-RU" sz="1800">
              <a:solidFill>
                <a:srgbClr val="FFFFFF"/>
              </a:solidFill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7201" y="2318046"/>
            <a:ext cx="5397358" cy="120508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None/>
              <a:defRPr sz="2531" b="1" baseline="0">
                <a:solidFill>
                  <a:schemeClr val="tx1">
                    <a:lumMod val="75000"/>
                  </a:schemeClr>
                </a:solidFill>
                <a:latin typeface="PT Sans Caption" charset="-52"/>
                <a:ea typeface="PT Sans Caption" charset="-52"/>
                <a:cs typeface="PT Sans Caption" charset="-52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457203" y="3533805"/>
            <a:ext cx="5397356" cy="42844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None/>
              <a:defRPr sz="1800" b="0" baseline="0">
                <a:solidFill>
                  <a:srgbClr val="000000"/>
                </a:solidFill>
                <a:latin typeface="PT Sans Caption" charset="-52"/>
                <a:ea typeface="PT Sans Caption" charset="-52"/>
                <a:cs typeface="PT Sans Caption" charset="-52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457201" y="3962253"/>
            <a:ext cx="5397358" cy="30495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None/>
              <a:defRPr sz="1350" b="0" baseline="0">
                <a:solidFill>
                  <a:srgbClr val="000000"/>
                </a:solidFill>
                <a:latin typeface="PT Sans Caption" charset="-52"/>
                <a:ea typeface="PT Sans Caption" charset="-52"/>
                <a:cs typeface="PT Sans Caption" charset="-52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457201" y="4267203"/>
            <a:ext cx="5397358" cy="30495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None/>
              <a:defRPr sz="1350" b="0" baseline="0">
                <a:solidFill>
                  <a:srgbClr val="000000"/>
                </a:solidFill>
                <a:latin typeface="PT Sans Caption" charset="-52"/>
                <a:ea typeface="PT Sans Caption" charset="-52"/>
                <a:cs typeface="PT Sans Caption" charset="-52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304937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/Chapter Title">
    <p:bg>
      <p:bgPr>
        <a:blipFill dpi="0" rotWithShape="0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4" y="2153450"/>
            <a:ext cx="9143106" cy="2371725"/>
          </a:xfrm>
          <a:prstGeom prst="rect">
            <a:avLst/>
          </a:prstGeom>
          <a:gradFill flip="none" rotWithShape="1">
            <a:gsLst>
              <a:gs pos="20000">
                <a:schemeClr val="bg2">
                  <a:alpha val="88000"/>
                </a:schemeClr>
              </a:gs>
              <a:gs pos="100000">
                <a:schemeClr val="bg2">
                  <a:alpha val="50000"/>
                </a:schemeClr>
              </a:gs>
            </a:gsLst>
            <a:lin ang="0" scaled="1"/>
            <a:tileRect/>
          </a:gradFill>
        </p:spPr>
        <p:txBody>
          <a:bodyPr vert="horz" lIns="0" tIns="0" rIns="0" bIns="0" anchor="ctr" anchorCtr="0"/>
          <a:lstStyle>
            <a:lvl1pPr marL="462809" algn="l">
              <a:defRPr sz="3374" baseline="0">
                <a:solidFill>
                  <a:schemeClr val="tx1">
                    <a:lumMod val="75000"/>
                  </a:schemeClr>
                </a:solidFill>
                <a:latin typeface="PT Sans Caption" charset="-52"/>
                <a:ea typeface="PT Sans Caption" charset="-52"/>
                <a:cs typeface="PT Sans Caption" charset="-52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0271" y="6008410"/>
            <a:ext cx="8974084" cy="348587"/>
          </a:xfrm>
          <a:prstGeom prst="rect">
            <a:avLst/>
          </a:prstGeom>
        </p:spPr>
        <p:txBody>
          <a:bodyPr vert="horz" lIns="0" tIns="0" rIns="0" bIns="0" anchor="b" anchorCtr="0"/>
          <a:lstStyle>
            <a:lvl1pPr marL="0" indent="0">
              <a:buNone/>
              <a:defRPr lang="en-US" sz="619" smtClean="0">
                <a:solidFill>
                  <a:schemeClr val="bg1">
                    <a:lumMod val="65000"/>
                  </a:schemeClr>
                </a:solidFill>
                <a:latin typeface="Frutiger Next LT W1G" pitchFamily="34" charset="0"/>
                <a:cs typeface="Arial" pitchFamily="34" charset="0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902807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0" y="1"/>
            <a:ext cx="9144000" cy="6457951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8099" b="1" baseline="0">
                <a:solidFill>
                  <a:schemeClr val="tx1">
                    <a:lumMod val="75000"/>
                  </a:schemeClr>
                </a:solidFill>
                <a:latin typeface="PT Sans Caption" charset="-52"/>
                <a:ea typeface="PT Sans Caption" charset="-52"/>
                <a:cs typeface="PT Sans Caption" charset="-52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56890248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Main Title">
    <p:bg>
      <p:bgPr>
        <a:blipFill dpi="0" rotWithShape="0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13"/>
          <p:cNvSpPr/>
          <p:nvPr/>
        </p:nvSpPr>
        <p:spPr>
          <a:xfrm>
            <a:off x="0" y="3284301"/>
            <a:ext cx="9144000" cy="1411526"/>
          </a:xfrm>
          <a:prstGeom prst="rect">
            <a:avLst/>
          </a:prstGeom>
          <a:solidFill>
            <a:srgbClr val="009242">
              <a:alpha val="80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kumimoji="0" lang="ru-RU" altLang="ru-RU" sz="1134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567454" y="3663952"/>
            <a:ext cx="6800632" cy="708024"/>
          </a:xfrm>
          <a:prstGeom prst="rect">
            <a:avLst/>
          </a:prstGeom>
          <a:ln>
            <a:noFill/>
          </a:ln>
        </p:spPr>
        <p:txBody>
          <a:bodyPr/>
          <a:lstStyle>
            <a:lvl1pPr algn="ctr">
              <a:defRPr kumimoji="0" lang="ru-RU" sz="2700" b="1" kern="1200" baseline="0">
                <a:solidFill>
                  <a:schemeClr val="bg1"/>
                </a:solidFill>
                <a:latin typeface="PT Sans Caption" charset="-52"/>
                <a:ea typeface="PT Sans Caption" charset="-52"/>
                <a:cs typeface="PT Sans Caption" charset="-52"/>
              </a:defRPr>
            </a:lvl1pPr>
          </a:lstStyle>
          <a:p>
            <a:r>
              <a:rPr lang="ru-RU" dirty="0"/>
              <a:t>Спасибо за внимание!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2952" y="-1000125"/>
            <a:ext cx="184731" cy="266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sz="1134" dirty="0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auto">
          <a:xfrm>
            <a:off x="0" y="6139546"/>
            <a:ext cx="9144000" cy="718457"/>
          </a:xfrm>
          <a:prstGeom prst="rect">
            <a:avLst/>
          </a:prstGeom>
          <a:solidFill>
            <a:srgbClr val="FFFFFF">
              <a:alpha val="89020"/>
            </a:srgbClr>
          </a:solidFill>
          <a:ln>
            <a:noFill/>
          </a:ln>
          <a:effectLst/>
        </p:spPr>
        <p:txBody>
          <a:bodyPr anchor="ctr"/>
          <a:lstStyle/>
          <a:p>
            <a:pPr algn="ctr" eaLnBrk="1" hangingPunct="1"/>
            <a:endParaRPr kumimoji="0" lang="ru-RU" altLang="ru-RU" sz="1134">
              <a:solidFill>
                <a:srgbClr val="FFFFFF"/>
              </a:solidFill>
            </a:endParaRPr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auto">
          <a:xfrm>
            <a:off x="0" y="4"/>
            <a:ext cx="9144000" cy="1100971"/>
          </a:xfrm>
          <a:prstGeom prst="rect">
            <a:avLst/>
          </a:prstGeom>
          <a:solidFill>
            <a:schemeClr val="bg2">
              <a:alpha val="94000"/>
            </a:schemeClr>
          </a:solidFill>
          <a:ln>
            <a:noFill/>
          </a:ln>
          <a:effectLst/>
        </p:spPr>
        <p:txBody>
          <a:bodyPr anchor="ctr"/>
          <a:lstStyle/>
          <a:p>
            <a:pPr algn="ctr" eaLnBrk="1" hangingPunct="1"/>
            <a:endParaRPr kumimoji="0" lang="ru-RU" altLang="ru-RU" sz="1134">
              <a:solidFill>
                <a:srgbClr val="FFFFFF"/>
              </a:solidFill>
            </a:endParaRPr>
          </a:p>
        </p:txBody>
      </p:sp>
      <p:sp>
        <p:nvSpPr>
          <p:cNvPr id="10" name="Заголовок 1"/>
          <p:cNvSpPr txBox="1">
            <a:spLocks/>
          </p:cNvSpPr>
          <p:nvPr/>
        </p:nvSpPr>
        <p:spPr bwMode="auto">
          <a:xfrm>
            <a:off x="2913919" y="184208"/>
            <a:ext cx="4284938" cy="91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5pPr>
            <a:lvl6pPr marL="25146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6pPr>
            <a:lvl7pPr marL="29718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7pPr>
            <a:lvl8pPr marL="34290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8pPr>
            <a:lvl9pPr marL="38862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kumimoji="0" lang="ru-RU" altLang="ru-RU" sz="1800" b="1" dirty="0">
                <a:solidFill>
                  <a:schemeClr val="tx1">
                    <a:lumMod val="75000"/>
                  </a:schemeClr>
                </a:solidFill>
                <a:latin typeface="PT Sans Caption" charset="-52"/>
                <a:ea typeface="PT Sans Caption" charset="-52"/>
                <a:cs typeface="PT Sans Caption" charset="-52"/>
              </a:rPr>
              <a:t>Санкт-Петербургский</a:t>
            </a:r>
            <a:r>
              <a:rPr kumimoji="0" lang="ru-RU" altLang="ru-RU" sz="1800" b="1" baseline="0" dirty="0">
                <a:solidFill>
                  <a:schemeClr val="tx1">
                    <a:lumMod val="75000"/>
                  </a:schemeClr>
                </a:solidFill>
                <a:latin typeface="PT Sans Caption" charset="-52"/>
                <a:ea typeface="PT Sans Caption" charset="-52"/>
                <a:cs typeface="PT Sans Caption" charset="-52"/>
              </a:rPr>
              <a:t> политехнический университет Петра Великого</a:t>
            </a:r>
            <a:endParaRPr kumimoji="0" lang="ru-RU" altLang="ru-RU" sz="1800" b="1" dirty="0">
              <a:solidFill>
                <a:schemeClr val="tx1">
                  <a:lumMod val="75000"/>
                </a:schemeClr>
              </a:solidFill>
              <a:latin typeface="PT Sans Caption" charset="-52"/>
              <a:ea typeface="PT Sans Caption" charset="-52"/>
              <a:cs typeface="PT Sans Caption" charset="-52"/>
            </a:endParaRPr>
          </a:p>
        </p:txBody>
      </p:sp>
      <p:pic>
        <p:nvPicPr>
          <p:cNvPr id="12" name="gerb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06219" y="54482"/>
            <a:ext cx="1007700" cy="100770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498617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(1 column)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441290"/>
            <a:ext cx="8229644" cy="476728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342826" indent="-282827">
              <a:buClr>
                <a:srgbClr val="13B14A"/>
              </a:buClr>
              <a:buSzPct val="100000"/>
              <a:buFont typeface="Wingdings" charset="2"/>
              <a:buChar char="§"/>
              <a:defRPr sz="2531" b="0" baseline="0">
                <a:solidFill>
                  <a:schemeClr val="tx1"/>
                </a:solidFill>
                <a:latin typeface="PT Sans" charset="-52"/>
                <a:ea typeface="PT Sans" charset="-52"/>
                <a:cs typeface="PT Sans" charset="-52"/>
              </a:defRPr>
            </a:lvl1pPr>
            <a:lvl2pPr marL="742788" indent="-257115">
              <a:buClr>
                <a:srgbClr val="13B14A"/>
              </a:buClr>
              <a:buSzPct val="100000"/>
              <a:buFont typeface="Wingdings" charset="2"/>
              <a:buChar char="§"/>
              <a:defRPr sz="2025" b="0" baseline="0">
                <a:solidFill>
                  <a:schemeClr val="tx1"/>
                </a:solidFill>
                <a:latin typeface="PT Sans" charset="-52"/>
                <a:ea typeface="PT Sans" charset="-52"/>
                <a:cs typeface="PT Sans" charset="-52"/>
              </a:defRPr>
            </a:lvl2pPr>
            <a:lvl3pPr marL="1142751" indent="-231404">
              <a:buClr>
                <a:srgbClr val="13B14A"/>
              </a:buClr>
              <a:buSzPct val="100000"/>
              <a:buFont typeface="Wingdings" charset="2"/>
              <a:buChar char="§"/>
              <a:defRPr sz="1800" b="0" baseline="0">
                <a:solidFill>
                  <a:schemeClr val="tx1"/>
                </a:solidFill>
                <a:latin typeface="PT Sans" charset="-52"/>
                <a:ea typeface="PT Sans" charset="-52"/>
                <a:cs typeface="PT Sans" charset="-52"/>
              </a:defRPr>
            </a:lvl3pPr>
            <a:lvl4pPr marL="1599851" indent="-205692">
              <a:buClr>
                <a:srgbClr val="13B14A"/>
              </a:buClr>
              <a:buSzPct val="100000"/>
              <a:buFont typeface="Wingdings" charset="2"/>
              <a:buChar char="§"/>
              <a:defRPr sz="1518" b="0" baseline="0">
                <a:solidFill>
                  <a:schemeClr val="tx1"/>
                </a:solidFill>
                <a:latin typeface="PT Sans" charset="-52"/>
                <a:ea typeface="PT Sans" charset="-52"/>
                <a:cs typeface="PT Sans" charset="-52"/>
              </a:defRPr>
            </a:lvl4pPr>
            <a:lvl5pPr marL="2056952" indent="-179980">
              <a:buClr>
                <a:srgbClr val="13B14A"/>
              </a:buClr>
              <a:buSzPct val="100000"/>
              <a:buFont typeface="Wingdings" charset="2"/>
              <a:buChar char="§"/>
              <a:defRPr sz="1350" b="0" baseline="0">
                <a:solidFill>
                  <a:schemeClr val="tx1"/>
                </a:solidFill>
                <a:latin typeface="PT Sans" charset="-52"/>
                <a:ea typeface="PT Sans" charset="-52"/>
                <a:cs typeface="PT Sans" charset="-52"/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grpSp>
        <p:nvGrpSpPr>
          <p:cNvPr id="5" name="Группа 9"/>
          <p:cNvGrpSpPr/>
          <p:nvPr/>
        </p:nvGrpSpPr>
        <p:grpSpPr>
          <a:xfrm>
            <a:off x="0" y="6509722"/>
            <a:ext cx="9144000" cy="347663"/>
            <a:chOff x="0" y="8680450"/>
            <a:chExt cx="16257588" cy="463550"/>
          </a:xfrm>
        </p:grpSpPr>
        <p:pic>
          <p:nvPicPr>
            <p:cNvPr id="11" name="Рисунок 5" descr="mission_bg.png"/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8680450"/>
              <a:ext cx="16257588" cy="463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Прямоугольник 11"/>
            <p:cNvSpPr/>
            <p:nvPr userDrawn="1"/>
          </p:nvSpPr>
          <p:spPr>
            <a:xfrm>
              <a:off x="0" y="8680450"/>
              <a:ext cx="16257588" cy="463550"/>
            </a:xfrm>
            <a:prstGeom prst="rect">
              <a:avLst/>
            </a:prstGeom>
            <a:solidFill>
              <a:srgbClr val="13B14A">
                <a:alpha val="85882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134"/>
            </a:p>
          </p:txBody>
        </p:sp>
      </p:grpSp>
      <p:sp>
        <p:nvSpPr>
          <p:cNvPr id="13" name="Прямоугольник 12"/>
          <p:cNvSpPr>
            <a:spLocks noChangeArrowheads="1"/>
          </p:cNvSpPr>
          <p:nvPr/>
        </p:nvSpPr>
        <p:spPr bwMode="auto">
          <a:xfrm>
            <a:off x="0" y="6355"/>
            <a:ext cx="9144000" cy="86851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 eaLnBrk="1" hangingPunct="1"/>
            <a:endParaRPr kumimoji="0" lang="ru-RU" altLang="ru-RU" sz="2016">
              <a:solidFill>
                <a:srgbClr val="FFFFFF"/>
              </a:solidFill>
            </a:endParaRPr>
          </a:p>
        </p:txBody>
      </p:sp>
      <p:sp>
        <p:nvSpPr>
          <p:cNvPr id="16" name="Заголовок 7"/>
          <p:cNvSpPr>
            <a:spLocks noGrp="1"/>
          </p:cNvSpPr>
          <p:nvPr>
            <p:ph type="title"/>
          </p:nvPr>
        </p:nvSpPr>
        <p:spPr>
          <a:xfrm>
            <a:off x="2779058" y="-9435"/>
            <a:ext cx="5906893" cy="874143"/>
          </a:xfrm>
          <a:prstGeom prst="rect">
            <a:avLst/>
          </a:prstGeom>
        </p:spPr>
        <p:txBody>
          <a:bodyPr anchor="b"/>
          <a:lstStyle>
            <a:lvl1pPr algn="l">
              <a:defRPr sz="2000" b="1" i="0">
                <a:solidFill>
                  <a:schemeClr val="tx2">
                    <a:lumMod val="85000"/>
                    <a:lumOff val="15000"/>
                  </a:schemeClr>
                </a:solidFill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9" name="Slide Number Placeholder 6"/>
          <p:cNvSpPr txBox="1">
            <a:spLocks/>
          </p:cNvSpPr>
          <p:nvPr/>
        </p:nvSpPr>
        <p:spPr>
          <a:xfrm>
            <a:off x="8432800" y="6577601"/>
            <a:ext cx="622300" cy="381999"/>
          </a:xfrm>
          <a:prstGeom prst="rect">
            <a:avLst/>
          </a:prstGeom>
        </p:spPr>
        <p:txBody>
          <a:bodyPr vert="horz" wrap="square" lIns="137567" tIns="68783" rIns="137567" bIns="68783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511800" rtl="0" eaLnBrk="1" fontAlgn="base" hangingPunct="1">
              <a:spcBef>
                <a:spcPct val="0"/>
              </a:spcBef>
              <a:spcAft>
                <a:spcPct val="0"/>
              </a:spcAft>
              <a:defRPr kumimoji="0" sz="1800" kern="1200">
                <a:solidFill>
                  <a:schemeClr val="tx1"/>
                </a:solidFill>
                <a:latin typeface="Frutiger Next LT W1G" charset="0"/>
                <a:ea typeface="+mn-ea"/>
                <a:cs typeface="Arial" panose="020B0604020202020204" pitchFamily="34" charset="0"/>
              </a:defRPr>
            </a:lvl1pPr>
            <a:lvl2pPr marL="511800" indent="-223911" algn="l" defTabSz="511800" rtl="0" eaLnBrk="0" fontAlgn="base" hangingPunct="0">
              <a:spcBef>
                <a:spcPct val="0"/>
              </a:spcBef>
              <a:spcAft>
                <a:spcPct val="0"/>
              </a:spcAft>
              <a:defRPr kumimoji="1" sz="2016" kern="1200">
                <a:solidFill>
                  <a:schemeClr val="tx1"/>
                </a:solidFill>
                <a:latin typeface="Frutiger Next LT W1G" charset="0"/>
                <a:ea typeface="+mn-ea"/>
                <a:cs typeface="Arial" panose="020B0604020202020204" pitchFamily="34" charset="0"/>
              </a:defRPr>
            </a:lvl2pPr>
            <a:lvl3pPr marL="1023598" indent="-447824" algn="l" defTabSz="511800" rtl="0" eaLnBrk="0" fontAlgn="base" hangingPunct="0">
              <a:spcBef>
                <a:spcPct val="0"/>
              </a:spcBef>
              <a:spcAft>
                <a:spcPct val="0"/>
              </a:spcAft>
              <a:defRPr kumimoji="1" sz="2016" kern="1200">
                <a:solidFill>
                  <a:schemeClr val="tx1"/>
                </a:solidFill>
                <a:latin typeface="Frutiger Next LT W1G" charset="0"/>
                <a:ea typeface="+mn-ea"/>
                <a:cs typeface="Arial" panose="020B0604020202020204" pitchFamily="34" charset="0"/>
              </a:defRPr>
            </a:lvl3pPr>
            <a:lvl4pPr marL="1535398" indent="-671736" algn="l" defTabSz="511800" rtl="0" eaLnBrk="0" fontAlgn="base" hangingPunct="0">
              <a:spcBef>
                <a:spcPct val="0"/>
              </a:spcBef>
              <a:spcAft>
                <a:spcPct val="0"/>
              </a:spcAft>
              <a:defRPr kumimoji="1" sz="2016" kern="1200">
                <a:solidFill>
                  <a:schemeClr val="tx1"/>
                </a:solidFill>
                <a:latin typeface="Frutiger Next LT W1G" charset="0"/>
                <a:ea typeface="+mn-ea"/>
                <a:cs typeface="Arial" panose="020B0604020202020204" pitchFamily="34" charset="0"/>
              </a:defRPr>
            </a:lvl4pPr>
            <a:lvl5pPr marL="2047196" indent="-895649" algn="l" defTabSz="511800" rtl="0" eaLnBrk="0" fontAlgn="base" hangingPunct="0">
              <a:spcBef>
                <a:spcPct val="0"/>
              </a:spcBef>
              <a:spcAft>
                <a:spcPct val="0"/>
              </a:spcAft>
              <a:defRPr kumimoji="1" sz="2016" kern="1200">
                <a:solidFill>
                  <a:schemeClr val="tx1"/>
                </a:solidFill>
                <a:latin typeface="Frutiger Next LT W1G" charset="0"/>
                <a:ea typeface="+mn-ea"/>
                <a:cs typeface="Arial" panose="020B0604020202020204" pitchFamily="34" charset="0"/>
              </a:defRPr>
            </a:lvl5pPr>
            <a:lvl6pPr marL="1439436" algn="l" defTabSz="575774" rtl="0" eaLnBrk="1" latinLnBrk="0" hangingPunct="1">
              <a:defRPr kumimoji="1" sz="2016" kern="1200">
                <a:solidFill>
                  <a:schemeClr val="tx1"/>
                </a:solidFill>
                <a:latin typeface="Frutiger Next LT W1G" charset="0"/>
                <a:ea typeface="+mn-ea"/>
                <a:cs typeface="Arial" panose="020B0604020202020204" pitchFamily="34" charset="0"/>
              </a:defRPr>
            </a:lvl6pPr>
            <a:lvl7pPr marL="1727322" algn="l" defTabSz="575774" rtl="0" eaLnBrk="1" latinLnBrk="0" hangingPunct="1">
              <a:defRPr kumimoji="1" sz="2016" kern="1200">
                <a:solidFill>
                  <a:schemeClr val="tx1"/>
                </a:solidFill>
                <a:latin typeface="Frutiger Next LT W1G" charset="0"/>
                <a:ea typeface="+mn-ea"/>
                <a:cs typeface="Arial" panose="020B0604020202020204" pitchFamily="34" charset="0"/>
              </a:defRPr>
            </a:lvl7pPr>
            <a:lvl8pPr marL="2015209" algn="l" defTabSz="575774" rtl="0" eaLnBrk="1" latinLnBrk="0" hangingPunct="1">
              <a:defRPr kumimoji="1" sz="2016" kern="1200">
                <a:solidFill>
                  <a:schemeClr val="tx1"/>
                </a:solidFill>
                <a:latin typeface="Frutiger Next LT W1G" charset="0"/>
                <a:ea typeface="+mn-ea"/>
                <a:cs typeface="Arial" panose="020B0604020202020204" pitchFamily="34" charset="0"/>
              </a:defRPr>
            </a:lvl8pPr>
            <a:lvl9pPr marL="2303095" algn="l" defTabSz="575774" rtl="0" eaLnBrk="1" latinLnBrk="0" hangingPunct="1">
              <a:defRPr kumimoji="1" sz="2016" kern="1200">
                <a:solidFill>
                  <a:schemeClr val="tx1"/>
                </a:solidFill>
                <a:latin typeface="Frutiger Next LT W1G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en-US" altLang="ru-RU" dirty="0">
              <a:solidFill>
                <a:schemeClr val="bg1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8432800" y="6519269"/>
            <a:ext cx="622300" cy="33855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fld id="{7C255520-DBB6-43F2-B368-8693D036D2A7}" type="slidenum">
              <a:rPr lang="ru-RU" sz="1600" smtClean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pPr algn="ctr"/>
              <a:t>‹#›</a:t>
            </a:fld>
            <a:endParaRPr lang="ru-RU" sz="1600" dirty="0">
              <a:solidFill>
                <a:schemeClr val="bg1"/>
              </a:solidFill>
              <a:latin typeface="PT Sans" charset="-52"/>
              <a:ea typeface="PT Sans" charset="-52"/>
              <a:cs typeface="PT Sans" charset="-52"/>
            </a:endParaRPr>
          </a:p>
        </p:txBody>
      </p:sp>
      <p:sp>
        <p:nvSpPr>
          <p:cNvPr id="15" name="Shape 216"/>
          <p:cNvSpPr txBox="1">
            <a:spLocks/>
          </p:cNvSpPr>
          <p:nvPr/>
        </p:nvSpPr>
        <p:spPr>
          <a:xfrm>
            <a:off x="0" y="6529376"/>
            <a:ext cx="8523890" cy="336331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 defTabSz="457095" rtl="0" eaLnBrk="1" fontAlgn="base" hangingPunct="1">
              <a:spcBef>
                <a:spcPct val="0"/>
              </a:spcBef>
              <a:spcAft>
                <a:spcPct val="0"/>
              </a:spcAft>
              <a:defRPr sz="2400" b="1" i="0" kern="1200">
                <a:solidFill>
                  <a:srgbClr val="424242"/>
                </a:solidFill>
                <a:latin typeface="PT Sans" charset="-52"/>
                <a:ea typeface="PT Sans" charset="-52"/>
                <a:cs typeface="PT Sans" charset="-52"/>
              </a:defRPr>
            </a:lvl1pPr>
            <a:lvl2pPr algn="l" defTabSz="457095" rtl="0" eaLnBrk="1" fontAlgn="base" hangingPunct="1">
              <a:spcBef>
                <a:spcPct val="0"/>
              </a:spcBef>
              <a:spcAft>
                <a:spcPct val="0"/>
              </a:spcAft>
              <a:defRPr sz="2531" b="1">
                <a:solidFill>
                  <a:srgbClr val="1B58A8"/>
                </a:solidFill>
                <a:latin typeface="Frutiger Next LT W1G" charset="0"/>
                <a:ea typeface="Arial" panose="020B0604020202020204" pitchFamily="34" charset="0"/>
                <a:cs typeface="Frutiger Next LT W1G" charset="0"/>
              </a:defRPr>
            </a:lvl2pPr>
            <a:lvl3pPr algn="l" defTabSz="457095" rtl="0" eaLnBrk="1" fontAlgn="base" hangingPunct="1">
              <a:spcBef>
                <a:spcPct val="0"/>
              </a:spcBef>
              <a:spcAft>
                <a:spcPct val="0"/>
              </a:spcAft>
              <a:defRPr sz="2531" b="1">
                <a:solidFill>
                  <a:srgbClr val="1B58A8"/>
                </a:solidFill>
                <a:latin typeface="Frutiger Next LT W1G" charset="0"/>
                <a:ea typeface="Arial" panose="020B0604020202020204" pitchFamily="34" charset="0"/>
                <a:cs typeface="Frutiger Next LT W1G" charset="0"/>
              </a:defRPr>
            </a:lvl3pPr>
            <a:lvl4pPr algn="l" defTabSz="457095" rtl="0" eaLnBrk="1" fontAlgn="base" hangingPunct="1">
              <a:spcBef>
                <a:spcPct val="0"/>
              </a:spcBef>
              <a:spcAft>
                <a:spcPct val="0"/>
              </a:spcAft>
              <a:defRPr sz="2531" b="1">
                <a:solidFill>
                  <a:srgbClr val="1B58A8"/>
                </a:solidFill>
                <a:latin typeface="Frutiger Next LT W1G" charset="0"/>
                <a:ea typeface="Arial" panose="020B0604020202020204" pitchFamily="34" charset="0"/>
                <a:cs typeface="Frutiger Next LT W1G" charset="0"/>
              </a:defRPr>
            </a:lvl4pPr>
            <a:lvl5pPr algn="l" defTabSz="457095" rtl="0" eaLnBrk="1" fontAlgn="base" hangingPunct="1">
              <a:spcBef>
                <a:spcPct val="0"/>
              </a:spcBef>
              <a:spcAft>
                <a:spcPct val="0"/>
              </a:spcAft>
              <a:defRPr sz="2531" b="1">
                <a:solidFill>
                  <a:srgbClr val="1B58A8"/>
                </a:solidFill>
                <a:latin typeface="Frutiger Next LT W1G" charset="0"/>
                <a:ea typeface="Arial" panose="020B0604020202020204" pitchFamily="34" charset="0"/>
                <a:cs typeface="Frutiger Next LT W1G" charset="0"/>
              </a:defRPr>
            </a:lvl5pPr>
            <a:lvl6pPr marL="257115" algn="l" defTabSz="457095" rtl="0" eaLnBrk="1" fontAlgn="base" hangingPunct="1">
              <a:spcBef>
                <a:spcPct val="0"/>
              </a:spcBef>
              <a:spcAft>
                <a:spcPct val="0"/>
              </a:spcAft>
              <a:defRPr sz="2531" b="1">
                <a:solidFill>
                  <a:srgbClr val="1B58A8"/>
                </a:solidFill>
                <a:latin typeface="Frutiger Next LT W1G" charset="0"/>
                <a:ea typeface="Arial" panose="020B0604020202020204" pitchFamily="34" charset="0"/>
              </a:defRPr>
            </a:lvl6pPr>
            <a:lvl7pPr marL="514232" algn="l" defTabSz="457095" rtl="0" eaLnBrk="1" fontAlgn="base" hangingPunct="1">
              <a:spcBef>
                <a:spcPct val="0"/>
              </a:spcBef>
              <a:spcAft>
                <a:spcPct val="0"/>
              </a:spcAft>
              <a:defRPr sz="2531" b="1">
                <a:solidFill>
                  <a:srgbClr val="1B58A8"/>
                </a:solidFill>
                <a:latin typeface="Frutiger Next LT W1G" charset="0"/>
                <a:ea typeface="Arial" panose="020B0604020202020204" pitchFamily="34" charset="0"/>
              </a:defRPr>
            </a:lvl7pPr>
            <a:lvl8pPr marL="771347" algn="l" defTabSz="457095" rtl="0" eaLnBrk="1" fontAlgn="base" hangingPunct="1">
              <a:spcBef>
                <a:spcPct val="0"/>
              </a:spcBef>
              <a:spcAft>
                <a:spcPct val="0"/>
              </a:spcAft>
              <a:defRPr sz="2531" b="1">
                <a:solidFill>
                  <a:srgbClr val="1B58A8"/>
                </a:solidFill>
                <a:latin typeface="Frutiger Next LT W1G" charset="0"/>
                <a:ea typeface="Arial" panose="020B0604020202020204" pitchFamily="34" charset="0"/>
              </a:defRPr>
            </a:lvl8pPr>
            <a:lvl9pPr marL="1028463" algn="l" defTabSz="457095" rtl="0" eaLnBrk="1" fontAlgn="base" hangingPunct="1">
              <a:spcBef>
                <a:spcPct val="0"/>
              </a:spcBef>
              <a:spcAft>
                <a:spcPct val="0"/>
              </a:spcAft>
              <a:defRPr sz="2531" b="1">
                <a:solidFill>
                  <a:srgbClr val="1B58A8"/>
                </a:solidFill>
                <a:latin typeface="Frutiger Next LT W1G" charset="0"/>
                <a:ea typeface="Arial" panose="020B0604020202020204" pitchFamily="34" charset="0"/>
              </a:defRPr>
            </a:lvl9pPr>
          </a:lstStyle>
          <a:p>
            <a:pPr algn="l"/>
            <a:endParaRPr kumimoji="0" lang="ru-RU" sz="1100" b="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3" name="Изображение 2" descr="logo_ve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10" y="-80345"/>
            <a:ext cx="999673" cy="999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659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 content_radial_grad">
    <p:bg>
      <p:bgPr>
        <a:gradFill flip="none" rotWithShape="1">
          <a:gsLst>
            <a:gs pos="46000">
              <a:schemeClr val="bg1"/>
            </a:gs>
            <a:gs pos="100000">
              <a:schemeClr val="bg1">
                <a:lumMod val="85000"/>
                <a:alpha val="71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441290"/>
            <a:ext cx="8229644" cy="476728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342826" indent="-282827">
              <a:buClr>
                <a:srgbClr val="13B14A"/>
              </a:buClr>
              <a:buSzPct val="100000"/>
              <a:buFont typeface="Wingdings" charset="2"/>
              <a:buChar char="§"/>
              <a:defRPr sz="2531" b="0" baseline="0">
                <a:solidFill>
                  <a:schemeClr val="tx1"/>
                </a:solidFill>
                <a:latin typeface="PT Sans" charset="-52"/>
                <a:ea typeface="PT Sans" charset="-52"/>
                <a:cs typeface="PT Sans" charset="-52"/>
              </a:defRPr>
            </a:lvl1pPr>
            <a:lvl2pPr marL="742788" indent="-257115">
              <a:buClr>
                <a:srgbClr val="13B14A"/>
              </a:buClr>
              <a:buSzPct val="100000"/>
              <a:buFont typeface="Wingdings" charset="2"/>
              <a:buChar char="§"/>
              <a:defRPr sz="2025" b="0" baseline="0">
                <a:solidFill>
                  <a:schemeClr val="tx1"/>
                </a:solidFill>
                <a:latin typeface="PT Sans" charset="-52"/>
                <a:ea typeface="PT Sans" charset="-52"/>
                <a:cs typeface="PT Sans" charset="-52"/>
              </a:defRPr>
            </a:lvl2pPr>
            <a:lvl3pPr marL="1142751" indent="-231404">
              <a:buClr>
                <a:srgbClr val="13B14A"/>
              </a:buClr>
              <a:buSzPct val="100000"/>
              <a:buFont typeface="Wingdings" charset="2"/>
              <a:buChar char="§"/>
              <a:defRPr sz="1800" b="0" baseline="0">
                <a:solidFill>
                  <a:schemeClr val="tx1"/>
                </a:solidFill>
                <a:latin typeface="PT Sans" charset="-52"/>
                <a:ea typeface="PT Sans" charset="-52"/>
                <a:cs typeface="PT Sans" charset="-52"/>
              </a:defRPr>
            </a:lvl3pPr>
            <a:lvl4pPr marL="1599851" indent="-205692">
              <a:buClr>
                <a:srgbClr val="13B14A"/>
              </a:buClr>
              <a:buSzPct val="100000"/>
              <a:buFont typeface="Wingdings" charset="2"/>
              <a:buChar char="§"/>
              <a:defRPr sz="1518" b="0" baseline="0">
                <a:solidFill>
                  <a:schemeClr val="tx1"/>
                </a:solidFill>
                <a:latin typeface="PT Sans" charset="-52"/>
                <a:ea typeface="PT Sans" charset="-52"/>
                <a:cs typeface="PT Sans" charset="-52"/>
              </a:defRPr>
            </a:lvl4pPr>
            <a:lvl5pPr marL="2056952" indent="-179980">
              <a:buClr>
                <a:srgbClr val="13B14A"/>
              </a:buClr>
              <a:buSzPct val="100000"/>
              <a:buFont typeface="Wingdings" charset="2"/>
              <a:buChar char="§"/>
              <a:defRPr sz="1350" b="0" baseline="0">
                <a:solidFill>
                  <a:schemeClr val="tx1"/>
                </a:solidFill>
                <a:latin typeface="PT Sans" charset="-52"/>
                <a:ea typeface="PT Sans" charset="-52"/>
                <a:cs typeface="PT Sans" charset="-52"/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grpSp>
        <p:nvGrpSpPr>
          <p:cNvPr id="2" name="Группа 9"/>
          <p:cNvGrpSpPr/>
          <p:nvPr/>
        </p:nvGrpSpPr>
        <p:grpSpPr>
          <a:xfrm>
            <a:off x="0" y="6510340"/>
            <a:ext cx="9144000" cy="347663"/>
            <a:chOff x="0" y="8680450"/>
            <a:chExt cx="16257588" cy="463550"/>
          </a:xfrm>
        </p:grpSpPr>
        <p:pic>
          <p:nvPicPr>
            <p:cNvPr id="11" name="Рисунок 5" descr="mission_bg.png"/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8680450"/>
              <a:ext cx="16257588" cy="463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Прямоугольник 11"/>
            <p:cNvSpPr/>
            <p:nvPr userDrawn="1"/>
          </p:nvSpPr>
          <p:spPr>
            <a:xfrm>
              <a:off x="0" y="8680450"/>
              <a:ext cx="16257588" cy="463550"/>
            </a:xfrm>
            <a:prstGeom prst="rect">
              <a:avLst/>
            </a:prstGeom>
            <a:solidFill>
              <a:srgbClr val="13B14A">
                <a:alpha val="85882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134"/>
            </a:p>
          </p:txBody>
        </p:sp>
      </p:grpSp>
      <p:sp>
        <p:nvSpPr>
          <p:cNvPr id="9" name="Прямоугольник 8"/>
          <p:cNvSpPr>
            <a:spLocks noChangeArrowheads="1"/>
          </p:cNvSpPr>
          <p:nvPr/>
        </p:nvSpPr>
        <p:spPr bwMode="auto">
          <a:xfrm>
            <a:off x="0" y="-3805"/>
            <a:ext cx="9144000" cy="86851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 eaLnBrk="1" hangingPunct="1"/>
            <a:endParaRPr kumimoji="0" lang="ru-RU" altLang="ru-RU" sz="2016">
              <a:solidFill>
                <a:srgbClr val="FFFFFF"/>
              </a:solidFill>
            </a:endParaRPr>
          </a:p>
        </p:txBody>
      </p:sp>
      <p:sp>
        <p:nvSpPr>
          <p:cNvPr id="16" name="Заголовок 7"/>
          <p:cNvSpPr>
            <a:spLocks noGrp="1"/>
          </p:cNvSpPr>
          <p:nvPr>
            <p:ph type="title"/>
          </p:nvPr>
        </p:nvSpPr>
        <p:spPr>
          <a:xfrm>
            <a:off x="1097650" y="-9435"/>
            <a:ext cx="7588302" cy="874143"/>
          </a:xfrm>
          <a:prstGeom prst="rect">
            <a:avLst/>
          </a:prstGeom>
        </p:spPr>
        <p:txBody>
          <a:bodyPr anchor="ctr"/>
          <a:lstStyle>
            <a:lvl1pPr algn="ctr">
              <a:defRPr sz="2000" b="1" i="0">
                <a:solidFill>
                  <a:schemeClr val="tx2">
                    <a:lumMod val="85000"/>
                    <a:lumOff val="15000"/>
                  </a:schemeClr>
                </a:solidFill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pic>
        <p:nvPicPr>
          <p:cNvPr id="14" name="Изображение 13" descr="logo_ve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10" y="-80345"/>
            <a:ext cx="999673" cy="999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532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 content_radial_grad">
    <p:bg>
      <p:bgPr>
        <a:blipFill dpi="0" rotWithShape="1">
          <a:blip r:embed="rId2" cstate="print">
            <a:alphaModFix amt="1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441290"/>
            <a:ext cx="8229644" cy="476728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342826" indent="-282827">
              <a:buClr>
                <a:srgbClr val="13B14A"/>
              </a:buClr>
              <a:buSzPct val="100000"/>
              <a:buFont typeface="Wingdings" charset="2"/>
              <a:buChar char="§"/>
              <a:defRPr sz="2531" b="0" baseline="0">
                <a:solidFill>
                  <a:schemeClr val="tx1"/>
                </a:solidFill>
                <a:latin typeface="PT Sans" charset="-52"/>
                <a:ea typeface="PT Sans" charset="-52"/>
                <a:cs typeface="PT Sans" charset="-52"/>
              </a:defRPr>
            </a:lvl1pPr>
            <a:lvl2pPr marL="742788" indent="-257115">
              <a:buClr>
                <a:srgbClr val="13B14A"/>
              </a:buClr>
              <a:buSzPct val="100000"/>
              <a:buFont typeface="Wingdings" charset="2"/>
              <a:buChar char="§"/>
              <a:defRPr sz="2025" b="0" baseline="0">
                <a:solidFill>
                  <a:schemeClr val="tx1"/>
                </a:solidFill>
                <a:latin typeface="PT Sans" charset="-52"/>
                <a:ea typeface="PT Sans" charset="-52"/>
                <a:cs typeface="PT Sans" charset="-52"/>
              </a:defRPr>
            </a:lvl2pPr>
            <a:lvl3pPr marL="1142751" indent="-231404">
              <a:buClr>
                <a:srgbClr val="13B14A"/>
              </a:buClr>
              <a:buSzPct val="100000"/>
              <a:buFont typeface="Wingdings" charset="2"/>
              <a:buChar char="§"/>
              <a:defRPr sz="1800" b="0" baseline="0">
                <a:solidFill>
                  <a:schemeClr val="tx1"/>
                </a:solidFill>
                <a:latin typeface="PT Sans" charset="-52"/>
                <a:ea typeface="PT Sans" charset="-52"/>
                <a:cs typeface="PT Sans" charset="-52"/>
              </a:defRPr>
            </a:lvl3pPr>
            <a:lvl4pPr marL="1599851" indent="-205692">
              <a:buClr>
                <a:srgbClr val="13B14A"/>
              </a:buClr>
              <a:buSzPct val="100000"/>
              <a:buFont typeface="Wingdings" charset="2"/>
              <a:buChar char="§"/>
              <a:defRPr sz="1518" b="0" baseline="0">
                <a:solidFill>
                  <a:schemeClr val="tx1"/>
                </a:solidFill>
                <a:latin typeface="PT Sans" charset="-52"/>
                <a:ea typeface="PT Sans" charset="-52"/>
                <a:cs typeface="PT Sans" charset="-52"/>
              </a:defRPr>
            </a:lvl4pPr>
            <a:lvl5pPr marL="2056952" indent="-179980">
              <a:buClr>
                <a:srgbClr val="13B14A"/>
              </a:buClr>
              <a:buSzPct val="100000"/>
              <a:buFont typeface="Wingdings" charset="2"/>
              <a:buChar char="§"/>
              <a:defRPr sz="1350" b="0" baseline="0">
                <a:solidFill>
                  <a:schemeClr val="tx1"/>
                </a:solidFill>
                <a:latin typeface="PT Sans" charset="-52"/>
                <a:ea typeface="PT Sans" charset="-52"/>
                <a:cs typeface="PT Sans" charset="-52"/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grpSp>
        <p:nvGrpSpPr>
          <p:cNvPr id="2" name="Группа 9"/>
          <p:cNvGrpSpPr/>
          <p:nvPr/>
        </p:nvGrpSpPr>
        <p:grpSpPr>
          <a:xfrm>
            <a:off x="0" y="6510340"/>
            <a:ext cx="9144000" cy="347663"/>
            <a:chOff x="0" y="8680450"/>
            <a:chExt cx="16257588" cy="463550"/>
          </a:xfrm>
        </p:grpSpPr>
        <p:pic>
          <p:nvPicPr>
            <p:cNvPr id="11" name="Рисунок 5" descr="mission_bg.png"/>
            <p:cNvPicPr>
              <a:picLocks noChangeAspect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8680450"/>
              <a:ext cx="16257588" cy="463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Прямоугольник 11"/>
            <p:cNvSpPr/>
            <p:nvPr userDrawn="1"/>
          </p:nvSpPr>
          <p:spPr>
            <a:xfrm>
              <a:off x="0" y="8680450"/>
              <a:ext cx="16257588" cy="463550"/>
            </a:xfrm>
            <a:prstGeom prst="rect">
              <a:avLst/>
            </a:prstGeom>
            <a:solidFill>
              <a:srgbClr val="13B14A">
                <a:alpha val="85882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134"/>
            </a:p>
          </p:txBody>
        </p:sp>
      </p:grpSp>
      <p:sp>
        <p:nvSpPr>
          <p:cNvPr id="9" name="Прямоугольник 8"/>
          <p:cNvSpPr>
            <a:spLocks noChangeArrowheads="1"/>
          </p:cNvSpPr>
          <p:nvPr/>
        </p:nvSpPr>
        <p:spPr bwMode="auto">
          <a:xfrm>
            <a:off x="0" y="-3805"/>
            <a:ext cx="9144000" cy="86851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 eaLnBrk="1" hangingPunct="1"/>
            <a:endParaRPr kumimoji="0" lang="ru-RU" altLang="ru-RU" sz="2016">
              <a:solidFill>
                <a:srgbClr val="FFFFFF"/>
              </a:solidFill>
            </a:endParaRPr>
          </a:p>
        </p:txBody>
      </p:sp>
      <p:sp>
        <p:nvSpPr>
          <p:cNvPr id="16" name="Заголовок 7"/>
          <p:cNvSpPr>
            <a:spLocks noGrp="1"/>
          </p:cNvSpPr>
          <p:nvPr>
            <p:ph type="title"/>
          </p:nvPr>
        </p:nvSpPr>
        <p:spPr>
          <a:xfrm>
            <a:off x="1097650" y="-9435"/>
            <a:ext cx="7588302" cy="874143"/>
          </a:xfrm>
          <a:prstGeom prst="rect">
            <a:avLst/>
          </a:prstGeom>
        </p:spPr>
        <p:txBody>
          <a:bodyPr anchor="ctr"/>
          <a:lstStyle>
            <a:lvl1pPr algn="ctr">
              <a:defRPr sz="2000" b="1" i="0">
                <a:solidFill>
                  <a:schemeClr val="tx2">
                    <a:lumMod val="85000"/>
                    <a:lumOff val="15000"/>
                  </a:schemeClr>
                </a:solidFill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pic>
        <p:nvPicPr>
          <p:cNvPr id="14" name="Изображение 13" descr="logo_vert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10" y="-80345"/>
            <a:ext cx="999673" cy="999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193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  <p:sldLayoutId id="2147483750" r:id="rId18"/>
    <p:sldLayoutId id="2147483751" r:id="rId19"/>
    <p:sldLayoutId id="2147483752" r:id="rId20"/>
  </p:sldLayoutIdLst>
  <p:txStyles>
    <p:titleStyle>
      <a:lvl1pPr algn="l" defTabSz="457095" rtl="0" eaLnBrk="1" fontAlgn="base" hangingPunct="1">
        <a:spcBef>
          <a:spcPct val="0"/>
        </a:spcBef>
        <a:spcAft>
          <a:spcPct val="0"/>
        </a:spcAft>
        <a:defRPr sz="2531" b="1" kern="1200">
          <a:solidFill>
            <a:srgbClr val="1B58A8"/>
          </a:solidFill>
          <a:latin typeface="Frutiger Next LT W1G"/>
          <a:ea typeface="Arial" panose="020B0604020202020204" pitchFamily="34" charset="0"/>
          <a:cs typeface="Frutiger Next LT W1G"/>
        </a:defRPr>
      </a:lvl1pPr>
      <a:lvl2pPr algn="l" defTabSz="457095" rtl="0" eaLnBrk="1" fontAlgn="base" hangingPunct="1">
        <a:spcBef>
          <a:spcPct val="0"/>
        </a:spcBef>
        <a:spcAft>
          <a:spcPct val="0"/>
        </a:spcAft>
        <a:defRPr sz="2531" b="1">
          <a:solidFill>
            <a:srgbClr val="1B58A8"/>
          </a:solidFill>
          <a:latin typeface="Frutiger Next LT W1G" charset="0"/>
          <a:ea typeface="Arial" panose="020B0604020202020204" pitchFamily="34" charset="0"/>
          <a:cs typeface="Frutiger Next LT W1G" charset="0"/>
        </a:defRPr>
      </a:lvl2pPr>
      <a:lvl3pPr algn="l" defTabSz="457095" rtl="0" eaLnBrk="1" fontAlgn="base" hangingPunct="1">
        <a:spcBef>
          <a:spcPct val="0"/>
        </a:spcBef>
        <a:spcAft>
          <a:spcPct val="0"/>
        </a:spcAft>
        <a:defRPr sz="2531" b="1">
          <a:solidFill>
            <a:srgbClr val="1B58A8"/>
          </a:solidFill>
          <a:latin typeface="Frutiger Next LT W1G" charset="0"/>
          <a:ea typeface="Arial" panose="020B0604020202020204" pitchFamily="34" charset="0"/>
          <a:cs typeface="Frutiger Next LT W1G" charset="0"/>
        </a:defRPr>
      </a:lvl3pPr>
      <a:lvl4pPr algn="l" defTabSz="457095" rtl="0" eaLnBrk="1" fontAlgn="base" hangingPunct="1">
        <a:spcBef>
          <a:spcPct val="0"/>
        </a:spcBef>
        <a:spcAft>
          <a:spcPct val="0"/>
        </a:spcAft>
        <a:defRPr sz="2531" b="1">
          <a:solidFill>
            <a:srgbClr val="1B58A8"/>
          </a:solidFill>
          <a:latin typeface="Frutiger Next LT W1G" charset="0"/>
          <a:ea typeface="Arial" panose="020B0604020202020204" pitchFamily="34" charset="0"/>
          <a:cs typeface="Frutiger Next LT W1G" charset="0"/>
        </a:defRPr>
      </a:lvl4pPr>
      <a:lvl5pPr algn="l" defTabSz="457095" rtl="0" eaLnBrk="1" fontAlgn="base" hangingPunct="1">
        <a:spcBef>
          <a:spcPct val="0"/>
        </a:spcBef>
        <a:spcAft>
          <a:spcPct val="0"/>
        </a:spcAft>
        <a:defRPr sz="2531" b="1">
          <a:solidFill>
            <a:srgbClr val="1B58A8"/>
          </a:solidFill>
          <a:latin typeface="Frutiger Next LT W1G" charset="0"/>
          <a:ea typeface="Arial" panose="020B0604020202020204" pitchFamily="34" charset="0"/>
          <a:cs typeface="Frutiger Next LT W1G" charset="0"/>
        </a:defRPr>
      </a:lvl5pPr>
      <a:lvl6pPr marL="257115" algn="l" defTabSz="457095" rtl="0" eaLnBrk="1" fontAlgn="base" hangingPunct="1">
        <a:spcBef>
          <a:spcPct val="0"/>
        </a:spcBef>
        <a:spcAft>
          <a:spcPct val="0"/>
        </a:spcAft>
        <a:defRPr sz="2531" b="1">
          <a:solidFill>
            <a:srgbClr val="1B58A8"/>
          </a:solidFill>
          <a:latin typeface="Frutiger Next LT W1G" charset="0"/>
          <a:ea typeface="Arial" panose="020B0604020202020204" pitchFamily="34" charset="0"/>
        </a:defRPr>
      </a:lvl6pPr>
      <a:lvl7pPr marL="514232" algn="l" defTabSz="457095" rtl="0" eaLnBrk="1" fontAlgn="base" hangingPunct="1">
        <a:spcBef>
          <a:spcPct val="0"/>
        </a:spcBef>
        <a:spcAft>
          <a:spcPct val="0"/>
        </a:spcAft>
        <a:defRPr sz="2531" b="1">
          <a:solidFill>
            <a:srgbClr val="1B58A8"/>
          </a:solidFill>
          <a:latin typeface="Frutiger Next LT W1G" charset="0"/>
          <a:ea typeface="Arial" panose="020B0604020202020204" pitchFamily="34" charset="0"/>
        </a:defRPr>
      </a:lvl7pPr>
      <a:lvl8pPr marL="771347" algn="l" defTabSz="457095" rtl="0" eaLnBrk="1" fontAlgn="base" hangingPunct="1">
        <a:spcBef>
          <a:spcPct val="0"/>
        </a:spcBef>
        <a:spcAft>
          <a:spcPct val="0"/>
        </a:spcAft>
        <a:defRPr sz="2531" b="1">
          <a:solidFill>
            <a:srgbClr val="1B58A8"/>
          </a:solidFill>
          <a:latin typeface="Frutiger Next LT W1G" charset="0"/>
          <a:ea typeface="Arial" panose="020B0604020202020204" pitchFamily="34" charset="0"/>
        </a:defRPr>
      </a:lvl8pPr>
      <a:lvl9pPr marL="1028463" algn="l" defTabSz="457095" rtl="0" eaLnBrk="1" fontAlgn="base" hangingPunct="1">
        <a:spcBef>
          <a:spcPct val="0"/>
        </a:spcBef>
        <a:spcAft>
          <a:spcPct val="0"/>
        </a:spcAft>
        <a:defRPr sz="2531" b="1">
          <a:solidFill>
            <a:srgbClr val="1B58A8"/>
          </a:solidFill>
          <a:latin typeface="Frutiger Next LT W1G" charset="0"/>
          <a:ea typeface="Arial" panose="020B0604020202020204" pitchFamily="34" charset="0"/>
        </a:defRPr>
      </a:lvl9pPr>
    </p:titleStyle>
    <p:bodyStyle>
      <a:lvl1pPr marL="385674" indent="-385674" algn="l" defTabSz="457095" rtl="0" eaLnBrk="1" fontAlgn="base" hangingPunct="1">
        <a:spcBef>
          <a:spcPct val="0"/>
        </a:spcBef>
        <a:spcAft>
          <a:spcPct val="0"/>
        </a:spcAft>
        <a:buFont typeface="Wingdings" panose="05000000000000000000" pitchFamily="2" charset="2"/>
        <a:buChar char="§"/>
        <a:defRPr kumimoji="1" sz="2531" kern="1200">
          <a:solidFill>
            <a:schemeClr val="tx1"/>
          </a:solidFill>
          <a:latin typeface="Frutiger Next LT W1G"/>
          <a:ea typeface="Arial" panose="020B0604020202020204" pitchFamily="34" charset="0"/>
          <a:cs typeface="Frutiger Next LT W1G"/>
        </a:defRPr>
      </a:lvl1pPr>
      <a:lvl2pPr marL="742779" indent="-285684" algn="l" defTabSz="457095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kumimoji="1" sz="2025" kern="1200">
          <a:solidFill>
            <a:schemeClr val="tx1"/>
          </a:solidFill>
          <a:latin typeface="Frutiger Next LT W1G"/>
          <a:ea typeface="Arial" panose="020B0604020202020204" pitchFamily="34" charset="0"/>
          <a:cs typeface="Frutiger Next LT W1G"/>
        </a:defRPr>
      </a:lvl2pPr>
      <a:lvl3pPr marL="1142737" indent="-228547" algn="l" defTabSz="457095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kumimoji="1" sz="1800" kern="1200">
          <a:solidFill>
            <a:schemeClr val="tx1"/>
          </a:solidFill>
          <a:latin typeface="Frutiger Next LT W1G"/>
          <a:ea typeface="Arial" panose="020B0604020202020204" pitchFamily="34" charset="0"/>
          <a:cs typeface="Frutiger Next LT W1G"/>
        </a:defRPr>
      </a:lvl3pPr>
      <a:lvl4pPr marL="1599832" indent="-228547" algn="l" defTabSz="457095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kumimoji="1" sz="1518" kern="1200">
          <a:solidFill>
            <a:schemeClr val="tx1"/>
          </a:solidFill>
          <a:latin typeface="Frutiger Next LT W1G"/>
          <a:ea typeface="Arial" panose="020B0604020202020204" pitchFamily="34" charset="0"/>
          <a:cs typeface="Frutiger Next LT W1G"/>
        </a:defRPr>
      </a:lvl4pPr>
      <a:lvl5pPr marL="2056925" indent="-228547" algn="l" defTabSz="457095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kumimoji="1" sz="1350" kern="1200">
          <a:solidFill>
            <a:schemeClr val="tx1"/>
          </a:solidFill>
          <a:latin typeface="Frutiger Next LT W1G"/>
          <a:ea typeface="Arial" panose="020B0604020202020204" pitchFamily="34" charset="0"/>
          <a:cs typeface="Frutiger Next LT W1G"/>
        </a:defRPr>
      </a:lvl5pPr>
      <a:lvl6pPr marL="2514051" indent="-228550" algn="l" defTabSz="457100" rtl="0" eaLnBrk="1" latinLnBrk="0" hangingPunct="1">
        <a:spcBef>
          <a:spcPct val="20000"/>
        </a:spcBef>
        <a:buFont typeface="Arial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6pPr>
      <a:lvl7pPr marL="2971152" indent="-228550" algn="l" defTabSz="457100" rtl="0" eaLnBrk="1" latinLnBrk="0" hangingPunct="1">
        <a:spcBef>
          <a:spcPct val="20000"/>
        </a:spcBef>
        <a:buFont typeface="Arial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7pPr>
      <a:lvl8pPr marL="3428252" indent="-228550" algn="l" defTabSz="457100" rtl="0" eaLnBrk="1" latinLnBrk="0" hangingPunct="1">
        <a:spcBef>
          <a:spcPct val="20000"/>
        </a:spcBef>
        <a:buFont typeface="Arial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8pPr>
      <a:lvl9pPr marL="3885352" indent="-228550" algn="l" defTabSz="457100" rtl="0" eaLnBrk="1" latinLnBrk="0" hangingPunct="1">
        <a:spcBef>
          <a:spcPct val="20000"/>
        </a:spcBef>
        <a:buFont typeface="Arial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0" algn="l" defTabSz="4571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01" algn="l" defTabSz="4571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00" algn="l" defTabSz="4571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01" algn="l" defTabSz="4571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01" algn="l" defTabSz="4571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02" algn="l" defTabSz="4571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02" algn="l" defTabSz="4571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02" algn="l" defTabSz="4571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</p:sldLayoutIdLst>
  <p:hf hdr="0" dt="0"/>
  <p:txStyles>
    <p:titleStyle>
      <a:lvl1pPr algn="ctr" defTabSz="286577" rtl="0" eaLnBrk="1" fontAlgn="base" hangingPunct="1">
        <a:spcBef>
          <a:spcPct val="0"/>
        </a:spcBef>
        <a:spcAft>
          <a:spcPct val="0"/>
        </a:spcAft>
        <a:defRPr kumimoji="1" sz="2756" kern="1200">
          <a:solidFill>
            <a:schemeClr val="tx1"/>
          </a:solidFill>
          <a:latin typeface="+mj-lt"/>
          <a:ea typeface="MS PGothic" panose="020B0600070205080204" pitchFamily="34" charset="-128"/>
          <a:cs typeface="MS PGothic" panose="020B0600070205080204" pitchFamily="34" charset="-128"/>
        </a:defRPr>
      </a:lvl1pPr>
      <a:lvl2pPr algn="ctr" defTabSz="286577" rtl="0" eaLnBrk="1" fontAlgn="base" hangingPunct="1">
        <a:spcBef>
          <a:spcPct val="0"/>
        </a:spcBef>
        <a:spcAft>
          <a:spcPct val="0"/>
        </a:spcAft>
        <a:defRPr kumimoji="1" sz="2756">
          <a:solidFill>
            <a:schemeClr val="tx1"/>
          </a:solidFill>
          <a:latin typeface="Calibri" charset="0"/>
          <a:ea typeface="MS PGothic" panose="020B0600070205080204" pitchFamily="34" charset="-128"/>
          <a:cs typeface="MS PGothic" panose="020B0600070205080204" pitchFamily="34" charset="-128"/>
        </a:defRPr>
      </a:lvl2pPr>
      <a:lvl3pPr algn="ctr" defTabSz="286577" rtl="0" eaLnBrk="1" fontAlgn="base" hangingPunct="1">
        <a:spcBef>
          <a:spcPct val="0"/>
        </a:spcBef>
        <a:spcAft>
          <a:spcPct val="0"/>
        </a:spcAft>
        <a:defRPr kumimoji="1" sz="2756">
          <a:solidFill>
            <a:schemeClr val="tx1"/>
          </a:solidFill>
          <a:latin typeface="Calibri" charset="0"/>
          <a:ea typeface="MS PGothic" panose="020B0600070205080204" pitchFamily="34" charset="-128"/>
          <a:cs typeface="MS PGothic" panose="020B0600070205080204" pitchFamily="34" charset="-128"/>
        </a:defRPr>
      </a:lvl3pPr>
      <a:lvl4pPr algn="ctr" defTabSz="286577" rtl="0" eaLnBrk="1" fontAlgn="base" hangingPunct="1">
        <a:spcBef>
          <a:spcPct val="0"/>
        </a:spcBef>
        <a:spcAft>
          <a:spcPct val="0"/>
        </a:spcAft>
        <a:defRPr kumimoji="1" sz="2756">
          <a:solidFill>
            <a:schemeClr val="tx1"/>
          </a:solidFill>
          <a:latin typeface="Calibri" charset="0"/>
          <a:ea typeface="MS PGothic" panose="020B0600070205080204" pitchFamily="34" charset="-128"/>
          <a:cs typeface="MS PGothic" panose="020B0600070205080204" pitchFamily="34" charset="-128"/>
        </a:defRPr>
      </a:lvl4pPr>
      <a:lvl5pPr algn="ctr" defTabSz="286577" rtl="0" eaLnBrk="1" fontAlgn="base" hangingPunct="1">
        <a:spcBef>
          <a:spcPct val="0"/>
        </a:spcBef>
        <a:spcAft>
          <a:spcPct val="0"/>
        </a:spcAft>
        <a:defRPr kumimoji="1" sz="2756">
          <a:solidFill>
            <a:schemeClr val="tx1"/>
          </a:solidFill>
          <a:latin typeface="Calibri" charset="0"/>
          <a:ea typeface="MS PGothic" panose="020B0600070205080204" pitchFamily="34" charset="-128"/>
          <a:cs typeface="MS PGothic" panose="020B0600070205080204" pitchFamily="34" charset="-128"/>
        </a:defRPr>
      </a:lvl5pPr>
      <a:lvl6pPr marL="257115" algn="ctr" defTabSz="286577" rtl="0" eaLnBrk="1" fontAlgn="base" hangingPunct="1">
        <a:spcBef>
          <a:spcPct val="0"/>
        </a:spcBef>
        <a:spcAft>
          <a:spcPct val="0"/>
        </a:spcAft>
        <a:defRPr sz="2756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514232" algn="ctr" defTabSz="286577" rtl="0" eaLnBrk="1" fontAlgn="base" hangingPunct="1">
        <a:spcBef>
          <a:spcPct val="0"/>
        </a:spcBef>
        <a:spcAft>
          <a:spcPct val="0"/>
        </a:spcAft>
        <a:defRPr sz="2756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771347" algn="ctr" defTabSz="286577" rtl="0" eaLnBrk="1" fontAlgn="base" hangingPunct="1">
        <a:spcBef>
          <a:spcPct val="0"/>
        </a:spcBef>
        <a:spcAft>
          <a:spcPct val="0"/>
        </a:spcAft>
        <a:defRPr sz="2756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028463" algn="ctr" defTabSz="286577" rtl="0" eaLnBrk="1" fontAlgn="base" hangingPunct="1">
        <a:spcBef>
          <a:spcPct val="0"/>
        </a:spcBef>
        <a:spcAft>
          <a:spcPct val="0"/>
        </a:spcAft>
        <a:defRPr sz="2756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214263" indent="-214263" algn="l" defTabSz="286577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2025" kern="1200">
          <a:solidFill>
            <a:schemeClr val="tx1"/>
          </a:solidFill>
          <a:latin typeface="+mn-lt"/>
          <a:ea typeface="MS PGothic" panose="020B0600070205080204" pitchFamily="34" charset="-128"/>
          <a:cs typeface="MS PGothic" panose="020B0600070205080204" pitchFamily="34" charset="-128"/>
        </a:defRPr>
      </a:lvl1pPr>
      <a:lvl2pPr marL="466023" indent="-178552" algn="l" defTabSz="286577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1743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716889" indent="-142842" algn="l" defTabSz="286577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1518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1003465" indent="-142842" algn="l" defTabSz="286577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1237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1290043" indent="-142842" algn="l" defTabSz="286577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1237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1577547" indent="-143414" algn="l" defTabSz="286827" rtl="0" eaLnBrk="1" latinLnBrk="0" hangingPunct="1">
        <a:spcBef>
          <a:spcPct val="20000"/>
        </a:spcBef>
        <a:buFont typeface="Arial"/>
        <a:buChar char="•"/>
        <a:defRPr sz="1237" kern="1200">
          <a:solidFill>
            <a:schemeClr val="tx1"/>
          </a:solidFill>
          <a:latin typeface="+mn-lt"/>
          <a:ea typeface="+mn-ea"/>
          <a:cs typeface="+mn-cs"/>
        </a:defRPr>
      </a:lvl6pPr>
      <a:lvl7pPr marL="1864373" indent="-143414" algn="l" defTabSz="286827" rtl="0" eaLnBrk="1" latinLnBrk="0" hangingPunct="1">
        <a:spcBef>
          <a:spcPct val="20000"/>
        </a:spcBef>
        <a:buFont typeface="Arial"/>
        <a:buChar char="•"/>
        <a:defRPr sz="1237" kern="1200">
          <a:solidFill>
            <a:schemeClr val="tx1"/>
          </a:solidFill>
          <a:latin typeface="+mn-lt"/>
          <a:ea typeface="+mn-ea"/>
          <a:cs typeface="+mn-cs"/>
        </a:defRPr>
      </a:lvl7pPr>
      <a:lvl8pPr marL="2151200" indent="-143414" algn="l" defTabSz="286827" rtl="0" eaLnBrk="1" latinLnBrk="0" hangingPunct="1">
        <a:spcBef>
          <a:spcPct val="20000"/>
        </a:spcBef>
        <a:buFont typeface="Arial"/>
        <a:buChar char="•"/>
        <a:defRPr sz="1237" kern="1200">
          <a:solidFill>
            <a:schemeClr val="tx1"/>
          </a:solidFill>
          <a:latin typeface="+mn-lt"/>
          <a:ea typeface="+mn-ea"/>
          <a:cs typeface="+mn-cs"/>
        </a:defRPr>
      </a:lvl8pPr>
      <a:lvl9pPr marL="2438027" indent="-143414" algn="l" defTabSz="286827" rtl="0" eaLnBrk="1" latinLnBrk="0" hangingPunct="1">
        <a:spcBef>
          <a:spcPct val="20000"/>
        </a:spcBef>
        <a:buFont typeface="Arial"/>
        <a:buChar char="•"/>
        <a:defRPr sz="123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6827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1pPr>
      <a:lvl2pPr marL="286827" algn="l" defTabSz="286827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2pPr>
      <a:lvl3pPr marL="573652" algn="l" defTabSz="286827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860480" algn="l" defTabSz="286827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47307" algn="l" defTabSz="286827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34133" algn="l" defTabSz="286827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720960" algn="l" defTabSz="286827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007787" algn="l" defTabSz="286827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294614" algn="l" defTabSz="286827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5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0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sz="3600" b="0"/>
              <a:t>Объектно-ориентированное программирование</a:t>
            </a:r>
            <a:endParaRPr lang="ru-RU" sz="1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0" y="-9435"/>
            <a:ext cx="9144000" cy="874143"/>
          </a:xfrm>
        </p:spPr>
        <p:txBody>
          <a:bodyPr anchor="ctr"/>
          <a:lstStyle/>
          <a:p>
            <a:pPr algn="ctr"/>
            <a:r>
              <a:rPr lang="en-US" sz="3600" dirty="0"/>
              <a:t>Stack Trace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 t="6772"/>
          <a:stretch>
            <a:fillRect/>
          </a:stretch>
        </p:blipFill>
        <p:spPr bwMode="auto">
          <a:xfrm>
            <a:off x="214314" y="1214422"/>
            <a:ext cx="8715404" cy="983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Прямоугольник 4"/>
          <p:cNvSpPr/>
          <p:nvPr/>
        </p:nvSpPr>
        <p:spPr>
          <a:xfrm>
            <a:off x="735174" y="3281066"/>
            <a:ext cx="1908000" cy="648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2"/>
                </a:solidFill>
              </a:rPr>
              <a:t>Класс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735174" y="4066884"/>
            <a:ext cx="1908000" cy="648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2"/>
                </a:solidFill>
              </a:rPr>
              <a:t>Метод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735174" y="4852702"/>
            <a:ext cx="1908000" cy="648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2"/>
                </a:solidFill>
              </a:rPr>
              <a:t>Файл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735174" y="5637958"/>
            <a:ext cx="1908000" cy="648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2"/>
                </a:solidFill>
              </a:rPr>
              <a:t>Строка</a:t>
            </a:r>
            <a:endParaRPr lang="ru-RU" dirty="0">
              <a:solidFill>
                <a:schemeClr val="tx2"/>
              </a:solidFill>
            </a:endParaRPr>
          </a:p>
        </p:txBody>
      </p:sp>
      <p:cxnSp>
        <p:nvCxnSpPr>
          <p:cNvPr id="13" name="Shape 12"/>
          <p:cNvCxnSpPr>
            <a:stCxn id="5" idx="3"/>
          </p:cNvCxnSpPr>
          <p:nvPr/>
        </p:nvCxnSpPr>
        <p:spPr>
          <a:xfrm flipV="1">
            <a:off x="2643174" y="1714488"/>
            <a:ext cx="928694" cy="1890578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Прямоугольник 13"/>
          <p:cNvSpPr/>
          <p:nvPr/>
        </p:nvSpPr>
        <p:spPr>
          <a:xfrm>
            <a:off x="735174" y="2495248"/>
            <a:ext cx="1908000" cy="648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2"/>
                </a:solidFill>
              </a:rPr>
              <a:t>Пакет</a:t>
            </a:r>
          </a:p>
        </p:txBody>
      </p:sp>
      <p:cxnSp>
        <p:nvCxnSpPr>
          <p:cNvPr id="17" name="Прямая со стрелкой 16"/>
          <p:cNvCxnSpPr>
            <a:stCxn id="14" idx="0"/>
          </p:cNvCxnSpPr>
          <p:nvPr/>
        </p:nvCxnSpPr>
        <p:spPr>
          <a:xfrm rot="5400000" flipH="1" flipV="1">
            <a:off x="1324100" y="2104868"/>
            <a:ext cx="78076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hape 18"/>
          <p:cNvCxnSpPr>
            <a:stCxn id="6" idx="3"/>
          </p:cNvCxnSpPr>
          <p:nvPr/>
        </p:nvCxnSpPr>
        <p:spPr>
          <a:xfrm flipV="1">
            <a:off x="2643174" y="1714488"/>
            <a:ext cx="2286016" cy="2676396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/>
          <p:cNvCxnSpPr>
            <a:stCxn id="7" idx="3"/>
          </p:cNvCxnSpPr>
          <p:nvPr/>
        </p:nvCxnSpPr>
        <p:spPr>
          <a:xfrm>
            <a:off x="2643174" y="5176702"/>
            <a:ext cx="414340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 rot="5400000" flipH="1" flipV="1">
            <a:off x="5094975" y="3478323"/>
            <a:ext cx="3384000" cy="7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9"/>
          <p:cNvCxnSpPr>
            <a:stCxn id="9" idx="3"/>
          </p:cNvCxnSpPr>
          <p:nvPr/>
        </p:nvCxnSpPr>
        <p:spPr>
          <a:xfrm flipV="1">
            <a:off x="2643174" y="5929330"/>
            <a:ext cx="592935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/>
          <p:cNvCxnSpPr/>
          <p:nvPr/>
        </p:nvCxnSpPr>
        <p:spPr>
          <a:xfrm rot="5400000" flipH="1" flipV="1">
            <a:off x="6500826" y="3857628"/>
            <a:ext cx="414340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7376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0" y="-9435"/>
            <a:ext cx="9144000" cy="874143"/>
          </a:xfrm>
        </p:spPr>
        <p:txBody>
          <a:bodyPr anchor="ctr"/>
          <a:lstStyle/>
          <a:p>
            <a:pPr algn="ctr"/>
            <a:r>
              <a:rPr lang="ru-RU" sz="3600" dirty="0"/>
              <a:t>Обработка исключений в </a:t>
            </a:r>
            <a:r>
              <a:rPr lang="en-US" sz="3600" dirty="0"/>
              <a:t>Java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71406" y="928670"/>
            <a:ext cx="8929718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accent5">
                  <a:lumMod val="90000"/>
                  <a:lumOff val="10000"/>
                </a:schemeClr>
              </a:buClr>
              <a:buFont typeface="Wingdings" pitchFamily="2" charset="2"/>
              <a:buChar char="§"/>
            </a:pPr>
            <a:r>
              <a:rPr lang="en-US" sz="3200" dirty="0">
                <a:latin typeface="PT Sans"/>
              </a:rPr>
              <a:t> </a:t>
            </a:r>
            <a:r>
              <a:rPr lang="ru-RU" sz="2800" dirty="0">
                <a:latin typeface="PT Sans"/>
              </a:rPr>
              <a:t>Управляется с помощью пяти ключевых слов:</a:t>
            </a:r>
            <a:endParaRPr lang="ru-RU" sz="3200" dirty="0">
              <a:latin typeface="PT Sans"/>
            </a:endParaRPr>
          </a:p>
          <a:p>
            <a:pPr lvl="1" algn="just">
              <a:buClr>
                <a:schemeClr val="accent5">
                  <a:lumMod val="90000"/>
                  <a:lumOff val="10000"/>
                </a:schemeClr>
              </a:buClr>
              <a:buFont typeface="Wingdings" pitchFamily="2" charset="2"/>
              <a:buChar char="Ø"/>
            </a:pPr>
            <a:r>
              <a:rPr lang="ru-RU" sz="2400" dirty="0">
                <a:latin typeface="PT Sans"/>
              </a:rPr>
              <a:t> </a:t>
            </a:r>
            <a:r>
              <a:rPr lang="en-US" sz="2400" b="1" i="1" dirty="0">
                <a:solidFill>
                  <a:srgbClr val="00B050"/>
                </a:solidFill>
                <a:latin typeface="PT Sans"/>
              </a:rPr>
              <a:t>try</a:t>
            </a:r>
          </a:p>
          <a:p>
            <a:pPr lvl="1" algn="just">
              <a:buClr>
                <a:schemeClr val="accent5">
                  <a:lumMod val="90000"/>
                  <a:lumOff val="10000"/>
                </a:schemeClr>
              </a:buClr>
              <a:buFont typeface="Wingdings" pitchFamily="2" charset="2"/>
              <a:buChar char="Ø"/>
            </a:pPr>
            <a:r>
              <a:rPr lang="en-US" sz="2400" b="1" i="1" dirty="0">
                <a:solidFill>
                  <a:srgbClr val="00B050"/>
                </a:solidFill>
                <a:latin typeface="PT Sans"/>
              </a:rPr>
              <a:t> catch</a:t>
            </a:r>
          </a:p>
          <a:p>
            <a:pPr lvl="1" algn="just">
              <a:buClr>
                <a:schemeClr val="accent5">
                  <a:lumMod val="90000"/>
                  <a:lumOff val="10000"/>
                </a:schemeClr>
              </a:buClr>
              <a:buFont typeface="Wingdings" pitchFamily="2" charset="2"/>
              <a:buChar char="Ø"/>
            </a:pPr>
            <a:r>
              <a:rPr lang="en-US" sz="2400" b="1" i="1" dirty="0">
                <a:solidFill>
                  <a:srgbClr val="00B050"/>
                </a:solidFill>
                <a:latin typeface="PT Sans"/>
              </a:rPr>
              <a:t> throw</a:t>
            </a:r>
          </a:p>
          <a:p>
            <a:pPr lvl="1" algn="just">
              <a:buClr>
                <a:schemeClr val="accent5">
                  <a:lumMod val="90000"/>
                  <a:lumOff val="10000"/>
                </a:schemeClr>
              </a:buClr>
              <a:buFont typeface="Wingdings" pitchFamily="2" charset="2"/>
              <a:buChar char="Ø"/>
            </a:pPr>
            <a:r>
              <a:rPr lang="en-US" sz="2400" b="1" i="1" dirty="0">
                <a:solidFill>
                  <a:srgbClr val="00B050"/>
                </a:solidFill>
                <a:latin typeface="PT Sans"/>
              </a:rPr>
              <a:t> throws</a:t>
            </a:r>
          </a:p>
          <a:p>
            <a:pPr lvl="1" algn="just">
              <a:buClr>
                <a:schemeClr val="accent5">
                  <a:lumMod val="90000"/>
                  <a:lumOff val="10000"/>
                </a:schemeClr>
              </a:buClr>
              <a:buFont typeface="Wingdings" pitchFamily="2" charset="2"/>
              <a:buChar char="Ø"/>
            </a:pPr>
            <a:r>
              <a:rPr lang="en-US" sz="2400" b="1" i="1" dirty="0">
                <a:solidFill>
                  <a:srgbClr val="00B050"/>
                </a:solidFill>
                <a:latin typeface="PT Sans"/>
              </a:rPr>
              <a:t> finally</a:t>
            </a:r>
          </a:p>
          <a:p>
            <a:pPr algn="just">
              <a:buClr>
                <a:schemeClr val="accent5">
                  <a:lumMod val="90000"/>
                  <a:lumOff val="10000"/>
                </a:schemeClr>
              </a:buClr>
              <a:buFont typeface="Wingdings" pitchFamily="2" charset="2"/>
              <a:buChar char="§"/>
            </a:pPr>
            <a:r>
              <a:rPr lang="en-US" sz="2800" dirty="0">
                <a:latin typeface="PT Sans"/>
              </a:rPr>
              <a:t> </a:t>
            </a:r>
            <a:r>
              <a:rPr lang="ru-RU" sz="2800" dirty="0">
                <a:latin typeface="PT Sans"/>
              </a:rPr>
              <a:t>Исключения, генерируемые исполнительной системой </a:t>
            </a:r>
            <a:r>
              <a:rPr lang="en-US" sz="2800" dirty="0">
                <a:latin typeface="PT Sans"/>
              </a:rPr>
              <a:t>Java</a:t>
            </a:r>
            <a:r>
              <a:rPr lang="ru-RU" sz="2800" dirty="0">
                <a:latin typeface="PT Sans"/>
              </a:rPr>
              <a:t>, выбрасываются автоматически</a:t>
            </a:r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53478" y="4143380"/>
            <a:ext cx="4361662" cy="2286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7775129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0" y="-9435"/>
            <a:ext cx="9144000" cy="874143"/>
          </a:xfrm>
        </p:spPr>
        <p:txBody>
          <a:bodyPr anchor="ctr"/>
          <a:lstStyle/>
          <a:p>
            <a:pPr algn="ctr"/>
            <a:r>
              <a:rPr lang="ru-RU" sz="3600" dirty="0"/>
              <a:t>Типы исключений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251520" y="928670"/>
            <a:ext cx="864096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Clr>
                <a:schemeClr val="accent5">
                  <a:lumMod val="90000"/>
                  <a:lumOff val="10000"/>
                </a:schemeClr>
              </a:buClr>
              <a:buFont typeface="Wingdings" panose="05000000000000000000" pitchFamily="2" charset="2"/>
              <a:buChar char="§"/>
            </a:pPr>
            <a:r>
              <a:rPr lang="ru-RU" sz="2400" dirty="0">
                <a:latin typeface="PT Sans"/>
              </a:rPr>
              <a:t>Все типы исключений являются подклассами класса </a:t>
            </a:r>
            <a:r>
              <a:rPr lang="en-US" sz="2400" dirty="0" err="1">
                <a:solidFill>
                  <a:srgbClr val="FF0000"/>
                </a:solidFill>
                <a:latin typeface="PT Sans"/>
              </a:rPr>
              <a:t>Throwable</a:t>
            </a:r>
            <a:endParaRPr lang="ru-RU" sz="2400" dirty="0">
              <a:solidFill>
                <a:srgbClr val="FF0000"/>
              </a:solidFill>
              <a:latin typeface="PT Sans"/>
            </a:endParaRPr>
          </a:p>
          <a:p>
            <a:pPr marL="457200" indent="-457200" algn="just">
              <a:buClr>
                <a:schemeClr val="accent5">
                  <a:lumMod val="90000"/>
                  <a:lumOff val="1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FF0000"/>
                </a:solidFill>
                <a:latin typeface="PT Sans"/>
              </a:rPr>
              <a:t>Exception</a:t>
            </a:r>
            <a:r>
              <a:rPr lang="en-US" sz="2400" dirty="0">
                <a:latin typeface="PT Sans"/>
              </a:rPr>
              <a:t> – </a:t>
            </a:r>
            <a:r>
              <a:rPr lang="ru-RU" sz="2400" dirty="0">
                <a:latin typeface="PT Sans"/>
              </a:rPr>
              <a:t>используется для исключительных состояний, которые должны перехватывать программы пользователя.</a:t>
            </a:r>
          </a:p>
          <a:p>
            <a:pPr marL="457200" indent="-457200" algn="just">
              <a:buClr>
                <a:schemeClr val="accent5">
                  <a:lumMod val="90000"/>
                  <a:lumOff val="1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FF0000"/>
                </a:solidFill>
                <a:latin typeface="PT Sans"/>
              </a:rPr>
              <a:t>Error</a:t>
            </a:r>
            <a:r>
              <a:rPr lang="en-US" sz="2400" dirty="0">
                <a:latin typeface="PT Sans"/>
              </a:rPr>
              <a:t> – </a:t>
            </a:r>
            <a:r>
              <a:rPr lang="ru-RU" sz="2400" dirty="0">
                <a:latin typeface="PT Sans"/>
              </a:rPr>
              <a:t>исключения, перехват которых вашей программой при нормальных обстоятельствах не ожидается.</a:t>
            </a:r>
            <a:endParaRPr lang="en-US" sz="2400" dirty="0">
              <a:latin typeface="PT Sans"/>
            </a:endParaRPr>
          </a:p>
          <a:p>
            <a:pPr algn="just">
              <a:buClr>
                <a:schemeClr val="accent5">
                  <a:lumMod val="90000"/>
                  <a:lumOff val="10000"/>
                </a:schemeClr>
              </a:buClr>
              <a:buFont typeface="Wingdings" pitchFamily="2" charset="2"/>
              <a:buChar char="§"/>
            </a:pPr>
            <a:endParaRPr lang="ru-RU" sz="3600" dirty="0">
              <a:latin typeface="PT Sans"/>
            </a:endParaRPr>
          </a:p>
        </p:txBody>
      </p:sp>
      <p:grpSp>
        <p:nvGrpSpPr>
          <p:cNvPr id="2" name="Группа 1"/>
          <p:cNvGrpSpPr/>
          <p:nvPr/>
        </p:nvGrpSpPr>
        <p:grpSpPr>
          <a:xfrm>
            <a:off x="1778793" y="3717032"/>
            <a:ext cx="5586414" cy="2584308"/>
            <a:chOff x="785786" y="2428868"/>
            <a:chExt cx="7594908" cy="3757520"/>
          </a:xfrm>
        </p:grpSpPr>
        <p:sp>
          <p:nvSpPr>
            <p:cNvPr id="4" name="Прямоугольник 3"/>
            <p:cNvSpPr/>
            <p:nvPr/>
          </p:nvSpPr>
          <p:spPr>
            <a:xfrm>
              <a:off x="3120760" y="2428868"/>
              <a:ext cx="2880000" cy="900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2"/>
                  </a:solidFill>
                </a:rPr>
                <a:t>Throwable</a:t>
              </a:r>
              <a:endParaRPr lang="ru-RU" sz="3200" dirty="0">
                <a:solidFill>
                  <a:schemeClr val="tx2"/>
                </a:solidFill>
              </a:endParaRPr>
            </a:p>
          </p:txBody>
        </p:sp>
        <p:sp>
          <p:nvSpPr>
            <p:cNvPr id="5" name="Прямоугольник 4"/>
            <p:cNvSpPr/>
            <p:nvPr/>
          </p:nvSpPr>
          <p:spPr>
            <a:xfrm>
              <a:off x="5500694" y="4029198"/>
              <a:ext cx="2880000" cy="900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Error</a:t>
              </a:r>
              <a:endParaRPr lang="ru-RU" sz="1400" dirty="0">
                <a:solidFill>
                  <a:schemeClr val="tx2"/>
                </a:solidFill>
              </a:endParaRPr>
            </a:p>
          </p:txBody>
        </p:sp>
        <p:sp>
          <p:nvSpPr>
            <p:cNvPr id="6" name="Прямоугольник 5"/>
            <p:cNvSpPr/>
            <p:nvPr/>
          </p:nvSpPr>
          <p:spPr>
            <a:xfrm>
              <a:off x="785786" y="5286388"/>
              <a:ext cx="2880000" cy="900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2"/>
                  </a:solidFill>
                </a:rPr>
                <a:t>RuntimeException</a:t>
              </a:r>
              <a:endParaRPr lang="ru-RU" sz="1400" dirty="0">
                <a:solidFill>
                  <a:schemeClr val="tx2"/>
                </a:solidFill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785786" y="4000504"/>
              <a:ext cx="2880000" cy="900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Exception</a:t>
              </a:r>
              <a:endParaRPr lang="ru-RU" sz="1400" dirty="0">
                <a:solidFill>
                  <a:schemeClr val="tx2"/>
                </a:solidFill>
              </a:endParaRPr>
            </a:p>
          </p:txBody>
        </p:sp>
        <p:cxnSp>
          <p:nvCxnSpPr>
            <p:cNvPr id="10" name="Прямая со стрелкой 9"/>
            <p:cNvCxnSpPr>
              <a:stCxn id="7" idx="0"/>
            </p:cNvCxnSpPr>
            <p:nvPr/>
          </p:nvCxnSpPr>
          <p:spPr>
            <a:xfrm rot="5400000" flipH="1" flipV="1">
              <a:off x="2684513" y="2898835"/>
              <a:ext cx="642942" cy="156039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 стрелкой 11"/>
            <p:cNvCxnSpPr>
              <a:stCxn id="5" idx="0"/>
            </p:cNvCxnSpPr>
            <p:nvPr/>
          </p:nvCxnSpPr>
          <p:spPr>
            <a:xfrm rot="16200000" flipV="1">
              <a:off x="5849157" y="2937661"/>
              <a:ext cx="671636" cy="151143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 стрелкой 13"/>
            <p:cNvCxnSpPr>
              <a:stCxn id="6" idx="0"/>
              <a:endCxn id="7" idx="2"/>
            </p:cNvCxnSpPr>
            <p:nvPr/>
          </p:nvCxnSpPr>
          <p:spPr>
            <a:xfrm rot="5400000" flipH="1" flipV="1">
              <a:off x="2032844" y="5093446"/>
              <a:ext cx="385884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345462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0" y="-9435"/>
            <a:ext cx="9144000" cy="874143"/>
          </a:xfrm>
        </p:spPr>
        <p:txBody>
          <a:bodyPr anchor="ctr"/>
          <a:lstStyle/>
          <a:p>
            <a:pPr algn="ctr"/>
            <a:r>
              <a:rPr lang="en-US" sz="3600" dirty="0"/>
              <a:t>Error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214282" y="928670"/>
            <a:ext cx="8715436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accent5">
                  <a:lumMod val="90000"/>
                  <a:lumOff val="10000"/>
                </a:schemeClr>
              </a:buClr>
              <a:buFont typeface="Wingdings" pitchFamily="2" charset="2"/>
              <a:buChar char="§"/>
            </a:pPr>
            <a:r>
              <a:rPr lang="ru-RU" sz="3600" dirty="0">
                <a:latin typeface="PT Sans"/>
              </a:rPr>
              <a:t> </a:t>
            </a:r>
            <a:r>
              <a:rPr lang="ru-RU" sz="3200" dirty="0">
                <a:latin typeface="PT Sans"/>
              </a:rPr>
              <a:t>применяются </a:t>
            </a:r>
            <a:r>
              <a:rPr lang="en-US" sz="3200" dirty="0">
                <a:latin typeface="PT Sans"/>
              </a:rPr>
              <a:t>JVM</a:t>
            </a:r>
            <a:r>
              <a:rPr lang="ru-RU" sz="3200" dirty="0">
                <a:latin typeface="PT Sans"/>
              </a:rPr>
              <a:t> для указания ошибок, имеющих отношение непосредственно к среде времени выполнения</a:t>
            </a:r>
          </a:p>
          <a:p>
            <a:pPr algn="just">
              <a:buClr>
                <a:schemeClr val="accent5">
                  <a:lumMod val="90000"/>
                  <a:lumOff val="10000"/>
                </a:schemeClr>
              </a:buClr>
              <a:buFont typeface="Wingdings" pitchFamily="2" charset="2"/>
              <a:buChar char="§"/>
            </a:pPr>
            <a:r>
              <a:rPr lang="ru-RU" sz="3200" dirty="0">
                <a:latin typeface="PT Sans"/>
              </a:rPr>
              <a:t> возникают только во время выполнения программы</a:t>
            </a:r>
          </a:p>
          <a:p>
            <a:pPr algn="just">
              <a:buClr>
                <a:schemeClr val="accent5">
                  <a:lumMod val="90000"/>
                  <a:lumOff val="10000"/>
                </a:schemeClr>
              </a:buClr>
              <a:buFont typeface="Wingdings" pitchFamily="2" charset="2"/>
              <a:buChar char="§"/>
            </a:pPr>
            <a:r>
              <a:rPr lang="ru-RU" sz="3200" dirty="0">
                <a:latin typeface="PT Sans"/>
              </a:rPr>
              <a:t> связаны с серьезными ошибками, к примеру – переполнение стека</a:t>
            </a:r>
          </a:p>
          <a:p>
            <a:pPr algn="just">
              <a:buClr>
                <a:schemeClr val="accent5">
                  <a:lumMod val="90000"/>
                  <a:lumOff val="10000"/>
                </a:schemeClr>
              </a:buClr>
              <a:buFont typeface="Wingdings" pitchFamily="2" charset="2"/>
              <a:buChar char="§"/>
            </a:pPr>
            <a:r>
              <a:rPr lang="ru-RU" sz="3200" dirty="0">
                <a:latin typeface="PT Sans"/>
              </a:rPr>
              <a:t> не подлежат исправлению и не могут обрабатываться приложением</a:t>
            </a:r>
            <a:endParaRPr lang="ru-RU" sz="3600" dirty="0">
              <a:latin typeface="PT Sans"/>
            </a:endParaRPr>
          </a:p>
        </p:txBody>
      </p:sp>
    </p:spTree>
    <p:extLst>
      <p:ext uri="{BB962C8B-B14F-4D97-AF65-F5344CB8AC3E}">
        <p14:creationId xmlns:p14="http://schemas.microsoft.com/office/powerpoint/2010/main" val="6571841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0" y="-9435"/>
            <a:ext cx="9144000" cy="874143"/>
          </a:xfrm>
        </p:spPr>
        <p:txBody>
          <a:bodyPr anchor="ctr"/>
          <a:lstStyle/>
          <a:p>
            <a:pPr algn="ctr"/>
            <a:r>
              <a:rPr lang="ru-RU" sz="3600" dirty="0"/>
              <a:t>Иерархия </a:t>
            </a:r>
            <a:r>
              <a:rPr lang="en-US" sz="3600" dirty="0"/>
              <a:t>Error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t="927" b="1656"/>
          <a:stretch>
            <a:fillRect/>
          </a:stretch>
        </p:blipFill>
        <p:spPr bwMode="auto">
          <a:xfrm>
            <a:off x="1905000" y="928670"/>
            <a:ext cx="5738834" cy="5500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5449682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0" y="-9435"/>
            <a:ext cx="9144000" cy="874143"/>
          </a:xfrm>
        </p:spPr>
        <p:txBody>
          <a:bodyPr anchor="ctr"/>
          <a:lstStyle/>
          <a:p>
            <a:pPr algn="ctr"/>
            <a:r>
              <a:rPr lang="en-US" sz="3600" dirty="0"/>
              <a:t>Exception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214282" y="785794"/>
            <a:ext cx="87154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accent5">
                  <a:lumMod val="90000"/>
                  <a:lumOff val="10000"/>
                </a:schemeClr>
              </a:buClr>
              <a:buFont typeface="Wingdings" pitchFamily="2" charset="2"/>
              <a:buChar char="§"/>
            </a:pPr>
            <a:r>
              <a:rPr lang="ru-RU" sz="3600" dirty="0">
                <a:latin typeface="PT Sans"/>
              </a:rPr>
              <a:t> </a:t>
            </a:r>
            <a:r>
              <a:rPr lang="ru-RU" sz="3200" dirty="0">
                <a:latin typeface="PT Sans"/>
              </a:rPr>
              <a:t>делятся на два вида:</a:t>
            </a:r>
          </a:p>
          <a:p>
            <a:pPr lvl="1" algn="just">
              <a:buClr>
                <a:schemeClr val="accent5">
                  <a:lumMod val="90000"/>
                  <a:lumOff val="10000"/>
                </a:schemeClr>
              </a:buClr>
              <a:buFont typeface="Wingdings" pitchFamily="2" charset="2"/>
              <a:buChar char="Ø"/>
            </a:pPr>
            <a:r>
              <a:rPr lang="ru-RU" sz="3600" dirty="0">
                <a:latin typeface="PT Sans"/>
              </a:rPr>
              <a:t> проверяемые (</a:t>
            </a:r>
            <a:r>
              <a:rPr lang="en-US" sz="3600" i="1" dirty="0">
                <a:latin typeface="PT Sans"/>
              </a:rPr>
              <a:t>checked</a:t>
            </a:r>
            <a:r>
              <a:rPr lang="ru-RU" sz="3600" dirty="0">
                <a:latin typeface="PT Sans"/>
              </a:rPr>
              <a:t>)</a:t>
            </a:r>
            <a:endParaRPr lang="en-US" sz="3600" dirty="0">
              <a:latin typeface="PT Sans"/>
            </a:endParaRPr>
          </a:p>
          <a:p>
            <a:pPr lvl="1" algn="just">
              <a:buClr>
                <a:schemeClr val="accent5">
                  <a:lumMod val="90000"/>
                  <a:lumOff val="10000"/>
                </a:schemeClr>
              </a:buClr>
              <a:buFont typeface="Wingdings" pitchFamily="2" charset="2"/>
              <a:buChar char="Ø"/>
            </a:pPr>
            <a:r>
              <a:rPr lang="en-US" sz="3600" dirty="0">
                <a:latin typeface="PT Sans"/>
              </a:rPr>
              <a:t> </a:t>
            </a:r>
            <a:r>
              <a:rPr lang="ru-RU" sz="3600" dirty="0">
                <a:latin typeface="PT Sans"/>
              </a:rPr>
              <a:t>не проверяемые (</a:t>
            </a:r>
            <a:r>
              <a:rPr lang="en-US" sz="3600" i="1" dirty="0">
                <a:latin typeface="PT Sans"/>
              </a:rPr>
              <a:t>unchecked</a:t>
            </a:r>
            <a:r>
              <a:rPr lang="ru-RU" sz="3600" dirty="0">
                <a:latin typeface="PT Sans"/>
              </a:rPr>
              <a:t>)</a:t>
            </a:r>
          </a:p>
        </p:txBody>
      </p:sp>
      <p:pic>
        <p:nvPicPr>
          <p:cNvPr id="4098" name="Picture 2" descr="http://javastudy.ru/wp-content/uploads/2016/01/exceptionsInJavaHierarchy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536442"/>
            <a:ext cx="9144000" cy="396439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860123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0" y="-9435"/>
            <a:ext cx="9144000" cy="874143"/>
          </a:xfrm>
        </p:spPr>
        <p:txBody>
          <a:bodyPr anchor="ctr"/>
          <a:lstStyle/>
          <a:p>
            <a:pPr algn="ctr"/>
            <a:r>
              <a:rPr lang="ru-RU" sz="3600" dirty="0"/>
              <a:t>Проверяемые исключения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214282" y="980142"/>
            <a:ext cx="8715436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accent5">
                  <a:lumMod val="90000"/>
                  <a:lumOff val="10000"/>
                </a:schemeClr>
              </a:buClr>
              <a:buFont typeface="Wingdings" pitchFamily="2" charset="2"/>
              <a:buChar char="§"/>
            </a:pPr>
            <a:r>
              <a:rPr lang="ru-RU" sz="3600" dirty="0">
                <a:latin typeface="PT Sans"/>
              </a:rPr>
              <a:t> </a:t>
            </a:r>
            <a:r>
              <a:rPr lang="ru-RU" sz="3200" dirty="0">
                <a:latin typeface="PT Sans"/>
              </a:rPr>
              <a:t>должны быть обработаны в методе, который может их генерировать или включены в </a:t>
            </a:r>
            <a:r>
              <a:rPr lang="en-US" sz="3200" i="1" dirty="0">
                <a:latin typeface="PT Sans"/>
              </a:rPr>
              <a:t>throws</a:t>
            </a:r>
            <a:r>
              <a:rPr lang="ru-RU" sz="3200" dirty="0">
                <a:latin typeface="PT Sans"/>
              </a:rPr>
              <a:t>-список метода для дальнейшей обработки</a:t>
            </a:r>
          </a:p>
          <a:p>
            <a:pPr algn="just">
              <a:buClr>
                <a:schemeClr val="accent5">
                  <a:lumMod val="90000"/>
                  <a:lumOff val="10000"/>
                </a:schemeClr>
              </a:buClr>
              <a:buFont typeface="Wingdings" pitchFamily="2" charset="2"/>
              <a:buChar char="§"/>
            </a:pPr>
            <a:r>
              <a:rPr lang="ru-RU" sz="3200" dirty="0">
                <a:latin typeface="PT Sans"/>
              </a:rPr>
              <a:t> возможность возникновения проверяемого исключения может быть отслежена на этапе компиляции кода</a:t>
            </a:r>
            <a:endParaRPr lang="ru-RU" sz="3600" dirty="0">
              <a:latin typeface="PT Sans"/>
            </a:endParaRPr>
          </a:p>
        </p:txBody>
      </p:sp>
    </p:spTree>
    <p:extLst>
      <p:ext uri="{BB962C8B-B14F-4D97-AF65-F5344CB8AC3E}">
        <p14:creationId xmlns:p14="http://schemas.microsoft.com/office/powerpoint/2010/main" val="27437298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0" y="-9435"/>
            <a:ext cx="9144000" cy="874143"/>
          </a:xfrm>
        </p:spPr>
        <p:txBody>
          <a:bodyPr anchor="ctr"/>
          <a:lstStyle/>
          <a:p>
            <a:pPr algn="ctr"/>
            <a:r>
              <a:rPr lang="ru-RU" sz="3200" dirty="0"/>
              <a:t>Подклассы проверяемых</a:t>
            </a:r>
            <a:br>
              <a:rPr lang="ru-RU" sz="3200" dirty="0"/>
            </a:br>
            <a:r>
              <a:rPr lang="ru-RU" sz="3200" dirty="0"/>
              <a:t> исключений</a:t>
            </a:r>
            <a:endParaRPr lang="ru-RU" sz="1800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357158" y="1071546"/>
          <a:ext cx="8501122" cy="5364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505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505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4012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Исключение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Значение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4012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/>
                        <a:t>ClassNotFound</a:t>
                      </a:r>
                      <a:r>
                        <a:rPr lang="en-US" b="1" baseline="0" dirty="0" err="1"/>
                        <a:t>Exception</a:t>
                      </a:r>
                      <a:endParaRPr lang="ru-RU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dirty="0"/>
                        <a:t>Класс не найден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4012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/>
                        <a:t>CloneNotSupportedException</a:t>
                      </a:r>
                      <a:endParaRPr lang="ru-RU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dirty="0"/>
                        <a:t>Попытка клонировать объект,</a:t>
                      </a:r>
                      <a:r>
                        <a:rPr lang="ru-RU" baseline="0" dirty="0"/>
                        <a:t> который не реализует интерфейс </a:t>
                      </a:r>
                      <a:r>
                        <a:rPr lang="en-US" baseline="0" dirty="0" err="1"/>
                        <a:t>Cloneable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4012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/>
                        <a:t>IllegalAccessException</a:t>
                      </a:r>
                      <a:endParaRPr lang="ru-RU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dirty="0"/>
                        <a:t>Доступ</a:t>
                      </a:r>
                      <a:r>
                        <a:rPr lang="ru-RU" baseline="0" dirty="0"/>
                        <a:t> к классу отклонен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4012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/>
                        <a:t>InstantiationException</a:t>
                      </a:r>
                      <a:endParaRPr lang="ru-RU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dirty="0"/>
                        <a:t>Попытка создать</a:t>
                      </a:r>
                      <a:r>
                        <a:rPr lang="ru-RU" baseline="0" dirty="0"/>
                        <a:t> объект абстрактного класса или интерфейса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4012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/>
                        <a:t>InterruptedException</a:t>
                      </a:r>
                      <a:endParaRPr lang="ru-RU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dirty="0"/>
                        <a:t>Один поток был прерван другим потоком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4012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/>
                        <a:t>NoSuchFieldException</a:t>
                      </a:r>
                      <a:endParaRPr lang="ru-RU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dirty="0"/>
                        <a:t>Требуемое поле не существует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34012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/>
                        <a:t>NoSuchMethodException</a:t>
                      </a:r>
                      <a:endParaRPr lang="ru-RU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dirty="0"/>
                        <a:t>Требуемый метод не существует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72707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0" y="-9435"/>
            <a:ext cx="9144000" cy="874143"/>
          </a:xfrm>
        </p:spPr>
        <p:txBody>
          <a:bodyPr anchor="ctr"/>
          <a:lstStyle/>
          <a:p>
            <a:pPr algn="ctr"/>
            <a:r>
              <a:rPr lang="ru-RU" sz="3600" dirty="0"/>
              <a:t>Непроверяемые исключения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214282" y="928670"/>
            <a:ext cx="871543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accent5">
                  <a:lumMod val="90000"/>
                  <a:lumOff val="10000"/>
                </a:schemeClr>
              </a:buClr>
              <a:buFont typeface="Wingdings" pitchFamily="2" charset="2"/>
              <a:buChar char="§"/>
            </a:pPr>
            <a:r>
              <a:rPr lang="ru-RU" sz="3600" dirty="0">
                <a:latin typeface="PT Sans"/>
              </a:rPr>
              <a:t> </a:t>
            </a:r>
            <a:r>
              <a:rPr lang="ru-RU" sz="3200" dirty="0">
                <a:latin typeface="PT Sans"/>
              </a:rPr>
              <a:t>наследуются от класса </a:t>
            </a:r>
            <a:r>
              <a:rPr lang="en-US" sz="3200" dirty="0" err="1">
                <a:latin typeface="PT Sans"/>
              </a:rPr>
              <a:t>RuntimeException</a:t>
            </a:r>
            <a:endParaRPr lang="en-US" sz="3200" dirty="0">
              <a:latin typeface="PT Sans"/>
            </a:endParaRPr>
          </a:p>
          <a:p>
            <a:pPr algn="just">
              <a:buClr>
                <a:schemeClr val="accent5">
                  <a:lumMod val="90000"/>
                  <a:lumOff val="10000"/>
                </a:schemeClr>
              </a:buClr>
              <a:buFont typeface="Wingdings" pitchFamily="2" charset="2"/>
              <a:buChar char="§"/>
            </a:pPr>
            <a:r>
              <a:rPr lang="en-US" sz="3200" dirty="0">
                <a:latin typeface="PT Sans"/>
              </a:rPr>
              <a:t> </a:t>
            </a:r>
            <a:r>
              <a:rPr lang="ru-RU" sz="3200" dirty="0">
                <a:latin typeface="PT Sans"/>
              </a:rPr>
              <a:t>компилятор не проверяет, генерирует ли и обрабатывает ли метод эти исключения</a:t>
            </a:r>
          </a:p>
          <a:p>
            <a:pPr algn="just">
              <a:buClr>
                <a:schemeClr val="accent5">
                  <a:lumMod val="90000"/>
                  <a:lumOff val="10000"/>
                </a:schemeClr>
              </a:buClr>
              <a:buFont typeface="Wingdings" pitchFamily="2" charset="2"/>
              <a:buChar char="§"/>
            </a:pPr>
            <a:r>
              <a:rPr lang="ru-RU" sz="3200" dirty="0">
                <a:latin typeface="PT Sans"/>
              </a:rPr>
              <a:t> автоматически генерируются при возникновении ошибок во время выполнения приложения</a:t>
            </a:r>
            <a:endParaRPr lang="ru-RU" sz="3600" dirty="0">
              <a:latin typeface="PT Sans"/>
            </a:endParaRPr>
          </a:p>
        </p:txBody>
      </p:sp>
    </p:spTree>
    <p:extLst>
      <p:ext uri="{BB962C8B-B14F-4D97-AF65-F5344CB8AC3E}">
        <p14:creationId xmlns:p14="http://schemas.microsoft.com/office/powerpoint/2010/main" val="31899675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0" y="-9435"/>
            <a:ext cx="9144000" cy="874143"/>
          </a:xfrm>
        </p:spPr>
        <p:txBody>
          <a:bodyPr anchor="ctr"/>
          <a:lstStyle/>
          <a:p>
            <a:pPr algn="ctr"/>
            <a:r>
              <a:rPr lang="ru-RU" sz="3200" dirty="0"/>
              <a:t>Подклассы непроверяемых</a:t>
            </a:r>
            <a:br>
              <a:rPr lang="ru-RU" sz="3200" dirty="0"/>
            </a:br>
            <a:r>
              <a:rPr lang="ru-RU" sz="3200" dirty="0"/>
              <a:t> исключений</a:t>
            </a:r>
            <a:endParaRPr lang="ru-RU" sz="1800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357158" y="1000108"/>
          <a:ext cx="8501122" cy="53828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505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505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4012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Исключение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Значение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4012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/>
                        <a:t>ArithmeticException</a:t>
                      </a:r>
                      <a:endParaRPr lang="ru-RU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dirty="0"/>
                        <a:t>Арифметическая</a:t>
                      </a:r>
                      <a:r>
                        <a:rPr lang="ru-RU" baseline="0" dirty="0"/>
                        <a:t> ошибка типа деление на ноль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4012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/>
                        <a:t>ArrayIndexOutOfBoundsException</a:t>
                      </a:r>
                      <a:endParaRPr lang="ru-RU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dirty="0"/>
                        <a:t>Индекс массива находится вне границ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4012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/>
                        <a:t>ArrayStoreException</a:t>
                      </a:r>
                      <a:endParaRPr lang="ru-RU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baseline="0" dirty="0"/>
                        <a:t>Назначение элементу массива несовместимого типа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4012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/>
                        <a:t>ClassCastException</a:t>
                      </a:r>
                      <a:endParaRPr lang="ru-RU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dirty="0"/>
                        <a:t>Недопустимое</a:t>
                      </a:r>
                      <a:r>
                        <a:rPr lang="ru-RU" baseline="0" dirty="0"/>
                        <a:t> приведение типов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4012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/>
                        <a:t>IllegalArgumentException</a:t>
                      </a:r>
                      <a:endParaRPr lang="ru-RU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dirty="0"/>
                        <a:t>При вызове</a:t>
                      </a:r>
                      <a:r>
                        <a:rPr lang="ru-RU" baseline="0" dirty="0"/>
                        <a:t> метода использован неверный аргумент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4012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/>
                        <a:t>IllegalMonitorStateException</a:t>
                      </a:r>
                      <a:endParaRPr lang="ru-RU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dirty="0"/>
                        <a:t>Неверная операция монитора, типа ожидания на разблокированном потоке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34012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/>
                        <a:t>IllegalStateException</a:t>
                      </a:r>
                      <a:endParaRPr lang="ru-RU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dirty="0"/>
                        <a:t>Среда или приложение находятся в некорректном состоянии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2119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Содержимое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800" dirty="0"/>
              <a:t>Garbage Collector</a:t>
            </a:r>
          </a:p>
          <a:p>
            <a:pPr>
              <a:spcAft>
                <a:spcPts val="600"/>
              </a:spcAft>
            </a:pPr>
            <a:r>
              <a:rPr lang="ru-RU" sz="2800" dirty="0"/>
              <a:t>Исключения</a:t>
            </a:r>
          </a:p>
          <a:p>
            <a:pPr>
              <a:spcAft>
                <a:spcPts val="600"/>
              </a:spcAft>
            </a:pPr>
            <a:r>
              <a:rPr lang="ru-RU" sz="2800" dirty="0"/>
              <a:t>Логирование</a:t>
            </a:r>
          </a:p>
          <a:p>
            <a:pPr>
              <a:spcAft>
                <a:spcPts val="600"/>
              </a:spcAft>
            </a:pPr>
            <a:r>
              <a:rPr lang="ru-RU" sz="2800" dirty="0"/>
              <a:t>Утверждения</a:t>
            </a:r>
            <a:endParaRPr lang="en-US" sz="2800" dirty="0"/>
          </a:p>
          <a:p>
            <a:pPr>
              <a:spcAft>
                <a:spcPts val="600"/>
              </a:spcAft>
            </a:pPr>
            <a:r>
              <a:rPr lang="en-US" sz="2800" dirty="0"/>
              <a:t>String – </a:t>
            </a:r>
            <a:r>
              <a:rPr lang="ru-RU" sz="2800" dirty="0"/>
              <a:t>обработка строк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String Pool</a:t>
            </a:r>
          </a:p>
          <a:p>
            <a:pPr>
              <a:spcAft>
                <a:spcPts val="600"/>
              </a:spcAft>
            </a:pPr>
            <a:r>
              <a:rPr lang="ru-RU" sz="2800" dirty="0"/>
              <a:t>Ввод-вывод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Try </a:t>
            </a:r>
            <a:r>
              <a:rPr lang="ru-RU" sz="2800" dirty="0"/>
              <a:t>с ресурсами</a:t>
            </a:r>
          </a:p>
          <a:p>
            <a:pPr>
              <a:spcAft>
                <a:spcPts val="600"/>
              </a:spcAft>
            </a:pPr>
            <a:endParaRPr lang="ru-RU" sz="2800" dirty="0"/>
          </a:p>
          <a:p>
            <a:pPr>
              <a:spcAft>
                <a:spcPts val="600"/>
              </a:spcAft>
            </a:pPr>
            <a:endParaRPr lang="ru-RU" sz="2800" dirty="0"/>
          </a:p>
          <a:p>
            <a:pPr>
              <a:spcAft>
                <a:spcPts val="600"/>
              </a:spcAft>
            </a:pPr>
            <a:endParaRPr lang="en-US" sz="2800" dirty="0"/>
          </a:p>
          <a:p>
            <a:pPr>
              <a:spcAft>
                <a:spcPts val="600"/>
              </a:spcAft>
            </a:pPr>
            <a:endParaRPr lang="en-US" sz="2800" dirty="0"/>
          </a:p>
          <a:p>
            <a:pPr>
              <a:spcAft>
                <a:spcPts val="600"/>
              </a:spcAft>
            </a:pPr>
            <a:endParaRPr lang="ru-RU" sz="28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ru-RU" sz="3600" dirty="0"/>
              <a:t>План</a:t>
            </a:r>
            <a:r>
              <a:rPr lang="ru-RU" dirty="0"/>
              <a:t> </a:t>
            </a:r>
            <a:r>
              <a:rPr lang="ru-RU" sz="3600" dirty="0"/>
              <a:t>лекции</a:t>
            </a:r>
            <a:endParaRPr lang="ru-RU" dirty="0"/>
          </a:p>
        </p:txBody>
      </p:sp>
      <p:pic>
        <p:nvPicPr>
          <p:cNvPr id="4" name="Рисунок 3" descr="Изображение выглядит как еда, рисунок&#10;&#10;Автоматически созданное описание">
            <a:extLst>
              <a:ext uri="{FF2B5EF4-FFF2-40B4-BE49-F238E27FC236}">
                <a16:creationId xmlns:a16="http://schemas.microsoft.com/office/drawing/2014/main" id="{0FFFB038-C0D1-4BB3-84F8-C421BD58605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7622" y="1417644"/>
            <a:ext cx="2598168" cy="476728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863811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0" y="-9435"/>
            <a:ext cx="9144000" cy="874143"/>
          </a:xfrm>
        </p:spPr>
        <p:txBody>
          <a:bodyPr anchor="ctr"/>
          <a:lstStyle/>
          <a:p>
            <a:pPr algn="ctr"/>
            <a:r>
              <a:rPr lang="ru-RU" sz="3200" dirty="0"/>
              <a:t>Подклассы непроверяемых</a:t>
            </a:r>
            <a:br>
              <a:rPr lang="ru-RU" sz="3200" dirty="0"/>
            </a:br>
            <a:r>
              <a:rPr lang="ru-RU" sz="3200" dirty="0"/>
              <a:t> исключений </a:t>
            </a:r>
            <a:r>
              <a:rPr lang="en-US" sz="3200" dirty="0"/>
              <a:t>[2]</a:t>
            </a:r>
            <a:endParaRPr lang="ru-RU" sz="1800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357158" y="1018602"/>
          <a:ext cx="8501122" cy="539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505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505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Исключение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Значение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 err="1"/>
                        <a:t>IllegalThreadStateException</a:t>
                      </a:r>
                      <a:endParaRPr lang="ru-RU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800" dirty="0"/>
                        <a:t>Требуемая операци</a:t>
                      </a:r>
                      <a:r>
                        <a:rPr lang="ru-RU" sz="1800" baseline="0" dirty="0"/>
                        <a:t>я не совместима с текущим состоянием потока</a:t>
                      </a:r>
                      <a:endParaRPr lang="ru-RU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 err="1"/>
                        <a:t>IndexOutOfBoundsException</a:t>
                      </a:r>
                      <a:endParaRPr lang="ru-RU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800" dirty="0"/>
                        <a:t>Некоторый ти</a:t>
                      </a:r>
                      <a:r>
                        <a:rPr lang="ru-RU" sz="1800" baseline="0" dirty="0"/>
                        <a:t>п индекса находится вне границ</a:t>
                      </a:r>
                      <a:endParaRPr lang="ru-RU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 err="1"/>
                        <a:t>NegativeArraySizeException</a:t>
                      </a:r>
                      <a:endParaRPr lang="ru-RU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800" baseline="0" dirty="0"/>
                        <a:t>Массив с отрицательным размером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 err="1"/>
                        <a:t>NullPointerException</a:t>
                      </a:r>
                      <a:endParaRPr lang="ru-RU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800" dirty="0"/>
                        <a:t>Недопустимое использование нулевой ссылки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 err="1"/>
                        <a:t>NumberFormatException</a:t>
                      </a:r>
                      <a:endParaRPr lang="ru-RU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800" dirty="0"/>
                        <a:t>Недопустимое преобразование строки в числовой формат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 err="1"/>
                        <a:t>SecurityException</a:t>
                      </a:r>
                      <a:endParaRPr lang="ru-RU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800" dirty="0"/>
                        <a:t>Попытка нарушить защиту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 err="1"/>
                        <a:t>StringIndexOutOfBoundException</a:t>
                      </a:r>
                      <a:endParaRPr lang="ru-RU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800" dirty="0"/>
                        <a:t>Попытка</a:t>
                      </a:r>
                      <a:r>
                        <a:rPr lang="ru-RU" sz="1800" baseline="0" dirty="0"/>
                        <a:t> индексировать вне границ строки</a:t>
                      </a:r>
                      <a:endParaRPr lang="ru-RU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 err="1"/>
                        <a:t>UnsupportedOperationException</a:t>
                      </a:r>
                      <a:endParaRPr lang="ru-RU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800" dirty="0"/>
                        <a:t>Неподдерживаемая</a:t>
                      </a:r>
                      <a:r>
                        <a:rPr lang="ru-RU" sz="1800" baseline="0" dirty="0"/>
                        <a:t> операция</a:t>
                      </a:r>
                      <a:endParaRPr lang="ru-RU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05440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0" y="-9435"/>
            <a:ext cx="9144000" cy="874143"/>
          </a:xfrm>
        </p:spPr>
        <p:txBody>
          <a:bodyPr anchor="ctr"/>
          <a:lstStyle/>
          <a:p>
            <a:pPr algn="ctr"/>
            <a:r>
              <a:rPr lang="en-US" sz="3600" dirty="0"/>
              <a:t>throw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214282" y="928670"/>
            <a:ext cx="8715436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accent5">
                  <a:lumMod val="90000"/>
                  <a:lumOff val="10000"/>
                </a:schemeClr>
              </a:buClr>
              <a:buFont typeface="Wingdings" pitchFamily="2" charset="2"/>
              <a:buChar char="§"/>
            </a:pPr>
            <a:r>
              <a:rPr lang="ru-RU" sz="3600" dirty="0">
                <a:latin typeface="PT Sans"/>
              </a:rPr>
              <a:t> </a:t>
            </a:r>
            <a:r>
              <a:rPr lang="ru-RU" sz="3200" dirty="0">
                <a:latin typeface="PT Sans"/>
              </a:rPr>
              <a:t>программа может сама явно выбрасывать исключения, используя оператор </a:t>
            </a:r>
            <a:r>
              <a:rPr lang="en-US" sz="3200" dirty="0">
                <a:latin typeface="PT Sans"/>
              </a:rPr>
              <a:t>throw</a:t>
            </a:r>
          </a:p>
          <a:p>
            <a:pPr algn="just">
              <a:buClr>
                <a:schemeClr val="accent5">
                  <a:lumMod val="90000"/>
                  <a:lumOff val="10000"/>
                </a:schemeClr>
              </a:buClr>
            </a:pPr>
            <a:r>
              <a:rPr lang="en-US" sz="3200" dirty="0">
                <a:latin typeface="PT Sans"/>
              </a:rPr>
              <a:t> </a:t>
            </a:r>
          </a:p>
          <a:p>
            <a:pPr algn="just">
              <a:buClr>
                <a:schemeClr val="accent5">
                  <a:lumMod val="90000"/>
                  <a:lumOff val="10000"/>
                </a:schemeClr>
              </a:buClr>
            </a:pPr>
            <a:endParaRPr lang="en-US" sz="3200" dirty="0">
              <a:latin typeface="PT Sans"/>
            </a:endParaRPr>
          </a:p>
          <a:p>
            <a:pPr algn="just">
              <a:buClr>
                <a:schemeClr val="accent5">
                  <a:lumMod val="90000"/>
                  <a:lumOff val="10000"/>
                </a:schemeClr>
              </a:buClr>
              <a:buFont typeface="Wingdings" pitchFamily="2" charset="2"/>
              <a:buChar char="§"/>
            </a:pPr>
            <a:r>
              <a:rPr lang="en-US" sz="3200" dirty="0">
                <a:latin typeface="PT Sans"/>
              </a:rPr>
              <a:t> </a:t>
            </a:r>
            <a:r>
              <a:rPr lang="en-US" sz="3200" dirty="0" err="1">
                <a:latin typeface="PT Sans"/>
              </a:rPr>
              <a:t>throwableInstance</a:t>
            </a:r>
            <a:r>
              <a:rPr lang="en-US" sz="3200" dirty="0">
                <a:latin typeface="PT Sans"/>
              </a:rPr>
              <a:t> </a:t>
            </a:r>
            <a:r>
              <a:rPr lang="ru-RU" sz="3200" dirty="0">
                <a:latin typeface="PT Sans"/>
              </a:rPr>
              <a:t>должен быть объектом типа </a:t>
            </a:r>
            <a:r>
              <a:rPr lang="en-US" sz="3200" b="1" i="1" dirty="0" err="1">
                <a:solidFill>
                  <a:srgbClr val="00B050"/>
                </a:solidFill>
                <a:latin typeface="PT Sans"/>
              </a:rPr>
              <a:t>Throwable</a:t>
            </a:r>
            <a:endParaRPr lang="en-US" sz="3200" b="1" i="1" dirty="0">
              <a:solidFill>
                <a:srgbClr val="00B050"/>
              </a:solidFill>
              <a:latin typeface="PT Sans"/>
            </a:endParaRPr>
          </a:p>
          <a:p>
            <a:pPr algn="just">
              <a:buClr>
                <a:schemeClr val="accent5">
                  <a:lumMod val="90000"/>
                  <a:lumOff val="10000"/>
                </a:schemeClr>
              </a:buClr>
              <a:buFont typeface="Wingdings" pitchFamily="2" charset="2"/>
              <a:buChar char="§"/>
            </a:pPr>
            <a:r>
              <a:rPr lang="en-US" sz="3200" dirty="0">
                <a:latin typeface="PT Sans"/>
              </a:rPr>
              <a:t> </a:t>
            </a:r>
            <a:r>
              <a:rPr lang="ru-RU" sz="3200" dirty="0">
                <a:latin typeface="PT Sans"/>
              </a:rPr>
              <a:t>существует 2 способа получения </a:t>
            </a:r>
            <a:r>
              <a:rPr lang="en-US" sz="3200" dirty="0" err="1">
                <a:latin typeface="PT Sans"/>
              </a:rPr>
              <a:t>Throwable</a:t>
            </a:r>
            <a:r>
              <a:rPr lang="en-US" sz="3200" dirty="0">
                <a:latin typeface="PT Sans"/>
              </a:rPr>
              <a:t>-</a:t>
            </a:r>
            <a:r>
              <a:rPr lang="ru-RU" sz="3200" dirty="0">
                <a:latin typeface="PT Sans"/>
              </a:rPr>
              <a:t>объекта:</a:t>
            </a:r>
          </a:p>
          <a:p>
            <a:pPr lvl="1" algn="just">
              <a:buClr>
                <a:schemeClr val="accent5">
                  <a:lumMod val="90000"/>
                  <a:lumOff val="10000"/>
                </a:schemeClr>
              </a:buClr>
              <a:buFont typeface="Wingdings" pitchFamily="2" charset="2"/>
              <a:buChar char="§"/>
            </a:pPr>
            <a:r>
              <a:rPr lang="ru-RU" sz="3200" dirty="0">
                <a:latin typeface="PT Sans"/>
              </a:rPr>
              <a:t> использование параметра из </a:t>
            </a:r>
            <a:r>
              <a:rPr lang="en-US" sz="3200" b="1" i="1" dirty="0">
                <a:solidFill>
                  <a:srgbClr val="00B050"/>
                </a:solidFill>
                <a:latin typeface="PT Sans"/>
              </a:rPr>
              <a:t>catch</a:t>
            </a:r>
          </a:p>
          <a:p>
            <a:pPr lvl="1" algn="just">
              <a:buClr>
                <a:schemeClr val="accent5">
                  <a:lumMod val="90000"/>
                  <a:lumOff val="10000"/>
                </a:schemeClr>
              </a:buClr>
              <a:buFont typeface="Wingdings" pitchFamily="2" charset="2"/>
              <a:buChar char="§"/>
            </a:pPr>
            <a:r>
              <a:rPr lang="ru-RU" sz="3200" dirty="0">
                <a:latin typeface="PT Sans"/>
              </a:rPr>
              <a:t> создание объекта с помощью </a:t>
            </a:r>
            <a:r>
              <a:rPr lang="en-US" sz="3200" b="1" i="1" dirty="0">
                <a:solidFill>
                  <a:srgbClr val="00B050"/>
                </a:solidFill>
                <a:latin typeface="PT Sans"/>
              </a:rPr>
              <a:t>new</a:t>
            </a:r>
            <a:endParaRPr lang="ru-RU" sz="3200" b="1" i="1" dirty="0">
              <a:solidFill>
                <a:srgbClr val="00B050"/>
              </a:solidFill>
              <a:latin typeface="PT Sans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8337" y="2132856"/>
            <a:ext cx="5267325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5955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0" y="-9435"/>
            <a:ext cx="9144000" cy="874143"/>
          </a:xfrm>
        </p:spPr>
        <p:txBody>
          <a:bodyPr anchor="ctr"/>
          <a:lstStyle/>
          <a:p>
            <a:pPr algn="ctr"/>
            <a:r>
              <a:rPr lang="en-US" sz="3600" dirty="0"/>
              <a:t>throws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214282" y="857232"/>
            <a:ext cx="8715436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accent5">
                  <a:lumMod val="90000"/>
                  <a:lumOff val="10000"/>
                </a:schemeClr>
              </a:buClr>
              <a:buFont typeface="Wingdings" pitchFamily="2" charset="2"/>
              <a:buChar char="§"/>
            </a:pPr>
            <a:r>
              <a:rPr lang="ru-RU" sz="3200" dirty="0">
                <a:latin typeface="PT Sans"/>
              </a:rPr>
              <a:t> </a:t>
            </a:r>
            <a:r>
              <a:rPr lang="ru-RU" sz="2800" dirty="0">
                <a:latin typeface="PT Sans"/>
              </a:rPr>
              <a:t>если метод способен к порождению исключения, которое он не обрабатывает, он должен определить своё поведение так, чтобы вызывающие методы сами могли предохранить себя от данного исключения</a:t>
            </a:r>
          </a:p>
          <a:p>
            <a:pPr algn="just">
              <a:buClr>
                <a:schemeClr val="accent5">
                  <a:lumMod val="90000"/>
                  <a:lumOff val="10000"/>
                </a:schemeClr>
              </a:buClr>
              <a:buFont typeface="Wingdings" pitchFamily="2" charset="2"/>
              <a:buChar char="§"/>
            </a:pPr>
            <a:r>
              <a:rPr lang="ru-RU" sz="2800" dirty="0">
                <a:latin typeface="PT Sans"/>
              </a:rPr>
              <a:t> </a:t>
            </a:r>
            <a:r>
              <a:rPr lang="en-US" sz="2800" b="1" i="1" dirty="0">
                <a:solidFill>
                  <a:srgbClr val="00B050"/>
                </a:solidFill>
                <a:latin typeface="PT Sans"/>
              </a:rPr>
              <a:t>throws</a:t>
            </a:r>
            <a:r>
              <a:rPr lang="en-US" sz="2800" dirty="0">
                <a:latin typeface="PT Sans"/>
              </a:rPr>
              <a:t> </a:t>
            </a:r>
            <a:r>
              <a:rPr lang="ru-RU" sz="2800" dirty="0">
                <a:latin typeface="PT Sans"/>
              </a:rPr>
              <a:t>перечисляет типы исключений, которые метод может выбрасывать</a:t>
            </a:r>
          </a:p>
          <a:p>
            <a:pPr algn="just">
              <a:buClr>
                <a:schemeClr val="accent5">
                  <a:lumMod val="90000"/>
                  <a:lumOff val="10000"/>
                </a:schemeClr>
              </a:buClr>
              <a:buFont typeface="Wingdings" pitchFamily="2" charset="2"/>
              <a:buChar char="§"/>
            </a:pPr>
            <a:r>
              <a:rPr lang="ru-RU" sz="2800" dirty="0">
                <a:latin typeface="PT Sans"/>
              </a:rPr>
              <a:t> это может быть необходимо для всех исключений типа </a:t>
            </a:r>
            <a:r>
              <a:rPr lang="en-US" sz="2800" dirty="0">
                <a:solidFill>
                  <a:srgbClr val="FF0000"/>
                </a:solidFill>
                <a:latin typeface="PT Sans"/>
              </a:rPr>
              <a:t>Error</a:t>
            </a:r>
            <a:r>
              <a:rPr lang="ru-RU" sz="2800" dirty="0">
                <a:latin typeface="PT Sans"/>
              </a:rPr>
              <a:t>, </a:t>
            </a:r>
            <a:r>
              <a:rPr lang="en-US" sz="2800" dirty="0" err="1">
                <a:solidFill>
                  <a:srgbClr val="FF0000"/>
                </a:solidFill>
                <a:latin typeface="PT Sans"/>
              </a:rPr>
              <a:t>RuntimeException</a:t>
            </a:r>
            <a:r>
              <a:rPr lang="en-US" sz="2800" dirty="0">
                <a:latin typeface="PT Sans"/>
              </a:rPr>
              <a:t> </a:t>
            </a:r>
            <a:r>
              <a:rPr lang="ru-RU" sz="2800" dirty="0">
                <a:latin typeface="PT Sans"/>
              </a:rPr>
              <a:t>или любых их подклассов</a:t>
            </a:r>
            <a:endParaRPr lang="ru-RU" sz="3200" dirty="0">
              <a:latin typeface="PT Sans"/>
            </a:endParaRPr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86493" y="4725144"/>
            <a:ext cx="7228845" cy="1214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3239367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0" y="-9435"/>
            <a:ext cx="9144000" cy="874143"/>
          </a:xfrm>
        </p:spPr>
        <p:txBody>
          <a:bodyPr anchor="ctr"/>
          <a:lstStyle/>
          <a:p>
            <a:pPr algn="ctr"/>
            <a:r>
              <a:rPr lang="ru-RU" sz="3600" dirty="0"/>
              <a:t>Блок </a:t>
            </a:r>
            <a:r>
              <a:rPr lang="en-US" sz="3600" dirty="0"/>
              <a:t>finally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2596" y="4666786"/>
            <a:ext cx="47880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accent5">
                  <a:lumMod val="90000"/>
                  <a:lumOff val="10000"/>
                </a:schemeClr>
              </a:buClr>
            </a:pPr>
            <a:r>
              <a:rPr lang="ru-RU" sz="3200" i="1" dirty="0">
                <a:latin typeface="PT Sans"/>
              </a:rPr>
              <a:t>Блок </a:t>
            </a:r>
            <a:r>
              <a:rPr lang="en-US" sz="3200" b="1" i="1" dirty="0">
                <a:solidFill>
                  <a:srgbClr val="00B050"/>
                </a:solidFill>
                <a:latin typeface="PT Sans"/>
              </a:rPr>
              <a:t>finally</a:t>
            </a:r>
            <a:r>
              <a:rPr lang="en-US" sz="3200" i="1" dirty="0">
                <a:latin typeface="PT Sans"/>
              </a:rPr>
              <a:t> </a:t>
            </a:r>
            <a:r>
              <a:rPr lang="ru-RU" sz="3200" i="1" dirty="0">
                <a:latin typeface="PT Sans"/>
              </a:rPr>
              <a:t>исполняется </a:t>
            </a:r>
            <a:r>
              <a:rPr lang="ru-RU" sz="3200" i="1" dirty="0">
                <a:solidFill>
                  <a:schemeClr val="accent5">
                    <a:lumMod val="90000"/>
                    <a:lumOff val="10000"/>
                  </a:schemeClr>
                </a:solidFill>
                <a:latin typeface="PT Sans"/>
              </a:rPr>
              <a:t>всегда</a:t>
            </a:r>
            <a:r>
              <a:rPr lang="en-GB" sz="3200" i="1" dirty="0">
                <a:solidFill>
                  <a:schemeClr val="accent5">
                    <a:lumMod val="90000"/>
                    <a:lumOff val="10000"/>
                  </a:schemeClr>
                </a:solidFill>
                <a:latin typeface="PT Sans"/>
              </a:rPr>
              <a:t> </a:t>
            </a:r>
            <a:endParaRPr lang="ru-RU" sz="3200" i="1" dirty="0">
              <a:solidFill>
                <a:schemeClr val="accent5">
                  <a:lumMod val="90000"/>
                  <a:lumOff val="10000"/>
                </a:schemeClr>
              </a:solidFill>
              <a:latin typeface="PT Sans"/>
            </a:endParaRPr>
          </a:p>
          <a:p>
            <a:pPr algn="ctr">
              <a:buClr>
                <a:schemeClr val="accent5">
                  <a:lumMod val="90000"/>
                  <a:lumOff val="10000"/>
                </a:schemeClr>
              </a:buClr>
            </a:pPr>
            <a:r>
              <a:rPr lang="en-GB" sz="3200" i="1" dirty="0">
                <a:latin typeface="PT Sans"/>
              </a:rPr>
              <a:t>(</a:t>
            </a:r>
            <a:r>
              <a:rPr lang="ru-RU" sz="3200" i="1" dirty="0">
                <a:latin typeface="PT Sans"/>
              </a:rPr>
              <a:t>но это не точно</a:t>
            </a:r>
            <a:r>
              <a:rPr lang="en-GB" sz="3200" i="1" dirty="0">
                <a:latin typeface="PT Sans"/>
              </a:rPr>
              <a:t>)</a:t>
            </a:r>
            <a:endParaRPr lang="ru-RU" sz="3200" i="1" dirty="0">
              <a:latin typeface="PT Sans"/>
            </a:endParaRPr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3"/>
          <a:srcRect r="462"/>
          <a:stretch>
            <a:fillRect/>
          </a:stretch>
        </p:blipFill>
        <p:spPr bwMode="auto">
          <a:xfrm>
            <a:off x="71406" y="928670"/>
            <a:ext cx="3060000" cy="1366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3015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387690" y="1428737"/>
            <a:ext cx="4680000" cy="2179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3016" name="Picture 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214942" y="4473836"/>
            <a:ext cx="2550051" cy="1955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3013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00034" y="2000240"/>
            <a:ext cx="3060000" cy="13288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3014" name="Picture 6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928662" y="3000372"/>
            <a:ext cx="3096000" cy="1197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Стрелка вправо 10"/>
          <p:cNvSpPr/>
          <p:nvPr/>
        </p:nvSpPr>
        <p:spPr>
          <a:xfrm>
            <a:off x="3643306" y="2214554"/>
            <a:ext cx="720000" cy="5040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трелка вправо 11"/>
          <p:cNvSpPr/>
          <p:nvPr/>
        </p:nvSpPr>
        <p:spPr>
          <a:xfrm rot="5400000">
            <a:off x="6138859" y="3751314"/>
            <a:ext cx="720000" cy="5040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24438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0" y="-9435"/>
            <a:ext cx="9144000" cy="874143"/>
          </a:xfrm>
        </p:spPr>
        <p:txBody>
          <a:bodyPr anchor="ctr"/>
          <a:lstStyle/>
          <a:p>
            <a:pPr algn="ctr"/>
            <a:r>
              <a:rPr lang="ru-RU" sz="3200" dirty="0"/>
              <a:t>Создание собственных </a:t>
            </a:r>
            <a:br>
              <a:rPr lang="ru-RU" sz="3200" dirty="0"/>
            </a:br>
            <a:r>
              <a:rPr lang="ru-RU" sz="3200" dirty="0"/>
              <a:t>исключений</a:t>
            </a:r>
            <a:endParaRPr lang="ru-RU" sz="1800" dirty="0"/>
          </a:p>
        </p:txBody>
      </p:sp>
      <p:sp>
        <p:nvSpPr>
          <p:cNvPr id="8" name="TextBox 7"/>
          <p:cNvSpPr txBox="1"/>
          <p:nvPr/>
        </p:nvSpPr>
        <p:spPr>
          <a:xfrm>
            <a:off x="285720" y="5335468"/>
            <a:ext cx="857256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accent5">
                  <a:lumMod val="90000"/>
                  <a:lumOff val="10000"/>
                </a:schemeClr>
              </a:buClr>
            </a:pPr>
            <a:r>
              <a:rPr lang="ru-RU" sz="2400" i="1" dirty="0">
                <a:solidFill>
                  <a:schemeClr val="tx2"/>
                </a:solidFill>
                <a:latin typeface="PT Sans"/>
              </a:rPr>
              <a:t>Чтобы создать собственное исключение, его класс нужно унаследовать от </a:t>
            </a:r>
            <a:r>
              <a:rPr lang="en-US" sz="2400" b="1" i="1" dirty="0" err="1">
                <a:solidFill>
                  <a:srgbClr val="00B050"/>
                </a:solidFill>
                <a:latin typeface="PT Sans"/>
              </a:rPr>
              <a:t>Throwable</a:t>
            </a:r>
            <a:r>
              <a:rPr lang="en-US" sz="2400" i="1" dirty="0">
                <a:solidFill>
                  <a:schemeClr val="tx2"/>
                </a:solidFill>
                <a:latin typeface="PT Sans"/>
              </a:rPr>
              <a:t> </a:t>
            </a:r>
            <a:r>
              <a:rPr lang="ru-RU" sz="2400" i="1" dirty="0">
                <a:solidFill>
                  <a:schemeClr val="tx2"/>
                </a:solidFill>
                <a:latin typeface="PT Sans"/>
              </a:rPr>
              <a:t>или его подклассов.</a:t>
            </a:r>
          </a:p>
          <a:p>
            <a:pPr algn="just">
              <a:buClr>
                <a:schemeClr val="accent5">
                  <a:lumMod val="90000"/>
                  <a:lumOff val="10000"/>
                </a:schemeClr>
              </a:buClr>
            </a:pPr>
            <a:endParaRPr lang="ru-RU" sz="2800" dirty="0">
              <a:latin typeface="PT Sans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172" y="1052736"/>
            <a:ext cx="7941657" cy="4187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5900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0" y="-9435"/>
            <a:ext cx="9144000" cy="874143"/>
          </a:xfrm>
        </p:spPr>
        <p:txBody>
          <a:bodyPr anchor="ctr"/>
          <a:lstStyle/>
          <a:p>
            <a:pPr algn="ctr"/>
            <a:r>
              <a:rPr lang="ru-RU" sz="3200" dirty="0"/>
              <a:t>Методы </a:t>
            </a:r>
            <a:r>
              <a:rPr lang="en-US" sz="3200" dirty="0" err="1"/>
              <a:t>Throwable</a:t>
            </a:r>
            <a:endParaRPr lang="ru-RU" sz="1800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214282" y="1071546"/>
          <a:ext cx="8786874" cy="52149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34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34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51872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Метод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Описание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1872">
                <a:tc>
                  <a:txBody>
                    <a:bodyPr/>
                    <a:lstStyle/>
                    <a:p>
                      <a:r>
                        <a:rPr lang="en-US" dirty="0" err="1"/>
                        <a:t>Throwable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fillInStackTrace</a:t>
                      </a:r>
                      <a:r>
                        <a:rPr lang="en-US" baseline="0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Возвращает</a:t>
                      </a:r>
                      <a:r>
                        <a:rPr lang="ru-RU" baseline="0" dirty="0"/>
                        <a:t> </a:t>
                      </a:r>
                      <a:r>
                        <a:rPr lang="en-US" baseline="0" dirty="0" err="1"/>
                        <a:t>Throwable</a:t>
                      </a:r>
                      <a:r>
                        <a:rPr lang="en-US" baseline="0" dirty="0"/>
                        <a:t>-</a:t>
                      </a:r>
                      <a:r>
                        <a:rPr lang="ru-RU" baseline="0" dirty="0"/>
                        <a:t>объект, который содержит полный  стек вызовов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1872">
                <a:tc>
                  <a:txBody>
                    <a:bodyPr/>
                    <a:lstStyle/>
                    <a:p>
                      <a:r>
                        <a:rPr lang="en-US" dirty="0"/>
                        <a:t>String </a:t>
                      </a:r>
                      <a:r>
                        <a:rPr lang="en-US" dirty="0" err="1"/>
                        <a:t>getLocalizedMessage</a:t>
                      </a:r>
                      <a:r>
                        <a:rPr lang="en-US" dirty="0"/>
                        <a:t>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Возвращает</a:t>
                      </a:r>
                      <a:r>
                        <a:rPr lang="ru-RU" baseline="0" dirty="0"/>
                        <a:t> локализованное описание исключения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1872">
                <a:tc>
                  <a:txBody>
                    <a:bodyPr/>
                    <a:lstStyle/>
                    <a:p>
                      <a:r>
                        <a:rPr lang="en-US" dirty="0"/>
                        <a:t>String </a:t>
                      </a:r>
                      <a:r>
                        <a:rPr lang="en-US" dirty="0" err="1"/>
                        <a:t>getMessage</a:t>
                      </a:r>
                      <a:r>
                        <a:rPr lang="en-US" dirty="0"/>
                        <a:t>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Возвращает описание исключения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1872">
                <a:tc>
                  <a:txBody>
                    <a:bodyPr/>
                    <a:lstStyle/>
                    <a:p>
                      <a:r>
                        <a:rPr lang="en-US" dirty="0"/>
                        <a:t>void </a:t>
                      </a:r>
                      <a:r>
                        <a:rPr lang="en-US" dirty="0" err="1"/>
                        <a:t>printStackTrace</a:t>
                      </a:r>
                      <a:r>
                        <a:rPr lang="en-US" dirty="0"/>
                        <a:t>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Выводит</a:t>
                      </a:r>
                      <a:r>
                        <a:rPr lang="ru-RU" baseline="0" dirty="0"/>
                        <a:t> стек вызовов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1872">
                <a:tc>
                  <a:txBody>
                    <a:bodyPr/>
                    <a:lstStyle/>
                    <a:p>
                      <a:r>
                        <a:rPr lang="en-US" dirty="0"/>
                        <a:t>Void </a:t>
                      </a:r>
                      <a:r>
                        <a:rPr lang="en-US" dirty="0" err="1"/>
                        <a:t>printStackTrace</a:t>
                      </a:r>
                      <a:r>
                        <a:rPr lang="en-US" baseline="0" dirty="0"/>
                        <a:t>(</a:t>
                      </a:r>
                      <a:r>
                        <a:rPr lang="en-US" baseline="0" dirty="0" err="1"/>
                        <a:t>PrintStream</a:t>
                      </a:r>
                      <a:r>
                        <a:rPr lang="en-US" baseline="0" dirty="0"/>
                        <a:t> stream)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Выводит стек вызовов в указанный поток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1872">
                <a:tc>
                  <a:txBody>
                    <a:bodyPr/>
                    <a:lstStyle/>
                    <a:p>
                      <a:r>
                        <a:rPr lang="en-US" dirty="0"/>
                        <a:t>Void </a:t>
                      </a:r>
                      <a:r>
                        <a:rPr lang="en-US" dirty="0" err="1"/>
                        <a:t>printStackTrace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PrintWriter</a:t>
                      </a:r>
                      <a:r>
                        <a:rPr lang="en-US" dirty="0"/>
                        <a:t> stream)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Выводит</a:t>
                      </a:r>
                      <a:r>
                        <a:rPr lang="ru-RU" baseline="0" dirty="0"/>
                        <a:t> стек вызовов в указанный поток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51872">
                <a:tc>
                  <a:txBody>
                    <a:bodyPr/>
                    <a:lstStyle/>
                    <a:p>
                      <a:r>
                        <a:rPr lang="en-US" dirty="0"/>
                        <a:t>String </a:t>
                      </a:r>
                      <a:r>
                        <a:rPr lang="en-US" dirty="0" err="1"/>
                        <a:t>toString</a:t>
                      </a:r>
                      <a:r>
                        <a:rPr lang="en-US" dirty="0"/>
                        <a:t>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Возвращает строку, содержащую описание исключения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80119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0" y="-9435"/>
            <a:ext cx="9144000" cy="874143"/>
          </a:xfrm>
        </p:spPr>
        <p:txBody>
          <a:bodyPr anchor="ctr"/>
          <a:lstStyle/>
          <a:p>
            <a:pPr algn="ctr"/>
            <a:r>
              <a:rPr lang="ru-RU" sz="3200" dirty="0"/>
              <a:t>Утверждения</a:t>
            </a:r>
            <a:endParaRPr lang="ru-RU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28CB60-858F-485C-9CA5-D79DF5A3BAAF}"/>
              </a:ext>
            </a:extLst>
          </p:cNvPr>
          <p:cNvSpPr txBox="1"/>
          <p:nvPr/>
        </p:nvSpPr>
        <p:spPr>
          <a:xfrm>
            <a:off x="214282" y="768964"/>
            <a:ext cx="8715436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accent5">
                  <a:lumMod val="90000"/>
                  <a:lumOff val="10000"/>
                </a:schemeClr>
              </a:buClr>
              <a:buFont typeface="Wingdings" pitchFamily="2" charset="2"/>
              <a:buChar char="§"/>
            </a:pPr>
            <a:r>
              <a:rPr lang="ru-RU" sz="3200" dirty="0">
                <a:latin typeface="PT Sans"/>
              </a:rPr>
              <a:t> </a:t>
            </a:r>
            <a:r>
              <a:rPr lang="ru-RU" sz="2800" dirty="0">
                <a:latin typeface="PT Sans"/>
              </a:rPr>
              <a:t>синтаксис:</a:t>
            </a:r>
          </a:p>
          <a:p>
            <a:pPr lvl="1" algn="just">
              <a:buClr>
                <a:schemeClr val="accent5">
                  <a:lumMod val="90000"/>
                  <a:lumOff val="10000"/>
                </a:schemeClr>
              </a:buClr>
            </a:pPr>
            <a:endParaRPr lang="ru-RU" sz="2800" b="1" dirty="0">
              <a:latin typeface="PT Sans"/>
            </a:endParaRPr>
          </a:p>
          <a:p>
            <a:pPr lvl="1" algn="just">
              <a:buClr>
                <a:schemeClr val="accent5">
                  <a:lumMod val="90000"/>
                  <a:lumOff val="10000"/>
                </a:schemeClr>
              </a:buClr>
            </a:pPr>
            <a:endParaRPr lang="ru-RU" sz="2800" b="1" dirty="0">
              <a:latin typeface="PT Sans"/>
            </a:endParaRPr>
          </a:p>
          <a:p>
            <a:pPr algn="just">
              <a:buClr>
                <a:schemeClr val="accent5">
                  <a:lumMod val="90000"/>
                  <a:lumOff val="10000"/>
                </a:schemeClr>
              </a:buClr>
              <a:buFont typeface="Wingdings" pitchFamily="2" charset="2"/>
              <a:buChar char="§"/>
            </a:pPr>
            <a:r>
              <a:rPr lang="en-US" sz="2800" dirty="0">
                <a:solidFill>
                  <a:schemeClr val="tx2"/>
                </a:solidFill>
                <a:latin typeface="PT Sans"/>
              </a:rPr>
              <a:t> </a:t>
            </a:r>
            <a:r>
              <a:rPr lang="ru-RU" sz="2800" dirty="0">
                <a:latin typeface="PT Sans"/>
              </a:rPr>
              <a:t>по умолчанию утверждения запрещены</a:t>
            </a:r>
            <a:endParaRPr lang="en-US" sz="2800" dirty="0">
              <a:latin typeface="PT Sans"/>
            </a:endParaRPr>
          </a:p>
          <a:p>
            <a:pPr algn="just">
              <a:buClr>
                <a:schemeClr val="accent5">
                  <a:lumMod val="90000"/>
                  <a:lumOff val="10000"/>
                </a:schemeClr>
              </a:buClr>
              <a:buFont typeface="Wingdings" pitchFamily="2" charset="2"/>
              <a:buChar char="§"/>
            </a:pPr>
            <a:endParaRPr lang="en-US" sz="2800" dirty="0">
              <a:latin typeface="PT Sans"/>
            </a:endParaRPr>
          </a:p>
          <a:p>
            <a:pPr algn="just">
              <a:buClr>
                <a:schemeClr val="accent5">
                  <a:lumMod val="90000"/>
                  <a:lumOff val="10000"/>
                </a:schemeClr>
              </a:buClr>
              <a:buFont typeface="Wingdings" pitchFamily="2" charset="2"/>
              <a:buChar char="§"/>
            </a:pPr>
            <a:endParaRPr lang="en-US" sz="2800" dirty="0">
              <a:latin typeface="PT Sans"/>
            </a:endParaRPr>
          </a:p>
          <a:p>
            <a:pPr algn="just">
              <a:buClr>
                <a:schemeClr val="accent5">
                  <a:lumMod val="90000"/>
                  <a:lumOff val="10000"/>
                </a:schemeClr>
              </a:buClr>
              <a:buFont typeface="Wingdings" pitchFamily="2" charset="2"/>
              <a:buChar char="§"/>
            </a:pPr>
            <a:endParaRPr lang="en-US" sz="2800" dirty="0">
              <a:latin typeface="PT Sans"/>
            </a:endParaRPr>
          </a:p>
          <a:p>
            <a:pPr algn="just">
              <a:buClr>
                <a:schemeClr val="accent5">
                  <a:lumMod val="90000"/>
                  <a:lumOff val="10000"/>
                </a:schemeClr>
              </a:buClr>
              <a:buFont typeface="Wingdings" pitchFamily="2" charset="2"/>
              <a:buChar char="§"/>
            </a:pPr>
            <a:r>
              <a:rPr lang="ru-RU" sz="2800" dirty="0">
                <a:latin typeface="PT Sans"/>
              </a:rPr>
              <a:t> можно включать утверждения в отдельных классах и пакетах</a:t>
            </a:r>
            <a:endParaRPr lang="en-US" sz="2800" dirty="0">
              <a:latin typeface="PT Sans"/>
            </a:endParaRPr>
          </a:p>
          <a:p>
            <a:pPr algn="just">
              <a:buClr>
                <a:schemeClr val="accent5">
                  <a:lumMod val="90000"/>
                  <a:lumOff val="10000"/>
                </a:schemeClr>
              </a:buClr>
              <a:buFont typeface="Wingdings" pitchFamily="2" charset="2"/>
              <a:buChar char="§"/>
            </a:pPr>
            <a:endParaRPr lang="en-US" sz="2800" dirty="0">
              <a:latin typeface="PT Sans"/>
            </a:endParaRPr>
          </a:p>
          <a:p>
            <a:pPr algn="just">
              <a:buClr>
                <a:schemeClr val="accent5">
                  <a:lumMod val="90000"/>
                  <a:lumOff val="10000"/>
                </a:schemeClr>
              </a:buClr>
              <a:buFont typeface="Wingdings" pitchFamily="2" charset="2"/>
              <a:buChar char="§"/>
            </a:pPr>
            <a:r>
              <a:rPr lang="en-US" sz="2800" dirty="0">
                <a:latin typeface="PT Sans"/>
              </a:rPr>
              <a:t> </a:t>
            </a:r>
            <a:r>
              <a:rPr lang="ru-RU" sz="2800" dirty="0">
                <a:latin typeface="PT Sans"/>
              </a:rPr>
              <a:t>можно запрещать утверждения в отдельных классах и пакетах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025F25D4-28A9-4124-9E1A-EBDFEC03CC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412" y="1456788"/>
            <a:ext cx="7115175" cy="68580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7A72BAD-7252-4F8C-B226-8FC1142740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137" y="2636912"/>
            <a:ext cx="8467725" cy="113347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B807257-8719-4CB5-BDAE-37667CAD68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7704" y="4293096"/>
            <a:ext cx="5505450" cy="86677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E9F7D06-5C30-444F-95D4-61BAD262FF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80037" y="5589240"/>
            <a:ext cx="5467350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0210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428596" y="1142984"/>
            <a:ext cx="8286808" cy="4624407"/>
          </a:xfrm>
        </p:spPr>
        <p:txBody>
          <a:bodyPr/>
          <a:lstStyle/>
          <a:p>
            <a:pPr algn="just">
              <a:buFont typeface="Wingdings" pitchFamily="2" charset="2"/>
              <a:buChar char="§"/>
            </a:pPr>
            <a:r>
              <a:rPr lang="en-US" sz="2400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String</a:t>
            </a:r>
            <a:r>
              <a:rPr lang="en-US" sz="2400" dirty="0"/>
              <a:t> – </a:t>
            </a:r>
            <a:r>
              <a:rPr lang="ru-RU" sz="2400" dirty="0"/>
              <a:t>класс, представляющий строку</a:t>
            </a:r>
          </a:p>
          <a:p>
            <a:pPr algn="just">
              <a:buFont typeface="Wingdings" pitchFamily="2" charset="2"/>
              <a:buChar char="§"/>
            </a:pPr>
            <a:r>
              <a:rPr lang="ru-RU" sz="2400" dirty="0"/>
              <a:t>Объекты класса </a:t>
            </a:r>
            <a:r>
              <a:rPr lang="en-US" sz="2400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String</a:t>
            </a:r>
            <a:r>
              <a:rPr lang="en-US" sz="2400" dirty="0"/>
              <a:t> </a:t>
            </a:r>
            <a:r>
              <a:rPr lang="ru-RU" sz="2400" dirty="0"/>
              <a:t>являются </a:t>
            </a:r>
            <a:r>
              <a:rPr lang="ru-RU" sz="2400" dirty="0">
                <a:solidFill>
                  <a:srgbClr val="FF0000"/>
                </a:solidFill>
              </a:rPr>
              <a:t>не изменяемыми</a:t>
            </a:r>
            <a:r>
              <a:rPr lang="ru-RU" sz="2400" dirty="0"/>
              <a:t>, любое изменение приводит к созданию нового объекта</a:t>
            </a:r>
          </a:p>
          <a:p>
            <a:pPr algn="just">
              <a:buFont typeface="Wingdings" pitchFamily="2" charset="2"/>
              <a:buChar char="§"/>
            </a:pPr>
            <a:r>
              <a:rPr lang="ru-RU" sz="2400" dirty="0"/>
              <a:t>Для работы с изменяемыми строками используются классы </a:t>
            </a:r>
            <a:r>
              <a:rPr lang="en-US" sz="2400" dirty="0" err="1">
                <a:solidFill>
                  <a:schemeClr val="accent5">
                    <a:lumMod val="90000"/>
                    <a:lumOff val="10000"/>
                  </a:schemeClr>
                </a:solidFill>
              </a:rPr>
              <a:t>StringBuffer</a:t>
            </a:r>
            <a:r>
              <a:rPr lang="en-US" sz="2400" dirty="0"/>
              <a:t> </a:t>
            </a:r>
            <a:r>
              <a:rPr lang="ru-RU" sz="2400" dirty="0"/>
              <a:t>и </a:t>
            </a:r>
            <a:r>
              <a:rPr lang="en-US" sz="2400" dirty="0" err="1">
                <a:solidFill>
                  <a:schemeClr val="accent5">
                    <a:lumMod val="90000"/>
                    <a:lumOff val="10000"/>
                  </a:schemeClr>
                </a:solidFill>
              </a:rPr>
              <a:t>StringBuilder</a:t>
            </a:r>
            <a:endParaRPr lang="en-US" sz="2400" dirty="0">
              <a:solidFill>
                <a:schemeClr val="accent5">
                  <a:lumMod val="90000"/>
                  <a:lumOff val="10000"/>
                </a:schemeClr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ru-RU" sz="2400" dirty="0"/>
              <a:t>Значение символов в строке зависит от контекста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0" y="-9435"/>
            <a:ext cx="9144000" cy="874143"/>
          </a:xfrm>
        </p:spPr>
        <p:txBody>
          <a:bodyPr anchor="ctr"/>
          <a:lstStyle/>
          <a:p>
            <a:pPr algn="ctr"/>
            <a:r>
              <a:rPr lang="en-US" sz="4000" dirty="0"/>
              <a:t>String</a:t>
            </a:r>
            <a:endParaRPr lang="ru-RU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8109" y="4128988"/>
            <a:ext cx="4903030" cy="13051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857884" y="3500438"/>
            <a:ext cx="2390775" cy="256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2">
            <a:extLst>
              <a:ext uri="{FF2B5EF4-FFF2-40B4-BE49-F238E27FC236}">
                <a16:creationId xmlns:a16="http://schemas.microsoft.com/office/drawing/2014/main" id="{BDB45FEE-5627-BF88-837E-B099525A82CC}"/>
              </a:ext>
            </a:extLst>
          </p:cNvPr>
          <p:cNvSpPr txBox="1">
            <a:spLocks/>
          </p:cNvSpPr>
          <p:nvPr/>
        </p:nvSpPr>
        <p:spPr>
          <a:xfrm>
            <a:off x="0" y="-9435"/>
            <a:ext cx="9144000" cy="874143"/>
          </a:xfrm>
          <a:prstGeom prst="rect">
            <a:avLst/>
          </a:prstGeom>
        </p:spPr>
        <p:txBody>
          <a:bodyPr anchor="ctr"/>
          <a:lstStyle>
            <a:lvl1pPr algn="l" defTabSz="457095" rtl="0" eaLnBrk="1" fontAlgn="base" hangingPunct="1">
              <a:spcBef>
                <a:spcPct val="0"/>
              </a:spcBef>
              <a:spcAft>
                <a:spcPct val="0"/>
              </a:spcAft>
              <a:defRPr sz="2000" b="1" i="0" kern="1200">
                <a:solidFill>
                  <a:schemeClr val="tx2">
                    <a:lumMod val="85000"/>
                    <a:lumOff val="15000"/>
                  </a:schemeClr>
                </a:solidFill>
                <a:latin typeface="PT Sans" charset="-52"/>
                <a:ea typeface="PT Sans" charset="-52"/>
                <a:cs typeface="PT Sans" charset="-52"/>
              </a:defRPr>
            </a:lvl1pPr>
            <a:lvl2pPr algn="l" defTabSz="457095" rtl="0" eaLnBrk="1" fontAlgn="base" hangingPunct="1">
              <a:spcBef>
                <a:spcPct val="0"/>
              </a:spcBef>
              <a:spcAft>
                <a:spcPct val="0"/>
              </a:spcAft>
              <a:defRPr sz="2531" b="1">
                <a:solidFill>
                  <a:srgbClr val="1B58A8"/>
                </a:solidFill>
                <a:latin typeface="Frutiger Next LT W1G" charset="0"/>
                <a:ea typeface="Arial" panose="020B0604020202020204" pitchFamily="34" charset="0"/>
                <a:cs typeface="Frutiger Next LT W1G" charset="0"/>
              </a:defRPr>
            </a:lvl2pPr>
            <a:lvl3pPr algn="l" defTabSz="457095" rtl="0" eaLnBrk="1" fontAlgn="base" hangingPunct="1">
              <a:spcBef>
                <a:spcPct val="0"/>
              </a:spcBef>
              <a:spcAft>
                <a:spcPct val="0"/>
              </a:spcAft>
              <a:defRPr sz="2531" b="1">
                <a:solidFill>
                  <a:srgbClr val="1B58A8"/>
                </a:solidFill>
                <a:latin typeface="Frutiger Next LT W1G" charset="0"/>
                <a:ea typeface="Arial" panose="020B0604020202020204" pitchFamily="34" charset="0"/>
                <a:cs typeface="Frutiger Next LT W1G" charset="0"/>
              </a:defRPr>
            </a:lvl3pPr>
            <a:lvl4pPr algn="l" defTabSz="457095" rtl="0" eaLnBrk="1" fontAlgn="base" hangingPunct="1">
              <a:spcBef>
                <a:spcPct val="0"/>
              </a:spcBef>
              <a:spcAft>
                <a:spcPct val="0"/>
              </a:spcAft>
              <a:defRPr sz="2531" b="1">
                <a:solidFill>
                  <a:srgbClr val="1B58A8"/>
                </a:solidFill>
                <a:latin typeface="Frutiger Next LT W1G" charset="0"/>
                <a:ea typeface="Arial" panose="020B0604020202020204" pitchFamily="34" charset="0"/>
                <a:cs typeface="Frutiger Next LT W1G" charset="0"/>
              </a:defRPr>
            </a:lvl4pPr>
            <a:lvl5pPr algn="l" defTabSz="457095" rtl="0" eaLnBrk="1" fontAlgn="base" hangingPunct="1">
              <a:spcBef>
                <a:spcPct val="0"/>
              </a:spcBef>
              <a:spcAft>
                <a:spcPct val="0"/>
              </a:spcAft>
              <a:defRPr sz="2531" b="1">
                <a:solidFill>
                  <a:srgbClr val="1B58A8"/>
                </a:solidFill>
                <a:latin typeface="Frutiger Next LT W1G" charset="0"/>
                <a:ea typeface="Arial" panose="020B0604020202020204" pitchFamily="34" charset="0"/>
                <a:cs typeface="Frutiger Next LT W1G" charset="0"/>
              </a:defRPr>
            </a:lvl5pPr>
            <a:lvl6pPr marL="257115" algn="l" defTabSz="457095" rtl="0" eaLnBrk="1" fontAlgn="base" hangingPunct="1">
              <a:spcBef>
                <a:spcPct val="0"/>
              </a:spcBef>
              <a:spcAft>
                <a:spcPct val="0"/>
              </a:spcAft>
              <a:defRPr sz="2531" b="1">
                <a:solidFill>
                  <a:srgbClr val="1B58A8"/>
                </a:solidFill>
                <a:latin typeface="Frutiger Next LT W1G" charset="0"/>
                <a:ea typeface="Arial" panose="020B0604020202020204" pitchFamily="34" charset="0"/>
              </a:defRPr>
            </a:lvl6pPr>
            <a:lvl7pPr marL="514232" algn="l" defTabSz="457095" rtl="0" eaLnBrk="1" fontAlgn="base" hangingPunct="1">
              <a:spcBef>
                <a:spcPct val="0"/>
              </a:spcBef>
              <a:spcAft>
                <a:spcPct val="0"/>
              </a:spcAft>
              <a:defRPr sz="2531" b="1">
                <a:solidFill>
                  <a:srgbClr val="1B58A8"/>
                </a:solidFill>
                <a:latin typeface="Frutiger Next LT W1G" charset="0"/>
                <a:ea typeface="Arial" panose="020B0604020202020204" pitchFamily="34" charset="0"/>
              </a:defRPr>
            </a:lvl7pPr>
            <a:lvl8pPr marL="771347" algn="l" defTabSz="457095" rtl="0" eaLnBrk="1" fontAlgn="base" hangingPunct="1">
              <a:spcBef>
                <a:spcPct val="0"/>
              </a:spcBef>
              <a:spcAft>
                <a:spcPct val="0"/>
              </a:spcAft>
              <a:defRPr sz="2531" b="1">
                <a:solidFill>
                  <a:srgbClr val="1B58A8"/>
                </a:solidFill>
                <a:latin typeface="Frutiger Next LT W1G" charset="0"/>
                <a:ea typeface="Arial" panose="020B0604020202020204" pitchFamily="34" charset="0"/>
              </a:defRPr>
            </a:lvl8pPr>
            <a:lvl9pPr marL="1028463" algn="l" defTabSz="457095" rtl="0" eaLnBrk="1" fontAlgn="base" hangingPunct="1">
              <a:spcBef>
                <a:spcPct val="0"/>
              </a:spcBef>
              <a:spcAft>
                <a:spcPct val="0"/>
              </a:spcAft>
              <a:defRPr sz="2531" b="1">
                <a:solidFill>
                  <a:srgbClr val="1B58A8"/>
                </a:solidFill>
                <a:latin typeface="Frutiger Next LT W1G" charset="0"/>
                <a:ea typeface="Arial" panose="020B0604020202020204" pitchFamily="34" charset="0"/>
              </a:defRPr>
            </a:lvl9pPr>
          </a:lstStyle>
          <a:p>
            <a:pPr algn="ctr"/>
            <a:r>
              <a:rPr lang="ru-RU" sz="4000" dirty="0"/>
              <a:t>Создание строк</a:t>
            </a:r>
            <a:endParaRPr lang="ru-RU" dirty="0"/>
          </a:p>
        </p:txBody>
      </p:sp>
      <p:sp>
        <p:nvSpPr>
          <p:cNvPr id="9" name="Объект 8">
            <a:extLst>
              <a:ext uri="{FF2B5EF4-FFF2-40B4-BE49-F238E27FC236}">
                <a16:creationId xmlns:a16="http://schemas.microsoft.com/office/drawing/2014/main" id="{1E67649E-F367-4D32-9093-7B827FAD2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Используя строковые литералы</a:t>
            </a:r>
          </a:p>
          <a:p>
            <a:r>
              <a:rPr lang="ru-RU" dirty="0"/>
              <a:t>С помощью конструкторов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52147F24-BA8B-C37E-8B53-4C458E8CA6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48880"/>
            <a:ext cx="9144000" cy="372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0134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47FE7435-5D70-4A40-8345-7D7D0CED76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Метод </a:t>
            </a:r>
            <a:r>
              <a:rPr lang="en-US" dirty="0"/>
              <a:t>length() – </a:t>
            </a:r>
            <a:r>
              <a:rPr lang="ru-RU" dirty="0"/>
              <a:t>длина строки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Метод </a:t>
            </a:r>
            <a:r>
              <a:rPr lang="en-US" dirty="0" err="1"/>
              <a:t>charAt</a:t>
            </a:r>
            <a:r>
              <a:rPr lang="en-US" dirty="0"/>
              <a:t>(int </a:t>
            </a:r>
            <a:r>
              <a:rPr lang="en-US" dirty="0" err="1"/>
              <a:t>i</a:t>
            </a:r>
            <a:r>
              <a:rPr lang="en-US" dirty="0"/>
              <a:t>) – </a:t>
            </a:r>
            <a:r>
              <a:rPr lang="ru-RU" dirty="0"/>
              <a:t>символ с индексом</a:t>
            </a:r>
            <a:r>
              <a:rPr lang="en-US" dirty="0"/>
              <a:t> I</a:t>
            </a:r>
          </a:p>
          <a:p>
            <a:endParaRPr lang="en-US" dirty="0"/>
          </a:p>
          <a:p>
            <a:pPr marL="59999" indent="0">
              <a:buNone/>
            </a:pPr>
            <a:endParaRPr lang="ru-RU" dirty="0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C416D1C3-F3FC-6046-476D-991968DF4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/>
              <a:t>Методы </a:t>
            </a:r>
            <a:r>
              <a:rPr lang="en-US" sz="3600" dirty="0"/>
              <a:t>String</a:t>
            </a:r>
            <a:endParaRPr lang="ru-RU" sz="36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34934F8-089D-6372-98DA-7422874EB9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132856"/>
            <a:ext cx="3601923" cy="87614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989B085-5C06-2741-DBC7-D2DF9C3708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3933056"/>
            <a:ext cx="4699883" cy="2130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49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F73AF333-1C79-8E21-5E5F-006E1030B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-9435"/>
            <a:ext cx="8064896" cy="874143"/>
          </a:xfrm>
        </p:spPr>
        <p:txBody>
          <a:bodyPr/>
          <a:lstStyle/>
          <a:p>
            <a:r>
              <a:rPr lang="ru-RU" sz="3600" dirty="0"/>
              <a:t>Структура памяти в </a:t>
            </a:r>
            <a:r>
              <a:rPr lang="en-US" sz="3600" dirty="0"/>
              <a:t>Java</a:t>
            </a:r>
            <a:r>
              <a:rPr lang="ru-RU" sz="3600" dirty="0"/>
              <a:t> (повторение)</a:t>
            </a:r>
          </a:p>
        </p:txBody>
      </p:sp>
      <p:sp>
        <p:nvSpPr>
          <p:cNvPr id="9" name="Объект 8">
            <a:extLst>
              <a:ext uri="{FF2B5EF4-FFF2-40B4-BE49-F238E27FC236}">
                <a16:creationId xmlns:a16="http://schemas.microsoft.com/office/drawing/2014/main" id="{E7A4CEC4-B8E3-1ACC-9A21-6386A3F41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307" y="1052736"/>
            <a:ext cx="8229644" cy="4104457"/>
          </a:xfrm>
        </p:spPr>
        <p:txBody>
          <a:bodyPr/>
          <a:lstStyle/>
          <a:p>
            <a:r>
              <a:rPr lang="ru-RU" sz="2400" b="1" i="0" dirty="0" err="1">
                <a:solidFill>
                  <a:srgbClr val="111111"/>
                </a:solidFill>
                <a:effectLst/>
                <a:latin typeface="-apple-system"/>
              </a:rPr>
              <a:t>Native</a:t>
            </a:r>
            <a:r>
              <a:rPr lang="ru-RU" sz="2400" b="1" i="0" dirty="0">
                <a:solidFill>
                  <a:srgbClr val="111111"/>
                </a:solidFill>
                <a:effectLst/>
                <a:latin typeface="-apple-system"/>
              </a:rPr>
              <a:t> Memory</a:t>
            </a:r>
            <a:r>
              <a:rPr lang="ru-RU" sz="2400" b="0" i="0" dirty="0">
                <a:solidFill>
                  <a:srgbClr val="111111"/>
                </a:solidFill>
                <a:effectLst/>
                <a:latin typeface="-apple-system"/>
              </a:rPr>
              <a:t> — вся доступная системная память</a:t>
            </a:r>
            <a:endParaRPr lang="en-US" sz="2400" b="0" i="0" dirty="0">
              <a:solidFill>
                <a:srgbClr val="111111"/>
              </a:solidFill>
              <a:effectLst/>
              <a:latin typeface="-apple-system"/>
            </a:endParaRPr>
          </a:p>
          <a:p>
            <a:r>
              <a:rPr lang="en-US" sz="2400" b="1" dirty="0">
                <a:solidFill>
                  <a:srgbClr val="111111"/>
                </a:solidFill>
                <a:latin typeface="-apple-system"/>
              </a:rPr>
              <a:t>Heap (</a:t>
            </a:r>
            <a:r>
              <a:rPr lang="ru-RU" sz="2400" b="1" dirty="0">
                <a:solidFill>
                  <a:srgbClr val="111111"/>
                </a:solidFill>
                <a:latin typeface="-apple-system"/>
              </a:rPr>
              <a:t>Куча</a:t>
            </a:r>
            <a:r>
              <a:rPr lang="en-US" sz="2400" b="1" dirty="0">
                <a:solidFill>
                  <a:srgbClr val="111111"/>
                </a:solidFill>
                <a:latin typeface="-apple-system"/>
              </a:rPr>
              <a:t>)</a:t>
            </a:r>
            <a:r>
              <a:rPr lang="ru-RU" sz="2400" b="1" dirty="0">
                <a:solidFill>
                  <a:srgbClr val="111111"/>
                </a:solidFill>
                <a:latin typeface="-apple-system"/>
              </a:rPr>
              <a:t> </a:t>
            </a:r>
            <a:r>
              <a:rPr lang="ru-RU" sz="2400" dirty="0">
                <a:solidFill>
                  <a:srgbClr val="111111"/>
                </a:solidFill>
                <a:latin typeface="-apple-system"/>
              </a:rPr>
              <a:t>–хранит объекты</a:t>
            </a:r>
          </a:p>
          <a:p>
            <a:r>
              <a:rPr lang="en-US" sz="2400" b="1" dirty="0">
                <a:solidFill>
                  <a:srgbClr val="111111"/>
                </a:solidFill>
                <a:latin typeface="-apple-system"/>
              </a:rPr>
              <a:t>Stack</a:t>
            </a:r>
            <a:r>
              <a:rPr lang="ru-RU" sz="2400" b="1" dirty="0">
                <a:solidFill>
                  <a:srgbClr val="111111"/>
                </a:solidFill>
                <a:latin typeface="-apple-system"/>
              </a:rPr>
              <a:t> (Стек)</a:t>
            </a:r>
            <a:r>
              <a:rPr lang="en-US" sz="2400" b="1" dirty="0">
                <a:solidFill>
                  <a:srgbClr val="111111"/>
                </a:solidFill>
                <a:latin typeface="-apple-system"/>
              </a:rPr>
              <a:t> </a:t>
            </a:r>
            <a:r>
              <a:rPr lang="ru-RU" sz="2400" dirty="0">
                <a:solidFill>
                  <a:srgbClr val="111111"/>
                </a:solidFill>
                <a:latin typeface="-apple-system"/>
              </a:rPr>
              <a:t>– хранит локальные переменные и стек вызовы</a:t>
            </a:r>
          </a:p>
          <a:p>
            <a:r>
              <a:rPr lang="en-US" sz="2400" b="1" dirty="0" err="1">
                <a:solidFill>
                  <a:srgbClr val="111111"/>
                </a:solidFill>
                <a:latin typeface="-apple-system"/>
              </a:rPr>
              <a:t>MetaSpace</a:t>
            </a:r>
            <a:r>
              <a:rPr lang="ru-RU" sz="2400" b="1" dirty="0">
                <a:solidFill>
                  <a:srgbClr val="111111"/>
                </a:solidFill>
                <a:latin typeface="-apple-system"/>
              </a:rPr>
              <a:t> (Метаданные)</a:t>
            </a:r>
            <a:r>
              <a:rPr lang="en-US" sz="2400" b="1" dirty="0">
                <a:solidFill>
                  <a:srgbClr val="111111"/>
                </a:solidFill>
                <a:latin typeface="-apple-system"/>
              </a:rPr>
              <a:t> </a:t>
            </a:r>
            <a:r>
              <a:rPr lang="en-US" sz="2400" dirty="0">
                <a:solidFill>
                  <a:srgbClr val="111111"/>
                </a:solidFill>
                <a:latin typeface="-apple-system"/>
              </a:rPr>
              <a:t>–</a:t>
            </a:r>
            <a:r>
              <a:rPr lang="ru-RU" sz="2400" dirty="0">
                <a:solidFill>
                  <a:srgbClr val="111111"/>
                </a:solidFill>
                <a:latin typeface="-apple-system"/>
              </a:rPr>
              <a:t> хранит метаданные классов и статические переменные</a:t>
            </a:r>
          </a:p>
          <a:p>
            <a:r>
              <a:rPr lang="en-US" sz="2400" b="1" dirty="0" err="1">
                <a:solidFill>
                  <a:srgbClr val="111111"/>
                </a:solidFill>
                <a:latin typeface="-apple-system"/>
              </a:rPr>
              <a:t>CodeCache</a:t>
            </a:r>
            <a:r>
              <a:rPr lang="ru-RU" sz="2400" b="1" dirty="0">
                <a:solidFill>
                  <a:srgbClr val="111111"/>
                </a:solidFill>
                <a:latin typeface="-apple-system"/>
              </a:rPr>
              <a:t> (Кэш кода)</a:t>
            </a:r>
            <a:r>
              <a:rPr lang="en-US" sz="2400" b="1" dirty="0">
                <a:solidFill>
                  <a:srgbClr val="111111"/>
                </a:solidFill>
                <a:latin typeface="-apple-system"/>
              </a:rPr>
              <a:t> </a:t>
            </a:r>
            <a:r>
              <a:rPr lang="en-US" sz="2400" dirty="0">
                <a:solidFill>
                  <a:srgbClr val="111111"/>
                </a:solidFill>
                <a:latin typeface="-apple-system"/>
              </a:rPr>
              <a:t>–</a:t>
            </a:r>
            <a:r>
              <a:rPr lang="ru-RU" sz="2400" dirty="0">
                <a:solidFill>
                  <a:srgbClr val="111111"/>
                </a:solidFill>
                <a:latin typeface="-apple-system"/>
              </a:rPr>
              <a:t> хранит код кэшированный </a:t>
            </a:r>
            <a:r>
              <a:rPr lang="en-US" sz="2400" dirty="0">
                <a:solidFill>
                  <a:srgbClr val="111111"/>
                </a:solidFill>
                <a:latin typeface="-apple-system"/>
              </a:rPr>
              <a:t>JIT</a:t>
            </a:r>
            <a:r>
              <a:rPr lang="ru-RU" sz="2400" dirty="0">
                <a:solidFill>
                  <a:srgbClr val="111111"/>
                </a:solidFill>
                <a:latin typeface="-apple-system"/>
              </a:rPr>
              <a:t>-компилятором</a:t>
            </a:r>
            <a:endParaRPr lang="ru-RU" sz="2400" dirty="0"/>
          </a:p>
        </p:txBody>
      </p:sp>
      <p:pic>
        <p:nvPicPr>
          <p:cNvPr id="2054" name="Picture 6" descr="Структура памяти Java">
            <a:extLst>
              <a:ext uri="{FF2B5EF4-FFF2-40B4-BE49-F238E27FC236}">
                <a16:creationId xmlns:a16="http://schemas.microsoft.com/office/drawing/2014/main" id="{EEF5E2E6-DFCA-5AB0-8164-5A5705AB0A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3501008"/>
            <a:ext cx="5627525" cy="3012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11769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23E5744D-6A7E-6C06-974A-CDA26253D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Метод </a:t>
            </a:r>
            <a:r>
              <a:rPr lang="en-US" dirty="0" err="1"/>
              <a:t>concat</a:t>
            </a:r>
            <a:r>
              <a:rPr lang="en-US" dirty="0"/>
              <a:t>()</a:t>
            </a:r>
          </a:p>
          <a:p>
            <a:endParaRPr lang="en-US" dirty="0"/>
          </a:p>
          <a:p>
            <a:pPr marL="59999" indent="0">
              <a:buNone/>
            </a:pPr>
            <a:endParaRPr lang="en-US" dirty="0"/>
          </a:p>
          <a:p>
            <a:r>
              <a:rPr lang="ru-RU" dirty="0"/>
              <a:t>Перегруженные операторы </a:t>
            </a:r>
            <a:r>
              <a:rPr lang="en-US" dirty="0"/>
              <a:t>+ </a:t>
            </a:r>
            <a:r>
              <a:rPr lang="ru-RU" dirty="0"/>
              <a:t>и +=</a:t>
            </a:r>
            <a:endParaRPr lang="en-US" dirty="0"/>
          </a:p>
          <a:p>
            <a:endParaRPr lang="en-US" dirty="0"/>
          </a:p>
          <a:p>
            <a:pPr marL="59999" indent="0">
              <a:buNone/>
            </a:pPr>
            <a:endParaRPr lang="en-US" dirty="0"/>
          </a:p>
          <a:p>
            <a:r>
              <a:rPr lang="en-US" dirty="0"/>
              <a:t>StringBuilder </a:t>
            </a:r>
            <a:r>
              <a:rPr lang="ru-RU" dirty="0"/>
              <a:t>и метод </a:t>
            </a:r>
            <a:r>
              <a:rPr lang="en-US" dirty="0"/>
              <a:t>append</a:t>
            </a:r>
            <a:br>
              <a:rPr lang="en-US" dirty="0"/>
            </a:br>
            <a:endParaRPr lang="en-US" dirty="0"/>
          </a:p>
          <a:p>
            <a:endParaRPr lang="ru-RU" dirty="0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F7801074-C7F0-5FBD-CBD9-7488291B9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/>
              <a:t>Конкатенация строк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367207C-6F8A-2D43-2C4B-D64E1F18CD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871555"/>
            <a:ext cx="5900864" cy="648072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9FAE00F-67C5-8886-40B5-DFC753E795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3034221"/>
            <a:ext cx="4878886" cy="648072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85DADB4-A6A1-6E63-C86E-7C08699296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671" y="4258875"/>
            <a:ext cx="8983329" cy="495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2491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9F0D4065-F081-73C2-C1FE-EC4597F255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9999" indent="0">
              <a:buNone/>
            </a:pPr>
            <a:r>
              <a:rPr lang="ru-RU" dirty="0"/>
              <a:t>Метод </a:t>
            </a:r>
            <a:r>
              <a:rPr lang="en-US" dirty="0"/>
              <a:t>format </a:t>
            </a:r>
            <a:r>
              <a:rPr lang="ru-RU" dirty="0"/>
              <a:t>для создания форматированных строк</a:t>
            </a:r>
          </a:p>
          <a:p>
            <a:r>
              <a:rPr lang="ru-RU" dirty="0"/>
              <a:t>%</a:t>
            </a:r>
            <a:r>
              <a:rPr lang="en-US" dirty="0"/>
              <a:t>f – </a:t>
            </a:r>
            <a:r>
              <a:rPr lang="ru-RU" dirty="0"/>
              <a:t>подстановка числа с плавающей точкой </a:t>
            </a:r>
            <a:r>
              <a:rPr lang="en-US" dirty="0"/>
              <a:t>double</a:t>
            </a:r>
            <a:endParaRPr lang="ru-RU" dirty="0"/>
          </a:p>
          <a:p>
            <a:r>
              <a:rPr lang="ru-RU" dirty="0"/>
              <a:t>%</a:t>
            </a:r>
            <a:r>
              <a:rPr lang="en-US" dirty="0"/>
              <a:t>s – </a:t>
            </a:r>
            <a:r>
              <a:rPr lang="ru-RU" dirty="0"/>
              <a:t>подстановка строки</a:t>
            </a:r>
          </a:p>
          <a:p>
            <a:r>
              <a:rPr lang="ru-RU" dirty="0"/>
              <a:t>%</a:t>
            </a:r>
            <a:r>
              <a:rPr lang="en-US" dirty="0"/>
              <a:t>d </a:t>
            </a:r>
            <a:r>
              <a:rPr lang="ru-RU" dirty="0"/>
              <a:t>– подстановка целого числа</a:t>
            </a:r>
          </a:p>
        </p:txBody>
      </p:sp>
      <p:sp>
        <p:nvSpPr>
          <p:cNvPr id="4" name="Заголовок 2">
            <a:extLst>
              <a:ext uri="{FF2B5EF4-FFF2-40B4-BE49-F238E27FC236}">
                <a16:creationId xmlns:a16="http://schemas.microsoft.com/office/drawing/2014/main" id="{34608245-E924-9F99-A5C0-67E764CB8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9058" y="-9435"/>
            <a:ext cx="5906893" cy="874143"/>
          </a:xfrm>
        </p:spPr>
        <p:txBody>
          <a:bodyPr/>
          <a:lstStyle/>
          <a:p>
            <a:r>
              <a:rPr lang="ru-RU" sz="3600" dirty="0"/>
              <a:t>Форматирование строк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24306BD-FE39-1EC3-95A9-7AF7D572B7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8" y="3157499"/>
            <a:ext cx="9126224" cy="54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0902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C14FAAB2-F485-AF2F-AAC6-DF6EF4B0B9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9856685"/>
              </p:ext>
            </p:extLst>
          </p:nvPr>
        </p:nvGraphicFramePr>
        <p:xfrm>
          <a:off x="457200" y="1667097"/>
          <a:ext cx="8229600" cy="4517136"/>
        </p:xfrm>
        <a:graphic>
          <a:graphicData uri="http://schemas.openxmlformats.org/drawingml/2006/table">
            <a:tbl>
              <a:tblPr/>
              <a:tblGrid>
                <a:gridCol w="4114800">
                  <a:extLst>
                    <a:ext uri="{9D8B030D-6E8A-4147-A177-3AD203B41FA5}">
                      <a16:colId xmlns:a16="http://schemas.microsoft.com/office/drawing/2014/main" val="3761777269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333131235"/>
                    </a:ext>
                  </a:extLst>
                </a:gridCol>
              </a:tblGrid>
              <a:tr h="2926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>
                          <a:effectLst/>
                        </a:rPr>
                        <a:t>Methods</a:t>
                      </a:r>
                    </a:p>
                  </a:txBody>
                  <a:tcPr marL="73152" marR="73152" marT="36576" marB="36576" anchor="ctr">
                    <a:lnL w="12700" cap="flat" cmpd="sng" algn="ctr">
                      <a:solidFill>
                        <a:srgbClr val="202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2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2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3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0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>
                          <a:effectLst/>
                        </a:rPr>
                        <a:t>Description</a:t>
                      </a:r>
                    </a:p>
                  </a:txBody>
                  <a:tcPr marL="73152" marR="73152" marT="36576" marB="36576" anchor="ctr">
                    <a:lnL w="12700" cap="flat" cmpd="sng" algn="ctr">
                      <a:solidFill>
                        <a:srgbClr val="202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2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2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3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1026309"/>
                  </a:ext>
                </a:extLst>
              </a:tr>
              <a:tr h="512064">
                <a:tc>
                  <a:txBody>
                    <a:bodyPr/>
                    <a:lstStyle/>
                    <a:p>
                      <a:pPr fontAlgn="base"/>
                      <a:r>
                        <a:rPr lang="en-US" sz="1400" b="1">
                          <a:solidFill>
                            <a:srgbClr val="000080"/>
                          </a:solidFill>
                          <a:effectLst/>
                        </a:rPr>
                        <a:t>boolean</a:t>
                      </a:r>
                      <a:r>
                        <a:rPr lang="en-US" sz="1400">
                          <a:effectLst/>
                        </a:rPr>
                        <a:t> </a:t>
                      </a: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</a:rPr>
                        <a:t>equals</a:t>
                      </a:r>
                      <a:r>
                        <a:rPr lang="en-US" sz="1400">
                          <a:effectLst/>
                        </a:rPr>
                        <a:t>(String str)</a:t>
                      </a:r>
                    </a:p>
                  </a:txBody>
                  <a:tcPr marL="73152" marR="73152" marT="36576" marB="36576" anchor="ctr">
                    <a:lnL w="12700" cap="flat" cmpd="sng" algn="ctr">
                      <a:solidFill>
                        <a:srgbClr val="203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3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3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30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400" dirty="0">
                          <a:effectLst/>
                        </a:rPr>
                        <a:t>Строки считаются равными, если все их символы совпадают.</a:t>
                      </a:r>
                      <a:endParaRPr lang="en-US" sz="1400" dirty="0">
                        <a:effectLst/>
                      </a:endParaRPr>
                    </a:p>
                  </a:txBody>
                  <a:tcPr marL="73152" marR="73152" marT="36576" marB="36576" anchor="ctr">
                    <a:lnL w="12700" cap="flat" cmpd="sng" algn="ctr">
                      <a:solidFill>
                        <a:srgbClr val="203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3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3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30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1939267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fontAlgn="base"/>
                      <a:r>
                        <a:rPr lang="en-US" sz="1400" b="1" dirty="0" err="1">
                          <a:solidFill>
                            <a:srgbClr val="000080"/>
                          </a:solidFill>
                          <a:effectLst/>
                        </a:rPr>
                        <a:t>boolean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FF0000"/>
                          </a:solidFill>
                          <a:effectLst/>
                        </a:rPr>
                        <a:t>equalsIgnoreCase</a:t>
                      </a:r>
                      <a:r>
                        <a:rPr lang="en-US" sz="1400" dirty="0">
                          <a:effectLst/>
                        </a:rPr>
                        <a:t>(String str)</a:t>
                      </a:r>
                    </a:p>
                  </a:txBody>
                  <a:tcPr marL="73152" marR="73152" marT="36576" marB="36576" anchor="ctr">
                    <a:lnL w="12700" cap="flat" cmpd="sng" algn="ctr">
                      <a:solidFill>
                        <a:srgbClr val="8030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30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30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3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400" dirty="0">
                          <a:effectLst/>
                        </a:rPr>
                        <a:t>Сравнивает строки, игнорируя регистр букв (игнорирует, являются ли они прописными или строчными)</a:t>
                      </a:r>
                      <a:endParaRPr lang="en-US" sz="1400" dirty="0">
                        <a:effectLst/>
                      </a:endParaRPr>
                    </a:p>
                  </a:txBody>
                  <a:tcPr marL="73152" marR="73152" marT="36576" marB="36576" anchor="ctr">
                    <a:lnL w="12700" cap="flat" cmpd="sng" algn="ctr">
                      <a:solidFill>
                        <a:srgbClr val="8030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30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30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3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998381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fontAlgn="base"/>
                      <a:r>
                        <a:rPr lang="en-US" sz="1400" b="1">
                          <a:solidFill>
                            <a:srgbClr val="000080"/>
                          </a:solidFill>
                          <a:effectLst/>
                        </a:rPr>
                        <a:t>int</a:t>
                      </a:r>
                      <a:r>
                        <a:rPr lang="en-US" sz="1400">
                          <a:effectLst/>
                        </a:rPr>
                        <a:t> </a:t>
                      </a: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</a:rPr>
                        <a:t>compareTo</a:t>
                      </a:r>
                      <a:r>
                        <a:rPr lang="en-US" sz="1400">
                          <a:effectLst/>
                        </a:rPr>
                        <a:t>(String str)</a:t>
                      </a:r>
                    </a:p>
                  </a:txBody>
                  <a:tcPr marL="73152" marR="73152" marT="36576" marB="36576" anchor="ctr">
                    <a:lnL w="12700" cap="flat" cmpd="sng" algn="ctr">
                      <a:solidFill>
                        <a:srgbClr val="203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3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3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3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400" dirty="0">
                          <a:effectLst/>
                        </a:rPr>
                        <a:t>Сравнивает строки, возвращает количество совпадающих символов с начала строки.</a:t>
                      </a:r>
                      <a:endParaRPr lang="en-US" sz="1400" dirty="0">
                        <a:effectLst/>
                      </a:endParaRPr>
                    </a:p>
                  </a:txBody>
                  <a:tcPr marL="73152" marR="73152" marT="36576" marB="36576" anchor="ctr">
                    <a:lnL w="12700" cap="flat" cmpd="sng" algn="ctr">
                      <a:solidFill>
                        <a:srgbClr val="203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3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3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3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9443238"/>
                  </a:ext>
                </a:extLst>
              </a:tr>
              <a:tr h="512064">
                <a:tc>
                  <a:txBody>
                    <a:bodyPr/>
                    <a:lstStyle/>
                    <a:p>
                      <a:pPr fontAlgn="base"/>
                      <a:r>
                        <a:rPr lang="en-US" sz="1400" b="1">
                          <a:solidFill>
                            <a:srgbClr val="000080"/>
                          </a:solidFill>
                          <a:effectLst/>
                        </a:rPr>
                        <a:t>public</a:t>
                      </a:r>
                      <a:r>
                        <a:rPr lang="en-US" sz="1400">
                          <a:effectLst/>
                        </a:rPr>
                        <a:t> </a:t>
                      </a:r>
                      <a:r>
                        <a:rPr lang="en-US" sz="1400" b="1">
                          <a:solidFill>
                            <a:srgbClr val="000080"/>
                          </a:solidFill>
                          <a:effectLst/>
                        </a:rPr>
                        <a:t>int</a:t>
                      </a:r>
                      <a:r>
                        <a:rPr lang="en-US" sz="1400">
                          <a:effectLst/>
                        </a:rPr>
                        <a:t> </a:t>
                      </a: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</a:rPr>
                        <a:t>compareToIgnoreCase</a:t>
                      </a:r>
                      <a:r>
                        <a:rPr lang="en-US" sz="1400">
                          <a:effectLst/>
                        </a:rPr>
                        <a:t>(String str)</a:t>
                      </a:r>
                    </a:p>
                  </a:txBody>
                  <a:tcPr marL="73152" marR="73152" marT="36576" marB="36576" anchor="ctr">
                    <a:lnL w="12700" cap="flat" cmpd="sng" algn="ctr">
                      <a:solidFill>
                        <a:srgbClr val="203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3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3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3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400" dirty="0">
                          <a:effectLst/>
                        </a:rPr>
                        <a:t>Возвращает количество совпадающих символов с начала строки, регистр игнорируется</a:t>
                      </a:r>
                      <a:endParaRPr lang="en-US" sz="1400" dirty="0">
                        <a:effectLst/>
                      </a:endParaRPr>
                    </a:p>
                  </a:txBody>
                  <a:tcPr marL="73152" marR="73152" marT="36576" marB="36576" anchor="ctr">
                    <a:lnL w="12700" cap="flat" cmpd="sng" algn="ctr">
                      <a:solidFill>
                        <a:srgbClr val="203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3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3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3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5687764"/>
                  </a:ext>
                </a:extLst>
              </a:tr>
              <a:tr h="512064">
                <a:tc>
                  <a:txBody>
                    <a:bodyPr/>
                    <a:lstStyle/>
                    <a:p>
                      <a:pPr fontAlgn="base"/>
                      <a:r>
                        <a:rPr lang="en-US" sz="1400" b="1">
                          <a:solidFill>
                            <a:srgbClr val="000080"/>
                          </a:solidFill>
                          <a:effectLst/>
                        </a:rPr>
                        <a:t>boolean</a:t>
                      </a:r>
                      <a:r>
                        <a:rPr lang="en-US" sz="1400">
                          <a:effectLst/>
                        </a:rPr>
                        <a:t> </a:t>
                      </a: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</a:rPr>
                        <a:t>regionMatches</a:t>
                      </a:r>
                      <a:r>
                        <a:rPr lang="en-US" sz="1400">
                          <a:effectLst/>
                        </a:rPr>
                        <a:t>(</a:t>
                      </a:r>
                      <a:r>
                        <a:rPr lang="en-US" sz="1400" b="1">
                          <a:solidFill>
                            <a:srgbClr val="000080"/>
                          </a:solidFill>
                          <a:effectLst/>
                        </a:rPr>
                        <a:t>int</a:t>
                      </a:r>
                      <a:r>
                        <a:rPr lang="en-US" sz="1400">
                          <a:effectLst/>
                        </a:rPr>
                        <a:t> toffset, String str, </a:t>
                      </a:r>
                      <a:r>
                        <a:rPr lang="en-US" sz="1400" b="1">
                          <a:solidFill>
                            <a:srgbClr val="000080"/>
                          </a:solidFill>
                          <a:effectLst/>
                        </a:rPr>
                        <a:t>int</a:t>
                      </a:r>
                      <a:r>
                        <a:rPr lang="en-US" sz="1400">
                          <a:effectLst/>
                        </a:rPr>
                        <a:t> offset, </a:t>
                      </a:r>
                      <a:r>
                        <a:rPr lang="en-US" sz="1400" b="1">
                          <a:solidFill>
                            <a:srgbClr val="000080"/>
                          </a:solidFill>
                          <a:effectLst/>
                        </a:rPr>
                        <a:t>int</a:t>
                      </a:r>
                      <a:r>
                        <a:rPr lang="en-US" sz="1400">
                          <a:effectLst/>
                        </a:rPr>
                        <a:t> len)</a:t>
                      </a:r>
                    </a:p>
                  </a:txBody>
                  <a:tcPr marL="73152" marR="73152" marT="36576" marB="36576" anchor="ctr">
                    <a:lnL w="12700" cap="flat" cmpd="sng" algn="ctr">
                      <a:solidFill>
                        <a:srgbClr val="203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3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3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3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400" dirty="0">
                          <a:effectLst/>
                        </a:rPr>
                        <a:t>Сравнивает части строк</a:t>
                      </a:r>
                      <a:endParaRPr lang="en-US" sz="1400" dirty="0">
                        <a:effectLst/>
                      </a:endParaRPr>
                    </a:p>
                  </a:txBody>
                  <a:tcPr marL="73152" marR="73152" marT="36576" marB="36576" anchor="ctr">
                    <a:lnL w="12700" cap="flat" cmpd="sng" algn="ctr">
                      <a:solidFill>
                        <a:srgbClr val="203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3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3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3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4449176"/>
                  </a:ext>
                </a:extLst>
              </a:tr>
              <a:tr h="512064">
                <a:tc>
                  <a:txBody>
                    <a:bodyPr/>
                    <a:lstStyle/>
                    <a:p>
                      <a:pPr fontAlgn="base"/>
                      <a:r>
                        <a:rPr lang="en-US" sz="1400" b="1">
                          <a:solidFill>
                            <a:srgbClr val="000080"/>
                          </a:solidFill>
                          <a:effectLst/>
                        </a:rPr>
                        <a:t>boolean</a:t>
                      </a:r>
                      <a:r>
                        <a:rPr lang="en-US" sz="1400">
                          <a:effectLst/>
                        </a:rPr>
                        <a:t> </a:t>
                      </a: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</a:rPr>
                        <a:t>startsWith</a:t>
                      </a:r>
                      <a:r>
                        <a:rPr lang="en-US" sz="1400">
                          <a:effectLst/>
                        </a:rPr>
                        <a:t>(String prefix)</a:t>
                      </a:r>
                    </a:p>
                  </a:txBody>
                  <a:tcPr marL="73152" marR="73152" marT="36576" marB="36576" anchor="ctr">
                    <a:lnL w="12700" cap="flat" cmpd="sng" algn="ctr">
                      <a:solidFill>
                        <a:srgbClr val="203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3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3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3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400" dirty="0"/>
                        <a:t>Проверяет, начинается ли текущая строка со строки </a:t>
                      </a:r>
                      <a:r>
                        <a:rPr lang="ru-RU" sz="1400" dirty="0" err="1"/>
                        <a:t>prefix</a:t>
                      </a:r>
                      <a:endParaRPr lang="en-US" sz="1400" dirty="0">
                        <a:effectLst/>
                      </a:endParaRPr>
                    </a:p>
                  </a:txBody>
                  <a:tcPr marL="73152" marR="73152" marT="36576" marB="36576" anchor="ctr">
                    <a:lnL w="12700" cap="flat" cmpd="sng" algn="ctr">
                      <a:solidFill>
                        <a:srgbClr val="203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3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3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3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2748712"/>
                  </a:ext>
                </a:extLst>
              </a:tr>
              <a:tr h="512064">
                <a:tc>
                  <a:txBody>
                    <a:bodyPr/>
                    <a:lstStyle/>
                    <a:p>
                      <a:pPr fontAlgn="base"/>
                      <a:r>
                        <a:rPr lang="en-US" sz="1400" b="1">
                          <a:solidFill>
                            <a:srgbClr val="000080"/>
                          </a:solidFill>
                          <a:effectLst/>
                        </a:rPr>
                        <a:t>boolean</a:t>
                      </a:r>
                      <a:r>
                        <a:rPr lang="en-US" sz="1400">
                          <a:effectLst/>
                        </a:rPr>
                        <a:t> </a:t>
                      </a: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</a:rPr>
                        <a:t>endsWith</a:t>
                      </a:r>
                      <a:r>
                        <a:rPr lang="en-US" sz="1400">
                          <a:effectLst/>
                        </a:rPr>
                        <a:t>(String suffix)</a:t>
                      </a:r>
                    </a:p>
                  </a:txBody>
                  <a:tcPr marL="73152" marR="73152" marT="36576" marB="36576" anchor="ctr">
                    <a:lnL w="12700" cap="flat" cmpd="sng" algn="ctr">
                      <a:solidFill>
                        <a:srgbClr val="203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3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3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3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400" dirty="0"/>
                        <a:t>Проверяет, заканчивается ли текущая строка строкой </a:t>
                      </a:r>
                      <a:r>
                        <a:rPr lang="ru-RU" sz="1400" dirty="0" err="1"/>
                        <a:t>suffix</a:t>
                      </a:r>
                      <a:endParaRPr lang="en-US" sz="1400" dirty="0">
                        <a:effectLst/>
                      </a:endParaRPr>
                    </a:p>
                  </a:txBody>
                  <a:tcPr marL="73152" marR="73152" marT="36576" marB="36576" anchor="ctr">
                    <a:lnL w="12700" cap="flat" cmpd="sng" algn="ctr">
                      <a:solidFill>
                        <a:srgbClr val="203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3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3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3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6221966"/>
                  </a:ext>
                </a:extLst>
              </a:tr>
            </a:tbl>
          </a:graphicData>
        </a:graphic>
      </p:graphicFrame>
      <p:sp>
        <p:nvSpPr>
          <p:cNvPr id="4" name="Заголовок 2">
            <a:extLst>
              <a:ext uri="{FF2B5EF4-FFF2-40B4-BE49-F238E27FC236}">
                <a16:creationId xmlns:a16="http://schemas.microsoft.com/office/drawing/2014/main" id="{CCF96F7C-53B7-C120-ADEA-6E74417818AC}"/>
              </a:ext>
            </a:extLst>
          </p:cNvPr>
          <p:cNvSpPr txBox="1">
            <a:spLocks/>
          </p:cNvSpPr>
          <p:nvPr/>
        </p:nvSpPr>
        <p:spPr>
          <a:xfrm>
            <a:off x="2339752" y="0"/>
            <a:ext cx="5906893" cy="874143"/>
          </a:xfrm>
          <a:prstGeom prst="rect">
            <a:avLst/>
          </a:prstGeom>
        </p:spPr>
        <p:txBody>
          <a:bodyPr anchor="b"/>
          <a:lstStyle>
            <a:lvl1pPr algn="l" defTabSz="457095" rtl="0" eaLnBrk="1" fontAlgn="base" hangingPunct="1">
              <a:spcBef>
                <a:spcPct val="0"/>
              </a:spcBef>
              <a:spcAft>
                <a:spcPct val="0"/>
              </a:spcAft>
              <a:defRPr sz="2000" b="1" i="0" kern="1200">
                <a:solidFill>
                  <a:schemeClr val="tx2">
                    <a:lumMod val="85000"/>
                    <a:lumOff val="15000"/>
                  </a:schemeClr>
                </a:solidFill>
                <a:latin typeface="PT Sans" charset="-52"/>
                <a:ea typeface="PT Sans" charset="-52"/>
                <a:cs typeface="PT Sans" charset="-52"/>
              </a:defRPr>
            </a:lvl1pPr>
            <a:lvl2pPr algn="l" defTabSz="457095" rtl="0" eaLnBrk="1" fontAlgn="base" hangingPunct="1">
              <a:spcBef>
                <a:spcPct val="0"/>
              </a:spcBef>
              <a:spcAft>
                <a:spcPct val="0"/>
              </a:spcAft>
              <a:defRPr sz="2531" b="1">
                <a:solidFill>
                  <a:srgbClr val="1B58A8"/>
                </a:solidFill>
                <a:latin typeface="Frutiger Next LT W1G" charset="0"/>
                <a:ea typeface="Arial" panose="020B0604020202020204" pitchFamily="34" charset="0"/>
                <a:cs typeface="Frutiger Next LT W1G" charset="0"/>
              </a:defRPr>
            </a:lvl2pPr>
            <a:lvl3pPr algn="l" defTabSz="457095" rtl="0" eaLnBrk="1" fontAlgn="base" hangingPunct="1">
              <a:spcBef>
                <a:spcPct val="0"/>
              </a:spcBef>
              <a:spcAft>
                <a:spcPct val="0"/>
              </a:spcAft>
              <a:defRPr sz="2531" b="1">
                <a:solidFill>
                  <a:srgbClr val="1B58A8"/>
                </a:solidFill>
                <a:latin typeface="Frutiger Next LT W1G" charset="0"/>
                <a:ea typeface="Arial" panose="020B0604020202020204" pitchFamily="34" charset="0"/>
                <a:cs typeface="Frutiger Next LT W1G" charset="0"/>
              </a:defRPr>
            </a:lvl3pPr>
            <a:lvl4pPr algn="l" defTabSz="457095" rtl="0" eaLnBrk="1" fontAlgn="base" hangingPunct="1">
              <a:spcBef>
                <a:spcPct val="0"/>
              </a:spcBef>
              <a:spcAft>
                <a:spcPct val="0"/>
              </a:spcAft>
              <a:defRPr sz="2531" b="1">
                <a:solidFill>
                  <a:srgbClr val="1B58A8"/>
                </a:solidFill>
                <a:latin typeface="Frutiger Next LT W1G" charset="0"/>
                <a:ea typeface="Arial" panose="020B0604020202020204" pitchFamily="34" charset="0"/>
                <a:cs typeface="Frutiger Next LT W1G" charset="0"/>
              </a:defRPr>
            </a:lvl4pPr>
            <a:lvl5pPr algn="l" defTabSz="457095" rtl="0" eaLnBrk="1" fontAlgn="base" hangingPunct="1">
              <a:spcBef>
                <a:spcPct val="0"/>
              </a:spcBef>
              <a:spcAft>
                <a:spcPct val="0"/>
              </a:spcAft>
              <a:defRPr sz="2531" b="1">
                <a:solidFill>
                  <a:srgbClr val="1B58A8"/>
                </a:solidFill>
                <a:latin typeface="Frutiger Next LT W1G" charset="0"/>
                <a:ea typeface="Arial" panose="020B0604020202020204" pitchFamily="34" charset="0"/>
                <a:cs typeface="Frutiger Next LT W1G" charset="0"/>
              </a:defRPr>
            </a:lvl5pPr>
            <a:lvl6pPr marL="257115" algn="l" defTabSz="457095" rtl="0" eaLnBrk="1" fontAlgn="base" hangingPunct="1">
              <a:spcBef>
                <a:spcPct val="0"/>
              </a:spcBef>
              <a:spcAft>
                <a:spcPct val="0"/>
              </a:spcAft>
              <a:defRPr sz="2531" b="1">
                <a:solidFill>
                  <a:srgbClr val="1B58A8"/>
                </a:solidFill>
                <a:latin typeface="Frutiger Next LT W1G" charset="0"/>
                <a:ea typeface="Arial" panose="020B0604020202020204" pitchFamily="34" charset="0"/>
              </a:defRPr>
            </a:lvl6pPr>
            <a:lvl7pPr marL="514232" algn="l" defTabSz="457095" rtl="0" eaLnBrk="1" fontAlgn="base" hangingPunct="1">
              <a:spcBef>
                <a:spcPct val="0"/>
              </a:spcBef>
              <a:spcAft>
                <a:spcPct val="0"/>
              </a:spcAft>
              <a:defRPr sz="2531" b="1">
                <a:solidFill>
                  <a:srgbClr val="1B58A8"/>
                </a:solidFill>
                <a:latin typeface="Frutiger Next LT W1G" charset="0"/>
                <a:ea typeface="Arial" panose="020B0604020202020204" pitchFamily="34" charset="0"/>
              </a:defRPr>
            </a:lvl7pPr>
            <a:lvl8pPr marL="771347" algn="l" defTabSz="457095" rtl="0" eaLnBrk="1" fontAlgn="base" hangingPunct="1">
              <a:spcBef>
                <a:spcPct val="0"/>
              </a:spcBef>
              <a:spcAft>
                <a:spcPct val="0"/>
              </a:spcAft>
              <a:defRPr sz="2531" b="1">
                <a:solidFill>
                  <a:srgbClr val="1B58A8"/>
                </a:solidFill>
                <a:latin typeface="Frutiger Next LT W1G" charset="0"/>
                <a:ea typeface="Arial" panose="020B0604020202020204" pitchFamily="34" charset="0"/>
              </a:defRPr>
            </a:lvl8pPr>
            <a:lvl9pPr marL="1028463" algn="l" defTabSz="457095" rtl="0" eaLnBrk="1" fontAlgn="base" hangingPunct="1">
              <a:spcBef>
                <a:spcPct val="0"/>
              </a:spcBef>
              <a:spcAft>
                <a:spcPct val="0"/>
              </a:spcAft>
              <a:defRPr sz="2531" b="1">
                <a:solidFill>
                  <a:srgbClr val="1B58A8"/>
                </a:solidFill>
                <a:latin typeface="Frutiger Next LT W1G" charset="0"/>
                <a:ea typeface="Arial" panose="020B0604020202020204" pitchFamily="34" charset="0"/>
              </a:defRPr>
            </a:lvl9pPr>
          </a:lstStyle>
          <a:p>
            <a:r>
              <a:rPr lang="ru-RU" sz="3600" dirty="0"/>
              <a:t>Методы</a:t>
            </a:r>
            <a:r>
              <a:rPr lang="en-US" sz="3600" dirty="0"/>
              <a:t> </a:t>
            </a:r>
            <a:r>
              <a:rPr lang="ru-RU" sz="3600" dirty="0"/>
              <a:t>сравнения </a:t>
            </a:r>
            <a:r>
              <a:rPr lang="en-US" sz="3600" dirty="0"/>
              <a:t>c</a:t>
            </a:r>
            <a:r>
              <a:rPr lang="ru-RU" sz="3600" dirty="0"/>
              <a:t>трок</a:t>
            </a:r>
          </a:p>
        </p:txBody>
      </p:sp>
    </p:spTree>
    <p:extLst>
      <p:ext uri="{BB962C8B-B14F-4D97-AF65-F5344CB8AC3E}">
        <p14:creationId xmlns:p14="http://schemas.microsoft.com/office/powerpoint/2010/main" val="27471345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2">
            <a:extLst>
              <a:ext uri="{FF2B5EF4-FFF2-40B4-BE49-F238E27FC236}">
                <a16:creationId xmlns:a16="http://schemas.microsoft.com/office/drawing/2014/main" id="{A2CF91EC-9BD3-BD50-B0F9-83ABD2368D25}"/>
              </a:ext>
            </a:extLst>
          </p:cNvPr>
          <p:cNvSpPr txBox="1">
            <a:spLocks/>
          </p:cNvSpPr>
          <p:nvPr/>
        </p:nvSpPr>
        <p:spPr>
          <a:xfrm>
            <a:off x="2339752" y="0"/>
            <a:ext cx="5906893" cy="874143"/>
          </a:xfrm>
          <a:prstGeom prst="rect">
            <a:avLst/>
          </a:prstGeom>
        </p:spPr>
        <p:txBody>
          <a:bodyPr anchor="b"/>
          <a:lstStyle>
            <a:lvl1pPr algn="l" defTabSz="457095" rtl="0" eaLnBrk="1" fontAlgn="base" hangingPunct="1">
              <a:spcBef>
                <a:spcPct val="0"/>
              </a:spcBef>
              <a:spcAft>
                <a:spcPct val="0"/>
              </a:spcAft>
              <a:defRPr sz="2000" b="1" i="0" kern="1200">
                <a:solidFill>
                  <a:schemeClr val="tx2">
                    <a:lumMod val="85000"/>
                    <a:lumOff val="15000"/>
                  </a:schemeClr>
                </a:solidFill>
                <a:latin typeface="PT Sans" charset="-52"/>
                <a:ea typeface="PT Sans" charset="-52"/>
                <a:cs typeface="PT Sans" charset="-52"/>
              </a:defRPr>
            </a:lvl1pPr>
            <a:lvl2pPr algn="l" defTabSz="457095" rtl="0" eaLnBrk="1" fontAlgn="base" hangingPunct="1">
              <a:spcBef>
                <a:spcPct val="0"/>
              </a:spcBef>
              <a:spcAft>
                <a:spcPct val="0"/>
              </a:spcAft>
              <a:defRPr sz="2531" b="1">
                <a:solidFill>
                  <a:srgbClr val="1B58A8"/>
                </a:solidFill>
                <a:latin typeface="Frutiger Next LT W1G" charset="0"/>
                <a:ea typeface="Arial" panose="020B0604020202020204" pitchFamily="34" charset="0"/>
                <a:cs typeface="Frutiger Next LT W1G" charset="0"/>
              </a:defRPr>
            </a:lvl2pPr>
            <a:lvl3pPr algn="l" defTabSz="457095" rtl="0" eaLnBrk="1" fontAlgn="base" hangingPunct="1">
              <a:spcBef>
                <a:spcPct val="0"/>
              </a:spcBef>
              <a:spcAft>
                <a:spcPct val="0"/>
              </a:spcAft>
              <a:defRPr sz="2531" b="1">
                <a:solidFill>
                  <a:srgbClr val="1B58A8"/>
                </a:solidFill>
                <a:latin typeface="Frutiger Next LT W1G" charset="0"/>
                <a:ea typeface="Arial" panose="020B0604020202020204" pitchFamily="34" charset="0"/>
                <a:cs typeface="Frutiger Next LT W1G" charset="0"/>
              </a:defRPr>
            </a:lvl3pPr>
            <a:lvl4pPr algn="l" defTabSz="457095" rtl="0" eaLnBrk="1" fontAlgn="base" hangingPunct="1">
              <a:spcBef>
                <a:spcPct val="0"/>
              </a:spcBef>
              <a:spcAft>
                <a:spcPct val="0"/>
              </a:spcAft>
              <a:defRPr sz="2531" b="1">
                <a:solidFill>
                  <a:srgbClr val="1B58A8"/>
                </a:solidFill>
                <a:latin typeface="Frutiger Next LT W1G" charset="0"/>
                <a:ea typeface="Arial" panose="020B0604020202020204" pitchFamily="34" charset="0"/>
                <a:cs typeface="Frutiger Next LT W1G" charset="0"/>
              </a:defRPr>
            </a:lvl4pPr>
            <a:lvl5pPr algn="l" defTabSz="457095" rtl="0" eaLnBrk="1" fontAlgn="base" hangingPunct="1">
              <a:spcBef>
                <a:spcPct val="0"/>
              </a:spcBef>
              <a:spcAft>
                <a:spcPct val="0"/>
              </a:spcAft>
              <a:defRPr sz="2531" b="1">
                <a:solidFill>
                  <a:srgbClr val="1B58A8"/>
                </a:solidFill>
                <a:latin typeface="Frutiger Next LT W1G" charset="0"/>
                <a:ea typeface="Arial" panose="020B0604020202020204" pitchFamily="34" charset="0"/>
                <a:cs typeface="Frutiger Next LT W1G" charset="0"/>
              </a:defRPr>
            </a:lvl5pPr>
            <a:lvl6pPr marL="257115" algn="l" defTabSz="457095" rtl="0" eaLnBrk="1" fontAlgn="base" hangingPunct="1">
              <a:spcBef>
                <a:spcPct val="0"/>
              </a:spcBef>
              <a:spcAft>
                <a:spcPct val="0"/>
              </a:spcAft>
              <a:defRPr sz="2531" b="1">
                <a:solidFill>
                  <a:srgbClr val="1B58A8"/>
                </a:solidFill>
                <a:latin typeface="Frutiger Next LT W1G" charset="0"/>
                <a:ea typeface="Arial" panose="020B0604020202020204" pitchFamily="34" charset="0"/>
              </a:defRPr>
            </a:lvl6pPr>
            <a:lvl7pPr marL="514232" algn="l" defTabSz="457095" rtl="0" eaLnBrk="1" fontAlgn="base" hangingPunct="1">
              <a:spcBef>
                <a:spcPct val="0"/>
              </a:spcBef>
              <a:spcAft>
                <a:spcPct val="0"/>
              </a:spcAft>
              <a:defRPr sz="2531" b="1">
                <a:solidFill>
                  <a:srgbClr val="1B58A8"/>
                </a:solidFill>
                <a:latin typeface="Frutiger Next LT W1G" charset="0"/>
                <a:ea typeface="Arial" panose="020B0604020202020204" pitchFamily="34" charset="0"/>
              </a:defRPr>
            </a:lvl7pPr>
            <a:lvl8pPr marL="771347" algn="l" defTabSz="457095" rtl="0" eaLnBrk="1" fontAlgn="base" hangingPunct="1">
              <a:spcBef>
                <a:spcPct val="0"/>
              </a:spcBef>
              <a:spcAft>
                <a:spcPct val="0"/>
              </a:spcAft>
              <a:defRPr sz="2531" b="1">
                <a:solidFill>
                  <a:srgbClr val="1B58A8"/>
                </a:solidFill>
                <a:latin typeface="Frutiger Next LT W1G" charset="0"/>
                <a:ea typeface="Arial" panose="020B0604020202020204" pitchFamily="34" charset="0"/>
              </a:defRPr>
            </a:lvl8pPr>
            <a:lvl9pPr marL="1028463" algn="l" defTabSz="457095" rtl="0" eaLnBrk="1" fontAlgn="base" hangingPunct="1">
              <a:spcBef>
                <a:spcPct val="0"/>
              </a:spcBef>
              <a:spcAft>
                <a:spcPct val="0"/>
              </a:spcAft>
              <a:defRPr sz="2531" b="1">
                <a:solidFill>
                  <a:srgbClr val="1B58A8"/>
                </a:solidFill>
                <a:latin typeface="Frutiger Next LT W1G" charset="0"/>
                <a:ea typeface="Arial" panose="020B0604020202020204" pitchFamily="34" charset="0"/>
              </a:defRPr>
            </a:lvl9pPr>
          </a:lstStyle>
          <a:p>
            <a:r>
              <a:rPr lang="ru-RU" sz="3600" dirty="0"/>
              <a:t>Методы</a:t>
            </a:r>
            <a:r>
              <a:rPr lang="en-US" sz="3600" dirty="0"/>
              <a:t> </a:t>
            </a:r>
            <a:r>
              <a:rPr lang="ru-RU" sz="3600" dirty="0"/>
              <a:t>поиска под</a:t>
            </a:r>
            <a:r>
              <a:rPr lang="en-US" sz="3600" dirty="0"/>
              <a:t>c</a:t>
            </a:r>
            <a:r>
              <a:rPr lang="ru-RU" sz="3600" dirty="0"/>
              <a:t>троки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766F2D18-C6CA-7E70-C796-0731FAAC4E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1566216"/>
              </p:ext>
            </p:extLst>
          </p:nvPr>
        </p:nvGraphicFramePr>
        <p:xfrm>
          <a:off x="971600" y="1556792"/>
          <a:ext cx="7056784" cy="4680519"/>
        </p:xfrm>
        <a:graphic>
          <a:graphicData uri="http://schemas.openxmlformats.org/drawingml/2006/table">
            <a:tbl>
              <a:tblPr/>
              <a:tblGrid>
                <a:gridCol w="3528392">
                  <a:extLst>
                    <a:ext uri="{9D8B030D-6E8A-4147-A177-3AD203B41FA5}">
                      <a16:colId xmlns:a16="http://schemas.microsoft.com/office/drawing/2014/main" val="2886331885"/>
                    </a:ext>
                  </a:extLst>
                </a:gridCol>
                <a:gridCol w="3528392">
                  <a:extLst>
                    <a:ext uri="{9D8B030D-6E8A-4147-A177-3AD203B41FA5}">
                      <a16:colId xmlns:a16="http://schemas.microsoft.com/office/drawing/2014/main" val="937490364"/>
                    </a:ext>
                  </a:extLst>
                </a:gridCol>
              </a:tblGrid>
              <a:tr h="283592">
                <a:tc>
                  <a:txBody>
                    <a:bodyPr/>
                    <a:lstStyle/>
                    <a:p>
                      <a:pPr algn="l" fontAlgn="ctr"/>
                      <a:r>
                        <a:rPr lang="ru-RU" sz="1300" b="1">
                          <a:effectLst/>
                        </a:rPr>
                        <a:t>Методы</a:t>
                      </a:r>
                    </a:p>
                  </a:txBody>
                  <a:tcPr marL="65929" marR="65929" marT="32965" marB="32965" anchor="ctr">
                    <a:lnL w="12700" cap="flat" cmpd="sng" algn="ctr">
                      <a:solidFill>
                        <a:srgbClr val="309A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09A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09A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09F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0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300" b="1">
                          <a:effectLst/>
                        </a:rPr>
                        <a:t>Описание</a:t>
                      </a:r>
                    </a:p>
                  </a:txBody>
                  <a:tcPr marL="65929" marR="65929" marT="32965" marB="32965" anchor="ctr">
                    <a:lnL w="12700" cap="flat" cmpd="sng" algn="ctr">
                      <a:solidFill>
                        <a:srgbClr val="309A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09A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09A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09F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2236254"/>
                  </a:ext>
                </a:extLst>
              </a:tr>
              <a:tr h="921942">
                <a:tc>
                  <a:txBody>
                    <a:bodyPr/>
                    <a:lstStyle/>
                    <a:p>
                      <a:pPr fontAlgn="base"/>
                      <a:r>
                        <a:rPr lang="en-US" sz="1300" b="1">
                          <a:solidFill>
                            <a:srgbClr val="000080"/>
                          </a:solidFill>
                          <a:effectLst/>
                        </a:rPr>
                        <a:t>int</a:t>
                      </a:r>
                      <a:r>
                        <a:rPr lang="en-US" sz="1300">
                          <a:effectLst/>
                        </a:rPr>
                        <a:t> </a:t>
                      </a:r>
                      <a:r>
                        <a:rPr lang="en-US" sz="1300">
                          <a:solidFill>
                            <a:srgbClr val="FF0000"/>
                          </a:solidFill>
                          <a:effectLst/>
                        </a:rPr>
                        <a:t>indexOf</a:t>
                      </a:r>
                      <a:r>
                        <a:rPr lang="en-US" sz="1300">
                          <a:effectLst/>
                        </a:rPr>
                        <a:t>(String str)</a:t>
                      </a:r>
                    </a:p>
                  </a:txBody>
                  <a:tcPr marL="65929" marR="65929" marT="32965" marB="32965" anchor="ctr">
                    <a:lnL w="12700" cap="flat" cmpd="sng" algn="ctr">
                      <a:solidFill>
                        <a:srgbClr val="109F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09F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09F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09F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300" dirty="0">
                          <a:effectLst/>
                        </a:rPr>
                        <a:t>Выполняет поиск строки </a:t>
                      </a:r>
                      <a:r>
                        <a:rPr lang="ru-RU" sz="1300" dirty="0" err="1">
                          <a:effectLst/>
                        </a:rPr>
                        <a:t>str</a:t>
                      </a:r>
                      <a:r>
                        <a:rPr lang="ru-RU" sz="1300" dirty="0">
                          <a:effectLst/>
                        </a:rPr>
                        <a:t> в текущей строке. Возвращает индекс первого символа первого вхождения.</a:t>
                      </a:r>
                    </a:p>
                  </a:txBody>
                  <a:tcPr marL="65929" marR="65929" marT="32965" marB="32965" anchor="ctr">
                    <a:lnL w="12700" cap="flat" cmpd="sng" algn="ctr">
                      <a:solidFill>
                        <a:srgbClr val="109F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09F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09F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09F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866265"/>
                  </a:ext>
                </a:extLst>
              </a:tr>
              <a:tr h="921942">
                <a:tc>
                  <a:txBody>
                    <a:bodyPr/>
                    <a:lstStyle/>
                    <a:p>
                      <a:pPr fontAlgn="base"/>
                      <a:r>
                        <a:rPr lang="en-US" sz="1300" b="1">
                          <a:solidFill>
                            <a:srgbClr val="000080"/>
                          </a:solidFill>
                          <a:effectLst/>
                        </a:rPr>
                        <a:t>int</a:t>
                      </a:r>
                      <a:r>
                        <a:rPr lang="en-US" sz="1300">
                          <a:effectLst/>
                        </a:rPr>
                        <a:t> </a:t>
                      </a:r>
                      <a:r>
                        <a:rPr lang="en-US" sz="1300">
                          <a:solidFill>
                            <a:srgbClr val="FF0000"/>
                          </a:solidFill>
                          <a:effectLst/>
                        </a:rPr>
                        <a:t>indexOf</a:t>
                      </a:r>
                      <a:r>
                        <a:rPr lang="en-US" sz="1300">
                          <a:effectLst/>
                        </a:rPr>
                        <a:t>(String str, </a:t>
                      </a:r>
                      <a:r>
                        <a:rPr lang="en-US" sz="1300" b="1">
                          <a:solidFill>
                            <a:srgbClr val="000080"/>
                          </a:solidFill>
                          <a:effectLst/>
                        </a:rPr>
                        <a:t>int</a:t>
                      </a:r>
                      <a:r>
                        <a:rPr lang="en-US" sz="1300">
                          <a:effectLst/>
                        </a:rPr>
                        <a:t> </a:t>
                      </a:r>
                      <a:r>
                        <a:rPr lang="en-US" sz="1300">
                          <a:solidFill>
                            <a:srgbClr val="008000"/>
                          </a:solidFill>
                          <a:effectLst/>
                        </a:rPr>
                        <a:t>index</a:t>
                      </a:r>
                      <a:r>
                        <a:rPr lang="en-US" sz="1300">
                          <a:effectLst/>
                        </a:rPr>
                        <a:t>)</a:t>
                      </a:r>
                    </a:p>
                  </a:txBody>
                  <a:tcPr marL="65929" marR="65929" marT="32965" marB="32965" anchor="ctr">
                    <a:lnL w="12700" cap="flat" cmpd="sng" algn="ctr">
                      <a:solidFill>
                        <a:srgbClr val="109F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09F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09F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C4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300" dirty="0">
                          <a:effectLst/>
                        </a:rPr>
                        <a:t>Выполняет поиск строки </a:t>
                      </a:r>
                      <a:r>
                        <a:rPr lang="ru-RU" sz="1300" dirty="0" err="1">
                          <a:effectLst/>
                        </a:rPr>
                        <a:t>str</a:t>
                      </a:r>
                      <a:r>
                        <a:rPr lang="ru-RU" sz="1300" dirty="0">
                          <a:effectLst/>
                        </a:rPr>
                        <a:t> в текущей строке, пропуская первые </a:t>
                      </a:r>
                      <a:r>
                        <a:rPr lang="ru-RU" sz="1300" dirty="0" err="1">
                          <a:solidFill>
                            <a:srgbClr val="008000"/>
                          </a:solidFill>
                          <a:effectLst/>
                        </a:rPr>
                        <a:t>index</a:t>
                      </a:r>
                      <a:r>
                        <a:rPr lang="ru-RU" sz="1300" dirty="0">
                          <a:solidFill>
                            <a:srgbClr val="008000"/>
                          </a:solidFill>
                          <a:effectLst/>
                        </a:rPr>
                        <a:t> </a:t>
                      </a:r>
                      <a:r>
                        <a:rPr lang="ru-RU" sz="1300" dirty="0">
                          <a:effectLst/>
                        </a:rPr>
                        <a:t>символов. Возвращает индекс вхождения.</a:t>
                      </a:r>
                    </a:p>
                  </a:txBody>
                  <a:tcPr marL="65929" marR="65929" marT="32965" marB="32965" anchor="ctr">
                    <a:lnL w="12700" cap="flat" cmpd="sng" algn="ctr">
                      <a:solidFill>
                        <a:srgbClr val="109F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09F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09F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C4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2450057"/>
                  </a:ext>
                </a:extLst>
              </a:tr>
              <a:tr h="921942">
                <a:tc>
                  <a:txBody>
                    <a:bodyPr/>
                    <a:lstStyle/>
                    <a:p>
                      <a:pPr fontAlgn="base"/>
                      <a:r>
                        <a:rPr lang="en-US" sz="1300" b="1">
                          <a:solidFill>
                            <a:srgbClr val="000080"/>
                          </a:solidFill>
                          <a:effectLst/>
                        </a:rPr>
                        <a:t>int</a:t>
                      </a:r>
                      <a:r>
                        <a:rPr lang="en-US" sz="1300">
                          <a:effectLst/>
                        </a:rPr>
                        <a:t> </a:t>
                      </a:r>
                      <a:r>
                        <a:rPr lang="en-US" sz="1300">
                          <a:solidFill>
                            <a:srgbClr val="FF0000"/>
                          </a:solidFill>
                          <a:effectLst/>
                        </a:rPr>
                        <a:t>lastIndexOf</a:t>
                      </a:r>
                      <a:r>
                        <a:rPr lang="en-US" sz="1300">
                          <a:effectLst/>
                        </a:rPr>
                        <a:t>(String str)</a:t>
                      </a:r>
                    </a:p>
                  </a:txBody>
                  <a:tcPr marL="65929" marR="65929" marT="32965" marB="32965" anchor="ctr">
                    <a:lnL w="12700" cap="flat" cmpd="sng" algn="ctr">
                      <a:solidFill>
                        <a:srgbClr val="00C4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C4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C4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D1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300" dirty="0">
                          <a:effectLst/>
                        </a:rPr>
                        <a:t>Выполняет поиск строки </a:t>
                      </a:r>
                      <a:r>
                        <a:rPr lang="ru-RU" sz="1300" dirty="0" err="1">
                          <a:effectLst/>
                        </a:rPr>
                        <a:t>str</a:t>
                      </a:r>
                      <a:r>
                        <a:rPr lang="ru-RU" sz="1300" dirty="0">
                          <a:effectLst/>
                        </a:rPr>
                        <a:t> в текущей строке, начиная с конца. Возвращает индекс первого вхождения.</a:t>
                      </a:r>
                    </a:p>
                  </a:txBody>
                  <a:tcPr marL="65929" marR="65929" marT="32965" marB="32965" anchor="ctr">
                    <a:lnL w="12700" cap="flat" cmpd="sng" algn="ctr">
                      <a:solidFill>
                        <a:srgbClr val="00C4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C4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C4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D1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8109509"/>
                  </a:ext>
                </a:extLst>
              </a:tr>
              <a:tr h="709159">
                <a:tc>
                  <a:txBody>
                    <a:bodyPr/>
                    <a:lstStyle/>
                    <a:p>
                      <a:pPr fontAlgn="base"/>
                      <a:r>
                        <a:rPr lang="en-US" sz="1300" b="1">
                          <a:solidFill>
                            <a:srgbClr val="000080"/>
                          </a:solidFill>
                          <a:effectLst/>
                        </a:rPr>
                        <a:t>int</a:t>
                      </a:r>
                      <a:r>
                        <a:rPr lang="en-US" sz="1300">
                          <a:effectLst/>
                        </a:rPr>
                        <a:t> </a:t>
                      </a:r>
                      <a:r>
                        <a:rPr lang="en-US" sz="1300">
                          <a:solidFill>
                            <a:srgbClr val="FF0000"/>
                          </a:solidFill>
                          <a:effectLst/>
                        </a:rPr>
                        <a:t>lastIndexOf</a:t>
                      </a:r>
                      <a:r>
                        <a:rPr lang="en-US" sz="1300">
                          <a:effectLst/>
                        </a:rPr>
                        <a:t>(String str, </a:t>
                      </a:r>
                      <a:r>
                        <a:rPr lang="en-US" sz="1300" b="1">
                          <a:solidFill>
                            <a:srgbClr val="000080"/>
                          </a:solidFill>
                          <a:effectLst/>
                        </a:rPr>
                        <a:t>int</a:t>
                      </a:r>
                      <a:r>
                        <a:rPr lang="en-US" sz="1300">
                          <a:effectLst/>
                        </a:rPr>
                        <a:t> </a:t>
                      </a:r>
                      <a:r>
                        <a:rPr lang="en-US" sz="1300">
                          <a:solidFill>
                            <a:srgbClr val="008000"/>
                          </a:solidFill>
                          <a:effectLst/>
                        </a:rPr>
                        <a:t>index</a:t>
                      </a:r>
                      <a:r>
                        <a:rPr lang="en-US" sz="1300">
                          <a:effectLst/>
                        </a:rPr>
                        <a:t>)</a:t>
                      </a:r>
                    </a:p>
                  </a:txBody>
                  <a:tcPr marL="65929" marR="65929" marT="32965" marB="32965" anchor="ctr">
                    <a:lnL w="12700" cap="flat" cmpd="sng" algn="ctr">
                      <a:solidFill>
                        <a:srgbClr val="20D1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D1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D1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7A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300" dirty="0">
                          <a:effectLst/>
                        </a:rPr>
                        <a:t>Выполняет поиск строки </a:t>
                      </a:r>
                      <a:r>
                        <a:rPr lang="ru-RU" sz="1300" dirty="0" err="1">
                          <a:effectLst/>
                        </a:rPr>
                        <a:t>str</a:t>
                      </a:r>
                      <a:r>
                        <a:rPr lang="ru-RU" sz="1300" dirty="0">
                          <a:effectLst/>
                        </a:rPr>
                        <a:t> в текущей строке с конца, пропуская первые </a:t>
                      </a:r>
                      <a:r>
                        <a:rPr lang="ru-RU" sz="1300" dirty="0" err="1">
                          <a:solidFill>
                            <a:srgbClr val="008000"/>
                          </a:solidFill>
                          <a:effectLst/>
                        </a:rPr>
                        <a:t>index</a:t>
                      </a:r>
                      <a:r>
                        <a:rPr lang="ru-RU" sz="1300" dirty="0">
                          <a:solidFill>
                            <a:srgbClr val="008000"/>
                          </a:solidFill>
                          <a:effectLst/>
                        </a:rPr>
                        <a:t> </a:t>
                      </a:r>
                      <a:r>
                        <a:rPr lang="ru-RU" sz="1300" dirty="0">
                          <a:effectLst/>
                        </a:rPr>
                        <a:t>символов.</a:t>
                      </a:r>
                    </a:p>
                  </a:txBody>
                  <a:tcPr marL="65929" marR="65929" marT="32965" marB="32965" anchor="ctr">
                    <a:lnL w="12700" cap="flat" cmpd="sng" algn="ctr">
                      <a:solidFill>
                        <a:srgbClr val="20D1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D1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D1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7A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4912056"/>
                  </a:ext>
                </a:extLst>
              </a:tr>
              <a:tr h="921942">
                <a:tc>
                  <a:txBody>
                    <a:bodyPr/>
                    <a:lstStyle/>
                    <a:p>
                      <a:pPr fontAlgn="base"/>
                      <a:r>
                        <a:rPr lang="en-US" sz="1300" b="1">
                          <a:solidFill>
                            <a:srgbClr val="000080"/>
                          </a:solidFill>
                          <a:effectLst/>
                        </a:rPr>
                        <a:t>boolean</a:t>
                      </a:r>
                      <a:r>
                        <a:rPr lang="en-US" sz="1300">
                          <a:effectLst/>
                        </a:rPr>
                        <a:t> </a:t>
                      </a:r>
                      <a:r>
                        <a:rPr lang="en-US" sz="1300">
                          <a:solidFill>
                            <a:srgbClr val="FF0000"/>
                          </a:solidFill>
                          <a:effectLst/>
                        </a:rPr>
                        <a:t>matches</a:t>
                      </a:r>
                      <a:r>
                        <a:rPr lang="en-US" sz="1300">
                          <a:effectLst/>
                        </a:rPr>
                        <a:t>(String regex)</a:t>
                      </a:r>
                    </a:p>
                  </a:txBody>
                  <a:tcPr marL="65929" marR="65929" marT="32965" marB="32965" anchor="ctr">
                    <a:lnL w="12700" cap="flat" cmpd="sng" algn="ctr">
                      <a:solidFill>
                        <a:srgbClr val="C07A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7A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7A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7A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300" dirty="0">
                          <a:effectLst/>
                        </a:rPr>
                        <a:t>Проверяет, соответствует ли текущая строка шаблону, заданному регулярным выражением.</a:t>
                      </a:r>
                    </a:p>
                  </a:txBody>
                  <a:tcPr marL="65929" marR="65929" marT="32965" marB="32965" anchor="ctr">
                    <a:lnL w="12700" cap="flat" cmpd="sng" algn="ctr">
                      <a:solidFill>
                        <a:srgbClr val="C07A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7A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7A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7A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06737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63544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469691FA-01AF-2DFD-2158-3D82F184F9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6831934"/>
              </p:ext>
            </p:extLst>
          </p:nvPr>
        </p:nvGraphicFramePr>
        <p:xfrm>
          <a:off x="457200" y="1556792"/>
          <a:ext cx="8229600" cy="4279532"/>
        </p:xfrm>
        <a:graphic>
          <a:graphicData uri="http://schemas.openxmlformats.org/drawingml/2006/table">
            <a:tbl>
              <a:tblPr/>
              <a:tblGrid>
                <a:gridCol w="4114800">
                  <a:extLst>
                    <a:ext uri="{9D8B030D-6E8A-4147-A177-3AD203B41FA5}">
                      <a16:colId xmlns:a16="http://schemas.microsoft.com/office/drawing/2014/main" val="1784967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281643840"/>
                    </a:ext>
                  </a:extLst>
                </a:gridCol>
              </a:tblGrid>
              <a:tr h="324209"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b="1">
                          <a:effectLst/>
                        </a:rPr>
                        <a:t>Методы</a:t>
                      </a:r>
                    </a:p>
                  </a:txBody>
                  <a:tcPr marL="73152" marR="73152" marT="36576" marB="36576" anchor="ctr">
                    <a:lnL w="12700" cap="flat" cmpd="sng" algn="ctr">
                      <a:solidFill>
                        <a:srgbClr val="30F0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0F0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0F0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F0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0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b="1">
                          <a:effectLst/>
                        </a:rPr>
                        <a:t>Описание</a:t>
                      </a:r>
                    </a:p>
                  </a:txBody>
                  <a:tcPr marL="73152" marR="73152" marT="36576" marB="36576" anchor="ctr">
                    <a:lnL w="12700" cap="flat" cmpd="sng" algn="ctr">
                      <a:solidFill>
                        <a:srgbClr val="30F0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0F0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0F0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F0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5785557"/>
                  </a:ext>
                </a:extLst>
              </a:tr>
              <a:tr h="567366"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effectLst/>
                        </a:rPr>
                        <a:t>String </a:t>
                      </a: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</a:rPr>
                        <a:t>substring</a:t>
                      </a:r>
                      <a:r>
                        <a:rPr lang="en-US" sz="1400">
                          <a:effectLst/>
                        </a:rPr>
                        <a:t>(</a:t>
                      </a:r>
                      <a:r>
                        <a:rPr lang="en-US" sz="1400" b="1">
                          <a:solidFill>
                            <a:srgbClr val="000080"/>
                          </a:solidFill>
                          <a:effectLst/>
                        </a:rPr>
                        <a:t>int</a:t>
                      </a:r>
                      <a:r>
                        <a:rPr lang="en-US" sz="1400">
                          <a:effectLst/>
                        </a:rPr>
                        <a:t> beginIndex, </a:t>
                      </a:r>
                      <a:r>
                        <a:rPr lang="en-US" sz="1400" b="1">
                          <a:solidFill>
                            <a:srgbClr val="000080"/>
                          </a:solidFill>
                          <a:effectLst/>
                        </a:rPr>
                        <a:t>int</a:t>
                      </a:r>
                      <a:r>
                        <a:rPr lang="en-US" sz="1400">
                          <a:effectLst/>
                        </a:rPr>
                        <a:t> endIndex)</a:t>
                      </a:r>
                    </a:p>
                  </a:txBody>
                  <a:tcPr marL="73152" marR="73152" marT="36576" marB="36576" anchor="ctr">
                    <a:lnL w="12700" cap="flat" cmpd="sng" algn="ctr">
                      <a:solidFill>
                        <a:srgbClr val="30F0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0F0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0F0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E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400">
                          <a:effectLst/>
                        </a:rPr>
                        <a:t>Возвращает подстроку, указанную диапазоном индексов beginIndex..endIndex.</a:t>
                      </a:r>
                    </a:p>
                  </a:txBody>
                  <a:tcPr marL="73152" marR="73152" marT="36576" marB="36576" anchor="ctr">
                    <a:lnL w="12700" cap="flat" cmpd="sng" algn="ctr">
                      <a:solidFill>
                        <a:srgbClr val="30F0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0F0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0F0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E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044332"/>
                  </a:ext>
                </a:extLst>
              </a:tr>
              <a:tr h="324209"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effectLst/>
                        </a:rPr>
                        <a:t>String </a:t>
                      </a: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</a:rPr>
                        <a:t>repeat</a:t>
                      </a:r>
                      <a:r>
                        <a:rPr lang="en-US" sz="1400">
                          <a:effectLst/>
                        </a:rPr>
                        <a:t>(</a:t>
                      </a:r>
                      <a:r>
                        <a:rPr lang="en-US" sz="1400" b="1">
                          <a:solidFill>
                            <a:srgbClr val="000080"/>
                          </a:solidFill>
                          <a:effectLst/>
                        </a:rPr>
                        <a:t>int</a:t>
                      </a:r>
                      <a:r>
                        <a:rPr lang="en-US" sz="1400">
                          <a:effectLst/>
                        </a:rPr>
                        <a:t> count)</a:t>
                      </a:r>
                    </a:p>
                  </a:txBody>
                  <a:tcPr marL="73152" marR="73152" marT="36576" marB="36576" anchor="ctr">
                    <a:lnL w="12700" cap="flat" cmpd="sng" algn="ctr">
                      <a:solidFill>
                        <a:srgbClr val="70E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E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E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F0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400">
                          <a:effectLst/>
                        </a:rPr>
                        <a:t>Повторяет текущую строку n раз</a:t>
                      </a:r>
                    </a:p>
                  </a:txBody>
                  <a:tcPr marL="73152" marR="73152" marT="36576" marB="36576" anchor="ctr">
                    <a:lnL w="12700" cap="flat" cmpd="sng" algn="ctr">
                      <a:solidFill>
                        <a:srgbClr val="70E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E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E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F0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0310868"/>
                  </a:ext>
                </a:extLst>
              </a:tr>
              <a:tr h="567366"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effectLst/>
                        </a:rPr>
                        <a:t>String </a:t>
                      </a: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</a:rPr>
                        <a:t>replace</a:t>
                      </a:r>
                      <a:r>
                        <a:rPr lang="en-US" sz="1400">
                          <a:effectLst/>
                        </a:rPr>
                        <a:t>(</a:t>
                      </a:r>
                      <a:r>
                        <a:rPr lang="en-US" sz="1400" b="1">
                          <a:solidFill>
                            <a:srgbClr val="000080"/>
                          </a:solidFill>
                          <a:effectLst/>
                        </a:rPr>
                        <a:t>char</a:t>
                      </a:r>
                      <a:r>
                        <a:rPr lang="en-US" sz="1400">
                          <a:effectLst/>
                        </a:rPr>
                        <a:t> oldChar, </a:t>
                      </a:r>
                      <a:r>
                        <a:rPr lang="en-US" sz="1400" b="1">
                          <a:solidFill>
                            <a:srgbClr val="000080"/>
                          </a:solidFill>
                          <a:effectLst/>
                        </a:rPr>
                        <a:t>char</a:t>
                      </a:r>
                      <a:r>
                        <a:rPr lang="en-US" sz="1400">
                          <a:effectLst/>
                        </a:rPr>
                        <a:t> newChar)</a:t>
                      </a:r>
                    </a:p>
                  </a:txBody>
                  <a:tcPr marL="73152" marR="73152" marT="36576" marB="36576" anchor="ctr">
                    <a:lnL w="12700" cap="flat" cmpd="sng" algn="ctr">
                      <a:solidFill>
                        <a:srgbClr val="30F0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0F0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0F0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F0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400" dirty="0">
                          <a:effectLst/>
                        </a:rPr>
                        <a:t>Возвращает новую строку: заменяет символ </a:t>
                      </a:r>
                      <a:r>
                        <a:rPr lang="ru-RU" sz="1400" dirty="0" err="1">
                          <a:effectLst/>
                        </a:rPr>
                        <a:t>oldChar</a:t>
                      </a:r>
                      <a:r>
                        <a:rPr lang="ru-RU" sz="1400" dirty="0">
                          <a:effectLst/>
                        </a:rPr>
                        <a:t> символом </a:t>
                      </a:r>
                      <a:r>
                        <a:rPr lang="ru-RU" sz="1400" dirty="0" err="1">
                          <a:effectLst/>
                        </a:rPr>
                        <a:t>newChar</a:t>
                      </a:r>
                      <a:endParaRPr lang="ru-RU" sz="1400" dirty="0">
                        <a:effectLst/>
                      </a:endParaRPr>
                    </a:p>
                  </a:txBody>
                  <a:tcPr marL="73152" marR="73152" marT="36576" marB="36576" anchor="ctr">
                    <a:lnL w="12700" cap="flat" cmpd="sng" algn="ctr">
                      <a:solidFill>
                        <a:srgbClr val="30F0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0F0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0F0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F0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0137489"/>
                  </a:ext>
                </a:extLst>
              </a:tr>
              <a:tr h="567366"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effectLst/>
                        </a:rPr>
                        <a:t>String </a:t>
                      </a: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</a:rPr>
                        <a:t>replaceFirst</a:t>
                      </a:r>
                      <a:r>
                        <a:rPr lang="en-US" sz="1400">
                          <a:effectLst/>
                        </a:rPr>
                        <a:t>(String regex, String replacement)</a:t>
                      </a:r>
                    </a:p>
                  </a:txBody>
                  <a:tcPr marL="73152" marR="73152" marT="36576" marB="36576" anchor="ctr">
                    <a:lnL w="12700" cap="flat" cmpd="sng" algn="ctr">
                      <a:solidFill>
                        <a:srgbClr val="30F0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0F0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0F0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0D6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400" dirty="0">
                          <a:effectLst/>
                        </a:rPr>
                        <a:t>Заменяет первую встретившуюся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ru-RU" sz="1400" dirty="0">
                          <a:effectLst/>
                        </a:rPr>
                        <a:t>в текущей строке подстроку, заданную регулярным выражением на строку </a:t>
                      </a:r>
                      <a:r>
                        <a:rPr lang="en-US" sz="1400" dirty="0">
                          <a:effectLst/>
                        </a:rPr>
                        <a:t>replacement</a:t>
                      </a:r>
                      <a:r>
                        <a:rPr lang="ru-RU" sz="1400" dirty="0">
                          <a:effectLst/>
                        </a:rPr>
                        <a:t>.</a:t>
                      </a:r>
                    </a:p>
                  </a:txBody>
                  <a:tcPr marL="73152" marR="73152" marT="36576" marB="36576" anchor="ctr">
                    <a:lnL w="12700" cap="flat" cmpd="sng" algn="ctr">
                      <a:solidFill>
                        <a:srgbClr val="30F0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0F0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0F0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0D6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0396099"/>
                  </a:ext>
                </a:extLst>
              </a:tr>
              <a:tr h="810523">
                <a:tc>
                  <a:txBody>
                    <a:bodyPr/>
                    <a:lstStyle/>
                    <a:p>
                      <a:pPr fontAlgn="base"/>
                      <a: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  <a:t>public</a:t>
                      </a:r>
                      <a:r>
                        <a:rPr lang="en-US" sz="1400" dirty="0">
                          <a:effectLst/>
                        </a:rPr>
                        <a:t> String </a:t>
                      </a:r>
                      <a:r>
                        <a:rPr lang="en-US" sz="1400" dirty="0" err="1">
                          <a:solidFill>
                            <a:srgbClr val="FF0000"/>
                          </a:solidFill>
                          <a:effectLst/>
                        </a:rPr>
                        <a:t>replaceAll</a:t>
                      </a:r>
                      <a:r>
                        <a:rPr lang="en-US" sz="1400" dirty="0">
                          <a:effectLst/>
                        </a:rPr>
                        <a:t>(String regex, String replacement)</a:t>
                      </a:r>
                    </a:p>
                  </a:txBody>
                  <a:tcPr marL="73152" marR="73152" marT="36576" marB="36576" anchor="ctr">
                    <a:lnL w="12700" cap="flat" cmpd="sng" algn="ctr">
                      <a:solidFill>
                        <a:srgbClr val="10D6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0D6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0D6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D9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400" dirty="0">
                          <a:effectLst/>
                        </a:rPr>
                        <a:t>Заменяет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ru-RU" sz="1400" dirty="0">
                          <a:effectLst/>
                        </a:rPr>
                        <a:t>на строку</a:t>
                      </a:r>
                      <a:r>
                        <a:rPr lang="en-US" sz="1400" dirty="0">
                          <a:effectLst/>
                        </a:rPr>
                        <a:t> replacement</a:t>
                      </a:r>
                      <a:r>
                        <a:rPr lang="ru-RU" sz="1400" dirty="0">
                          <a:effectLst/>
                        </a:rPr>
                        <a:t> все подстроки в текущей строке, которые соответствуют регулярному выражению.</a:t>
                      </a:r>
                    </a:p>
                  </a:txBody>
                  <a:tcPr marL="73152" marR="73152" marT="36576" marB="36576" anchor="ctr">
                    <a:lnL w="12700" cap="flat" cmpd="sng" algn="ctr">
                      <a:solidFill>
                        <a:srgbClr val="10D6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0D6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0D6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D9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003933"/>
                  </a:ext>
                </a:extLst>
              </a:tr>
              <a:tr h="324209"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effectLst/>
                        </a:rPr>
                        <a:t>String </a:t>
                      </a: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</a:rPr>
                        <a:t>toLowerCase</a:t>
                      </a:r>
                      <a:r>
                        <a:rPr lang="en-US" sz="1400">
                          <a:effectLst/>
                        </a:rPr>
                        <a:t>()</a:t>
                      </a:r>
                    </a:p>
                  </a:txBody>
                  <a:tcPr marL="73152" marR="73152" marT="36576" marB="36576" anchor="ctr">
                    <a:lnL w="12700" cap="flat" cmpd="sng" algn="ctr">
                      <a:solidFill>
                        <a:srgbClr val="90D9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D9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0D9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D7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400" dirty="0">
                          <a:effectLst/>
                        </a:rPr>
                        <a:t>Преобразует строку в нижний регистр</a:t>
                      </a:r>
                    </a:p>
                  </a:txBody>
                  <a:tcPr marL="73152" marR="73152" marT="36576" marB="36576" anchor="ctr">
                    <a:lnL w="12700" cap="flat" cmpd="sng" algn="ctr">
                      <a:solidFill>
                        <a:srgbClr val="90D9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D9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0D9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D7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8402220"/>
                  </a:ext>
                </a:extLst>
              </a:tr>
              <a:tr h="324209"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effectLst/>
                        </a:rPr>
                        <a:t>String </a:t>
                      </a: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</a:rPr>
                        <a:t>toUpperCase</a:t>
                      </a:r>
                      <a:r>
                        <a:rPr lang="en-US" sz="1400">
                          <a:effectLst/>
                        </a:rPr>
                        <a:t>()</a:t>
                      </a:r>
                    </a:p>
                  </a:txBody>
                  <a:tcPr marL="73152" marR="73152" marT="36576" marB="36576" anchor="ctr">
                    <a:lnL w="12700" cap="flat" cmpd="sng" algn="ctr">
                      <a:solidFill>
                        <a:srgbClr val="70D7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D7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D7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DC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400">
                          <a:effectLst/>
                        </a:rPr>
                        <a:t>Преобразует строку в верхний регистр</a:t>
                      </a:r>
                    </a:p>
                  </a:txBody>
                  <a:tcPr marL="73152" marR="73152" marT="36576" marB="36576" anchor="ctr">
                    <a:lnL w="12700" cap="flat" cmpd="sng" algn="ctr">
                      <a:solidFill>
                        <a:srgbClr val="70D7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D7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D7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DC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6955591"/>
                  </a:ext>
                </a:extLst>
              </a:tr>
              <a:tr h="324209"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effectLst/>
                        </a:rPr>
                        <a:t>String </a:t>
                      </a: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</a:rPr>
                        <a:t>trim</a:t>
                      </a:r>
                      <a:r>
                        <a:rPr lang="en-US" sz="1400">
                          <a:effectLst/>
                        </a:rPr>
                        <a:t>()</a:t>
                      </a:r>
                    </a:p>
                  </a:txBody>
                  <a:tcPr marL="73152" marR="73152" marT="36576" marB="36576" anchor="ctr">
                    <a:lnL w="12700" cap="flat" cmpd="sng" algn="ctr">
                      <a:solidFill>
                        <a:srgbClr val="40DC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DC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DC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DC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400" dirty="0">
                          <a:effectLst/>
                        </a:rPr>
                        <a:t>Удаляет все пробелы в начале и конце строки</a:t>
                      </a:r>
                    </a:p>
                  </a:txBody>
                  <a:tcPr marL="73152" marR="73152" marT="36576" marB="36576" anchor="ctr">
                    <a:lnL w="12700" cap="flat" cmpd="sng" algn="ctr">
                      <a:solidFill>
                        <a:srgbClr val="40DC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DC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DC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DC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3886118"/>
                  </a:ext>
                </a:extLst>
              </a:tr>
            </a:tbl>
          </a:graphicData>
        </a:graphic>
      </p:graphicFrame>
      <p:sp>
        <p:nvSpPr>
          <p:cNvPr id="4" name="Заголовок 2">
            <a:extLst>
              <a:ext uri="{FF2B5EF4-FFF2-40B4-BE49-F238E27FC236}">
                <a16:creationId xmlns:a16="http://schemas.microsoft.com/office/drawing/2014/main" id="{2AAF7C89-7ED9-C903-89E6-BF8D74BB748A}"/>
              </a:ext>
            </a:extLst>
          </p:cNvPr>
          <p:cNvSpPr txBox="1">
            <a:spLocks/>
          </p:cNvSpPr>
          <p:nvPr/>
        </p:nvSpPr>
        <p:spPr>
          <a:xfrm>
            <a:off x="2339752" y="0"/>
            <a:ext cx="6552728" cy="874143"/>
          </a:xfrm>
          <a:prstGeom prst="rect">
            <a:avLst/>
          </a:prstGeom>
        </p:spPr>
        <p:txBody>
          <a:bodyPr anchor="b"/>
          <a:lstStyle>
            <a:lvl1pPr algn="l" defTabSz="457095" rtl="0" eaLnBrk="1" fontAlgn="base" hangingPunct="1">
              <a:spcBef>
                <a:spcPct val="0"/>
              </a:spcBef>
              <a:spcAft>
                <a:spcPct val="0"/>
              </a:spcAft>
              <a:defRPr sz="2000" b="1" i="0" kern="1200">
                <a:solidFill>
                  <a:schemeClr val="tx2">
                    <a:lumMod val="85000"/>
                    <a:lumOff val="15000"/>
                  </a:schemeClr>
                </a:solidFill>
                <a:latin typeface="PT Sans" charset="-52"/>
                <a:ea typeface="PT Sans" charset="-52"/>
                <a:cs typeface="PT Sans" charset="-52"/>
              </a:defRPr>
            </a:lvl1pPr>
            <a:lvl2pPr algn="l" defTabSz="457095" rtl="0" eaLnBrk="1" fontAlgn="base" hangingPunct="1">
              <a:spcBef>
                <a:spcPct val="0"/>
              </a:spcBef>
              <a:spcAft>
                <a:spcPct val="0"/>
              </a:spcAft>
              <a:defRPr sz="2531" b="1">
                <a:solidFill>
                  <a:srgbClr val="1B58A8"/>
                </a:solidFill>
                <a:latin typeface="Frutiger Next LT W1G" charset="0"/>
                <a:ea typeface="Arial" panose="020B0604020202020204" pitchFamily="34" charset="0"/>
                <a:cs typeface="Frutiger Next LT W1G" charset="0"/>
              </a:defRPr>
            </a:lvl2pPr>
            <a:lvl3pPr algn="l" defTabSz="457095" rtl="0" eaLnBrk="1" fontAlgn="base" hangingPunct="1">
              <a:spcBef>
                <a:spcPct val="0"/>
              </a:spcBef>
              <a:spcAft>
                <a:spcPct val="0"/>
              </a:spcAft>
              <a:defRPr sz="2531" b="1">
                <a:solidFill>
                  <a:srgbClr val="1B58A8"/>
                </a:solidFill>
                <a:latin typeface="Frutiger Next LT W1G" charset="0"/>
                <a:ea typeface="Arial" panose="020B0604020202020204" pitchFamily="34" charset="0"/>
                <a:cs typeface="Frutiger Next LT W1G" charset="0"/>
              </a:defRPr>
            </a:lvl3pPr>
            <a:lvl4pPr algn="l" defTabSz="457095" rtl="0" eaLnBrk="1" fontAlgn="base" hangingPunct="1">
              <a:spcBef>
                <a:spcPct val="0"/>
              </a:spcBef>
              <a:spcAft>
                <a:spcPct val="0"/>
              </a:spcAft>
              <a:defRPr sz="2531" b="1">
                <a:solidFill>
                  <a:srgbClr val="1B58A8"/>
                </a:solidFill>
                <a:latin typeface="Frutiger Next LT W1G" charset="0"/>
                <a:ea typeface="Arial" panose="020B0604020202020204" pitchFamily="34" charset="0"/>
                <a:cs typeface="Frutiger Next LT W1G" charset="0"/>
              </a:defRPr>
            </a:lvl4pPr>
            <a:lvl5pPr algn="l" defTabSz="457095" rtl="0" eaLnBrk="1" fontAlgn="base" hangingPunct="1">
              <a:spcBef>
                <a:spcPct val="0"/>
              </a:spcBef>
              <a:spcAft>
                <a:spcPct val="0"/>
              </a:spcAft>
              <a:defRPr sz="2531" b="1">
                <a:solidFill>
                  <a:srgbClr val="1B58A8"/>
                </a:solidFill>
                <a:latin typeface="Frutiger Next LT W1G" charset="0"/>
                <a:ea typeface="Arial" panose="020B0604020202020204" pitchFamily="34" charset="0"/>
                <a:cs typeface="Frutiger Next LT W1G" charset="0"/>
              </a:defRPr>
            </a:lvl5pPr>
            <a:lvl6pPr marL="257115" algn="l" defTabSz="457095" rtl="0" eaLnBrk="1" fontAlgn="base" hangingPunct="1">
              <a:spcBef>
                <a:spcPct val="0"/>
              </a:spcBef>
              <a:spcAft>
                <a:spcPct val="0"/>
              </a:spcAft>
              <a:defRPr sz="2531" b="1">
                <a:solidFill>
                  <a:srgbClr val="1B58A8"/>
                </a:solidFill>
                <a:latin typeface="Frutiger Next LT W1G" charset="0"/>
                <a:ea typeface="Arial" panose="020B0604020202020204" pitchFamily="34" charset="0"/>
              </a:defRPr>
            </a:lvl6pPr>
            <a:lvl7pPr marL="514232" algn="l" defTabSz="457095" rtl="0" eaLnBrk="1" fontAlgn="base" hangingPunct="1">
              <a:spcBef>
                <a:spcPct val="0"/>
              </a:spcBef>
              <a:spcAft>
                <a:spcPct val="0"/>
              </a:spcAft>
              <a:defRPr sz="2531" b="1">
                <a:solidFill>
                  <a:srgbClr val="1B58A8"/>
                </a:solidFill>
                <a:latin typeface="Frutiger Next LT W1G" charset="0"/>
                <a:ea typeface="Arial" panose="020B0604020202020204" pitchFamily="34" charset="0"/>
              </a:defRPr>
            </a:lvl7pPr>
            <a:lvl8pPr marL="771347" algn="l" defTabSz="457095" rtl="0" eaLnBrk="1" fontAlgn="base" hangingPunct="1">
              <a:spcBef>
                <a:spcPct val="0"/>
              </a:spcBef>
              <a:spcAft>
                <a:spcPct val="0"/>
              </a:spcAft>
              <a:defRPr sz="2531" b="1">
                <a:solidFill>
                  <a:srgbClr val="1B58A8"/>
                </a:solidFill>
                <a:latin typeface="Frutiger Next LT W1G" charset="0"/>
                <a:ea typeface="Arial" panose="020B0604020202020204" pitchFamily="34" charset="0"/>
              </a:defRPr>
            </a:lvl8pPr>
            <a:lvl9pPr marL="1028463" algn="l" defTabSz="457095" rtl="0" eaLnBrk="1" fontAlgn="base" hangingPunct="1">
              <a:spcBef>
                <a:spcPct val="0"/>
              </a:spcBef>
              <a:spcAft>
                <a:spcPct val="0"/>
              </a:spcAft>
              <a:defRPr sz="2531" b="1">
                <a:solidFill>
                  <a:srgbClr val="1B58A8"/>
                </a:solidFill>
                <a:latin typeface="Frutiger Next LT W1G" charset="0"/>
                <a:ea typeface="Arial" panose="020B0604020202020204" pitchFamily="34" charset="0"/>
              </a:defRPr>
            </a:lvl9pPr>
          </a:lstStyle>
          <a:p>
            <a:r>
              <a:rPr lang="ru-RU" sz="3600" dirty="0"/>
              <a:t>Методы</a:t>
            </a:r>
            <a:r>
              <a:rPr lang="en-US" sz="3600" dirty="0"/>
              <a:t> </a:t>
            </a:r>
            <a:r>
              <a:rPr lang="ru-RU" sz="3600" dirty="0"/>
              <a:t>извлечения подстрок</a:t>
            </a:r>
          </a:p>
        </p:txBody>
      </p:sp>
    </p:spTree>
    <p:extLst>
      <p:ext uri="{BB962C8B-B14F-4D97-AF65-F5344CB8AC3E}">
        <p14:creationId xmlns:p14="http://schemas.microsoft.com/office/powerpoint/2010/main" val="42164031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2">
            <a:extLst>
              <a:ext uri="{FF2B5EF4-FFF2-40B4-BE49-F238E27FC236}">
                <a16:creationId xmlns:a16="http://schemas.microsoft.com/office/drawing/2014/main" id="{14F7885D-C112-94A5-D90A-5CC0C8F7EE35}"/>
              </a:ext>
            </a:extLst>
          </p:cNvPr>
          <p:cNvSpPr txBox="1">
            <a:spLocks/>
          </p:cNvSpPr>
          <p:nvPr/>
        </p:nvSpPr>
        <p:spPr>
          <a:xfrm>
            <a:off x="2339752" y="0"/>
            <a:ext cx="6552728" cy="874143"/>
          </a:xfrm>
          <a:prstGeom prst="rect">
            <a:avLst/>
          </a:prstGeom>
        </p:spPr>
        <p:txBody>
          <a:bodyPr anchor="b"/>
          <a:lstStyle>
            <a:lvl1pPr algn="l" defTabSz="457095" rtl="0" eaLnBrk="1" fontAlgn="base" hangingPunct="1">
              <a:spcBef>
                <a:spcPct val="0"/>
              </a:spcBef>
              <a:spcAft>
                <a:spcPct val="0"/>
              </a:spcAft>
              <a:defRPr sz="2000" b="1" i="0" kern="1200">
                <a:solidFill>
                  <a:schemeClr val="tx2">
                    <a:lumMod val="85000"/>
                    <a:lumOff val="15000"/>
                  </a:schemeClr>
                </a:solidFill>
                <a:latin typeface="PT Sans" charset="-52"/>
                <a:ea typeface="PT Sans" charset="-52"/>
                <a:cs typeface="PT Sans" charset="-52"/>
              </a:defRPr>
            </a:lvl1pPr>
            <a:lvl2pPr algn="l" defTabSz="457095" rtl="0" eaLnBrk="1" fontAlgn="base" hangingPunct="1">
              <a:spcBef>
                <a:spcPct val="0"/>
              </a:spcBef>
              <a:spcAft>
                <a:spcPct val="0"/>
              </a:spcAft>
              <a:defRPr sz="2531" b="1">
                <a:solidFill>
                  <a:srgbClr val="1B58A8"/>
                </a:solidFill>
                <a:latin typeface="Frutiger Next LT W1G" charset="0"/>
                <a:ea typeface="Arial" panose="020B0604020202020204" pitchFamily="34" charset="0"/>
                <a:cs typeface="Frutiger Next LT W1G" charset="0"/>
              </a:defRPr>
            </a:lvl2pPr>
            <a:lvl3pPr algn="l" defTabSz="457095" rtl="0" eaLnBrk="1" fontAlgn="base" hangingPunct="1">
              <a:spcBef>
                <a:spcPct val="0"/>
              </a:spcBef>
              <a:spcAft>
                <a:spcPct val="0"/>
              </a:spcAft>
              <a:defRPr sz="2531" b="1">
                <a:solidFill>
                  <a:srgbClr val="1B58A8"/>
                </a:solidFill>
                <a:latin typeface="Frutiger Next LT W1G" charset="0"/>
                <a:ea typeface="Arial" panose="020B0604020202020204" pitchFamily="34" charset="0"/>
                <a:cs typeface="Frutiger Next LT W1G" charset="0"/>
              </a:defRPr>
            </a:lvl3pPr>
            <a:lvl4pPr algn="l" defTabSz="457095" rtl="0" eaLnBrk="1" fontAlgn="base" hangingPunct="1">
              <a:spcBef>
                <a:spcPct val="0"/>
              </a:spcBef>
              <a:spcAft>
                <a:spcPct val="0"/>
              </a:spcAft>
              <a:defRPr sz="2531" b="1">
                <a:solidFill>
                  <a:srgbClr val="1B58A8"/>
                </a:solidFill>
                <a:latin typeface="Frutiger Next LT W1G" charset="0"/>
                <a:ea typeface="Arial" panose="020B0604020202020204" pitchFamily="34" charset="0"/>
                <a:cs typeface="Frutiger Next LT W1G" charset="0"/>
              </a:defRPr>
            </a:lvl4pPr>
            <a:lvl5pPr algn="l" defTabSz="457095" rtl="0" eaLnBrk="1" fontAlgn="base" hangingPunct="1">
              <a:spcBef>
                <a:spcPct val="0"/>
              </a:spcBef>
              <a:spcAft>
                <a:spcPct val="0"/>
              </a:spcAft>
              <a:defRPr sz="2531" b="1">
                <a:solidFill>
                  <a:srgbClr val="1B58A8"/>
                </a:solidFill>
                <a:latin typeface="Frutiger Next LT W1G" charset="0"/>
                <a:ea typeface="Arial" panose="020B0604020202020204" pitchFamily="34" charset="0"/>
                <a:cs typeface="Frutiger Next LT W1G" charset="0"/>
              </a:defRPr>
            </a:lvl5pPr>
            <a:lvl6pPr marL="257115" algn="l" defTabSz="457095" rtl="0" eaLnBrk="1" fontAlgn="base" hangingPunct="1">
              <a:spcBef>
                <a:spcPct val="0"/>
              </a:spcBef>
              <a:spcAft>
                <a:spcPct val="0"/>
              </a:spcAft>
              <a:defRPr sz="2531" b="1">
                <a:solidFill>
                  <a:srgbClr val="1B58A8"/>
                </a:solidFill>
                <a:latin typeface="Frutiger Next LT W1G" charset="0"/>
                <a:ea typeface="Arial" panose="020B0604020202020204" pitchFamily="34" charset="0"/>
              </a:defRPr>
            </a:lvl6pPr>
            <a:lvl7pPr marL="514232" algn="l" defTabSz="457095" rtl="0" eaLnBrk="1" fontAlgn="base" hangingPunct="1">
              <a:spcBef>
                <a:spcPct val="0"/>
              </a:spcBef>
              <a:spcAft>
                <a:spcPct val="0"/>
              </a:spcAft>
              <a:defRPr sz="2531" b="1">
                <a:solidFill>
                  <a:srgbClr val="1B58A8"/>
                </a:solidFill>
                <a:latin typeface="Frutiger Next LT W1G" charset="0"/>
                <a:ea typeface="Arial" panose="020B0604020202020204" pitchFamily="34" charset="0"/>
              </a:defRPr>
            </a:lvl7pPr>
            <a:lvl8pPr marL="771347" algn="l" defTabSz="457095" rtl="0" eaLnBrk="1" fontAlgn="base" hangingPunct="1">
              <a:spcBef>
                <a:spcPct val="0"/>
              </a:spcBef>
              <a:spcAft>
                <a:spcPct val="0"/>
              </a:spcAft>
              <a:defRPr sz="2531" b="1">
                <a:solidFill>
                  <a:srgbClr val="1B58A8"/>
                </a:solidFill>
                <a:latin typeface="Frutiger Next LT W1G" charset="0"/>
                <a:ea typeface="Arial" panose="020B0604020202020204" pitchFamily="34" charset="0"/>
              </a:defRPr>
            </a:lvl8pPr>
            <a:lvl9pPr marL="1028463" algn="l" defTabSz="457095" rtl="0" eaLnBrk="1" fontAlgn="base" hangingPunct="1">
              <a:spcBef>
                <a:spcPct val="0"/>
              </a:spcBef>
              <a:spcAft>
                <a:spcPct val="0"/>
              </a:spcAft>
              <a:defRPr sz="2531" b="1">
                <a:solidFill>
                  <a:srgbClr val="1B58A8"/>
                </a:solidFill>
                <a:latin typeface="Frutiger Next LT W1G" charset="0"/>
                <a:ea typeface="Arial" panose="020B0604020202020204" pitchFamily="34" charset="0"/>
              </a:defRPr>
            </a:lvl9pPr>
          </a:lstStyle>
          <a:p>
            <a:r>
              <a:rPr lang="ru-RU" sz="3600" dirty="0"/>
              <a:t>Преобразование строк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9DDDFC6-9266-FB01-56A0-B2A0F19A9F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720" y="3429000"/>
            <a:ext cx="5234936" cy="2160240"/>
          </a:xfrm>
          <a:prstGeom prst="rect">
            <a:avLst/>
          </a:prstGeom>
        </p:spPr>
      </p:pic>
      <p:sp>
        <p:nvSpPr>
          <p:cNvPr id="10" name="Содержимое 8">
            <a:extLst>
              <a:ext uri="{FF2B5EF4-FFF2-40B4-BE49-F238E27FC236}">
                <a16:creationId xmlns:a16="http://schemas.microsoft.com/office/drawing/2014/main" id="{E338A8A0-720E-97C5-717B-713CCBB70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20" y="1441290"/>
            <a:ext cx="8643998" cy="4767283"/>
          </a:xfrm>
        </p:spPr>
        <p:txBody>
          <a:bodyPr/>
          <a:lstStyle/>
          <a:p>
            <a:r>
              <a:rPr lang="ru-RU" b="0" i="0" dirty="0">
                <a:solidFill>
                  <a:srgbClr val="57606A"/>
                </a:solidFill>
                <a:effectLst/>
                <a:latin typeface="-apple-system"/>
              </a:rPr>
              <a:t>Метод </a:t>
            </a:r>
            <a:r>
              <a:rPr lang="ru-RU" b="0" i="1" dirty="0" err="1">
                <a:solidFill>
                  <a:srgbClr val="57606A"/>
                </a:solidFill>
                <a:effectLst/>
                <a:latin typeface="-apple-system"/>
              </a:rPr>
              <a:t>valueOf</a:t>
            </a:r>
            <a:r>
              <a:rPr lang="ru-RU" b="0" i="1" dirty="0">
                <a:solidFill>
                  <a:srgbClr val="57606A"/>
                </a:solidFill>
                <a:effectLst/>
                <a:latin typeface="-apple-system"/>
              </a:rPr>
              <a:t>()</a:t>
            </a:r>
            <a:r>
              <a:rPr lang="ru-RU" b="0" i="0" dirty="0">
                <a:solidFill>
                  <a:srgbClr val="57606A"/>
                </a:solidFill>
                <a:effectLst/>
                <a:latin typeface="-apple-system"/>
              </a:rPr>
              <a:t> вызывается в том случае, если требуется получить строковое представление некоторого другого типа данных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97641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35D795F3-33C8-7F08-03F7-7E132EA66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Как решить проблему, постоянного выделения памяти при изменении строки</a:t>
            </a:r>
            <a:r>
              <a:rPr lang="en-US" dirty="0"/>
              <a:t>?</a:t>
            </a:r>
            <a:endParaRPr lang="ru-RU" dirty="0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80416C4F-A806-D19A-E6AD-FDDD7E5CC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/>
              <a:t>Класс </a:t>
            </a:r>
            <a:r>
              <a:rPr lang="en-US" sz="3600" dirty="0" err="1"/>
              <a:t>StringBuffer</a:t>
            </a:r>
            <a:endParaRPr lang="ru-RU" sz="3600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9D70079-924D-A818-5AB6-27201538C3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546" y="2780928"/>
            <a:ext cx="8468907" cy="280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4613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370DE24F-2C19-98E1-22E3-737A89567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9999" indent="0">
              <a:buNone/>
            </a:pPr>
            <a:r>
              <a:rPr lang="ru-RU" dirty="0"/>
              <a:t>Основные операции</a:t>
            </a:r>
          </a:p>
          <a:p>
            <a:r>
              <a:rPr lang="en-US" dirty="0"/>
              <a:t>Append</a:t>
            </a:r>
            <a:r>
              <a:rPr lang="ru-RU" dirty="0"/>
              <a:t> -</a:t>
            </a:r>
            <a:r>
              <a:rPr lang="en-US" dirty="0"/>
              <a:t> </a:t>
            </a:r>
            <a:r>
              <a:rPr lang="ru-RU" dirty="0"/>
              <a:t>добавление строки</a:t>
            </a:r>
          </a:p>
          <a:p>
            <a:r>
              <a:rPr lang="en-US" dirty="0"/>
              <a:t>Insert – </a:t>
            </a:r>
            <a:r>
              <a:rPr lang="ru-RU" dirty="0"/>
              <a:t>вставка строки</a:t>
            </a:r>
          </a:p>
          <a:p>
            <a:r>
              <a:rPr lang="en-US" dirty="0"/>
              <a:t>Delete – </a:t>
            </a:r>
            <a:r>
              <a:rPr lang="ru-RU" dirty="0"/>
              <a:t>удаление подстроки</a:t>
            </a: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38215F3F-90DC-E1D1-F830-6A7C28E96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84" y="-9435"/>
            <a:ext cx="8316416" cy="874143"/>
          </a:xfrm>
        </p:spPr>
        <p:txBody>
          <a:bodyPr/>
          <a:lstStyle/>
          <a:p>
            <a:r>
              <a:rPr lang="ru-RU" sz="4000" dirty="0"/>
              <a:t>		Методы </a:t>
            </a:r>
            <a:r>
              <a:rPr lang="en-US" sz="4000" dirty="0" err="1"/>
              <a:t>StringBuffer</a:t>
            </a:r>
            <a:endParaRPr lang="ru-RU" sz="40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A57CAD2-3E49-CEE8-AD3F-0CE149148C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96952"/>
            <a:ext cx="9144000" cy="3467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4252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653C5D32-46D7-D6C7-6B1B-6AB67A8FB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Идентичен </a:t>
            </a:r>
            <a:r>
              <a:rPr lang="en-US" dirty="0" err="1"/>
              <a:t>StringBuffer</a:t>
            </a:r>
            <a:r>
              <a:rPr lang="ru-RU" dirty="0"/>
              <a:t>, но не синхронизирован</a:t>
            </a:r>
          </a:p>
          <a:p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Использование в многопоточных средах нежелательно</a:t>
            </a:r>
          </a:p>
          <a:p>
            <a:r>
              <a:rPr lang="ru-RU" dirty="0">
                <a:solidFill>
                  <a:srgbClr val="111111"/>
                </a:solidFill>
                <a:latin typeface="-apple-system"/>
              </a:rPr>
              <a:t>Работает быстрее </a:t>
            </a:r>
            <a:r>
              <a:rPr lang="en-US" dirty="0" err="1">
                <a:solidFill>
                  <a:srgbClr val="111111"/>
                </a:solidFill>
                <a:latin typeface="-apple-system"/>
              </a:rPr>
              <a:t>StringBuffer</a:t>
            </a:r>
            <a:endParaRPr lang="en-US" dirty="0">
              <a:solidFill>
                <a:srgbClr val="111111"/>
              </a:solidFill>
              <a:latin typeface="-apple-system"/>
            </a:endParaRPr>
          </a:p>
          <a:p>
            <a:endParaRPr lang="en-US" dirty="0">
              <a:solidFill>
                <a:srgbClr val="111111"/>
              </a:solidFill>
              <a:latin typeface="-apple-system"/>
            </a:endParaRPr>
          </a:p>
          <a:p>
            <a:pPr marL="59999" indent="0">
              <a:buNone/>
            </a:pPr>
            <a:r>
              <a:rPr lang="ru-RU" dirty="0">
                <a:solidFill>
                  <a:srgbClr val="111111"/>
                </a:solidFill>
                <a:latin typeface="-apple-system"/>
              </a:rPr>
              <a:t>Вывод</a:t>
            </a:r>
            <a:r>
              <a:rPr lang="en-US" dirty="0">
                <a:solidFill>
                  <a:srgbClr val="111111"/>
                </a:solidFill>
                <a:latin typeface="-apple-system"/>
              </a:rPr>
              <a:t>:</a:t>
            </a:r>
          </a:p>
          <a:p>
            <a:pPr marL="59999" indent="0">
              <a:buNone/>
            </a:pPr>
            <a:r>
              <a:rPr lang="ru-RU" dirty="0"/>
              <a:t>В тех случаях, когда обращение к изменяемой строке происходит из нескольких потоков исполнения без внешней синхронизации, следует применять класс </a:t>
            </a:r>
            <a:r>
              <a:rPr lang="ru-RU" dirty="0" err="1"/>
              <a:t>StringBuffer</a:t>
            </a:r>
            <a:r>
              <a:rPr lang="ru-RU" dirty="0"/>
              <a:t>, а не </a:t>
            </a:r>
            <a:r>
              <a:rPr lang="ru-RU" dirty="0" err="1"/>
              <a:t>StringBuilder</a:t>
            </a:r>
            <a:r>
              <a:rPr lang="en-US" dirty="0"/>
              <a:t>!</a:t>
            </a:r>
            <a:endParaRPr lang="ru-RU" dirty="0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38D0A065-C978-776C-AF7B-612B2664E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/>
              <a:t>Класс </a:t>
            </a:r>
            <a:r>
              <a:rPr lang="en-US" sz="3600" dirty="0"/>
              <a:t>StringBuilder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7952716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E56ACEA7-D966-04FB-AF10-E6C04152A2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80728"/>
            <a:ext cx="8229644" cy="5227845"/>
          </a:xfrm>
        </p:spPr>
        <p:txBody>
          <a:bodyPr/>
          <a:lstStyle/>
          <a:p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Пул строк (</a:t>
            </a:r>
            <a:r>
              <a:rPr lang="ru-RU" b="0" i="0" dirty="0" err="1">
                <a:solidFill>
                  <a:srgbClr val="111111"/>
                </a:solidFill>
                <a:effectLst/>
                <a:latin typeface="-apple-system"/>
              </a:rPr>
              <a:t>String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ru-RU" b="0" i="0" dirty="0" err="1">
                <a:solidFill>
                  <a:srgbClr val="111111"/>
                </a:solidFill>
                <a:effectLst/>
                <a:latin typeface="-apple-system"/>
              </a:rPr>
              <a:t>pool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) </a:t>
            </a:r>
            <a:r>
              <a:rPr lang="ru-RU" dirty="0">
                <a:solidFill>
                  <a:srgbClr val="111111"/>
                </a:solidFill>
                <a:latin typeface="-apple-system"/>
              </a:rPr>
              <a:t>хранит 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только один объект для каждого значения строки.</a:t>
            </a:r>
            <a:endParaRPr lang="en-US" b="0" i="0" dirty="0">
              <a:solidFill>
                <a:srgbClr val="111111"/>
              </a:solidFill>
              <a:effectLst/>
              <a:latin typeface="-apple-system"/>
            </a:endParaRPr>
          </a:p>
          <a:p>
            <a:endParaRPr lang="en-US" dirty="0">
              <a:solidFill>
                <a:srgbClr val="111111"/>
              </a:solidFill>
              <a:latin typeface="-apple-system"/>
            </a:endParaRPr>
          </a:p>
          <a:p>
            <a:endParaRPr lang="en-US" dirty="0">
              <a:solidFill>
                <a:srgbClr val="111111"/>
              </a:solidFill>
              <a:latin typeface="-apple-system"/>
            </a:endParaRPr>
          </a:p>
          <a:p>
            <a:endParaRPr lang="en-US" dirty="0">
              <a:solidFill>
                <a:srgbClr val="111111"/>
              </a:solidFill>
              <a:latin typeface="-apple-system"/>
            </a:endParaRPr>
          </a:p>
          <a:p>
            <a:endParaRPr lang="en-US" dirty="0">
              <a:solidFill>
                <a:srgbClr val="111111"/>
              </a:solidFill>
              <a:latin typeface="-apple-system"/>
            </a:endParaRPr>
          </a:p>
          <a:p>
            <a:endParaRPr lang="en-US" dirty="0">
              <a:solidFill>
                <a:srgbClr val="111111"/>
              </a:solidFill>
              <a:latin typeface="-apple-system"/>
            </a:endParaRPr>
          </a:p>
          <a:p>
            <a:endParaRPr lang="en-US" dirty="0">
              <a:solidFill>
                <a:srgbClr val="111111"/>
              </a:solidFill>
              <a:latin typeface="-apple-system"/>
            </a:endParaRPr>
          </a:p>
          <a:p>
            <a:endParaRPr lang="en-US" dirty="0">
              <a:solidFill>
                <a:srgbClr val="111111"/>
              </a:solidFill>
              <a:latin typeface="-apple-system"/>
            </a:endParaRPr>
          </a:p>
          <a:p>
            <a:endParaRPr lang="en-US" dirty="0">
              <a:solidFill>
                <a:srgbClr val="111111"/>
              </a:solidFill>
              <a:latin typeface="-apple-system"/>
            </a:endParaRPr>
          </a:p>
          <a:p>
            <a:endParaRPr lang="en-US" dirty="0">
              <a:solidFill>
                <a:srgbClr val="111111"/>
              </a:solidFill>
              <a:latin typeface="-apple-system"/>
            </a:endParaRPr>
          </a:p>
          <a:p>
            <a:pPr marL="59999" indent="0">
              <a:buNone/>
            </a:pPr>
            <a:r>
              <a:rPr lang="ru-RU" dirty="0">
                <a:solidFill>
                  <a:srgbClr val="111111"/>
                </a:solidFill>
                <a:latin typeface="-apple-system"/>
              </a:rPr>
              <a:t>											</a:t>
            </a:r>
            <a:r>
              <a:rPr lang="en-US" sz="2000" b="1" dirty="0">
                <a:solidFill>
                  <a:schemeClr val="accent1"/>
                </a:solidFill>
                <a:latin typeface="-apple-system"/>
              </a:rPr>
              <a:t>True</a:t>
            </a:r>
            <a:r>
              <a:rPr lang="ru-RU" sz="2000" dirty="0">
                <a:solidFill>
                  <a:srgbClr val="111111"/>
                </a:solidFill>
                <a:latin typeface="-apple-system"/>
              </a:rPr>
              <a:t>, так как переменные </a:t>
            </a:r>
          </a:p>
          <a:p>
            <a:pPr marL="59999" indent="0">
              <a:buNone/>
            </a:pPr>
            <a:r>
              <a:rPr lang="ru-RU" sz="2000" dirty="0">
                <a:solidFill>
                  <a:srgbClr val="111111"/>
                </a:solidFill>
                <a:latin typeface="-apple-system"/>
              </a:rPr>
              <a:t>											ссылаются на один объект</a:t>
            </a:r>
            <a:endParaRPr lang="ru-RU" dirty="0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81AD4C47-6066-44EC-A53C-8803D4B45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9059" y="116096"/>
            <a:ext cx="5058634" cy="748612"/>
          </a:xfrm>
        </p:spPr>
        <p:txBody>
          <a:bodyPr/>
          <a:lstStyle/>
          <a:p>
            <a:r>
              <a:rPr lang="en-US" sz="3600" dirty="0"/>
              <a:t>String Pool</a:t>
            </a:r>
            <a:endParaRPr lang="ru-RU" sz="3600" dirty="0"/>
          </a:p>
        </p:txBody>
      </p:sp>
      <p:pic>
        <p:nvPicPr>
          <p:cNvPr id="10242" name="Picture 2" descr="strings-in-the-string-pool">
            <a:extLst>
              <a:ext uri="{FF2B5EF4-FFF2-40B4-BE49-F238E27FC236}">
                <a16:creationId xmlns:a16="http://schemas.microsoft.com/office/drawing/2014/main" id="{F0844591-26C5-833A-7FA3-D6B6F58349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802810"/>
            <a:ext cx="4655758" cy="3252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7C78AC0-1786-EA8F-6450-BC32F3DA94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512" y="5284958"/>
            <a:ext cx="4677428" cy="752580"/>
          </a:xfrm>
          <a:prstGeom prst="rect">
            <a:avLst/>
          </a:prstGeom>
        </p:spPr>
      </p:pic>
      <p:sp>
        <p:nvSpPr>
          <p:cNvPr id="6" name="Стрелка: вправо 5">
            <a:extLst>
              <a:ext uri="{FF2B5EF4-FFF2-40B4-BE49-F238E27FC236}">
                <a16:creationId xmlns:a16="http://schemas.microsoft.com/office/drawing/2014/main" id="{40CC36F4-19B3-4A1E-8F72-48F877C6556C}"/>
              </a:ext>
            </a:extLst>
          </p:cNvPr>
          <p:cNvSpPr/>
          <p:nvPr/>
        </p:nvSpPr>
        <p:spPr>
          <a:xfrm>
            <a:off x="4918604" y="5553236"/>
            <a:ext cx="432048" cy="21602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5417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096F66EA-47D7-0D9E-E35C-1B7F06666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Cat </a:t>
            </a:r>
            <a:r>
              <a:rPr lang="en-US" dirty="0" err="1"/>
              <a:t>kesha</a:t>
            </a:r>
            <a:r>
              <a:rPr lang="en-US" dirty="0"/>
              <a:t> = new Cat(“</a:t>
            </a:r>
            <a:r>
              <a:rPr lang="ru-RU" dirty="0"/>
              <a:t>Кеша</a:t>
            </a:r>
            <a:r>
              <a:rPr lang="en-US" dirty="0"/>
              <a:t>”);</a:t>
            </a:r>
            <a:r>
              <a:rPr lang="ru-RU" dirty="0"/>
              <a:t>             Выделяем память</a:t>
            </a:r>
          </a:p>
          <a:p>
            <a:r>
              <a:rPr lang="ru-RU" dirty="0"/>
              <a:t>Как очищается память</a:t>
            </a:r>
            <a:r>
              <a:rPr lang="en-US" dirty="0"/>
              <a:t>?</a:t>
            </a:r>
          </a:p>
          <a:p>
            <a:r>
              <a:rPr lang="ru-RU" dirty="0"/>
              <a:t>Как определить, что память можно очистить</a:t>
            </a:r>
            <a:r>
              <a:rPr lang="en-US" dirty="0"/>
              <a:t>?</a:t>
            </a:r>
          </a:p>
        </p:txBody>
      </p:sp>
      <p:sp>
        <p:nvSpPr>
          <p:cNvPr id="4" name="Стрелка: вправо 3">
            <a:extLst>
              <a:ext uri="{FF2B5EF4-FFF2-40B4-BE49-F238E27FC236}">
                <a16:creationId xmlns:a16="http://schemas.microsoft.com/office/drawing/2014/main" id="{FEF4E926-509F-F62D-1E33-0A28806E5479}"/>
              </a:ext>
            </a:extLst>
          </p:cNvPr>
          <p:cNvSpPr/>
          <p:nvPr/>
        </p:nvSpPr>
        <p:spPr>
          <a:xfrm>
            <a:off x="5076056" y="1501557"/>
            <a:ext cx="576064" cy="2880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Заголовок 2">
            <a:extLst>
              <a:ext uri="{FF2B5EF4-FFF2-40B4-BE49-F238E27FC236}">
                <a16:creationId xmlns:a16="http://schemas.microsoft.com/office/drawing/2014/main" id="{A3DFA828-DDD6-8961-DF7D-A7B9B7758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250" y="0"/>
            <a:ext cx="6409134" cy="874713"/>
          </a:xfrm>
        </p:spPr>
        <p:txBody>
          <a:bodyPr anchor="ctr"/>
          <a:lstStyle/>
          <a:p>
            <a:pPr algn="ctr"/>
            <a:r>
              <a:rPr lang="ru-RU" sz="3600" dirty="0"/>
              <a:t>Выделение и очистка памяти</a:t>
            </a:r>
            <a:endParaRPr lang="ru-RU" dirty="0"/>
          </a:p>
        </p:txBody>
      </p:sp>
      <p:pic>
        <p:nvPicPr>
          <p:cNvPr id="3074" name="Picture 2" descr="Мусор">
            <a:extLst>
              <a:ext uri="{FF2B5EF4-FFF2-40B4-BE49-F238E27FC236}">
                <a16:creationId xmlns:a16="http://schemas.microsoft.com/office/drawing/2014/main" id="{BB84D75A-2657-F8C8-037E-10153056C4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609710"/>
            <a:ext cx="9144000" cy="3598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45062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D611641C-EA97-2F52-1B42-7B95F6AD5C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Исключение – оператор </a:t>
            </a:r>
            <a:r>
              <a:rPr lang="en-US" dirty="0"/>
              <a:t>New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59999" indent="0">
              <a:buNone/>
            </a:pPr>
            <a:r>
              <a:rPr lang="ru-RU" dirty="0"/>
              <a:t>				</a:t>
            </a:r>
            <a:r>
              <a:rPr lang="en-US" b="1" dirty="0">
                <a:solidFill>
                  <a:srgbClr val="FF0000"/>
                </a:solidFill>
              </a:rPr>
              <a:t>False</a:t>
            </a:r>
            <a:r>
              <a:rPr lang="ru-RU" dirty="0"/>
              <a:t>, так как это разные объекты</a:t>
            </a: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B190B950-3328-3FAA-55F8-D36D09877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1680" y="-49007"/>
            <a:ext cx="5906893" cy="874143"/>
          </a:xfrm>
        </p:spPr>
        <p:txBody>
          <a:bodyPr/>
          <a:lstStyle/>
          <a:p>
            <a:r>
              <a:rPr lang="en-US" sz="3600" dirty="0"/>
              <a:t>String Pool</a:t>
            </a:r>
            <a:r>
              <a:rPr lang="ru-RU" sz="3600" dirty="0"/>
              <a:t> (оператор </a:t>
            </a:r>
            <a:r>
              <a:rPr lang="en-US" sz="3600" dirty="0"/>
              <a:t>new</a:t>
            </a:r>
            <a:r>
              <a:rPr lang="ru-RU" sz="3600" dirty="0"/>
              <a:t>)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F2C1823-65D3-BF3E-6FEA-BE8491518C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8523" y="2542675"/>
            <a:ext cx="4686954" cy="724001"/>
          </a:xfrm>
          <a:prstGeom prst="rect">
            <a:avLst/>
          </a:prstGeom>
        </p:spPr>
      </p:pic>
      <p:sp>
        <p:nvSpPr>
          <p:cNvPr id="6" name="Стрелка: вниз 5">
            <a:extLst>
              <a:ext uri="{FF2B5EF4-FFF2-40B4-BE49-F238E27FC236}">
                <a16:creationId xmlns:a16="http://schemas.microsoft.com/office/drawing/2014/main" id="{3617B11B-BA4E-A691-62E7-EE86D8EC4D10}"/>
              </a:ext>
            </a:extLst>
          </p:cNvPr>
          <p:cNvSpPr/>
          <p:nvPr/>
        </p:nvSpPr>
        <p:spPr>
          <a:xfrm>
            <a:off x="4067944" y="3624841"/>
            <a:ext cx="360040" cy="504056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32997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6112E23F-F364-37D3-0E5D-EDFC73652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Для хранения строк в пуле используется способ, называемый </a:t>
            </a:r>
            <a:r>
              <a:rPr lang="ru-RU" b="0" i="1" dirty="0">
                <a:solidFill>
                  <a:srgbClr val="111111"/>
                </a:solidFill>
                <a:effectLst/>
                <a:latin typeface="-apple-system"/>
              </a:rPr>
              <a:t>"интернирование строк"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 (</a:t>
            </a:r>
            <a:r>
              <a:rPr lang="ru-RU" b="0" i="0" dirty="0" err="1">
                <a:solidFill>
                  <a:srgbClr val="111111"/>
                </a:solidFill>
                <a:effectLst/>
                <a:latin typeface="-apple-system"/>
              </a:rPr>
              <a:t>String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ru-RU" b="0" i="0" dirty="0" err="1">
                <a:solidFill>
                  <a:srgbClr val="111111"/>
                </a:solidFill>
                <a:effectLst/>
                <a:latin typeface="-apple-system"/>
              </a:rPr>
              <a:t>interning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).</a:t>
            </a:r>
            <a:endParaRPr lang="en-US" b="0" i="0" dirty="0">
              <a:solidFill>
                <a:srgbClr val="111111"/>
              </a:solidFill>
              <a:effectLst/>
              <a:latin typeface="-apple-system"/>
            </a:endParaRPr>
          </a:p>
          <a:p>
            <a:r>
              <a:rPr lang="en-US" dirty="0">
                <a:solidFill>
                  <a:srgbClr val="111111"/>
                </a:solidFill>
                <a:latin typeface="-apple-system"/>
              </a:rPr>
              <a:t>Intern() </a:t>
            </a:r>
            <a:r>
              <a:rPr lang="ru-RU" dirty="0">
                <a:solidFill>
                  <a:srgbClr val="111111"/>
                </a:solidFill>
                <a:latin typeface="-apple-system"/>
              </a:rPr>
              <a:t>проверяет, существует ли созданная строка в пуле, если нет, то создаёт её.</a:t>
            </a:r>
            <a:endParaRPr lang="ru-RU" dirty="0"/>
          </a:p>
        </p:txBody>
      </p:sp>
      <p:sp>
        <p:nvSpPr>
          <p:cNvPr id="4" name="Заголовок 2">
            <a:extLst>
              <a:ext uri="{FF2B5EF4-FFF2-40B4-BE49-F238E27FC236}">
                <a16:creationId xmlns:a16="http://schemas.microsoft.com/office/drawing/2014/main" id="{E2BB3A2C-E1D9-C1C2-AF06-3990D062843F}"/>
              </a:ext>
            </a:extLst>
          </p:cNvPr>
          <p:cNvSpPr txBox="1">
            <a:spLocks/>
          </p:cNvSpPr>
          <p:nvPr/>
        </p:nvSpPr>
        <p:spPr>
          <a:xfrm>
            <a:off x="1979712" y="-17492"/>
            <a:ext cx="5906893" cy="874143"/>
          </a:xfrm>
          <a:prstGeom prst="rect">
            <a:avLst/>
          </a:prstGeom>
        </p:spPr>
        <p:txBody>
          <a:bodyPr anchor="b"/>
          <a:lstStyle>
            <a:lvl1pPr algn="l" defTabSz="457095" rtl="0" eaLnBrk="1" fontAlgn="base" hangingPunct="1">
              <a:spcBef>
                <a:spcPct val="0"/>
              </a:spcBef>
              <a:spcAft>
                <a:spcPct val="0"/>
              </a:spcAft>
              <a:defRPr sz="2000" b="1" i="0" kern="1200">
                <a:solidFill>
                  <a:schemeClr val="tx2">
                    <a:lumMod val="85000"/>
                    <a:lumOff val="15000"/>
                  </a:schemeClr>
                </a:solidFill>
                <a:latin typeface="PT Sans" charset="-52"/>
                <a:ea typeface="PT Sans" charset="-52"/>
                <a:cs typeface="PT Sans" charset="-52"/>
              </a:defRPr>
            </a:lvl1pPr>
            <a:lvl2pPr algn="l" defTabSz="457095" rtl="0" eaLnBrk="1" fontAlgn="base" hangingPunct="1">
              <a:spcBef>
                <a:spcPct val="0"/>
              </a:spcBef>
              <a:spcAft>
                <a:spcPct val="0"/>
              </a:spcAft>
              <a:defRPr sz="2531" b="1">
                <a:solidFill>
                  <a:srgbClr val="1B58A8"/>
                </a:solidFill>
                <a:latin typeface="Frutiger Next LT W1G" charset="0"/>
                <a:ea typeface="Arial" panose="020B0604020202020204" pitchFamily="34" charset="0"/>
                <a:cs typeface="Frutiger Next LT W1G" charset="0"/>
              </a:defRPr>
            </a:lvl2pPr>
            <a:lvl3pPr algn="l" defTabSz="457095" rtl="0" eaLnBrk="1" fontAlgn="base" hangingPunct="1">
              <a:spcBef>
                <a:spcPct val="0"/>
              </a:spcBef>
              <a:spcAft>
                <a:spcPct val="0"/>
              </a:spcAft>
              <a:defRPr sz="2531" b="1">
                <a:solidFill>
                  <a:srgbClr val="1B58A8"/>
                </a:solidFill>
                <a:latin typeface="Frutiger Next LT W1G" charset="0"/>
                <a:ea typeface="Arial" panose="020B0604020202020204" pitchFamily="34" charset="0"/>
                <a:cs typeface="Frutiger Next LT W1G" charset="0"/>
              </a:defRPr>
            </a:lvl3pPr>
            <a:lvl4pPr algn="l" defTabSz="457095" rtl="0" eaLnBrk="1" fontAlgn="base" hangingPunct="1">
              <a:spcBef>
                <a:spcPct val="0"/>
              </a:spcBef>
              <a:spcAft>
                <a:spcPct val="0"/>
              </a:spcAft>
              <a:defRPr sz="2531" b="1">
                <a:solidFill>
                  <a:srgbClr val="1B58A8"/>
                </a:solidFill>
                <a:latin typeface="Frutiger Next LT W1G" charset="0"/>
                <a:ea typeface="Arial" panose="020B0604020202020204" pitchFamily="34" charset="0"/>
                <a:cs typeface="Frutiger Next LT W1G" charset="0"/>
              </a:defRPr>
            </a:lvl4pPr>
            <a:lvl5pPr algn="l" defTabSz="457095" rtl="0" eaLnBrk="1" fontAlgn="base" hangingPunct="1">
              <a:spcBef>
                <a:spcPct val="0"/>
              </a:spcBef>
              <a:spcAft>
                <a:spcPct val="0"/>
              </a:spcAft>
              <a:defRPr sz="2531" b="1">
                <a:solidFill>
                  <a:srgbClr val="1B58A8"/>
                </a:solidFill>
                <a:latin typeface="Frutiger Next LT W1G" charset="0"/>
                <a:ea typeface="Arial" panose="020B0604020202020204" pitchFamily="34" charset="0"/>
                <a:cs typeface="Frutiger Next LT W1G" charset="0"/>
              </a:defRPr>
            </a:lvl5pPr>
            <a:lvl6pPr marL="257115" algn="l" defTabSz="457095" rtl="0" eaLnBrk="1" fontAlgn="base" hangingPunct="1">
              <a:spcBef>
                <a:spcPct val="0"/>
              </a:spcBef>
              <a:spcAft>
                <a:spcPct val="0"/>
              </a:spcAft>
              <a:defRPr sz="2531" b="1">
                <a:solidFill>
                  <a:srgbClr val="1B58A8"/>
                </a:solidFill>
                <a:latin typeface="Frutiger Next LT W1G" charset="0"/>
                <a:ea typeface="Arial" panose="020B0604020202020204" pitchFamily="34" charset="0"/>
              </a:defRPr>
            </a:lvl6pPr>
            <a:lvl7pPr marL="514232" algn="l" defTabSz="457095" rtl="0" eaLnBrk="1" fontAlgn="base" hangingPunct="1">
              <a:spcBef>
                <a:spcPct val="0"/>
              </a:spcBef>
              <a:spcAft>
                <a:spcPct val="0"/>
              </a:spcAft>
              <a:defRPr sz="2531" b="1">
                <a:solidFill>
                  <a:srgbClr val="1B58A8"/>
                </a:solidFill>
                <a:latin typeface="Frutiger Next LT W1G" charset="0"/>
                <a:ea typeface="Arial" panose="020B0604020202020204" pitchFamily="34" charset="0"/>
              </a:defRPr>
            </a:lvl7pPr>
            <a:lvl8pPr marL="771347" algn="l" defTabSz="457095" rtl="0" eaLnBrk="1" fontAlgn="base" hangingPunct="1">
              <a:spcBef>
                <a:spcPct val="0"/>
              </a:spcBef>
              <a:spcAft>
                <a:spcPct val="0"/>
              </a:spcAft>
              <a:defRPr sz="2531" b="1">
                <a:solidFill>
                  <a:srgbClr val="1B58A8"/>
                </a:solidFill>
                <a:latin typeface="Frutiger Next LT W1G" charset="0"/>
                <a:ea typeface="Arial" panose="020B0604020202020204" pitchFamily="34" charset="0"/>
              </a:defRPr>
            </a:lvl8pPr>
            <a:lvl9pPr marL="1028463" algn="l" defTabSz="457095" rtl="0" eaLnBrk="1" fontAlgn="base" hangingPunct="1">
              <a:spcBef>
                <a:spcPct val="0"/>
              </a:spcBef>
              <a:spcAft>
                <a:spcPct val="0"/>
              </a:spcAft>
              <a:defRPr sz="2531" b="1">
                <a:solidFill>
                  <a:srgbClr val="1B58A8"/>
                </a:solidFill>
                <a:latin typeface="Frutiger Next LT W1G" charset="0"/>
                <a:ea typeface="Arial" panose="020B0604020202020204" pitchFamily="34" charset="0"/>
              </a:defRPr>
            </a:lvl9pPr>
          </a:lstStyle>
          <a:p>
            <a:r>
              <a:rPr lang="en-US" sz="3600" dirty="0"/>
              <a:t>String Pool</a:t>
            </a:r>
            <a:r>
              <a:rPr lang="ru-RU" sz="3600" dirty="0"/>
              <a:t> (метод </a:t>
            </a:r>
            <a:r>
              <a:rPr lang="en-US" sz="3600" dirty="0"/>
              <a:t>intern</a:t>
            </a:r>
            <a:r>
              <a:rPr lang="ru-RU" sz="3600" dirty="0"/>
              <a:t>)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BD48A3F-0CD9-9D87-765E-C8E74D73B5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24931"/>
            <a:ext cx="9144000" cy="124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0326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6112E23F-F364-37D3-0E5D-EDFC73652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Метод </a:t>
            </a:r>
            <a:r>
              <a:rPr lang="en-US" dirty="0"/>
              <a:t>equals() </a:t>
            </a:r>
            <a:r>
              <a:rPr lang="ru-RU" dirty="0"/>
              <a:t>– проверяет одинаковое ли значение двух экземпляров классов.</a:t>
            </a:r>
          </a:p>
        </p:txBody>
      </p:sp>
      <p:sp>
        <p:nvSpPr>
          <p:cNvPr id="4" name="Заголовок 2">
            <a:extLst>
              <a:ext uri="{FF2B5EF4-FFF2-40B4-BE49-F238E27FC236}">
                <a16:creationId xmlns:a16="http://schemas.microsoft.com/office/drawing/2014/main" id="{E2BB3A2C-E1D9-C1C2-AF06-3990D062843F}"/>
              </a:ext>
            </a:extLst>
          </p:cNvPr>
          <p:cNvSpPr txBox="1">
            <a:spLocks/>
          </p:cNvSpPr>
          <p:nvPr/>
        </p:nvSpPr>
        <p:spPr>
          <a:xfrm>
            <a:off x="1979712" y="-17492"/>
            <a:ext cx="5906893" cy="874143"/>
          </a:xfrm>
          <a:prstGeom prst="rect">
            <a:avLst/>
          </a:prstGeom>
        </p:spPr>
        <p:txBody>
          <a:bodyPr anchor="b"/>
          <a:lstStyle>
            <a:lvl1pPr algn="l" defTabSz="457095" rtl="0" eaLnBrk="1" fontAlgn="base" hangingPunct="1">
              <a:spcBef>
                <a:spcPct val="0"/>
              </a:spcBef>
              <a:spcAft>
                <a:spcPct val="0"/>
              </a:spcAft>
              <a:defRPr sz="2000" b="1" i="0" kern="1200">
                <a:solidFill>
                  <a:schemeClr val="tx2">
                    <a:lumMod val="85000"/>
                    <a:lumOff val="15000"/>
                  </a:schemeClr>
                </a:solidFill>
                <a:latin typeface="PT Sans" charset="-52"/>
                <a:ea typeface="PT Sans" charset="-52"/>
                <a:cs typeface="PT Sans" charset="-52"/>
              </a:defRPr>
            </a:lvl1pPr>
            <a:lvl2pPr algn="l" defTabSz="457095" rtl="0" eaLnBrk="1" fontAlgn="base" hangingPunct="1">
              <a:spcBef>
                <a:spcPct val="0"/>
              </a:spcBef>
              <a:spcAft>
                <a:spcPct val="0"/>
              </a:spcAft>
              <a:defRPr sz="2531" b="1">
                <a:solidFill>
                  <a:srgbClr val="1B58A8"/>
                </a:solidFill>
                <a:latin typeface="Frutiger Next LT W1G" charset="0"/>
                <a:ea typeface="Arial" panose="020B0604020202020204" pitchFamily="34" charset="0"/>
                <a:cs typeface="Frutiger Next LT W1G" charset="0"/>
              </a:defRPr>
            </a:lvl2pPr>
            <a:lvl3pPr algn="l" defTabSz="457095" rtl="0" eaLnBrk="1" fontAlgn="base" hangingPunct="1">
              <a:spcBef>
                <a:spcPct val="0"/>
              </a:spcBef>
              <a:spcAft>
                <a:spcPct val="0"/>
              </a:spcAft>
              <a:defRPr sz="2531" b="1">
                <a:solidFill>
                  <a:srgbClr val="1B58A8"/>
                </a:solidFill>
                <a:latin typeface="Frutiger Next LT W1G" charset="0"/>
                <a:ea typeface="Arial" panose="020B0604020202020204" pitchFamily="34" charset="0"/>
                <a:cs typeface="Frutiger Next LT W1G" charset="0"/>
              </a:defRPr>
            </a:lvl3pPr>
            <a:lvl4pPr algn="l" defTabSz="457095" rtl="0" eaLnBrk="1" fontAlgn="base" hangingPunct="1">
              <a:spcBef>
                <a:spcPct val="0"/>
              </a:spcBef>
              <a:spcAft>
                <a:spcPct val="0"/>
              </a:spcAft>
              <a:defRPr sz="2531" b="1">
                <a:solidFill>
                  <a:srgbClr val="1B58A8"/>
                </a:solidFill>
                <a:latin typeface="Frutiger Next LT W1G" charset="0"/>
                <a:ea typeface="Arial" panose="020B0604020202020204" pitchFamily="34" charset="0"/>
                <a:cs typeface="Frutiger Next LT W1G" charset="0"/>
              </a:defRPr>
            </a:lvl4pPr>
            <a:lvl5pPr algn="l" defTabSz="457095" rtl="0" eaLnBrk="1" fontAlgn="base" hangingPunct="1">
              <a:spcBef>
                <a:spcPct val="0"/>
              </a:spcBef>
              <a:spcAft>
                <a:spcPct val="0"/>
              </a:spcAft>
              <a:defRPr sz="2531" b="1">
                <a:solidFill>
                  <a:srgbClr val="1B58A8"/>
                </a:solidFill>
                <a:latin typeface="Frutiger Next LT W1G" charset="0"/>
                <a:ea typeface="Arial" panose="020B0604020202020204" pitchFamily="34" charset="0"/>
                <a:cs typeface="Frutiger Next LT W1G" charset="0"/>
              </a:defRPr>
            </a:lvl5pPr>
            <a:lvl6pPr marL="257115" algn="l" defTabSz="457095" rtl="0" eaLnBrk="1" fontAlgn="base" hangingPunct="1">
              <a:spcBef>
                <a:spcPct val="0"/>
              </a:spcBef>
              <a:spcAft>
                <a:spcPct val="0"/>
              </a:spcAft>
              <a:defRPr sz="2531" b="1">
                <a:solidFill>
                  <a:srgbClr val="1B58A8"/>
                </a:solidFill>
                <a:latin typeface="Frutiger Next LT W1G" charset="0"/>
                <a:ea typeface="Arial" panose="020B0604020202020204" pitchFamily="34" charset="0"/>
              </a:defRPr>
            </a:lvl6pPr>
            <a:lvl7pPr marL="514232" algn="l" defTabSz="457095" rtl="0" eaLnBrk="1" fontAlgn="base" hangingPunct="1">
              <a:spcBef>
                <a:spcPct val="0"/>
              </a:spcBef>
              <a:spcAft>
                <a:spcPct val="0"/>
              </a:spcAft>
              <a:defRPr sz="2531" b="1">
                <a:solidFill>
                  <a:srgbClr val="1B58A8"/>
                </a:solidFill>
                <a:latin typeface="Frutiger Next LT W1G" charset="0"/>
                <a:ea typeface="Arial" panose="020B0604020202020204" pitchFamily="34" charset="0"/>
              </a:defRPr>
            </a:lvl7pPr>
            <a:lvl8pPr marL="771347" algn="l" defTabSz="457095" rtl="0" eaLnBrk="1" fontAlgn="base" hangingPunct="1">
              <a:spcBef>
                <a:spcPct val="0"/>
              </a:spcBef>
              <a:spcAft>
                <a:spcPct val="0"/>
              </a:spcAft>
              <a:defRPr sz="2531" b="1">
                <a:solidFill>
                  <a:srgbClr val="1B58A8"/>
                </a:solidFill>
                <a:latin typeface="Frutiger Next LT W1G" charset="0"/>
                <a:ea typeface="Arial" panose="020B0604020202020204" pitchFamily="34" charset="0"/>
              </a:defRPr>
            </a:lvl8pPr>
            <a:lvl9pPr marL="1028463" algn="l" defTabSz="457095" rtl="0" eaLnBrk="1" fontAlgn="base" hangingPunct="1">
              <a:spcBef>
                <a:spcPct val="0"/>
              </a:spcBef>
              <a:spcAft>
                <a:spcPct val="0"/>
              </a:spcAft>
              <a:defRPr sz="2531" b="1">
                <a:solidFill>
                  <a:srgbClr val="1B58A8"/>
                </a:solidFill>
                <a:latin typeface="Frutiger Next LT W1G" charset="0"/>
                <a:ea typeface="Arial" panose="020B0604020202020204" pitchFamily="34" charset="0"/>
              </a:defRPr>
            </a:lvl9pPr>
          </a:lstStyle>
          <a:p>
            <a:r>
              <a:rPr lang="en-US" sz="3600" dirty="0"/>
              <a:t>String Pool</a:t>
            </a:r>
            <a:r>
              <a:rPr lang="ru-RU" sz="3600" dirty="0"/>
              <a:t> (метод </a:t>
            </a:r>
            <a:r>
              <a:rPr lang="en-US" sz="3600" dirty="0"/>
              <a:t>equals</a:t>
            </a:r>
            <a:r>
              <a:rPr lang="ru-RU" sz="3600" dirty="0"/>
              <a:t>)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D132DC96-C121-1D96-2CE1-67B97B0F1F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2780928"/>
            <a:ext cx="6820852" cy="3248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97523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0" y="-9435"/>
            <a:ext cx="9144000" cy="874143"/>
          </a:xfrm>
        </p:spPr>
        <p:txBody>
          <a:bodyPr anchor="ctr"/>
          <a:lstStyle/>
          <a:p>
            <a:pPr algn="ctr"/>
            <a:r>
              <a:rPr lang="ru-RU" sz="3600" dirty="0"/>
              <a:t>Потоки данных</a:t>
            </a:r>
            <a:endParaRPr lang="ru-RU" dirty="0"/>
          </a:p>
        </p:txBody>
      </p:sp>
      <p:sp>
        <p:nvSpPr>
          <p:cNvPr id="9" name="Содержимое 8"/>
          <p:cNvSpPr>
            <a:spLocks noGrp="1"/>
          </p:cNvSpPr>
          <p:nvPr>
            <p:ph idx="1"/>
          </p:nvPr>
        </p:nvSpPr>
        <p:spPr>
          <a:xfrm>
            <a:off x="285720" y="1441290"/>
            <a:ext cx="8643998" cy="4767283"/>
          </a:xfrm>
        </p:spPr>
        <p:txBody>
          <a:bodyPr/>
          <a:lstStyle/>
          <a:p>
            <a:r>
              <a:rPr lang="en-US" dirty="0"/>
              <a:t>Stream –</a:t>
            </a:r>
            <a:r>
              <a:rPr lang="ru-RU" dirty="0"/>
              <a:t> поток данных</a:t>
            </a:r>
          </a:p>
          <a:p>
            <a:r>
              <a:rPr lang="ru-RU" dirty="0"/>
              <a:t>Поток данных связан с некоторым источником/приемником данных</a:t>
            </a:r>
          </a:p>
          <a:p>
            <a:r>
              <a:rPr lang="ru-RU" dirty="0"/>
              <a:t>Потоки делятся на входные – читающие данные и на выходные – передающие данные</a:t>
            </a:r>
          </a:p>
          <a:p>
            <a:endParaRPr lang="ru-RU" dirty="0"/>
          </a:p>
          <a:p>
            <a:pPr>
              <a:buNone/>
            </a:pPr>
            <a:r>
              <a:rPr lang="ru-RU" dirty="0"/>
              <a:t>Существует 2 типа потоков данных:</a:t>
            </a:r>
          </a:p>
          <a:p>
            <a:pPr>
              <a:buFont typeface="Wingdings" pitchFamily="2" charset="2"/>
              <a:buChar char="§"/>
            </a:pPr>
            <a:r>
              <a:rPr lang="ru-RU" dirty="0"/>
              <a:t>Байтовые потоки</a:t>
            </a:r>
            <a:endParaRPr lang="en-US" dirty="0"/>
          </a:p>
          <a:p>
            <a:pPr>
              <a:buFont typeface="Wingdings" pitchFamily="2" charset="2"/>
              <a:buChar char="§"/>
            </a:pPr>
            <a:r>
              <a:rPr lang="ru-RU" dirty="0"/>
              <a:t>Символьные потоки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0" y="-9435"/>
            <a:ext cx="9144000" cy="874143"/>
          </a:xfrm>
        </p:spPr>
        <p:txBody>
          <a:bodyPr anchor="ctr"/>
          <a:lstStyle/>
          <a:p>
            <a:pPr algn="ctr"/>
            <a:r>
              <a:rPr lang="ru-RU" sz="3600" dirty="0"/>
              <a:t>Предопределенные потоки</a:t>
            </a:r>
            <a:endParaRPr lang="ru-RU" dirty="0"/>
          </a:p>
        </p:txBody>
      </p:sp>
      <p:sp>
        <p:nvSpPr>
          <p:cNvPr id="4" name="Содержимое 1"/>
          <p:cNvSpPr>
            <a:spLocks noGrp="1"/>
          </p:cNvSpPr>
          <p:nvPr>
            <p:ph idx="1"/>
          </p:nvPr>
        </p:nvSpPr>
        <p:spPr>
          <a:xfrm>
            <a:off x="285720" y="1357299"/>
            <a:ext cx="8715436" cy="4572031"/>
          </a:xfrm>
        </p:spPr>
        <p:txBody>
          <a:bodyPr/>
          <a:lstStyle/>
          <a:p>
            <a:pPr algn="just"/>
            <a:r>
              <a:rPr lang="ru-RU" sz="2800" dirty="0"/>
              <a:t>Класс </a:t>
            </a:r>
            <a:r>
              <a:rPr lang="en-US" sz="2800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System</a:t>
            </a:r>
            <a:r>
              <a:rPr lang="en-US" sz="2800" dirty="0"/>
              <a:t> </a:t>
            </a:r>
            <a:r>
              <a:rPr lang="ru-RU" sz="2800" dirty="0"/>
              <a:t>содержит 3 предопределенные поточные переменные </a:t>
            </a:r>
            <a:r>
              <a:rPr lang="en-US" sz="2800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in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out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err</a:t>
            </a:r>
          </a:p>
          <a:p>
            <a:pPr algn="just"/>
            <a:r>
              <a:rPr lang="en-US" sz="2800" dirty="0" err="1">
                <a:solidFill>
                  <a:schemeClr val="accent5">
                    <a:lumMod val="90000"/>
                    <a:lumOff val="10000"/>
                  </a:schemeClr>
                </a:solidFill>
              </a:rPr>
              <a:t>System.out</a:t>
            </a:r>
            <a:r>
              <a:rPr lang="en-US" sz="2800" dirty="0"/>
              <a:t> –</a:t>
            </a:r>
            <a:r>
              <a:rPr lang="ru-RU" sz="2800" dirty="0"/>
              <a:t> стандартный поток вывода, связан с консолью</a:t>
            </a:r>
          </a:p>
          <a:p>
            <a:pPr algn="just"/>
            <a:r>
              <a:rPr lang="en-US" sz="2800" dirty="0" err="1">
                <a:solidFill>
                  <a:schemeClr val="accent5">
                    <a:lumMod val="90000"/>
                    <a:lumOff val="10000"/>
                  </a:schemeClr>
                </a:solidFill>
              </a:rPr>
              <a:t>System.in</a:t>
            </a:r>
            <a:r>
              <a:rPr lang="en-US" sz="2800" dirty="0"/>
              <a:t> – </a:t>
            </a:r>
            <a:r>
              <a:rPr lang="ru-RU" sz="2800" dirty="0"/>
              <a:t>стандартный поток ввода, связан с клавиатурой</a:t>
            </a:r>
          </a:p>
          <a:p>
            <a:pPr algn="just"/>
            <a:r>
              <a:rPr lang="en-US" sz="2800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System.err</a:t>
            </a:r>
            <a:r>
              <a:rPr lang="en-US" sz="2800" dirty="0"/>
              <a:t> – </a:t>
            </a:r>
            <a:r>
              <a:rPr lang="ru-RU" sz="2800" dirty="0"/>
              <a:t>стандартный поток ошибок, связан с консолью</a:t>
            </a:r>
          </a:p>
          <a:p>
            <a:pPr algn="just"/>
            <a:r>
              <a:rPr lang="ru-RU" sz="2800" dirty="0"/>
              <a:t>Потоки могут быть переназначены на любое совместимое устройство ввода/вывода</a:t>
            </a:r>
          </a:p>
          <a:p>
            <a:pPr algn="just"/>
            <a:endParaRPr lang="ru-RU" sz="2800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0" y="-9435"/>
            <a:ext cx="9144000" cy="874143"/>
          </a:xfrm>
        </p:spPr>
        <p:txBody>
          <a:bodyPr anchor="ctr"/>
          <a:lstStyle/>
          <a:p>
            <a:pPr algn="ctr"/>
            <a:r>
              <a:rPr lang="ru-RU" sz="3600" dirty="0"/>
              <a:t>Байтовые потоки</a:t>
            </a:r>
            <a:endParaRPr lang="ru-RU" dirty="0"/>
          </a:p>
        </p:txBody>
      </p:sp>
      <p:sp>
        <p:nvSpPr>
          <p:cNvPr id="9" name="Содержимое 8"/>
          <p:cNvSpPr>
            <a:spLocks noGrp="1"/>
          </p:cNvSpPr>
          <p:nvPr>
            <p:ph idx="1"/>
          </p:nvPr>
        </p:nvSpPr>
        <p:spPr>
          <a:xfrm>
            <a:off x="285720" y="1000109"/>
            <a:ext cx="8643998" cy="2928958"/>
          </a:xfrm>
        </p:spPr>
        <p:txBody>
          <a:bodyPr/>
          <a:lstStyle/>
          <a:p>
            <a:r>
              <a:rPr lang="ru-RU" dirty="0"/>
              <a:t>Байтовые потоки определяются в двух иерархиях классов – </a:t>
            </a:r>
            <a:r>
              <a:rPr lang="en-US" dirty="0" err="1">
                <a:solidFill>
                  <a:schemeClr val="accent5">
                    <a:lumMod val="90000"/>
                    <a:lumOff val="10000"/>
                  </a:schemeClr>
                </a:solidFill>
              </a:rPr>
              <a:t>InputStream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>
                <a:solidFill>
                  <a:schemeClr val="accent5">
                    <a:lumMod val="90000"/>
                    <a:lumOff val="10000"/>
                  </a:schemeClr>
                </a:solidFill>
              </a:rPr>
              <a:t>OutputStream</a:t>
            </a:r>
            <a:endParaRPr lang="en-US" dirty="0">
              <a:solidFill>
                <a:schemeClr val="accent5">
                  <a:lumMod val="90000"/>
                  <a:lumOff val="10000"/>
                </a:schemeClr>
              </a:solidFill>
            </a:endParaRPr>
          </a:p>
          <a:p>
            <a:r>
              <a:rPr lang="en-US" dirty="0" err="1"/>
              <a:t>Input/Output</a:t>
            </a:r>
            <a:r>
              <a:rPr lang="ru-RU" dirty="0"/>
              <a:t> </a:t>
            </a:r>
            <a:r>
              <a:rPr lang="en-US" dirty="0"/>
              <a:t>Stream</a:t>
            </a:r>
            <a:r>
              <a:rPr lang="ru-RU" dirty="0"/>
              <a:t> определяют методы </a:t>
            </a:r>
            <a:r>
              <a:rPr lang="en-US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read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write</a:t>
            </a:r>
            <a:r>
              <a:rPr lang="ru-RU" dirty="0"/>
              <a:t>, которые соответственно читают и записывают байты данных</a:t>
            </a:r>
          </a:p>
          <a:p>
            <a:r>
              <a:rPr lang="ru-RU" dirty="0"/>
              <a:t>Оба метода абстрактные и переопределяются производными поточными классами</a:t>
            </a:r>
          </a:p>
          <a:p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1428728" y="3929066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Класс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Назначение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BufferedInputStream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Буферизация</a:t>
                      </a:r>
                      <a:r>
                        <a:rPr lang="ru-RU" baseline="0" dirty="0"/>
                        <a:t> ввода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BufferedOutputStream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Буферизация</a:t>
                      </a:r>
                      <a:r>
                        <a:rPr lang="ru-RU" baseline="0" dirty="0"/>
                        <a:t> вывода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File</a:t>
                      </a:r>
                      <a:r>
                        <a:rPr lang="en-US" baseline="0" dirty="0" err="1"/>
                        <a:t>InputStream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Чтение</a:t>
                      </a:r>
                      <a:r>
                        <a:rPr lang="ru-RU" baseline="0" dirty="0"/>
                        <a:t> байт из файла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FileOutputStream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Запись</a:t>
                      </a:r>
                      <a:r>
                        <a:rPr lang="ru-RU" baseline="0" dirty="0"/>
                        <a:t> байт в файл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A66F22AF-365E-0761-BE43-52FC52B274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9999" indent="0">
              <a:buNone/>
            </a:pPr>
            <a:r>
              <a:rPr lang="ru-RU" dirty="0"/>
              <a:t>Класс </a:t>
            </a:r>
            <a:r>
              <a:rPr lang="en-US" dirty="0" err="1"/>
              <a:t>InputStream</a:t>
            </a:r>
            <a:r>
              <a:rPr lang="ru-RU" dirty="0"/>
              <a:t> </a:t>
            </a:r>
            <a:r>
              <a:rPr lang="en-US" dirty="0"/>
              <a:t>– </a:t>
            </a:r>
            <a:r>
              <a:rPr lang="ru-RU" dirty="0"/>
              <a:t>базовый класс для работы с бинарным потоками ввода.</a:t>
            </a:r>
          </a:p>
          <a:p>
            <a:pPr marL="59999" indent="0">
              <a:buNone/>
            </a:pPr>
            <a:endParaRPr lang="ru-RU" dirty="0"/>
          </a:p>
          <a:p>
            <a:pPr marL="59999" indent="0">
              <a:buNone/>
            </a:pPr>
            <a:r>
              <a:rPr lang="ru-RU" dirty="0"/>
              <a:t>Методы</a:t>
            </a:r>
            <a:r>
              <a:rPr lang="en-US" dirty="0"/>
              <a:t>:</a:t>
            </a:r>
          </a:p>
          <a:p>
            <a:pPr marL="59999" indent="0">
              <a:buNone/>
            </a:pPr>
            <a:endParaRPr lang="ru-RU" dirty="0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8802FCB2-E6E7-CE33-D3E6-2385EA4A3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/>
              <a:t>Поток байтов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170987E-BC92-B4D5-959A-F828714D9E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2420888"/>
            <a:ext cx="7740352" cy="3354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95043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1695B7D4-3BF4-FD0B-66F7-96C5E2278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9999" indent="0">
              <a:buNone/>
            </a:pPr>
            <a:r>
              <a:rPr lang="ru-RU" dirty="0"/>
              <a:t>Класс </a:t>
            </a:r>
            <a:r>
              <a:rPr lang="en-US" dirty="0" err="1"/>
              <a:t>OutputStream</a:t>
            </a:r>
            <a:r>
              <a:rPr lang="en-US" dirty="0"/>
              <a:t> – </a:t>
            </a:r>
            <a:r>
              <a:rPr lang="ru-RU" dirty="0"/>
              <a:t>базовый класс для работы с бинарным потоками записи.</a:t>
            </a:r>
          </a:p>
          <a:p>
            <a:pPr marL="59999" indent="0">
              <a:buNone/>
            </a:pPr>
            <a:r>
              <a:rPr lang="ru-RU" dirty="0"/>
              <a:t>Методы</a:t>
            </a:r>
            <a:r>
              <a:rPr lang="en-US" dirty="0"/>
              <a:t>:</a:t>
            </a:r>
          </a:p>
          <a:p>
            <a:pPr marL="59999" indent="0">
              <a:buNone/>
            </a:pPr>
            <a:endParaRPr lang="ru-RU" dirty="0"/>
          </a:p>
          <a:p>
            <a:endParaRPr lang="ru-RU" dirty="0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71FA78AE-5025-FE80-F07E-4394B0ED7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/>
              <a:t>Поток байтов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D7ED1B5-E81C-4F81-B50C-04A6EFFBBA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80928"/>
            <a:ext cx="9144000" cy="2411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43087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9F2E39C1-6600-4AE4-DDCC-7DF9249C4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4744"/>
            <a:ext cx="8229644" cy="5083829"/>
          </a:xfrm>
        </p:spPr>
        <p:txBody>
          <a:bodyPr/>
          <a:lstStyle/>
          <a:p>
            <a:r>
              <a:rPr lang="ru-RU" dirty="0"/>
              <a:t>Абстрактный класс Reader предоставляет функционал для чтения текстовой информации. </a:t>
            </a: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F24F888A-581A-3682-DBF5-0DA586534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Reader</a:t>
            </a:r>
            <a:endParaRPr lang="ru-RU" sz="36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368D8EA-4DF4-2C00-D106-14142068F7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60848"/>
            <a:ext cx="9144000" cy="4260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9170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9F2E39C1-6600-4AE4-DDCC-7DF9249C4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4744"/>
            <a:ext cx="8229644" cy="5083829"/>
          </a:xfrm>
        </p:spPr>
        <p:txBody>
          <a:bodyPr/>
          <a:lstStyle/>
          <a:p>
            <a:r>
              <a:rPr lang="ru-RU" dirty="0"/>
              <a:t>Класс </a:t>
            </a:r>
            <a:r>
              <a:rPr lang="ru-RU" dirty="0" err="1"/>
              <a:t>Writer</a:t>
            </a:r>
            <a:r>
              <a:rPr lang="ru-RU" dirty="0"/>
              <a:t> определяет функционал для всех символьных потоков вывода. </a:t>
            </a: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F24F888A-581A-3682-DBF5-0DA586534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Writer</a:t>
            </a:r>
            <a:endParaRPr lang="ru-RU" sz="36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0D20E82-5D72-569D-E24F-C6D761FDCE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4626" y="1966232"/>
            <a:ext cx="6674748" cy="4891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437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097F9565-F578-E759-F12F-31504E6D9A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78" y="1124744"/>
            <a:ext cx="8229644" cy="5127323"/>
          </a:xfrm>
        </p:spPr>
        <p:txBody>
          <a:bodyPr/>
          <a:lstStyle/>
          <a:p>
            <a:pPr marL="59999" indent="0">
              <a:buNone/>
            </a:pPr>
            <a:r>
              <a:rPr lang="ru-RU" dirty="0"/>
              <a:t>Освобождение памяти выполняется в три этапа</a:t>
            </a:r>
            <a:r>
              <a:rPr lang="en-US" dirty="0"/>
              <a:t>:</a:t>
            </a:r>
            <a:endParaRPr lang="ru-RU" dirty="0"/>
          </a:p>
          <a:p>
            <a:r>
              <a:rPr lang="en-US" b="1" dirty="0"/>
              <a:t>Mark (</a:t>
            </a:r>
            <a:r>
              <a:rPr lang="ru-RU" b="1" dirty="0"/>
              <a:t>Маркировка</a:t>
            </a:r>
            <a:r>
              <a:rPr lang="en-US" b="1" dirty="0"/>
              <a:t>) </a:t>
            </a:r>
            <a:r>
              <a:rPr lang="en-US" dirty="0"/>
              <a:t>– </a:t>
            </a:r>
            <a:r>
              <a:rPr lang="ru-RU" dirty="0"/>
              <a:t>определение (не)используемых участков памяти</a:t>
            </a:r>
          </a:p>
          <a:p>
            <a:r>
              <a:rPr lang="en-US" b="1" dirty="0"/>
              <a:t>Sweep</a:t>
            </a:r>
            <a:r>
              <a:rPr lang="ru-RU" b="1" dirty="0"/>
              <a:t> </a:t>
            </a:r>
            <a:r>
              <a:rPr lang="en-US" b="1" dirty="0"/>
              <a:t>(</a:t>
            </a:r>
            <a:r>
              <a:rPr lang="ru-RU" b="1" dirty="0"/>
              <a:t>Удаление) </a:t>
            </a:r>
            <a:r>
              <a:rPr lang="ru-RU" dirty="0"/>
              <a:t>– удаление объектов без ссылок</a:t>
            </a:r>
          </a:p>
          <a:p>
            <a:r>
              <a:rPr lang="en-US" b="1" dirty="0"/>
              <a:t>Compact (</a:t>
            </a:r>
            <a:r>
              <a:rPr lang="ru-RU" b="1" dirty="0"/>
              <a:t>Уплотнение) </a:t>
            </a:r>
            <a:r>
              <a:rPr lang="ru-RU" dirty="0"/>
              <a:t>– дефрагментация оставшихся объектов</a:t>
            </a:r>
          </a:p>
          <a:p>
            <a:endParaRPr lang="ru-RU" dirty="0"/>
          </a:p>
        </p:txBody>
      </p:sp>
      <p:sp>
        <p:nvSpPr>
          <p:cNvPr id="4" name="Заголовок 2">
            <a:extLst>
              <a:ext uri="{FF2B5EF4-FFF2-40B4-BE49-F238E27FC236}">
                <a16:creationId xmlns:a16="http://schemas.microsoft.com/office/drawing/2014/main" id="{94EE6C30-0F36-1FD8-E1F7-F1BA9664A25B}"/>
              </a:ext>
            </a:extLst>
          </p:cNvPr>
          <p:cNvSpPr txBox="1">
            <a:spLocks/>
          </p:cNvSpPr>
          <p:nvPr/>
        </p:nvSpPr>
        <p:spPr>
          <a:xfrm>
            <a:off x="1619250" y="0"/>
            <a:ext cx="5905500" cy="874713"/>
          </a:xfrm>
          <a:prstGeom prst="rect">
            <a:avLst/>
          </a:prstGeom>
        </p:spPr>
        <p:txBody>
          <a:bodyPr anchor="ctr"/>
          <a:lstStyle>
            <a:lvl1pPr algn="l" defTabSz="457095" rtl="0" eaLnBrk="1" fontAlgn="base" hangingPunct="1">
              <a:spcBef>
                <a:spcPct val="0"/>
              </a:spcBef>
              <a:spcAft>
                <a:spcPct val="0"/>
              </a:spcAft>
              <a:defRPr sz="2000" b="1" i="0" kern="1200">
                <a:solidFill>
                  <a:schemeClr val="tx2">
                    <a:lumMod val="85000"/>
                    <a:lumOff val="15000"/>
                  </a:schemeClr>
                </a:solidFill>
                <a:latin typeface="PT Sans" charset="-52"/>
                <a:ea typeface="PT Sans" charset="-52"/>
                <a:cs typeface="PT Sans" charset="-52"/>
              </a:defRPr>
            </a:lvl1pPr>
            <a:lvl2pPr algn="l" defTabSz="457095" rtl="0" eaLnBrk="1" fontAlgn="base" hangingPunct="1">
              <a:spcBef>
                <a:spcPct val="0"/>
              </a:spcBef>
              <a:spcAft>
                <a:spcPct val="0"/>
              </a:spcAft>
              <a:defRPr sz="2531" b="1">
                <a:solidFill>
                  <a:srgbClr val="1B58A8"/>
                </a:solidFill>
                <a:latin typeface="Frutiger Next LT W1G" charset="0"/>
                <a:ea typeface="Arial" panose="020B0604020202020204" pitchFamily="34" charset="0"/>
                <a:cs typeface="Frutiger Next LT W1G" charset="0"/>
              </a:defRPr>
            </a:lvl2pPr>
            <a:lvl3pPr algn="l" defTabSz="457095" rtl="0" eaLnBrk="1" fontAlgn="base" hangingPunct="1">
              <a:spcBef>
                <a:spcPct val="0"/>
              </a:spcBef>
              <a:spcAft>
                <a:spcPct val="0"/>
              </a:spcAft>
              <a:defRPr sz="2531" b="1">
                <a:solidFill>
                  <a:srgbClr val="1B58A8"/>
                </a:solidFill>
                <a:latin typeface="Frutiger Next LT W1G" charset="0"/>
                <a:ea typeface="Arial" panose="020B0604020202020204" pitchFamily="34" charset="0"/>
                <a:cs typeface="Frutiger Next LT W1G" charset="0"/>
              </a:defRPr>
            </a:lvl3pPr>
            <a:lvl4pPr algn="l" defTabSz="457095" rtl="0" eaLnBrk="1" fontAlgn="base" hangingPunct="1">
              <a:spcBef>
                <a:spcPct val="0"/>
              </a:spcBef>
              <a:spcAft>
                <a:spcPct val="0"/>
              </a:spcAft>
              <a:defRPr sz="2531" b="1">
                <a:solidFill>
                  <a:srgbClr val="1B58A8"/>
                </a:solidFill>
                <a:latin typeface="Frutiger Next LT W1G" charset="0"/>
                <a:ea typeface="Arial" panose="020B0604020202020204" pitchFamily="34" charset="0"/>
                <a:cs typeface="Frutiger Next LT W1G" charset="0"/>
              </a:defRPr>
            </a:lvl4pPr>
            <a:lvl5pPr algn="l" defTabSz="457095" rtl="0" eaLnBrk="1" fontAlgn="base" hangingPunct="1">
              <a:spcBef>
                <a:spcPct val="0"/>
              </a:spcBef>
              <a:spcAft>
                <a:spcPct val="0"/>
              </a:spcAft>
              <a:defRPr sz="2531" b="1">
                <a:solidFill>
                  <a:srgbClr val="1B58A8"/>
                </a:solidFill>
                <a:latin typeface="Frutiger Next LT W1G" charset="0"/>
                <a:ea typeface="Arial" panose="020B0604020202020204" pitchFamily="34" charset="0"/>
                <a:cs typeface="Frutiger Next LT W1G" charset="0"/>
              </a:defRPr>
            </a:lvl5pPr>
            <a:lvl6pPr marL="257115" algn="l" defTabSz="457095" rtl="0" eaLnBrk="1" fontAlgn="base" hangingPunct="1">
              <a:spcBef>
                <a:spcPct val="0"/>
              </a:spcBef>
              <a:spcAft>
                <a:spcPct val="0"/>
              </a:spcAft>
              <a:defRPr sz="2531" b="1">
                <a:solidFill>
                  <a:srgbClr val="1B58A8"/>
                </a:solidFill>
                <a:latin typeface="Frutiger Next LT W1G" charset="0"/>
                <a:ea typeface="Arial" panose="020B0604020202020204" pitchFamily="34" charset="0"/>
              </a:defRPr>
            </a:lvl6pPr>
            <a:lvl7pPr marL="514232" algn="l" defTabSz="457095" rtl="0" eaLnBrk="1" fontAlgn="base" hangingPunct="1">
              <a:spcBef>
                <a:spcPct val="0"/>
              </a:spcBef>
              <a:spcAft>
                <a:spcPct val="0"/>
              </a:spcAft>
              <a:defRPr sz="2531" b="1">
                <a:solidFill>
                  <a:srgbClr val="1B58A8"/>
                </a:solidFill>
                <a:latin typeface="Frutiger Next LT W1G" charset="0"/>
                <a:ea typeface="Arial" panose="020B0604020202020204" pitchFamily="34" charset="0"/>
              </a:defRPr>
            </a:lvl7pPr>
            <a:lvl8pPr marL="771347" algn="l" defTabSz="457095" rtl="0" eaLnBrk="1" fontAlgn="base" hangingPunct="1">
              <a:spcBef>
                <a:spcPct val="0"/>
              </a:spcBef>
              <a:spcAft>
                <a:spcPct val="0"/>
              </a:spcAft>
              <a:defRPr sz="2531" b="1">
                <a:solidFill>
                  <a:srgbClr val="1B58A8"/>
                </a:solidFill>
                <a:latin typeface="Frutiger Next LT W1G" charset="0"/>
                <a:ea typeface="Arial" panose="020B0604020202020204" pitchFamily="34" charset="0"/>
              </a:defRPr>
            </a:lvl8pPr>
            <a:lvl9pPr marL="1028463" algn="l" defTabSz="457095" rtl="0" eaLnBrk="1" fontAlgn="base" hangingPunct="1">
              <a:spcBef>
                <a:spcPct val="0"/>
              </a:spcBef>
              <a:spcAft>
                <a:spcPct val="0"/>
              </a:spcAft>
              <a:defRPr sz="2531" b="1">
                <a:solidFill>
                  <a:srgbClr val="1B58A8"/>
                </a:solidFill>
                <a:latin typeface="Frutiger Next LT W1G" charset="0"/>
                <a:ea typeface="Arial" panose="020B0604020202020204" pitchFamily="34" charset="0"/>
              </a:defRPr>
            </a:lvl9pPr>
          </a:lstStyle>
          <a:p>
            <a:pPr algn="ctr"/>
            <a:r>
              <a:rPr lang="ru-RU" sz="3600"/>
              <a:t>Сборка мусора</a:t>
            </a:r>
            <a:endParaRPr lang="ru-RU" dirty="0"/>
          </a:p>
        </p:txBody>
      </p:sp>
      <p:pic>
        <p:nvPicPr>
          <p:cNvPr id="1026" name="Picture 2" descr="Mark &amp; Sweep GC">
            <a:extLst>
              <a:ext uri="{FF2B5EF4-FFF2-40B4-BE49-F238E27FC236}">
                <a16:creationId xmlns:a16="http://schemas.microsoft.com/office/drawing/2014/main" id="{349F030B-20B2-551D-B6F2-F8F7216DC4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429000"/>
            <a:ext cx="7128792" cy="2983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280539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0" y="-9435"/>
            <a:ext cx="9144000" cy="874143"/>
          </a:xfrm>
        </p:spPr>
        <p:txBody>
          <a:bodyPr anchor="ctr"/>
          <a:lstStyle/>
          <a:p>
            <a:pPr algn="ctr"/>
            <a:r>
              <a:rPr lang="ru-RU" sz="3200" dirty="0"/>
              <a:t>Автоматическое управление</a:t>
            </a:r>
            <a:br>
              <a:rPr lang="ru-RU" sz="3200" dirty="0"/>
            </a:br>
            <a:r>
              <a:rPr lang="ru-RU" sz="3200" dirty="0"/>
              <a:t>ресурсами</a:t>
            </a:r>
            <a:endParaRPr lang="ru-RU" sz="1800" dirty="0"/>
          </a:p>
        </p:txBody>
      </p:sp>
      <p:sp>
        <p:nvSpPr>
          <p:cNvPr id="8" name="TextBox 7"/>
          <p:cNvSpPr txBox="1"/>
          <p:nvPr/>
        </p:nvSpPr>
        <p:spPr>
          <a:xfrm>
            <a:off x="107504" y="968763"/>
            <a:ext cx="89289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accent5">
                  <a:lumMod val="90000"/>
                  <a:lumOff val="10000"/>
                </a:schemeClr>
              </a:buClr>
              <a:buFont typeface="Wingdings" pitchFamily="2" charset="2"/>
              <a:buChar char="§"/>
            </a:pPr>
            <a:r>
              <a:rPr lang="ru-RU" sz="2000" dirty="0">
                <a:latin typeface="PT Sans"/>
              </a:rPr>
              <a:t> поддерживается начиная с </a:t>
            </a:r>
            <a:r>
              <a:rPr lang="en-US" sz="2000" dirty="0">
                <a:latin typeface="PT Sans"/>
              </a:rPr>
              <a:t>Java 7</a:t>
            </a:r>
          </a:p>
          <a:p>
            <a:pPr algn="just">
              <a:buClr>
                <a:schemeClr val="accent5">
                  <a:lumMod val="90000"/>
                  <a:lumOff val="10000"/>
                </a:schemeClr>
              </a:buClr>
              <a:buFont typeface="Wingdings" pitchFamily="2" charset="2"/>
              <a:buChar char="§"/>
            </a:pPr>
            <a:r>
              <a:rPr lang="ru-RU" sz="2000" dirty="0">
                <a:latin typeface="PT Sans"/>
              </a:rPr>
              <a:t> в операторе </a:t>
            </a:r>
            <a:r>
              <a:rPr lang="en-US" sz="2000" b="1" i="1" dirty="0">
                <a:solidFill>
                  <a:srgbClr val="00B050"/>
                </a:solidFill>
                <a:latin typeface="PT Sans"/>
              </a:rPr>
              <a:t>try</a:t>
            </a:r>
            <a:r>
              <a:rPr lang="en-US" sz="2000" dirty="0">
                <a:latin typeface="PT Sans"/>
              </a:rPr>
              <a:t> </a:t>
            </a:r>
            <a:r>
              <a:rPr lang="ru-RU" sz="2000" dirty="0">
                <a:latin typeface="PT Sans"/>
              </a:rPr>
              <a:t>открывается ресурс, который затем читается</a:t>
            </a:r>
            <a:endParaRPr lang="en-GB" sz="2000" dirty="0">
              <a:latin typeface="PT Sans"/>
            </a:endParaRPr>
          </a:p>
          <a:p>
            <a:pPr algn="just">
              <a:buClr>
                <a:schemeClr val="accent5">
                  <a:lumMod val="90000"/>
                  <a:lumOff val="10000"/>
                </a:schemeClr>
              </a:buClr>
              <a:buFont typeface="Wingdings" pitchFamily="2" charset="2"/>
              <a:buChar char="§"/>
            </a:pPr>
            <a:r>
              <a:rPr lang="en-GB" sz="2000" dirty="0">
                <a:latin typeface="PT Sans"/>
              </a:rPr>
              <a:t> </a:t>
            </a:r>
            <a:r>
              <a:rPr lang="ru-RU" sz="2000" dirty="0">
                <a:latin typeface="PT Sans"/>
              </a:rPr>
              <a:t>можно открывать несколько ресурсов одновременно</a:t>
            </a:r>
          </a:p>
          <a:p>
            <a:pPr algn="just">
              <a:buClr>
                <a:schemeClr val="accent5">
                  <a:lumMod val="90000"/>
                  <a:lumOff val="10000"/>
                </a:schemeClr>
              </a:buClr>
              <a:buFont typeface="Wingdings" pitchFamily="2" charset="2"/>
              <a:buChar char="§"/>
            </a:pPr>
            <a:r>
              <a:rPr lang="ru-RU" sz="2000" dirty="0">
                <a:latin typeface="PT Sans"/>
              </a:rPr>
              <a:t> при завершении блока </a:t>
            </a:r>
            <a:r>
              <a:rPr lang="en-US" sz="2000" b="1" i="1" dirty="0">
                <a:solidFill>
                  <a:srgbClr val="00B050"/>
                </a:solidFill>
                <a:latin typeface="PT Sans"/>
              </a:rPr>
              <a:t>try</a:t>
            </a:r>
            <a:r>
              <a:rPr lang="ru-RU" sz="2000" dirty="0">
                <a:latin typeface="PT Sans"/>
              </a:rPr>
              <a:t> данный ресурс автоматически закрывается</a:t>
            </a:r>
          </a:p>
          <a:p>
            <a:pPr algn="just">
              <a:buClr>
                <a:schemeClr val="accent5">
                  <a:lumMod val="90000"/>
                  <a:lumOff val="10000"/>
                </a:schemeClr>
              </a:buClr>
              <a:buFont typeface="Wingdings" pitchFamily="2" charset="2"/>
              <a:buChar char="§"/>
            </a:pPr>
            <a:r>
              <a:rPr lang="ru-RU" sz="2000" dirty="0">
                <a:latin typeface="PT Sans"/>
              </a:rPr>
              <a:t> автоматическое управление возможно только для тех ресурсов, которые реализуют интерфейс</a:t>
            </a:r>
            <a:r>
              <a:rPr lang="en-US" sz="2000" dirty="0">
                <a:latin typeface="PT Sans"/>
              </a:rPr>
              <a:t> </a:t>
            </a:r>
            <a:r>
              <a:rPr lang="en-US" sz="2000" b="1" i="1" dirty="0" err="1">
                <a:solidFill>
                  <a:srgbClr val="00B050"/>
                </a:solidFill>
                <a:latin typeface="PT Sans"/>
              </a:rPr>
              <a:t>AutoCloseable</a:t>
            </a:r>
            <a:r>
              <a:rPr lang="ru-RU" sz="2000" dirty="0">
                <a:latin typeface="PT Sans"/>
              </a:rPr>
              <a:t> 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580" y="3099754"/>
            <a:ext cx="7560840" cy="1611401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4"/>
          <a:srcRect t="3574" b="48172"/>
          <a:stretch/>
        </p:blipFill>
        <p:spPr>
          <a:xfrm>
            <a:off x="107504" y="4921948"/>
            <a:ext cx="4621916" cy="1387372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4"/>
          <a:srcRect t="54774" r="14395"/>
          <a:stretch/>
        </p:blipFill>
        <p:spPr>
          <a:xfrm>
            <a:off x="4788024" y="4921948"/>
            <a:ext cx="4221526" cy="1387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28312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6072206"/>
            <a:ext cx="9144000" cy="785793"/>
          </a:xfrm>
        </p:spPr>
        <p:txBody>
          <a:bodyPr anchor="ctr"/>
          <a:lstStyle/>
          <a:p>
            <a:r>
              <a:rPr sz="3200"/>
              <a:t>Спасибо за внимание!</a:t>
            </a:r>
            <a:endParaRPr lang="ru-RU" sz="3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E33E8ADE-DDFE-E6FD-B680-D0D205A919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80728"/>
            <a:ext cx="8229644" cy="5227845"/>
          </a:xfrm>
        </p:spPr>
        <p:txBody>
          <a:bodyPr/>
          <a:lstStyle/>
          <a:p>
            <a:r>
              <a:rPr lang="ru-RU" sz="2800" dirty="0"/>
              <a:t>Поколения объекта в </a:t>
            </a:r>
            <a:r>
              <a:rPr lang="en-US" sz="2800" dirty="0"/>
              <a:t>Heap Memory</a:t>
            </a:r>
          </a:p>
          <a:p>
            <a:pPr lvl="1"/>
            <a:r>
              <a:rPr lang="en-US" sz="2400" b="1" dirty="0"/>
              <a:t>Young Generation </a:t>
            </a:r>
            <a:r>
              <a:rPr lang="en-US" sz="2400" dirty="0"/>
              <a:t>– </a:t>
            </a:r>
            <a:r>
              <a:rPr lang="ru-RU" sz="2400" dirty="0"/>
              <a:t>новые объекты</a:t>
            </a:r>
          </a:p>
          <a:p>
            <a:pPr lvl="2"/>
            <a:r>
              <a:rPr lang="en-US" sz="2400" b="1" dirty="0"/>
              <a:t>Survivor Space </a:t>
            </a:r>
            <a:r>
              <a:rPr lang="en-US" sz="2400" dirty="0"/>
              <a:t>–</a:t>
            </a:r>
            <a:r>
              <a:rPr lang="ru-RU" sz="2400" dirty="0"/>
              <a:t> объекты, </a:t>
            </a:r>
            <a:r>
              <a:rPr lang="en-US" sz="2400" dirty="0"/>
              <a:t>“</a:t>
            </a:r>
            <a:r>
              <a:rPr lang="ru-RU" sz="2400" dirty="0"/>
              <a:t>пережившие</a:t>
            </a:r>
            <a:r>
              <a:rPr lang="en-US" sz="2400" dirty="0"/>
              <a:t>”</a:t>
            </a:r>
            <a:r>
              <a:rPr lang="ru-RU" sz="2400" dirty="0"/>
              <a:t> сборку мусора</a:t>
            </a:r>
          </a:p>
          <a:p>
            <a:pPr lvl="1"/>
            <a:r>
              <a:rPr lang="en-US" sz="2400" b="1" dirty="0"/>
              <a:t>Old Generation </a:t>
            </a:r>
            <a:r>
              <a:rPr lang="en-US" sz="2400" dirty="0"/>
              <a:t>– </a:t>
            </a:r>
            <a:r>
              <a:rPr lang="ru-RU" sz="2400" dirty="0"/>
              <a:t>давно созданные объекты</a:t>
            </a: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3F7F4241-F2C6-2226-2FEB-AC8E5FBE9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JVM Heap Memory</a:t>
            </a:r>
            <a:endParaRPr lang="ru-RU" sz="3600" dirty="0"/>
          </a:p>
        </p:txBody>
      </p:sp>
      <p:pic>
        <p:nvPicPr>
          <p:cNvPr id="4098" name="Picture 2" descr="Поколения в куче">
            <a:extLst>
              <a:ext uri="{FF2B5EF4-FFF2-40B4-BE49-F238E27FC236}">
                <a16:creationId xmlns:a16="http://schemas.microsoft.com/office/drawing/2014/main" id="{81ACBF4A-954F-44DD-C8A3-6519352E31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78" y="3035548"/>
            <a:ext cx="8686844" cy="3741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4046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B7B4C6A8-DD52-718E-6179-04B32BFAA3C9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107505" y="1417641"/>
            <a:ext cx="4996308" cy="476728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 dirty="0"/>
              <a:t>Minor Garbage Collection</a:t>
            </a:r>
            <a:r>
              <a:rPr lang="ru-RU" b="1" dirty="0"/>
              <a:t> </a:t>
            </a:r>
            <a:r>
              <a:rPr lang="ru-RU" dirty="0"/>
              <a:t>– сборка мусора из </a:t>
            </a:r>
            <a:r>
              <a:rPr lang="en-US" dirty="0"/>
              <a:t>Young Generation</a:t>
            </a:r>
            <a:r>
              <a:rPr lang="ru-RU" dirty="0"/>
              <a:t>, когда там заканчивается место</a:t>
            </a:r>
          </a:p>
          <a:p>
            <a:pPr>
              <a:spcAft>
                <a:spcPts val="600"/>
              </a:spcAft>
            </a:pPr>
            <a:r>
              <a:rPr lang="en-US" b="1" dirty="0"/>
              <a:t>Major Garbage Collection</a:t>
            </a:r>
            <a:r>
              <a:rPr lang="ru-RU" b="1" dirty="0"/>
              <a:t> </a:t>
            </a:r>
            <a:r>
              <a:rPr lang="ru-RU" dirty="0"/>
              <a:t>– очищает </a:t>
            </a:r>
            <a:r>
              <a:rPr lang="en-US" dirty="0"/>
              <a:t>Old Generation</a:t>
            </a:r>
            <a:endParaRPr lang="ru-RU" dirty="0"/>
          </a:p>
          <a:p>
            <a:pPr>
              <a:spcAft>
                <a:spcPts val="600"/>
              </a:spcAft>
            </a:pPr>
            <a:r>
              <a:rPr lang="en-US" b="1" dirty="0"/>
              <a:t>Full Garbage Collection </a:t>
            </a:r>
            <a:r>
              <a:rPr lang="en-US" dirty="0"/>
              <a:t>– </a:t>
            </a:r>
            <a:r>
              <a:rPr lang="ru-RU" dirty="0"/>
              <a:t>очищает весь </a:t>
            </a:r>
            <a:r>
              <a:rPr lang="en-US" dirty="0"/>
              <a:t>Heap</a:t>
            </a:r>
          </a:p>
          <a:p>
            <a:pPr>
              <a:spcAft>
                <a:spcPts val="600"/>
              </a:spcAft>
            </a:pPr>
            <a:endParaRPr lang="ru-RU" dirty="0"/>
          </a:p>
        </p:txBody>
      </p:sp>
      <p:pic>
        <p:nvPicPr>
          <p:cNvPr id="5122" name="Picture 2" descr="Сборка мусора поколениями">
            <a:extLst>
              <a:ext uri="{FF2B5EF4-FFF2-40B4-BE49-F238E27FC236}">
                <a16:creationId xmlns:a16="http://schemas.microsoft.com/office/drawing/2014/main" id="{32046193-6DB8-0A75-6FC2-569A577382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03813" y="1184452"/>
            <a:ext cx="4040187" cy="4489096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4" name="Заголовок 2">
            <a:extLst>
              <a:ext uri="{FF2B5EF4-FFF2-40B4-BE49-F238E27FC236}">
                <a16:creationId xmlns:a16="http://schemas.microsoft.com/office/drawing/2014/main" id="{FCA944D2-38E3-E1DB-1C78-CC06565EC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650" y="-9435"/>
            <a:ext cx="7588302" cy="874143"/>
          </a:xfrm>
        </p:spPr>
        <p:txBody>
          <a:bodyPr anchor="ctr">
            <a:normAutofit/>
          </a:bodyPr>
          <a:lstStyle/>
          <a:p>
            <a:r>
              <a:rPr lang="ru-RU" sz="3600" dirty="0"/>
              <a:t>Типы и процесс сборки мусора</a:t>
            </a:r>
          </a:p>
        </p:txBody>
      </p:sp>
    </p:spTree>
    <p:extLst>
      <p:ext uri="{BB962C8B-B14F-4D97-AF65-F5344CB8AC3E}">
        <p14:creationId xmlns:p14="http://schemas.microsoft.com/office/powerpoint/2010/main" val="271428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0" y="-9435"/>
            <a:ext cx="9144000" cy="874143"/>
          </a:xfrm>
        </p:spPr>
        <p:txBody>
          <a:bodyPr anchor="ctr"/>
          <a:lstStyle/>
          <a:p>
            <a:pPr algn="ctr"/>
            <a:r>
              <a:rPr lang="ru-RU" sz="3600" dirty="0"/>
              <a:t>Понятие исключения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107504" y="3645024"/>
            <a:ext cx="892899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Clr>
                <a:schemeClr val="accent5">
                  <a:lumMod val="90000"/>
                  <a:lumOff val="10000"/>
                </a:schemeClr>
              </a:buClr>
              <a:buFont typeface="Wingdings" panose="05000000000000000000" pitchFamily="2" charset="2"/>
              <a:buChar char="§"/>
            </a:pPr>
            <a:r>
              <a:rPr lang="ru-RU" sz="2400" dirty="0">
                <a:solidFill>
                  <a:srgbClr val="FF0000"/>
                </a:solidFill>
                <a:latin typeface="PT Sans"/>
              </a:rPr>
              <a:t>Исключение</a:t>
            </a:r>
            <a:r>
              <a:rPr lang="ru-RU" sz="2400" dirty="0">
                <a:latin typeface="PT Sans"/>
              </a:rPr>
              <a:t> – это аварийное состояние, которое возникает в кодовой последовательности во время выполнения</a:t>
            </a:r>
          </a:p>
          <a:p>
            <a:pPr marL="342900" indent="-342900" algn="just">
              <a:buClr>
                <a:schemeClr val="accent5">
                  <a:lumMod val="90000"/>
                  <a:lumOff val="10000"/>
                </a:schemeClr>
              </a:buClr>
              <a:buFont typeface="Wingdings" panose="05000000000000000000" pitchFamily="2" charset="2"/>
              <a:buChar char="§"/>
            </a:pPr>
            <a:r>
              <a:rPr lang="ru-RU" sz="2400" dirty="0">
                <a:latin typeface="PT Sans"/>
              </a:rPr>
              <a:t>В машинных языках, не поддерживающих обработку исключений, ошибки должны быть проверены и обработаны вручную – обычно с помощью кодов ошибок и т.д.</a:t>
            </a:r>
          </a:p>
          <a:p>
            <a:pPr marL="342900" indent="-342900" algn="just">
              <a:buClr>
                <a:schemeClr val="accent5">
                  <a:lumMod val="90000"/>
                  <a:lumOff val="10000"/>
                </a:schemeClr>
              </a:buClr>
              <a:buFont typeface="Wingdings" panose="05000000000000000000" pitchFamily="2" charset="2"/>
              <a:buChar char="§"/>
            </a:pPr>
            <a:r>
              <a:rPr lang="ru-RU" sz="2400" dirty="0">
                <a:latin typeface="PT Sans"/>
              </a:rPr>
              <a:t>Обработка исключений в </a:t>
            </a:r>
            <a:r>
              <a:rPr lang="en-US" sz="2400" dirty="0">
                <a:latin typeface="PT Sans"/>
              </a:rPr>
              <a:t>Java </a:t>
            </a:r>
            <a:r>
              <a:rPr lang="ru-RU" sz="2400" dirty="0">
                <a:latin typeface="PT Sans"/>
              </a:rPr>
              <a:t>переносит управление обработкой ошибок в объектно-ориентированное русло</a:t>
            </a:r>
            <a:endParaRPr lang="ru-RU" sz="2800" dirty="0">
              <a:latin typeface="PT Sans"/>
            </a:endParaRPr>
          </a:p>
        </p:txBody>
      </p:sp>
      <p:pic>
        <p:nvPicPr>
          <p:cNvPr id="5" name="Picture 2" descr="error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7" r="2127"/>
          <a:stretch/>
        </p:blipFill>
        <p:spPr bwMode="auto">
          <a:xfrm>
            <a:off x="2426341" y="991654"/>
            <a:ext cx="4291318" cy="2653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8579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0" y="-9435"/>
            <a:ext cx="9144000" cy="874143"/>
          </a:xfrm>
        </p:spPr>
        <p:txBody>
          <a:bodyPr anchor="ctr"/>
          <a:lstStyle/>
          <a:p>
            <a:pPr algn="ctr"/>
            <a:r>
              <a:rPr lang="ru-RU" sz="3000" dirty="0"/>
              <a:t>Основные принципы </a:t>
            </a:r>
            <a:br>
              <a:rPr lang="ru-RU" sz="3000" dirty="0"/>
            </a:br>
            <a:r>
              <a:rPr lang="ru-RU" sz="3000" dirty="0"/>
              <a:t>обработки исключений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4282" y="928670"/>
            <a:ext cx="871543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accent5">
                  <a:lumMod val="90000"/>
                  <a:lumOff val="10000"/>
                </a:schemeClr>
              </a:buClr>
              <a:buFont typeface="Wingdings" pitchFamily="2" charset="2"/>
              <a:buChar char="§"/>
            </a:pPr>
            <a:r>
              <a:rPr lang="en-US" sz="3000" dirty="0">
                <a:latin typeface="PT Sans"/>
              </a:rPr>
              <a:t> </a:t>
            </a:r>
            <a:r>
              <a:rPr lang="ru-RU" sz="3000" dirty="0">
                <a:solidFill>
                  <a:srgbClr val="FF0000"/>
                </a:solidFill>
                <a:latin typeface="PT Sans"/>
              </a:rPr>
              <a:t>Исключение</a:t>
            </a:r>
            <a:r>
              <a:rPr lang="ru-RU" sz="3000" dirty="0">
                <a:latin typeface="PT Sans"/>
              </a:rPr>
              <a:t> (</a:t>
            </a:r>
            <a:r>
              <a:rPr lang="ru-RU" sz="3000" i="1" dirty="0" err="1">
                <a:solidFill>
                  <a:srgbClr val="FF0000"/>
                </a:solidFill>
                <a:latin typeface="PT Sans"/>
              </a:rPr>
              <a:t>exception</a:t>
            </a:r>
            <a:r>
              <a:rPr lang="ru-RU" sz="3000" dirty="0">
                <a:latin typeface="PT Sans"/>
              </a:rPr>
              <a:t>) — событие, возникающее в процессе работы программы и прерывающее её нормальное исполнение</a:t>
            </a:r>
            <a:endParaRPr lang="en-US" sz="3000" dirty="0">
              <a:latin typeface="PT Sans"/>
            </a:endParaRPr>
          </a:p>
          <a:p>
            <a:pPr algn="just">
              <a:buClr>
                <a:schemeClr val="accent5">
                  <a:lumMod val="90000"/>
                  <a:lumOff val="10000"/>
                </a:schemeClr>
              </a:buClr>
              <a:buFont typeface="Wingdings" pitchFamily="2" charset="2"/>
              <a:buChar char="§"/>
            </a:pPr>
            <a:r>
              <a:rPr lang="en-US" sz="3000" dirty="0">
                <a:latin typeface="PT Sans"/>
              </a:rPr>
              <a:t> </a:t>
            </a:r>
            <a:r>
              <a:rPr lang="ru-RU" sz="3000" dirty="0">
                <a:latin typeface="PT Sans"/>
              </a:rPr>
              <a:t>Исключение в языке </a:t>
            </a:r>
            <a:r>
              <a:rPr lang="en-US" sz="3000" dirty="0">
                <a:latin typeface="PT Sans"/>
              </a:rPr>
              <a:t>Java – </a:t>
            </a:r>
            <a:r>
              <a:rPr lang="ru-RU" sz="3000" dirty="0">
                <a:latin typeface="PT Sans"/>
              </a:rPr>
              <a:t>это объект, который описывает исключительную ситуацию, произошедшую в некоторой части кода</a:t>
            </a:r>
            <a:endParaRPr lang="en-US" sz="3000" dirty="0">
              <a:latin typeface="PT Sans"/>
            </a:endParaRPr>
          </a:p>
          <a:p>
            <a:pPr algn="just">
              <a:buClr>
                <a:schemeClr val="accent5">
                  <a:lumMod val="90000"/>
                  <a:lumOff val="10000"/>
                </a:schemeClr>
              </a:buClr>
              <a:buFont typeface="Wingdings" pitchFamily="2" charset="2"/>
              <a:buChar char="§"/>
            </a:pPr>
            <a:r>
              <a:rPr lang="en-US" sz="3000" dirty="0">
                <a:latin typeface="PT Sans"/>
              </a:rPr>
              <a:t> </a:t>
            </a:r>
            <a:r>
              <a:rPr lang="ru-RU" sz="3000" dirty="0">
                <a:latin typeface="PT Sans"/>
              </a:rPr>
              <a:t>Примеры:</a:t>
            </a:r>
          </a:p>
          <a:p>
            <a:pPr lvl="1" algn="just">
              <a:buClr>
                <a:schemeClr val="accent5">
                  <a:lumMod val="90000"/>
                  <a:lumOff val="10000"/>
                </a:schemeClr>
              </a:buClr>
              <a:buFont typeface="Arial" pitchFamily="34" charset="0"/>
              <a:buChar char="•"/>
            </a:pPr>
            <a:r>
              <a:rPr lang="ru-RU" sz="2400" dirty="0"/>
              <a:t> </a:t>
            </a:r>
            <a:r>
              <a:rPr lang="en-US" sz="2400" dirty="0" err="1"/>
              <a:t>java.lang.NullPointerException</a:t>
            </a:r>
            <a:endParaRPr lang="ru-RU" sz="2400" dirty="0">
              <a:latin typeface="PT Sans"/>
            </a:endParaRPr>
          </a:p>
          <a:p>
            <a:pPr lvl="1" algn="just">
              <a:buClr>
                <a:schemeClr val="accent5">
                  <a:lumMod val="90000"/>
                  <a:lumOff val="10000"/>
                </a:schemeClr>
              </a:buClr>
              <a:buFont typeface="Arial" pitchFamily="34" charset="0"/>
              <a:buChar char="•"/>
            </a:pPr>
            <a:r>
              <a:rPr lang="ru-RU" sz="2400" dirty="0">
                <a:latin typeface="PT Sans"/>
              </a:rPr>
              <a:t> </a:t>
            </a:r>
            <a:r>
              <a:rPr lang="en-US" sz="2400" dirty="0" err="1"/>
              <a:t>java.lang.ClassCastException</a:t>
            </a:r>
            <a:endParaRPr lang="en-US" sz="2400" dirty="0"/>
          </a:p>
          <a:p>
            <a:pPr lvl="1" algn="just">
              <a:buClr>
                <a:schemeClr val="accent5">
                  <a:lumMod val="90000"/>
                  <a:lumOff val="10000"/>
                </a:schemeClr>
              </a:buClr>
              <a:buFont typeface="Arial" pitchFamily="34" charset="0"/>
              <a:buChar char="•"/>
            </a:pPr>
            <a:r>
              <a:rPr lang="ru-RU" sz="2400" dirty="0">
                <a:latin typeface="PT Sans"/>
              </a:rPr>
              <a:t> </a:t>
            </a:r>
            <a:r>
              <a:rPr lang="en-US" sz="2400" dirty="0" err="1"/>
              <a:t>java.lang.OutOfMemoryError</a:t>
            </a:r>
            <a:endParaRPr lang="en-US" sz="2400" dirty="0"/>
          </a:p>
          <a:p>
            <a:pPr lvl="1" algn="just">
              <a:buClr>
                <a:schemeClr val="accent5">
                  <a:lumMod val="90000"/>
                  <a:lumOff val="10000"/>
                </a:schemeClr>
              </a:buClr>
              <a:buFont typeface="Arial" pitchFamily="34" charset="0"/>
              <a:buChar char="•"/>
            </a:pPr>
            <a:r>
              <a:rPr lang="ru-RU" sz="2400" dirty="0">
                <a:latin typeface="PT Sans"/>
              </a:rPr>
              <a:t> </a:t>
            </a:r>
            <a:r>
              <a:rPr lang="en-US" sz="2400" dirty="0" err="1"/>
              <a:t>java.io.IOException</a:t>
            </a:r>
            <a:r>
              <a:rPr lang="ru-RU" sz="2400" dirty="0">
                <a:latin typeface="PT Sans"/>
              </a:rPr>
              <a:t> </a:t>
            </a:r>
          </a:p>
          <a:p>
            <a:pPr lvl="1" algn="just">
              <a:buClr>
                <a:schemeClr val="accent5">
                  <a:lumMod val="90000"/>
                  <a:lumOff val="10000"/>
                </a:schemeClr>
              </a:buClr>
            </a:pPr>
            <a:endParaRPr lang="en-US" sz="30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0225" y="5837324"/>
            <a:ext cx="554355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962150"/>
      </p:ext>
    </p:extLst>
  </p:cSld>
  <p:clrMapOvr>
    <a:masterClrMapping/>
  </p:clrMapOvr>
</p:sld>
</file>

<file path=ppt/theme/theme1.xml><?xml version="1.0" encoding="utf-8"?>
<a:theme xmlns:a="http://schemas.openxmlformats.org/drawingml/2006/main" name="Politech">
  <a:themeElements>
    <a:clrScheme name="Polytech 1">
      <a:dk1>
        <a:srgbClr val="424242"/>
      </a:dk1>
      <a:lt1>
        <a:srgbClr val="FFFFFF"/>
      </a:lt1>
      <a:dk2>
        <a:srgbClr val="000000"/>
      </a:dk2>
      <a:lt2>
        <a:srgbClr val="FFFFFF"/>
      </a:lt2>
      <a:accent1>
        <a:srgbClr val="13B14A"/>
      </a:accent1>
      <a:accent2>
        <a:srgbClr val="0696D7"/>
      </a:accent2>
      <a:accent3>
        <a:srgbClr val="32BCAD"/>
      </a:accent3>
      <a:accent4>
        <a:srgbClr val="A6F900"/>
      </a:accent4>
      <a:accent5>
        <a:srgbClr val="005E30"/>
      </a:accent5>
      <a:accent6>
        <a:srgbClr val="007272"/>
      </a:accent6>
      <a:hlink>
        <a:srgbClr val="0595D7"/>
      </a:hlink>
      <a:folHlink>
        <a:srgbClr val="007FFF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olytech-43" id="{9A460D0A-6C14-C94F-BBE8-3EE0A4029E07}" vid="{8584E016-AE18-9B41-80FF-BC88C17723AD}"/>
    </a:ext>
  </a:extLst>
</a:theme>
</file>

<file path=ppt/theme/theme2.xml><?xml version="1.0" encoding="utf-8"?>
<a:theme xmlns:a="http://schemas.openxmlformats.org/drawingml/2006/main" name="Custom Design">
  <a:themeElements>
    <a:clrScheme name="Autodesk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58A8"/>
      </a:accent1>
      <a:accent2>
        <a:srgbClr val="87BC40"/>
      </a:accent2>
      <a:accent3>
        <a:srgbClr val="32BCAD"/>
      </a:accent3>
      <a:accent4>
        <a:srgbClr val="0696D7"/>
      </a:accent4>
      <a:accent5>
        <a:srgbClr val="005E30"/>
      </a:accent5>
      <a:accent6>
        <a:srgbClr val="007272"/>
      </a:accent6>
      <a:hlink>
        <a:srgbClr val="007272"/>
      </a:hlink>
      <a:folHlink>
        <a:srgbClr val="0072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olytech-43" id="{9A460D0A-6C14-C94F-BBE8-3EE0A4029E07}" vid="{FD3392EC-DF04-5148-BE1D-1CC33D1739C1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Politech</Template>
  <TotalTime>5511</TotalTime>
  <Words>1912</Words>
  <Application>Microsoft Office PowerPoint</Application>
  <PresentationFormat>Экран (4:3)</PresentationFormat>
  <Paragraphs>392</Paragraphs>
  <Slides>51</Slides>
  <Notes>37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51</vt:i4>
      </vt:variant>
    </vt:vector>
  </HeadingPairs>
  <TitlesOfParts>
    <vt:vector size="60" baseType="lpstr">
      <vt:lpstr>-apple-system</vt:lpstr>
      <vt:lpstr>Arial</vt:lpstr>
      <vt:lpstr>Calibri</vt:lpstr>
      <vt:lpstr>Frutiger Next LT W1G</vt:lpstr>
      <vt:lpstr>PT Sans</vt:lpstr>
      <vt:lpstr>PT Sans Caption</vt:lpstr>
      <vt:lpstr>Wingdings</vt:lpstr>
      <vt:lpstr>Politech</vt:lpstr>
      <vt:lpstr>Custom Design</vt:lpstr>
      <vt:lpstr>Объектно-ориентированное программирование</vt:lpstr>
      <vt:lpstr>План лекции</vt:lpstr>
      <vt:lpstr>Структура памяти в Java (повторение)</vt:lpstr>
      <vt:lpstr>Выделение и очистка памяти</vt:lpstr>
      <vt:lpstr>Презентация PowerPoint</vt:lpstr>
      <vt:lpstr>JVM Heap Memory</vt:lpstr>
      <vt:lpstr>Типы и процесс сборки мусора</vt:lpstr>
      <vt:lpstr>Понятие исключения</vt:lpstr>
      <vt:lpstr>Основные принципы  обработки исключений</vt:lpstr>
      <vt:lpstr>Stack Trace</vt:lpstr>
      <vt:lpstr>Обработка исключений в Java</vt:lpstr>
      <vt:lpstr>Типы исключений</vt:lpstr>
      <vt:lpstr>Error</vt:lpstr>
      <vt:lpstr>Иерархия Error</vt:lpstr>
      <vt:lpstr>Exception</vt:lpstr>
      <vt:lpstr>Проверяемые исключения</vt:lpstr>
      <vt:lpstr>Подклассы проверяемых  исключений</vt:lpstr>
      <vt:lpstr>Непроверяемые исключения</vt:lpstr>
      <vt:lpstr>Подклассы непроверяемых  исключений</vt:lpstr>
      <vt:lpstr>Подклассы непроверяемых  исключений [2]</vt:lpstr>
      <vt:lpstr>throw</vt:lpstr>
      <vt:lpstr>throws</vt:lpstr>
      <vt:lpstr>Блок finally</vt:lpstr>
      <vt:lpstr>Создание собственных  исключений</vt:lpstr>
      <vt:lpstr>Методы Throwable</vt:lpstr>
      <vt:lpstr>Утверждения</vt:lpstr>
      <vt:lpstr>String</vt:lpstr>
      <vt:lpstr>Презентация PowerPoint</vt:lpstr>
      <vt:lpstr>Методы String</vt:lpstr>
      <vt:lpstr>Конкатенация строк</vt:lpstr>
      <vt:lpstr>Форматирование строк</vt:lpstr>
      <vt:lpstr>Презентация PowerPoint</vt:lpstr>
      <vt:lpstr>Презентация PowerPoint</vt:lpstr>
      <vt:lpstr>Презентация PowerPoint</vt:lpstr>
      <vt:lpstr>Презентация PowerPoint</vt:lpstr>
      <vt:lpstr>Класс StringBuffer</vt:lpstr>
      <vt:lpstr>  Методы StringBuffer</vt:lpstr>
      <vt:lpstr>Класс StringBuilder</vt:lpstr>
      <vt:lpstr>String Pool</vt:lpstr>
      <vt:lpstr>String Pool (оператор new)</vt:lpstr>
      <vt:lpstr>Презентация PowerPoint</vt:lpstr>
      <vt:lpstr>Презентация PowerPoint</vt:lpstr>
      <vt:lpstr>Потоки данных</vt:lpstr>
      <vt:lpstr>Предопределенные потоки</vt:lpstr>
      <vt:lpstr>Байтовые потоки</vt:lpstr>
      <vt:lpstr>Поток байтов</vt:lpstr>
      <vt:lpstr>Поток байтов</vt:lpstr>
      <vt:lpstr>Reader</vt:lpstr>
      <vt:lpstr>Writer</vt:lpstr>
      <vt:lpstr>Автоматическое управление ресурсами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Lorgar</dc:creator>
  <cp:lastModifiedBy>Кущенко Александр Евгеньевич</cp:lastModifiedBy>
  <cp:revision>76</cp:revision>
  <dcterms:created xsi:type="dcterms:W3CDTF">2018-02-06T12:14:09Z</dcterms:created>
  <dcterms:modified xsi:type="dcterms:W3CDTF">2023-03-16T08:46:53Z</dcterms:modified>
</cp:coreProperties>
</file>