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3" r:id="rId2"/>
  </p:sldMasterIdLst>
  <p:notesMasterIdLst>
    <p:notesMasterId r:id="rId32"/>
  </p:notesMasterIdLst>
  <p:sldIdLst>
    <p:sldId id="256" r:id="rId3"/>
    <p:sldId id="342" r:id="rId4"/>
    <p:sldId id="293" r:id="rId5"/>
    <p:sldId id="320" r:id="rId6"/>
    <p:sldId id="323" r:id="rId7"/>
    <p:sldId id="326" r:id="rId8"/>
    <p:sldId id="322" r:id="rId9"/>
    <p:sldId id="325" r:id="rId10"/>
    <p:sldId id="343" r:id="rId11"/>
    <p:sldId id="344" r:id="rId12"/>
    <p:sldId id="345" r:id="rId13"/>
    <p:sldId id="346" r:id="rId14"/>
    <p:sldId id="324" r:id="rId15"/>
    <p:sldId id="327" r:id="rId16"/>
    <p:sldId id="328" r:id="rId17"/>
    <p:sldId id="329" r:id="rId18"/>
    <p:sldId id="330" r:id="rId19"/>
    <p:sldId id="335" r:id="rId20"/>
    <p:sldId id="334" r:id="rId21"/>
    <p:sldId id="331" r:id="rId22"/>
    <p:sldId id="336" r:id="rId23"/>
    <p:sldId id="337" r:id="rId24"/>
    <p:sldId id="332" r:id="rId25"/>
    <p:sldId id="338" r:id="rId26"/>
    <p:sldId id="333" r:id="rId27"/>
    <p:sldId id="339" r:id="rId28"/>
    <p:sldId id="340" r:id="rId29"/>
    <p:sldId id="341" r:id="rId30"/>
    <p:sldId id="263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64256" autoAdjust="0"/>
  </p:normalViewPr>
  <p:slideViewPr>
    <p:cSldViewPr>
      <p:cViewPr varScale="1">
        <p:scale>
          <a:sx n="79" d="100"/>
          <a:sy n="79" d="100"/>
        </p:scale>
        <p:origin x="288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971C8-A926-4620-831D-AC4427849EE8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B00E-CC55-4B05-B99C-F08A186E6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13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generic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54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11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48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292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26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278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Интерфейс </a:t>
            </a:r>
            <a:r>
              <a:rPr lang="ru-RU" b="0" i="1" dirty="0" err="1">
                <a:solidFill>
                  <a:srgbClr val="57606A"/>
                </a:solidFill>
                <a:effectLst/>
                <a:latin typeface="-apple-system"/>
              </a:rPr>
              <a:t>SortedSet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 расширяет интерфейс </a:t>
            </a:r>
            <a:r>
              <a:rPr lang="ru-RU" b="0" i="1" dirty="0" err="1">
                <a:solidFill>
                  <a:srgbClr val="57606A"/>
                </a:solidFill>
                <a:effectLst/>
                <a:latin typeface="-apple-system"/>
              </a:rPr>
              <a:t>Set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 и определяет поведение множеств, отсортированных в порядке * возрастания*.</a:t>
            </a:r>
            <a:endParaRPr lang="en-US" b="0" i="0" dirty="0">
              <a:solidFill>
                <a:srgbClr val="57606A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В интерфейсе </a:t>
            </a:r>
            <a:r>
              <a:rPr lang="ru-RU" b="0" i="1" dirty="0" err="1">
                <a:solidFill>
                  <a:srgbClr val="57606A"/>
                </a:solidFill>
                <a:effectLst/>
                <a:latin typeface="-apple-system"/>
              </a:rPr>
              <a:t>SortedSet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 определен ряд методов, упрощающих обработку элементов множеств. Чтобы получить первый элемент в отсортированном множестве, достаточно вызвать метод </a:t>
            </a:r>
            <a:r>
              <a:rPr lang="ru-RU" b="0" i="1" dirty="0" err="1">
                <a:solidFill>
                  <a:srgbClr val="57606A"/>
                </a:solidFill>
                <a:effectLst/>
                <a:latin typeface="-apple-system"/>
              </a:rPr>
              <a:t>first</a:t>
            </a:r>
            <a:r>
              <a:rPr lang="ru-RU" b="0" i="1" dirty="0">
                <a:solidFill>
                  <a:srgbClr val="57606A"/>
                </a:solidFill>
                <a:effectLst/>
                <a:latin typeface="-apple-system"/>
              </a:rPr>
              <a:t>()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, а чтобы получить последний элемент - метод </a:t>
            </a:r>
            <a:r>
              <a:rPr lang="ru-RU" b="0" i="1" dirty="0" err="1">
                <a:solidFill>
                  <a:srgbClr val="57606A"/>
                </a:solidFill>
                <a:effectLst/>
                <a:latin typeface="-apple-system"/>
              </a:rPr>
              <a:t>last</a:t>
            </a:r>
            <a:r>
              <a:rPr lang="ru-RU" b="0" i="1" dirty="0">
                <a:solidFill>
                  <a:srgbClr val="57606A"/>
                </a:solidFill>
                <a:effectLst/>
                <a:latin typeface="-apple-system"/>
              </a:rPr>
              <a:t>()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. Из отсортированного множества можно получить подмножество, вызвав метод </a:t>
            </a:r>
            <a:r>
              <a:rPr lang="ru-RU" b="0" i="1" dirty="0" err="1">
                <a:solidFill>
                  <a:srgbClr val="57606A"/>
                </a:solidFill>
                <a:effectLst/>
                <a:latin typeface="-apple-system"/>
              </a:rPr>
              <a:t>subSet</a:t>
            </a:r>
            <a:r>
              <a:rPr lang="ru-RU" b="0" i="1" dirty="0">
                <a:solidFill>
                  <a:srgbClr val="57606A"/>
                </a:solidFill>
                <a:effectLst/>
                <a:latin typeface="-apple-system"/>
              </a:rPr>
              <a:t>()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 и указав первый и последний элементы множества.</a:t>
            </a:r>
            <a:endParaRPr lang="en-US" b="0" i="0" dirty="0">
              <a:solidFill>
                <a:srgbClr val="57606A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57606A"/>
              </a:solidFill>
              <a:effectLst/>
              <a:latin typeface="-apple-system"/>
            </a:endParaRPr>
          </a:p>
          <a:p>
            <a:r>
              <a:rPr lang="en-GB" sz="1200" i="1" dirty="0" err="1">
                <a:latin typeface="PT Sans"/>
              </a:rPr>
              <a:t>NavigableSet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 расширяет интерфейс </a:t>
            </a:r>
            <a:r>
              <a:rPr lang="ru-RU" b="0" i="1" dirty="0" err="1">
                <a:solidFill>
                  <a:srgbClr val="57606A"/>
                </a:solidFill>
                <a:effectLst/>
                <a:latin typeface="-apple-system"/>
              </a:rPr>
              <a:t>SortedSet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 и определяет поведение коллекции, извлечение элементов из которой осуществляется на основании наиболее </a:t>
            </a:r>
            <a:r>
              <a:rPr lang="ru-RU" b="0" i="1" dirty="0">
                <a:solidFill>
                  <a:srgbClr val="57606A"/>
                </a:solidFill>
                <a:effectLst/>
                <a:latin typeface="-apple-system"/>
              </a:rPr>
              <a:t>точного совпадения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 с заданным значением или несколькими значениями. </a:t>
            </a:r>
            <a:endParaRPr lang="en-US" b="0" i="0" dirty="0">
              <a:solidFill>
                <a:srgbClr val="57606A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57606A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Он создает коллекцию, где для хранения элементов применяет </a:t>
            </a:r>
            <a:r>
              <a:rPr lang="ru-RU" b="0" i="1" dirty="0">
                <a:solidFill>
                  <a:srgbClr val="57606A"/>
                </a:solidFill>
                <a:effectLst/>
                <a:latin typeface="-apple-system"/>
              </a:rPr>
              <a:t>древовидная структура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. Объекты сохраняются в * отсортированном* порядке по </a:t>
            </a:r>
            <a:r>
              <a:rPr lang="ru-RU" b="0" i="1" dirty="0">
                <a:solidFill>
                  <a:srgbClr val="57606A"/>
                </a:solidFill>
                <a:effectLst/>
                <a:latin typeface="-apple-system"/>
              </a:rPr>
              <a:t>нарастающей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. Время доступа и извлечения элементов достаточно мало, благодаря чему класс * </a:t>
            </a:r>
            <a:r>
              <a:rPr lang="ru-RU" b="0" i="0" dirty="0" err="1">
                <a:solidFill>
                  <a:srgbClr val="57606A"/>
                </a:solidFill>
                <a:effectLst/>
                <a:latin typeface="-apple-system"/>
              </a:rPr>
              <a:t>TreeSet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* оказывается отличным выбором </a:t>
            </a:r>
            <a:r>
              <a:rPr lang="ru-RU" b="0" i="1" dirty="0">
                <a:solidFill>
                  <a:srgbClr val="57606A"/>
                </a:solidFill>
                <a:effectLst/>
                <a:latin typeface="-apple-system"/>
              </a:rPr>
              <a:t>для хранения больших объемов отсортированных данных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, которые должны быть быстро найдены.</a:t>
            </a:r>
            <a:endParaRPr lang="en-US" b="0" i="0" dirty="0">
              <a:solidFill>
                <a:srgbClr val="57606A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81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883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503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963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32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120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861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68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68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605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20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10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DDF18-6DD9-4DD2-878D-0316F9A1F14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66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DDF18-6DD9-4DD2-878D-0316F9A1F14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927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этой статье мы рассмотрим использование </a:t>
            </a:r>
            <a:r>
              <a:rPr lang="ru-RU" b="0" i="0" u="none" strike="noStrike" dirty="0">
                <a:solidFill>
                  <a:srgbClr val="267438"/>
                </a:solidFill>
                <a:effectLst/>
                <a:latin typeface="Raleway" panose="020B0604020202020204" pitchFamily="2" charset="-52"/>
                <a:hlinkClick r:id="rId3"/>
              </a:rPr>
              <a:t>Java </a:t>
            </a:r>
            <a:r>
              <a:rPr lang="ru-RU" b="0" i="0" u="none" strike="noStrike" dirty="0" err="1">
                <a:solidFill>
                  <a:srgbClr val="267438"/>
                </a:solidFill>
                <a:effectLst/>
                <a:latin typeface="Raleway" panose="020B0604020202020204" pitchFamily="2" charset="-52"/>
                <a:hlinkClick r:id="rId3"/>
              </a:rPr>
              <a:t>Generics</a:t>
            </a:r>
            <a:r>
              <a:rPr lang="ru-RU" dirty="0"/>
              <a:t> когда дело доходит до создания и использования коллекций.</a:t>
            </a:r>
            <a:endParaRPr lang="en-US" dirty="0"/>
          </a:p>
          <a:p>
            <a:endParaRPr lang="en-US" dirty="0"/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-52"/>
              </a:rPr>
              <a:t>User</a:t>
            </a:r>
            <a:r>
              <a:rPr lang="ru-RU" dirty="0"/>
              <a:t> базовый класс и два класса, которые его расширяют: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-52"/>
              </a:rPr>
              <a:t>Operator</a:t>
            </a:r>
            <a:r>
              <a:rPr lang="ru-RU" dirty="0"/>
              <a:t> и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-52"/>
              </a:rPr>
              <a:t>Customer</a:t>
            </a:r>
          </a:p>
          <a:p>
            <a:endParaRPr lang="en-US" b="0" i="1" dirty="0">
              <a:solidFill>
                <a:srgbClr val="000000"/>
              </a:solidFill>
              <a:effectLst/>
              <a:latin typeface="Raleway" pitchFamily="2" charset="-52"/>
            </a:endParaRPr>
          </a:p>
          <a:p>
            <a:r>
              <a:rPr lang="ru-RU" dirty="0"/>
              <a:t>Мы перебираем </a:t>
            </a:r>
            <a:r>
              <a:rPr lang="ru-RU" b="0" i="1" dirty="0">
                <a:solidFill>
                  <a:srgbClr val="000000"/>
                </a:solidFill>
                <a:effectLst/>
                <a:latin typeface="Raleway" pitchFamily="2" charset="-52"/>
              </a:rPr>
              <a:t>Список </a:t>
            </a:r>
            <a:r>
              <a:rPr lang="ru-RU" dirty="0"/>
              <a:t>и обработайте его элементы, в данном случае список будет выступать в качестве производителя.</a:t>
            </a:r>
          </a:p>
          <a:p>
            <a:endParaRPr lang="ru-RU" dirty="0"/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aleway" pitchFamily="2" charset="-52"/>
              </a:rPr>
              <a:t>Предположим, что мы хотим использовать метод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-52"/>
              </a:rPr>
              <a:t>sendMail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-52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Raleway" pitchFamily="2" charset="-52"/>
              </a:rPr>
              <a:t>для </a:t>
            </a:r>
            <a:r>
              <a:rPr lang="ru-RU" b="0" i="1" dirty="0">
                <a:solidFill>
                  <a:srgbClr val="000000"/>
                </a:solidFill>
                <a:effectLst/>
                <a:latin typeface="Raleway" pitchFamily="2" charset="-52"/>
              </a:rPr>
              <a:t>списка объектов</a:t>
            </a:r>
            <a:r>
              <a:rPr lang="ru-RU" b="0" i="0" dirty="0">
                <a:solidFill>
                  <a:srgbClr val="000000"/>
                </a:solidFill>
                <a:effectLst/>
                <a:latin typeface="Raleway" pitchFamily="2" charset="-52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-52"/>
              </a:rPr>
              <a:t>Operator</a:t>
            </a:r>
            <a:r>
              <a:rPr lang="ru-RU" b="0" i="0" dirty="0">
                <a:solidFill>
                  <a:srgbClr val="000000"/>
                </a:solidFill>
                <a:effectLst/>
                <a:latin typeface="Raleway" pitchFamily="2" charset="-52"/>
              </a:rPr>
              <a:t>. 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-52"/>
              </a:rPr>
              <a:t>Operator</a:t>
            </a:r>
            <a:r>
              <a:rPr lang="ru-RU" b="0" i="0" dirty="0">
                <a:solidFill>
                  <a:srgbClr val="000000"/>
                </a:solidFill>
                <a:effectLst/>
                <a:latin typeface="Raleway" pitchFamily="2" charset="-52"/>
              </a:rPr>
              <a:t>  расширяет </a:t>
            </a:r>
            <a:r>
              <a:rPr lang="ru-RU" b="0" i="1" dirty="0">
                <a:solidFill>
                  <a:srgbClr val="000000"/>
                </a:solidFill>
                <a:effectLst/>
                <a:latin typeface="Raleway" pitchFamily="2" charset="-52"/>
              </a:rPr>
              <a:t>Пользователь</a:t>
            </a:r>
            <a:r>
              <a:rPr lang="ru-RU" b="0" i="0" dirty="0">
                <a:solidFill>
                  <a:srgbClr val="000000"/>
                </a:solidFill>
                <a:effectLst/>
                <a:latin typeface="Raleway" pitchFamily="2" charset="-52"/>
              </a:rPr>
              <a:t>, поэтому мы могли бы ожидать, что это будет простой и понятный вызов метода. Но, к сожалению, мы получим ошибку компиляции:</a:t>
            </a:r>
          </a:p>
          <a:p>
            <a:br>
              <a:rPr lang="ru-RU" b="0" i="0" dirty="0">
                <a:solidFill>
                  <a:srgbClr val="000000"/>
                </a:solidFill>
                <a:effectLst/>
                <a:latin typeface="Raleway" pitchFamily="2" charset="-52"/>
              </a:rPr>
            </a:br>
            <a:r>
              <a:rPr lang="ru-RU" dirty="0"/>
              <a:t>Чтобы решить проблему, мы можем обновить метод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-52"/>
              </a:rPr>
              <a:t>sendMail</a:t>
            </a:r>
            <a:r>
              <a:rPr lang="ru-RU" dirty="0"/>
              <a:t>, следуя принципу PECS. 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720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 Поскольку список пользователей представляет собой </a:t>
            </a:r>
            <a:r>
              <a:rPr lang="ru-RU" b="0" i="1" dirty="0">
                <a:solidFill>
                  <a:srgbClr val="000000"/>
                </a:solidFill>
                <a:effectLst/>
                <a:latin typeface="Raleway" pitchFamily="2" charset="-52"/>
              </a:rPr>
              <a:t>производитель</a:t>
            </a:r>
            <a:r>
              <a:rPr lang="ru-RU" dirty="0"/>
              <a:t> для нашей логики мы будем использовать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-52"/>
              </a:rPr>
              <a:t>extends</a:t>
            </a:r>
          </a:p>
          <a:p>
            <a:endParaRPr lang="en-US" b="0" i="1" dirty="0">
              <a:solidFill>
                <a:srgbClr val="000000"/>
              </a:solidFill>
              <a:effectLst/>
              <a:latin typeface="Raleway" pitchFamily="2" charset="-52"/>
            </a:endParaRPr>
          </a:p>
          <a:p>
            <a:r>
              <a:rPr lang="ru-RU" dirty="0"/>
              <a:t>В результате теперь мы можем легко вызывать метод для списков любого универсального типа, если они наследуются от класса </a:t>
            </a:r>
            <a:r>
              <a:rPr lang="en-US" dirty="0"/>
              <a:t>User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56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мы добавляем элементы в коллекцию, мы становимся производителем, а список будет выступать в качестве потребителя. Давайте напишем метод, который получает список </a:t>
            </a:r>
            <a:r>
              <a:rPr lang="ru-RU" b="0" i="1" dirty="0">
                <a:solidFill>
                  <a:srgbClr val="000000"/>
                </a:solidFill>
                <a:effectLst/>
                <a:latin typeface="Raleway" pitchFamily="2" charset="-52"/>
              </a:rPr>
              <a:t>объектов 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-52"/>
              </a:rPr>
              <a:t>Operator</a:t>
            </a:r>
            <a:r>
              <a:rPr lang="ru-RU" dirty="0"/>
              <a:t> и добавляет к нему еще два элемента: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 будет работать отлично, если мы передадим список</a:t>
            </a:r>
            <a:r>
              <a:rPr lang="en-US" dirty="0"/>
              <a:t> </a:t>
            </a:r>
            <a:r>
              <a:rPr lang="ru-RU" dirty="0"/>
              <a:t>объектов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-52"/>
              </a:rPr>
              <a:t>Operator</a:t>
            </a:r>
            <a:r>
              <a:rPr lang="ru-RU" dirty="0"/>
              <a:t>. Но, если мы хотим использовать его для </a:t>
            </a:r>
            <a:r>
              <a:rPr lang="ru-RU"/>
              <a:t>добавления дву</a:t>
            </a:r>
            <a:r>
              <a:rPr lang="en-US"/>
              <a:t>][</a:t>
            </a:r>
            <a:r>
              <a:rPr lang="ru-RU"/>
              <a:t> </a:t>
            </a:r>
            <a:r>
              <a:rPr lang="ru-RU" dirty="0"/>
              <a:t>объектов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-52"/>
              </a:rPr>
              <a:t>Operator</a:t>
            </a:r>
            <a:r>
              <a:rPr lang="ru-RU" b="0" i="1" dirty="0">
                <a:solidFill>
                  <a:srgbClr val="000000"/>
                </a:solidFill>
                <a:effectLst/>
                <a:latin typeface="Raleway" pitchFamily="2" charset="-52"/>
              </a:rPr>
              <a:t> </a:t>
            </a:r>
            <a:r>
              <a:rPr lang="ru-RU" dirty="0"/>
              <a:t>в список </a:t>
            </a:r>
            <a:r>
              <a:rPr lang="ru-RU" b="0" i="1" dirty="0">
                <a:solidFill>
                  <a:srgbClr val="000000"/>
                </a:solidFill>
                <a:effectLst/>
                <a:latin typeface="Raleway" pitchFamily="2" charset="-52"/>
              </a:rPr>
              <a:t>объектов 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-52"/>
              </a:rPr>
              <a:t>User</a:t>
            </a:r>
            <a:r>
              <a:rPr lang="ru-RU" dirty="0"/>
              <a:t>, мы снова получим ошибку компиляции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/>
              <a:t>Поэтому нам необходимо обновить метод, следуюя принципам </a:t>
            </a:r>
            <a:r>
              <a:rPr lang="en-US"/>
              <a:t>PECS </a:t>
            </a:r>
            <a:r>
              <a:rPr lang="ru-RU"/>
              <a:t>и заставить его принимать набор объектов </a:t>
            </a:r>
            <a:r>
              <a:rPr lang="en-US" b="0" i="1">
                <a:solidFill>
                  <a:srgbClr val="000000"/>
                </a:solidFill>
                <a:effectLst/>
                <a:latin typeface="Raleway" pitchFamily="2" charset="-52"/>
              </a:rPr>
              <a:t>Operator </a:t>
            </a:r>
            <a:r>
              <a:rPr lang="ru-RU"/>
              <a:t>или его предшественников, используя </a:t>
            </a:r>
            <a:r>
              <a:rPr lang="ru-RU" b="0" i="1">
                <a:solidFill>
                  <a:srgbClr val="000000"/>
                </a:solidFill>
                <a:effectLst/>
                <a:latin typeface="Raleway" pitchFamily="2" charset="-52"/>
              </a:rPr>
              <a:t>супер</a:t>
            </a:r>
            <a:r>
              <a:rPr lang="ru-RU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19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Коллекции с 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var(--stk-f_family)"/>
              </a:rPr>
              <a:t>wildcards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 и ключевым словом </a:t>
            </a:r>
            <a:r>
              <a:rPr lang="ru-RU" b="1" i="0" u="none" strike="noStrike" dirty="0" err="1">
                <a:solidFill>
                  <a:srgbClr val="000000"/>
                </a:solidFill>
                <a:effectLst/>
                <a:latin typeface="var(--stk-f--b_family)"/>
              </a:rPr>
              <a:t>super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 — это </a:t>
            </a:r>
            <a:r>
              <a:rPr lang="ru-RU" b="1" i="0" u="none" strike="noStrike" dirty="0" err="1">
                <a:solidFill>
                  <a:srgbClr val="000000"/>
                </a:solidFill>
                <a:effectLst/>
                <a:latin typeface="var(--stk-f--b_family)"/>
              </a:rPr>
              <a:t>consumers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 (потребители), они принимают данные, но не отдают их.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B00E-CC55-4B05-B99C-F08A186E68C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24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3444948"/>
            <a:ext cx="9144000" cy="1365177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588425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0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61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-10160" y="5394961"/>
            <a:ext cx="9144000" cy="792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12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363" y="5572329"/>
            <a:ext cx="56254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50" b="1" i="0" dirty="0" err="1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PT Sans" charset="-52"/>
                <a:ea typeface="PT Sans" charset="-52"/>
                <a:cs typeface="PT Sans" charset="-52"/>
              </a:rPr>
              <a:t>Политех</a:t>
            </a:r>
            <a:r>
              <a:rPr lang="ru-RU" sz="2250" b="1" i="0" dirty="0">
                <a:latin typeface="PT Sans" charset="-52"/>
                <a:ea typeface="PT Sans" charset="-52"/>
                <a:cs typeface="PT Sans" charset="-52"/>
              </a:rPr>
              <a:t> – знания высоких достижений</a:t>
            </a:r>
          </a:p>
        </p:txBody>
      </p:sp>
      <p:pic>
        <p:nvPicPr>
          <p:cNvPr id="6" name="Изображение 5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9" y="5340805"/>
            <a:ext cx="846636" cy="8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62472"/>
            <a:ext cx="9144000" cy="795527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6208583"/>
            <a:ext cx="6800632" cy="51759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35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 политехнический университет Петра Великого</a:t>
            </a:r>
          </a:p>
        </p:txBody>
      </p:sp>
      <p:pic>
        <p:nvPicPr>
          <p:cNvPr id="13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968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 политехнический университет</a:t>
            </a:r>
            <a:r>
              <a:rPr kumimoji="0" lang="ru-RU" altLang="ru-RU" sz="1800" b="1" baseline="0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 Петра Великого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14" y="4925140"/>
            <a:ext cx="9144000" cy="1015633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627773" y="4925140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1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2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48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646613" y="1417644"/>
            <a:ext cx="4040187" cy="4767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20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0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46568" y="1417640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646568" y="3602029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46568" y="3852668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4646568" y="6037056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Группа 17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9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Прямоугольник 19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29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with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3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0" name="Объект 9"/>
          <p:cNvSpPr>
            <a:spLocks noGrp="1"/>
          </p:cNvSpPr>
          <p:nvPr>
            <p:ph sz="quarter" idx="10"/>
          </p:nvPr>
        </p:nvSpPr>
        <p:spPr>
          <a:xfrm>
            <a:off x="535729" y="1067200"/>
            <a:ext cx="8150222" cy="528280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7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3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924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993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40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 (1 column)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5202015"/>
            <a:ext cx="9144893" cy="8620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808080">
                <a:alpha val="12000"/>
              </a:srgbClr>
            </a:outerShdw>
          </a:effectLst>
        </p:spPr>
        <p:txBody>
          <a:bodyPr lIns="25717" rIns="25717" anchor="ctr"/>
          <a:lstStyle/>
          <a:p>
            <a:pPr>
              <a:defRPr sz="2000" b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Frutiger Next LT W1G"/>
              </a:defRPr>
            </a:pPr>
            <a:endParaRPr sz="1125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881418" y="5386274"/>
            <a:ext cx="5626025" cy="352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4" tIns="7144" rIns="7144" bIns="7144">
            <a:spAutoFit/>
          </a:bodyPr>
          <a:lstStyle/>
          <a:p>
            <a:pPr>
              <a:defRPr sz="3900"/>
            </a:pPr>
            <a:r>
              <a:rPr sz="2194"/>
              <a:t>Политех – знания высоких достижений</a:t>
            </a:r>
          </a:p>
        </p:txBody>
      </p:sp>
      <p:pic>
        <p:nvPicPr>
          <p:cNvPr id="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200" y="5268519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5862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02442" y="6356351"/>
            <a:ext cx="1683608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44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474127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294474"/>
            <a:ext cx="9144000" cy="56352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257962" y="6417472"/>
            <a:ext cx="2785790" cy="300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3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02442" y="6356351"/>
            <a:ext cx="1683608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07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0" y="1820074"/>
            <a:ext cx="9144000" cy="3066252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73" tIns="28686" rIns="57373" bIns="28686" anchor="ctr"/>
          <a:lstStyle>
            <a:lvl1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37084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41656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46228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50800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sz="1800">
              <a:solidFill>
                <a:srgbClr val="FFFFFF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1" y="2318046"/>
            <a:ext cx="5397358" cy="1205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531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3" y="3533805"/>
            <a:ext cx="5397356" cy="4284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396225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1" y="426720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049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/Chapter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" y="2153450"/>
            <a:ext cx="9143106" cy="2371725"/>
          </a:xfrm>
          <a:prstGeom prst="rect">
            <a:avLst/>
          </a:prstGeom>
          <a:gradFill flip="none" rotWithShape="1">
            <a:gsLst>
              <a:gs pos="20000">
                <a:schemeClr val="bg2">
                  <a:alpha val="88000"/>
                </a:schemeClr>
              </a:gs>
              <a:gs pos="100000">
                <a:schemeClr val="bg2">
                  <a:alpha val="50000"/>
                </a:schemeClr>
              </a:gs>
            </a:gsLst>
            <a:lin ang="0" scaled="1"/>
            <a:tileRect/>
          </a:gradFill>
        </p:spPr>
        <p:txBody>
          <a:bodyPr vert="horz" lIns="0" tIns="0" rIns="0" bIns="0" anchor="ctr" anchorCtr="0"/>
          <a:lstStyle>
            <a:lvl1pPr marL="462809" algn="l">
              <a:defRPr sz="3374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71" y="6008410"/>
            <a:ext cx="8974084" cy="348587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US" sz="619" smtClean="0">
                <a:solidFill>
                  <a:schemeClr val="bg1">
                    <a:lumMod val="6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28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"/>
            <a:ext cx="9144000" cy="64579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99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689024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3663952"/>
            <a:ext cx="6800632" cy="708024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139546"/>
            <a:ext cx="9144000" cy="718457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</a:t>
            </a:r>
            <a:r>
              <a:rPr kumimoji="0" lang="ru-RU" altLang="ru-RU" sz="1800" b="1" baseline="0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 политехнический университет Петра Великого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2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1 column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5" name="Группа 9"/>
          <p:cNvGrpSpPr/>
          <p:nvPr/>
        </p:nvGrpSpPr>
        <p:grpSpPr>
          <a:xfrm>
            <a:off x="0" y="6509722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0" y="635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2779058" y="-9435"/>
            <a:ext cx="5906893" cy="874143"/>
          </a:xfrm>
          <a:prstGeom prst="rect">
            <a:avLst/>
          </a:prstGeom>
        </p:spPr>
        <p:txBody>
          <a:bodyPr anchor="b"/>
          <a:lstStyle>
            <a:lvl1pPr algn="l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8432800" y="6577601"/>
            <a:ext cx="622300" cy="381999"/>
          </a:xfrm>
          <a:prstGeom prst="rect">
            <a:avLst/>
          </a:prstGeom>
        </p:spPr>
        <p:txBody>
          <a:bodyPr vert="horz" wrap="square" lIns="137567" tIns="68783" rIns="137567" bIns="68783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511800" rtl="0" eaLnBrk="1" fontAlgn="base" hangingPunct="1">
              <a:spcBef>
                <a:spcPct val="0"/>
              </a:spcBef>
              <a:spcAft>
                <a:spcPct val="0"/>
              </a:spcAft>
              <a:defRPr kumimoji="0" sz="1800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1pPr>
            <a:lvl2pPr marL="511800" indent="-223911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2pPr>
            <a:lvl3pPr marL="1023598" indent="-447824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3pPr>
            <a:lvl4pPr marL="1535398" indent="-671736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4pPr>
            <a:lvl5pPr marL="2047196" indent="-895649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5pPr>
            <a:lvl6pPr marL="1439436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6pPr>
            <a:lvl7pPr marL="1727322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7pPr>
            <a:lvl8pPr marL="2015209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8pPr>
            <a:lvl9pPr marL="2303095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432800" y="6519269"/>
            <a:ext cx="62230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fld id="{7C255520-DBB6-43F2-B368-8693D036D2A7}" type="slidenum">
              <a:rPr lang="ru-RU" sz="160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pPr algn="ctr"/>
              <a:t>‹#›</a:t>
            </a:fld>
            <a:endParaRPr lang="ru-RU" sz="16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5" name="Shape 216"/>
          <p:cNvSpPr txBox="1">
            <a:spLocks/>
          </p:cNvSpPr>
          <p:nvPr/>
        </p:nvSpPr>
        <p:spPr>
          <a:xfrm>
            <a:off x="0" y="6529376"/>
            <a:ext cx="8523890" cy="33633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095" rtl="0" eaLnBrk="1" fontAlgn="base" hangingPunct="1"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rgbClr val="424242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pPr algn="l"/>
            <a:endParaRPr kumimoji="0" lang="ru-RU" sz="11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Изображение 2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content_radial_grad">
    <p:bg>
      <p:bgPr>
        <a:gradFill flip="none" rotWithShape="1">
          <a:gsLst>
            <a:gs pos="46000">
              <a:schemeClr val="bg1"/>
            </a:gs>
            <a:gs pos="100000">
              <a:schemeClr val="bg1">
                <a:lumMod val="85000"/>
                <a:alpha val="7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4" name="Изображение 13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 content_radial_grad">
    <p:bg>
      <p:bgPr>
        <a:blipFill dpi="0" rotWithShape="1">
          <a:blip r:embed="rId2" cstate="print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4" name="Изображение 13" descr="logo_ver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</p:sldLayoutIdLst>
  <p:txStyles>
    <p:titleStyle>
      <a:lvl1pPr algn="l" defTabSz="457095" rtl="0" eaLnBrk="1" fontAlgn="base" hangingPunct="1">
        <a:spcBef>
          <a:spcPct val="0"/>
        </a:spcBef>
        <a:spcAft>
          <a:spcPct val="0"/>
        </a:spcAft>
        <a:defRPr sz="2531" b="1" kern="1200">
          <a:solidFill>
            <a:srgbClr val="1B58A8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2pPr>
      <a:lvl3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3pPr>
      <a:lvl4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4pPr>
      <a:lvl5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5pPr>
      <a:lvl6pPr marL="257115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6pPr>
      <a:lvl7pPr marL="514232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7pPr>
      <a:lvl8pPr marL="771347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8pPr>
      <a:lvl9pPr marL="1028463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9pPr>
    </p:titleStyle>
    <p:bodyStyle>
      <a:lvl1pPr marL="385674" indent="-385674" algn="l" defTabSz="457095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kumimoji="1" sz="2531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marL="742779" indent="-285684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25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2pPr>
      <a:lvl3pPr marL="1142737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3pPr>
      <a:lvl4pPr marL="1599832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518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4pPr>
      <a:lvl5pPr marL="2056925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35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5pPr>
      <a:lvl6pPr marL="2514051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 dt="0"/>
  <p:txStyles>
    <p:titleStyle>
      <a:lvl1pPr algn="ctr" defTabSz="286577" rtl="0" eaLnBrk="1" fontAlgn="base" hangingPunct="1">
        <a:spcBef>
          <a:spcPct val="0"/>
        </a:spcBef>
        <a:spcAft>
          <a:spcPct val="0"/>
        </a:spcAft>
        <a:defRPr kumimoji="1" sz="2756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257115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514232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771347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028463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14263" indent="-214263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466023" indent="-17855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74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716889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18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03465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290043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57754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6pPr>
      <a:lvl7pPr marL="1864373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7pPr>
      <a:lvl8pPr marL="2151200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8pPr>
      <a:lvl9pPr marL="243802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682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3652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6048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730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34133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2096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778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94614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sz="3600" b="0"/>
              <a:t>Объектно-ориентированное программирование</a:t>
            </a:r>
            <a:endParaRPr lang="ru-RU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EE8E5B9-A872-2BCA-5FE5-2941012A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 Extends</a:t>
            </a:r>
            <a:endParaRPr lang="ru-RU" dirty="0"/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83756D6D-1B0B-493A-81A1-703670B8CD54}"/>
              </a:ext>
            </a:extLst>
          </p:cNvPr>
          <p:cNvSpPr txBox="1">
            <a:spLocks/>
          </p:cNvSpPr>
          <p:nvPr/>
        </p:nvSpPr>
        <p:spPr>
          <a:xfrm>
            <a:off x="1259632" y="0"/>
            <a:ext cx="7884368" cy="874143"/>
          </a:xfrm>
          <a:prstGeom prst="rect">
            <a:avLst/>
          </a:prstGeom>
        </p:spPr>
        <p:txBody>
          <a:bodyPr anchor="b"/>
          <a:lstStyle>
            <a:lvl1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000" b="1" i="0" kern="120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r>
              <a:rPr lang="en-US" sz="3200"/>
              <a:t>Producer Extends Consumer Super (PECS)</a:t>
            </a:r>
            <a:endParaRPr lang="ru-RU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6F5B9D-1157-E4DE-E171-D5E50EAC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925" y="1887332"/>
            <a:ext cx="5992061" cy="1247949"/>
          </a:xfrm>
          <a:prstGeom prst="rect">
            <a:avLst/>
          </a:prstGeom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7CDA8360-9A16-A827-ADBB-D37A7BA55D25}"/>
              </a:ext>
            </a:extLst>
          </p:cNvPr>
          <p:cNvSpPr/>
          <p:nvPr/>
        </p:nvSpPr>
        <p:spPr>
          <a:xfrm>
            <a:off x="3923928" y="3418855"/>
            <a:ext cx="504056" cy="7641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6B0762-3693-78F6-3AA6-252B1545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09" y="4520198"/>
            <a:ext cx="882138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7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8B3EA69-BF73-A5DE-BCBE-AC94AAA2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874143"/>
          </a:xfrm>
        </p:spPr>
        <p:txBody>
          <a:bodyPr/>
          <a:lstStyle/>
          <a:p>
            <a:r>
              <a:rPr lang="en-US" sz="3200" dirty="0"/>
              <a:t>Producer Extends Consumer Super (PECS)</a:t>
            </a:r>
            <a:endParaRPr lang="ru-RU" sz="3200" dirty="0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A112C42B-B6F8-ECB4-3F09-9C8BECE3BD4F}"/>
              </a:ext>
            </a:extLst>
          </p:cNvPr>
          <p:cNvSpPr/>
          <p:nvPr/>
        </p:nvSpPr>
        <p:spPr>
          <a:xfrm>
            <a:off x="4139951" y="2177979"/>
            <a:ext cx="504056" cy="7641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нак умножения 8">
            <a:extLst>
              <a:ext uri="{FF2B5EF4-FFF2-40B4-BE49-F238E27FC236}">
                <a16:creationId xmlns:a16="http://schemas.microsoft.com/office/drawing/2014/main" id="{22BECED2-6358-F937-40F9-BA87B278FE28}"/>
              </a:ext>
            </a:extLst>
          </p:cNvPr>
          <p:cNvSpPr/>
          <p:nvPr/>
        </p:nvSpPr>
        <p:spPr>
          <a:xfrm>
            <a:off x="3982433" y="2095891"/>
            <a:ext cx="819091" cy="64869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1B47ED-33BE-6A52-12B1-D29D8CA4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16" y="1143258"/>
            <a:ext cx="6935168" cy="95263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FBD554-B1D8-FBD8-89EB-6BBCB2EA3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1977"/>
            <a:ext cx="9144000" cy="33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6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C2A0702-2155-1281-06E6-4C89D175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 Super</a:t>
            </a:r>
            <a:endParaRPr lang="ru-RU" dirty="0"/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8606A140-D214-2437-7A97-C81F04C1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874143"/>
          </a:xfrm>
        </p:spPr>
        <p:txBody>
          <a:bodyPr/>
          <a:lstStyle/>
          <a:p>
            <a:r>
              <a:rPr lang="en-US" sz="3200" dirty="0"/>
              <a:t>Producer Extends Consumer Super (PECS)</a:t>
            </a:r>
            <a:endParaRPr lang="ru-RU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D186C9-A68B-5ADB-7BAF-84F67F1C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4" y="1988840"/>
            <a:ext cx="8259328" cy="981212"/>
          </a:xfrm>
          <a:prstGeom prst="rect">
            <a:avLst/>
          </a:prstGeom>
        </p:spPr>
      </p:pic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3F45C309-A83B-34B4-46D3-FDBB118BD5A0}"/>
              </a:ext>
            </a:extLst>
          </p:cNvPr>
          <p:cNvSpPr/>
          <p:nvPr/>
        </p:nvSpPr>
        <p:spPr>
          <a:xfrm>
            <a:off x="4330259" y="3537199"/>
            <a:ext cx="504056" cy="7641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115DA54-826E-6C11-502F-59A7FEC67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54" y="4725144"/>
            <a:ext cx="888806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2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Коллекции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1423" y="980728"/>
            <a:ext cx="85011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Коллекции – хранилища, поддерживающие различные способы накопления и упорядочения объектов с целью обеспечения возможностей эффективного доступа к ним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В языке </a:t>
            </a:r>
            <a:r>
              <a:rPr lang="en-GB" sz="2400" dirty="0">
                <a:latin typeface="PT Sans"/>
              </a:rPr>
              <a:t>Java – </a:t>
            </a:r>
            <a:r>
              <a:rPr lang="ru-RU" sz="2400" dirty="0">
                <a:latin typeface="PT Sans"/>
              </a:rPr>
              <a:t>объединены в библиотеке </a:t>
            </a:r>
            <a:r>
              <a:rPr lang="en-GB" sz="2400" dirty="0" err="1">
                <a:latin typeface="PT Sans"/>
              </a:rPr>
              <a:t>java.util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Включают в себя: динамические массивы, связные списки, деревья, множества, хэш-таблицы, </a:t>
            </a:r>
            <a:r>
              <a:rPr lang="ru-RU" sz="2400" dirty="0" err="1">
                <a:latin typeface="PT Sans"/>
              </a:rPr>
              <a:t>стэки</a:t>
            </a:r>
            <a:r>
              <a:rPr lang="ru-RU" sz="2400" dirty="0">
                <a:latin typeface="PT Sans"/>
              </a:rPr>
              <a:t> и очереди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en-GB" sz="2400" dirty="0">
                <a:latin typeface="PT Sans"/>
              </a:rPr>
              <a:t>Collection framework – </a:t>
            </a:r>
            <a:r>
              <a:rPr lang="ru-RU" sz="2400" dirty="0">
                <a:latin typeface="PT Sans"/>
              </a:rPr>
              <a:t>унифицированная архитектура для представления и манипулирования коллекциями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en-GB" sz="2400" dirty="0">
                <a:latin typeface="PT Sans"/>
              </a:rPr>
              <a:t>Collection framework </a:t>
            </a:r>
            <a:r>
              <a:rPr lang="ru-RU" sz="2400" dirty="0">
                <a:latin typeface="PT Sans"/>
              </a:rPr>
              <a:t>содержит:</a:t>
            </a:r>
          </a:p>
          <a:p>
            <a:pPr marL="800100" lvl="1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PT Sans"/>
              </a:rPr>
              <a:t>Интерфейсы</a:t>
            </a:r>
          </a:p>
          <a:p>
            <a:pPr marL="800100" lvl="1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PT Sans"/>
              </a:rPr>
              <a:t>Реализации</a:t>
            </a:r>
          </a:p>
          <a:p>
            <a:pPr marL="800100" lvl="1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PT Sans"/>
              </a:rPr>
              <a:t>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428577074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Иерархия коллекций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762" t="-1" b="43244"/>
          <a:stretch/>
        </p:blipFill>
        <p:spPr>
          <a:xfrm>
            <a:off x="35496" y="1196752"/>
            <a:ext cx="4621911" cy="33123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3175" t="58076" r="15873"/>
          <a:stretch/>
        </p:blipFill>
        <p:spPr>
          <a:xfrm>
            <a:off x="4788024" y="1507369"/>
            <a:ext cx="4321005" cy="269113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27584" y="4725144"/>
            <a:ext cx="7740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rgbClr val="000000"/>
                </a:solidFill>
                <a:latin typeface="PT Sans"/>
              </a:rPr>
              <a:t>В основе всех коллекций лежит применение того или иного интерфейса, который определяет базовый функционал</a:t>
            </a:r>
            <a:endParaRPr lang="ru-RU" sz="2800" i="1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46155448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GB" sz="3600" dirty="0"/>
              <a:t>Collection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496" y="1412776"/>
          <a:ext cx="9073008" cy="5067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442">
                  <a:extLst>
                    <a:ext uri="{9D8B030D-6E8A-4147-A177-3AD203B41FA5}">
                      <a16:colId xmlns:a16="http://schemas.microsoft.com/office/drawing/2014/main" val="3950779965"/>
                    </a:ext>
                  </a:extLst>
                </a:gridCol>
                <a:gridCol w="5932566">
                  <a:extLst>
                    <a:ext uri="{9D8B030D-6E8A-4147-A177-3AD203B41FA5}">
                      <a16:colId xmlns:a16="http://schemas.microsoft.com/office/drawing/2014/main" val="902462551"/>
                    </a:ext>
                  </a:extLst>
                </a:gridCol>
              </a:tblGrid>
              <a:tr h="32580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3344"/>
                  </a:ext>
                </a:extLst>
              </a:tr>
              <a:tr h="491604">
                <a:tc>
                  <a:txBody>
                    <a:bodyPr/>
                    <a:lstStyle/>
                    <a:p>
                      <a:r>
                        <a:rPr lang="en-GB" sz="1600" dirty="0"/>
                        <a:t>size()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возвращает</a:t>
                      </a:r>
                      <a:r>
                        <a:rPr lang="ru-RU" sz="1600" baseline="0" dirty="0"/>
                        <a:t> количество элементов в коллекции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88432"/>
                  </a:ext>
                </a:extLst>
              </a:tr>
              <a:tr h="325805">
                <a:tc>
                  <a:txBody>
                    <a:bodyPr/>
                    <a:lstStyle/>
                    <a:p>
                      <a:r>
                        <a:rPr lang="en-GB" sz="1600" dirty="0" err="1"/>
                        <a:t>isEmpty</a:t>
                      </a:r>
                      <a:r>
                        <a:rPr lang="en-GB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возвращает</a:t>
                      </a:r>
                      <a:r>
                        <a:rPr lang="ru-RU" sz="1600" baseline="0" dirty="0"/>
                        <a:t> </a:t>
                      </a:r>
                      <a:r>
                        <a:rPr lang="en-GB" sz="1600" baseline="0" dirty="0"/>
                        <a:t>true</a:t>
                      </a:r>
                      <a:r>
                        <a:rPr lang="ru-RU" sz="1600" baseline="0" dirty="0"/>
                        <a:t>,</a:t>
                      </a:r>
                      <a:r>
                        <a:rPr lang="en-GB" sz="1600" baseline="0" dirty="0"/>
                        <a:t> </a:t>
                      </a:r>
                      <a:r>
                        <a:rPr lang="ru-RU" sz="1600" baseline="0" dirty="0"/>
                        <a:t>если коллекция пуста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131190"/>
                  </a:ext>
                </a:extLst>
              </a:tr>
              <a:tr h="491604">
                <a:tc>
                  <a:txBody>
                    <a:bodyPr/>
                    <a:lstStyle/>
                    <a:p>
                      <a:r>
                        <a:rPr lang="en-GB" sz="1600" dirty="0"/>
                        <a:t>contains(Object element)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возвращает </a:t>
                      </a:r>
                      <a:r>
                        <a:rPr lang="en-GB" sz="1600" dirty="0"/>
                        <a:t>true,</a:t>
                      </a:r>
                      <a:r>
                        <a:rPr lang="en-GB" sz="1600" baseline="0" dirty="0"/>
                        <a:t> </a:t>
                      </a:r>
                      <a:r>
                        <a:rPr lang="ru-RU" sz="1600" baseline="0" dirty="0"/>
                        <a:t>если коллекция содержит</a:t>
                      </a:r>
                      <a:r>
                        <a:rPr lang="en-GB" sz="1600" baseline="0" dirty="0"/>
                        <a:t> element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59825"/>
                  </a:ext>
                </a:extLst>
              </a:tr>
              <a:tr h="562754"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containsAll</a:t>
                      </a:r>
                      <a:r>
                        <a:rPr lang="en-GB" sz="1600" dirty="0"/>
                        <a:t>(Collection&lt;?&gt;</a:t>
                      </a:r>
                      <a:r>
                        <a:rPr lang="en-GB" sz="1600" baseline="0" dirty="0"/>
                        <a:t> c</a:t>
                      </a:r>
                      <a:r>
                        <a:rPr lang="en-GB" sz="1600" dirty="0"/>
                        <a:t>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возвращает </a:t>
                      </a:r>
                      <a:r>
                        <a:rPr lang="en-GB" sz="1600" dirty="0"/>
                        <a:t>true,</a:t>
                      </a:r>
                      <a:r>
                        <a:rPr lang="en-GB" sz="1600" baseline="0" dirty="0"/>
                        <a:t> </a:t>
                      </a:r>
                      <a:r>
                        <a:rPr lang="ru-RU" sz="1600" baseline="0" dirty="0"/>
                        <a:t>если коллекция </a:t>
                      </a:r>
                      <a:r>
                        <a:rPr lang="ru-RU" sz="1600" baseline="0" dirty="0" err="1"/>
                        <a:t>кодержит</a:t>
                      </a:r>
                      <a:r>
                        <a:rPr lang="ru-RU" sz="1600" baseline="0" dirty="0"/>
                        <a:t> все элементы из «</a:t>
                      </a:r>
                      <a:r>
                        <a:rPr lang="en-GB" sz="1600" baseline="0" dirty="0"/>
                        <a:t>c</a:t>
                      </a:r>
                      <a:r>
                        <a:rPr lang="ru-RU" sz="1600" baseline="0" dirty="0"/>
                        <a:t>»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47815"/>
                  </a:ext>
                </a:extLst>
              </a:tr>
              <a:tr h="325805">
                <a:tc>
                  <a:txBody>
                    <a:bodyPr/>
                    <a:lstStyle/>
                    <a:p>
                      <a:r>
                        <a:rPr lang="en-GB" sz="1600" dirty="0"/>
                        <a:t>add(E element)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добавление</a:t>
                      </a:r>
                      <a:r>
                        <a:rPr lang="ru-RU" sz="1600" baseline="0" dirty="0"/>
                        <a:t> элемента в коллекцию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43787"/>
                  </a:ext>
                </a:extLst>
              </a:tr>
              <a:tr h="325805">
                <a:tc>
                  <a:txBody>
                    <a:bodyPr/>
                    <a:lstStyle/>
                    <a:p>
                      <a:r>
                        <a:rPr lang="en-GB" sz="1600" dirty="0" err="1"/>
                        <a:t>addAll</a:t>
                      </a:r>
                      <a:r>
                        <a:rPr lang="en-GB" sz="1600" dirty="0"/>
                        <a:t>(Collection&lt;extends E&gt;</a:t>
                      </a:r>
                      <a:r>
                        <a:rPr lang="en-GB" sz="1600" baseline="0" dirty="0"/>
                        <a:t> c</a:t>
                      </a:r>
                      <a:r>
                        <a:rPr lang="en-GB" sz="1600" dirty="0"/>
                        <a:t>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добавление всех элементов</a:t>
                      </a:r>
                      <a:r>
                        <a:rPr lang="ru-RU" sz="1600" baseline="0" dirty="0"/>
                        <a:t> в коллекцию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62976"/>
                  </a:ext>
                </a:extLst>
              </a:tr>
              <a:tr h="325805">
                <a:tc>
                  <a:txBody>
                    <a:bodyPr/>
                    <a:lstStyle/>
                    <a:p>
                      <a:r>
                        <a:rPr lang="en-GB" sz="1600" dirty="0"/>
                        <a:t>remove</a:t>
                      </a:r>
                      <a:r>
                        <a:rPr lang="en-GB" sz="1600" baseline="0" dirty="0"/>
                        <a:t> (Object element)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удаление</a:t>
                      </a:r>
                      <a:r>
                        <a:rPr lang="ru-RU" sz="1600" baseline="0" dirty="0"/>
                        <a:t> элемента из коллекции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1561"/>
                  </a:ext>
                </a:extLst>
              </a:tr>
              <a:tr h="562754">
                <a:tc>
                  <a:txBody>
                    <a:bodyPr/>
                    <a:lstStyle/>
                    <a:p>
                      <a:r>
                        <a:rPr lang="en-GB" sz="1600" dirty="0" err="1"/>
                        <a:t>removeAll</a:t>
                      </a:r>
                      <a:r>
                        <a:rPr lang="en-GB" sz="1600" dirty="0"/>
                        <a:t>(Collection&lt;?&gt;</a:t>
                      </a:r>
                      <a:r>
                        <a:rPr lang="en-GB" sz="1600" baseline="0" dirty="0"/>
                        <a:t> c</a:t>
                      </a:r>
                      <a:r>
                        <a:rPr lang="en-GB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удаление</a:t>
                      </a:r>
                      <a:r>
                        <a:rPr lang="ru-RU" sz="1600" baseline="0" dirty="0"/>
                        <a:t> из коллекции всех элементов, которые содержатся в «с»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661655"/>
                  </a:ext>
                </a:extLst>
              </a:tr>
              <a:tr h="562754">
                <a:tc>
                  <a:txBody>
                    <a:bodyPr/>
                    <a:lstStyle/>
                    <a:p>
                      <a:r>
                        <a:rPr lang="en-GB" sz="1600" dirty="0" err="1"/>
                        <a:t>retainAll</a:t>
                      </a:r>
                      <a:r>
                        <a:rPr lang="en-GB" sz="1600" dirty="0"/>
                        <a:t>(Collection&lt;?&gt;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удаление элементов данной коллекции,</a:t>
                      </a:r>
                      <a:r>
                        <a:rPr lang="ru-RU" sz="1600" baseline="0" dirty="0"/>
                        <a:t> которые не содержатся в «с»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1365"/>
                  </a:ext>
                </a:extLst>
              </a:tr>
              <a:tr h="325805">
                <a:tc>
                  <a:txBody>
                    <a:bodyPr/>
                    <a:lstStyle/>
                    <a:p>
                      <a:r>
                        <a:rPr lang="en-GB" sz="1600" dirty="0" err="1"/>
                        <a:t>toArray</a:t>
                      </a:r>
                      <a:r>
                        <a:rPr lang="en-GB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копирует</a:t>
                      </a:r>
                      <a:r>
                        <a:rPr lang="ru-RU" sz="1600" baseline="0" dirty="0"/>
                        <a:t> элементы коллекции в массив объектов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55"/>
                  </a:ext>
                </a:extLst>
              </a:tr>
              <a:tr h="325805">
                <a:tc>
                  <a:txBody>
                    <a:bodyPr/>
                    <a:lstStyle/>
                    <a:p>
                      <a:r>
                        <a:rPr lang="en-GB" sz="1600" dirty="0"/>
                        <a:t>&lt;T&gt;</a:t>
                      </a:r>
                      <a:r>
                        <a:rPr lang="en-GB" sz="1600" baseline="0" dirty="0"/>
                        <a:t> T[] </a:t>
                      </a:r>
                      <a:r>
                        <a:rPr lang="en-GB" sz="1600" baseline="0" dirty="0" err="1"/>
                        <a:t>toArray</a:t>
                      </a:r>
                      <a:r>
                        <a:rPr lang="en-GB" sz="1600" baseline="0" dirty="0"/>
                        <a:t>(T[] a)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возвращает</a:t>
                      </a:r>
                      <a:r>
                        <a:rPr lang="ru-RU" sz="1600" baseline="0" dirty="0"/>
                        <a:t> массив, содержащий все элементы коллекции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00916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9" y="930043"/>
            <a:ext cx="9030221" cy="41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0070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GB" sz="3600" dirty="0"/>
              <a:t>Iterator</a:t>
            </a:r>
            <a:r>
              <a:rPr lang="ru-RU" sz="3600" dirty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090427"/>
            <a:ext cx="83078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000" dirty="0">
                <a:latin typeface="PT Sans"/>
              </a:rPr>
              <a:t> </a:t>
            </a:r>
            <a:r>
              <a:rPr lang="en-GB" sz="2000" dirty="0">
                <a:latin typeface="PT Sans"/>
              </a:rPr>
              <a:t>Iterator&lt;E&gt; –</a:t>
            </a:r>
            <a:r>
              <a:rPr lang="ru-RU" sz="2000" dirty="0">
                <a:latin typeface="PT Sans"/>
              </a:rPr>
              <a:t> инструмент обхода коллекции</a:t>
            </a:r>
            <a:endParaRPr lang="en-GB" sz="20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hasNext</a:t>
            </a:r>
            <a:r>
              <a:rPr lang="en-GB" sz="2000" dirty="0">
                <a:latin typeface="PT Sans"/>
              </a:rPr>
              <a:t>()</a:t>
            </a:r>
            <a:endParaRPr lang="ru-RU" sz="20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000" dirty="0">
                <a:latin typeface="PT Sans"/>
              </a:rPr>
              <a:t> </a:t>
            </a:r>
            <a:r>
              <a:rPr lang="en-GB" sz="2000" dirty="0">
                <a:latin typeface="PT Sans"/>
              </a:rPr>
              <a:t>next()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NoSuchElementException</a:t>
            </a:r>
            <a:endParaRPr lang="en-GB" sz="20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000" dirty="0">
                <a:latin typeface="PT Sans"/>
              </a:rPr>
              <a:t> remove()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UnsupportedOperationException</a:t>
            </a:r>
            <a:endParaRPr lang="en-GB" sz="20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ConcurrentModificationException</a:t>
            </a:r>
            <a:endParaRPr lang="ru-RU" sz="2000" dirty="0">
              <a:latin typeface="PT Sans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331640" y="3633460"/>
          <a:ext cx="66444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10">
                  <a:extLst>
                    <a:ext uri="{9D8B030D-6E8A-4147-A177-3AD203B41FA5}">
                      <a16:colId xmlns:a16="http://schemas.microsoft.com/office/drawing/2014/main" val="2773462214"/>
                    </a:ext>
                  </a:extLst>
                </a:gridCol>
                <a:gridCol w="1815517">
                  <a:extLst>
                    <a:ext uri="{9D8B030D-6E8A-4147-A177-3AD203B41FA5}">
                      <a16:colId xmlns:a16="http://schemas.microsoft.com/office/drawing/2014/main" val="1767541459"/>
                    </a:ext>
                  </a:extLst>
                </a:gridCol>
                <a:gridCol w="279310">
                  <a:extLst>
                    <a:ext uri="{9D8B030D-6E8A-4147-A177-3AD203B41FA5}">
                      <a16:colId xmlns:a16="http://schemas.microsoft.com/office/drawing/2014/main" val="2739364631"/>
                    </a:ext>
                  </a:extLst>
                </a:gridCol>
                <a:gridCol w="1815517">
                  <a:extLst>
                    <a:ext uri="{9D8B030D-6E8A-4147-A177-3AD203B41FA5}">
                      <a16:colId xmlns:a16="http://schemas.microsoft.com/office/drawing/2014/main" val="4263707735"/>
                    </a:ext>
                  </a:extLst>
                </a:gridCol>
                <a:gridCol w="279310">
                  <a:extLst>
                    <a:ext uri="{9D8B030D-6E8A-4147-A177-3AD203B41FA5}">
                      <a16:colId xmlns:a16="http://schemas.microsoft.com/office/drawing/2014/main" val="4007854323"/>
                    </a:ext>
                  </a:extLst>
                </a:gridCol>
                <a:gridCol w="1815517">
                  <a:extLst>
                    <a:ext uri="{9D8B030D-6E8A-4147-A177-3AD203B41FA5}">
                      <a16:colId xmlns:a16="http://schemas.microsoft.com/office/drawing/2014/main" val="12405717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6424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element</a:t>
                      </a:r>
                      <a:r>
                        <a:rPr lang="en-GB" baseline="0" dirty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element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00" rtl="0" eaLnBrk="1" latinLnBrk="0" hangingPunct="1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element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02309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890000" y="4279911"/>
          <a:ext cx="1152128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15946638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r>
                        <a:rPr lang="en-GB" dirty="0"/>
                        <a:t>iterator()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84147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/>
          <p:cNvCxnSpPr>
            <a:stCxn id="7" idx="0"/>
          </p:cNvCxnSpPr>
          <p:nvPr/>
        </p:nvCxnSpPr>
        <p:spPr>
          <a:xfrm flipV="1">
            <a:off x="1466064" y="399187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3007569" y="4306851"/>
          <a:ext cx="1152128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15946638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next()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84147"/>
                  </a:ext>
                </a:extLst>
              </a:tr>
            </a:tbl>
          </a:graphicData>
        </a:graphic>
      </p:graphicFrame>
      <p:cxnSp>
        <p:nvCxnSpPr>
          <p:cNvPr id="16" name="Прямая со стрелкой 15"/>
          <p:cNvCxnSpPr>
            <a:stCxn id="15" idx="0"/>
          </p:cNvCxnSpPr>
          <p:nvPr/>
        </p:nvCxnSpPr>
        <p:spPr>
          <a:xfrm flipV="1">
            <a:off x="3583633" y="401881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6823993" y="4279911"/>
          <a:ext cx="2016224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3915946638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hasNext</a:t>
                      </a:r>
                      <a:r>
                        <a:rPr lang="en-GB" dirty="0"/>
                        <a:t>() = 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84147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/>
          <p:cNvCxnSpPr>
            <a:stCxn id="17" idx="0"/>
          </p:cNvCxnSpPr>
          <p:nvPr/>
        </p:nvCxnSpPr>
        <p:spPr>
          <a:xfrm flipV="1">
            <a:off x="7832105" y="399187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3"/>
          <a:srcRect r="5943" b="64750"/>
          <a:stretch/>
        </p:blipFill>
        <p:spPr>
          <a:xfrm>
            <a:off x="4504086" y="5264622"/>
            <a:ext cx="4460402" cy="90000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3"/>
          <a:srcRect t="51811" b="11353"/>
          <a:stretch/>
        </p:blipFill>
        <p:spPr>
          <a:xfrm>
            <a:off x="107504" y="5264622"/>
            <a:ext cx="407407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690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GB" sz="3600" dirty="0"/>
              <a:t>Set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1423" y="980728"/>
            <a:ext cx="8501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Множество – коллекция без повторяющихся элементов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Set </a:t>
            </a:r>
            <a:r>
              <a:rPr lang="ru-RU" sz="2400" dirty="0">
                <a:latin typeface="PT Sans"/>
              </a:rPr>
              <a:t>не упорядоченная коллекция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en-GB" sz="2400" dirty="0">
                <a:latin typeface="PT Sans"/>
              </a:rPr>
              <a:t>Set </a:t>
            </a:r>
            <a:r>
              <a:rPr lang="ru-RU" sz="2400" dirty="0">
                <a:latin typeface="PT Sans"/>
              </a:rPr>
              <a:t>добавляет соглашение на поведение методов </a:t>
            </a:r>
            <a:r>
              <a:rPr lang="en-GB" sz="2400" dirty="0">
                <a:latin typeface="PT Sans"/>
              </a:rPr>
              <a:t>equals </a:t>
            </a:r>
            <a:r>
              <a:rPr lang="ru-RU" sz="2400" dirty="0">
                <a:latin typeface="PT Sans"/>
              </a:rPr>
              <a:t>и</a:t>
            </a:r>
            <a:r>
              <a:rPr lang="en-GB" sz="2400" dirty="0">
                <a:latin typeface="PT Sans"/>
              </a:rPr>
              <a:t> </a:t>
            </a:r>
            <a:r>
              <a:rPr lang="en-GB" sz="2400" dirty="0" err="1">
                <a:latin typeface="PT Sans"/>
              </a:rPr>
              <a:t>hashCode</a:t>
            </a:r>
            <a:r>
              <a:rPr lang="en-GB" sz="2400" dirty="0">
                <a:latin typeface="PT Sans"/>
              </a:rPr>
              <a:t>:</a:t>
            </a:r>
            <a:r>
              <a:rPr lang="ru-RU" sz="2400" dirty="0">
                <a:latin typeface="PT Sans"/>
              </a:rPr>
              <a:t> два множества считаются равными, если они содержат одинаковые элементы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465" y="2919720"/>
            <a:ext cx="3679071" cy="35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3134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Реализации множеств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1423" y="980728"/>
            <a:ext cx="8501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en-GB" sz="2400" i="1" dirty="0" err="1">
                <a:latin typeface="PT Sans"/>
              </a:rPr>
              <a:t>SortedSet</a:t>
            </a:r>
            <a:r>
              <a:rPr lang="en-GB" sz="2400" dirty="0">
                <a:latin typeface="PT Sans"/>
              </a:rPr>
              <a:t> – </a:t>
            </a:r>
            <a:r>
              <a:rPr lang="ru-RU" sz="2400" dirty="0">
                <a:latin typeface="PT Sans"/>
              </a:rPr>
              <a:t>интерфейс, описывает упорядоченное множество, отсортированное по возрастанию или по порядку, заданному реализацией интерфейса </a:t>
            </a:r>
            <a:r>
              <a:rPr lang="en-GB" sz="2400" dirty="0">
                <a:latin typeface="PT Sans"/>
              </a:rPr>
              <a:t>Comparator 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en-GB" sz="2400" i="1" dirty="0" err="1">
                <a:latin typeface="PT Sans"/>
              </a:rPr>
              <a:t>NavigableSet</a:t>
            </a:r>
            <a:r>
              <a:rPr lang="en-GB" sz="2400" dirty="0">
                <a:latin typeface="PT Sans"/>
              </a:rPr>
              <a:t> – </a:t>
            </a:r>
            <a:r>
              <a:rPr lang="ru-RU" sz="2400" dirty="0">
                <a:latin typeface="PT Sans"/>
              </a:rPr>
              <a:t>интерфейс, добавляет возможность перемещения по отсортированному множеству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en-GB" sz="2400" i="1" dirty="0" err="1">
                <a:latin typeface="PT Sans"/>
              </a:rPr>
              <a:t>TreeSet</a:t>
            </a:r>
            <a:r>
              <a:rPr lang="ru-RU" sz="2400" i="1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– класс, для хранения объектов используется бинарное дерево. При добавлении объекта в дерево он сразу же помещается в необходимую позицию с учётом сортировки. </a:t>
            </a:r>
            <a:endParaRPr lang="en-GB" sz="2400" dirty="0"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2" y="4397048"/>
            <a:ext cx="5020419" cy="17398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4938341"/>
            <a:ext cx="695325" cy="657225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5715829" y="5050929"/>
            <a:ext cx="1008112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6555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Реализации множеств</a:t>
            </a:r>
            <a:r>
              <a:rPr lang="en-GB" sz="3600" dirty="0"/>
              <a:t> [2]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1423" y="980728"/>
            <a:ext cx="85011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i="1" dirty="0" err="1">
                <a:latin typeface="PT Sans"/>
              </a:rPr>
              <a:t>HashSet</a:t>
            </a:r>
            <a:r>
              <a:rPr lang="ru-RU" sz="2400" i="1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– класс, неотсортированная и неупорядоченная коллекция. Чем эффективнее реализован метод </a:t>
            </a:r>
            <a:r>
              <a:rPr lang="en-GB" sz="2400" dirty="0" err="1">
                <a:latin typeface="PT Sans"/>
              </a:rPr>
              <a:t>hashCode</a:t>
            </a:r>
            <a:r>
              <a:rPr lang="en-GB" sz="2400" dirty="0">
                <a:latin typeface="PT Sans"/>
              </a:rPr>
              <a:t>(), </a:t>
            </a:r>
            <a:r>
              <a:rPr lang="ru-RU" sz="2400" dirty="0">
                <a:latin typeface="PT Sans"/>
              </a:rPr>
              <a:t>тем эффективнее работает коллекция. Используется в случае, когда порядок не важен, но важна уникальность элементов</a:t>
            </a:r>
            <a:endParaRPr lang="en-GB" sz="24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внутри содержит </a:t>
            </a:r>
            <a:r>
              <a:rPr lang="en-GB" sz="2400" dirty="0" err="1">
                <a:latin typeface="PT Sans"/>
              </a:rPr>
              <a:t>HashMap</a:t>
            </a:r>
            <a:endParaRPr lang="en-GB" sz="24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en-GB" sz="2400" dirty="0" err="1">
                <a:latin typeface="PT Sans"/>
              </a:rPr>
              <a:t>hashCode</a:t>
            </a: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объекта не изменяется, если объект не менялся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en-GB" sz="2400" dirty="0" err="1">
                <a:latin typeface="PT Sans"/>
              </a:rPr>
              <a:t>x.equals</a:t>
            </a:r>
            <a:r>
              <a:rPr lang="en-GB" sz="2400" dirty="0">
                <a:latin typeface="PT Sans"/>
              </a:rPr>
              <a:t>(y) -&gt; </a:t>
            </a:r>
            <a:r>
              <a:rPr lang="en-GB" sz="2400" dirty="0" err="1">
                <a:latin typeface="PT Sans"/>
              </a:rPr>
              <a:t>x.hashCode</a:t>
            </a:r>
            <a:r>
              <a:rPr lang="en-GB" sz="2400" dirty="0">
                <a:latin typeface="PT Sans"/>
              </a:rPr>
              <a:t>() = </a:t>
            </a:r>
            <a:r>
              <a:rPr lang="en-GB" sz="2400" dirty="0" err="1">
                <a:latin typeface="PT Sans"/>
              </a:rPr>
              <a:t>y.hashCode</a:t>
            </a:r>
            <a:r>
              <a:rPr lang="en-GB" sz="2400" dirty="0">
                <a:latin typeface="PT Sans"/>
              </a:rPr>
              <a:t>()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en-GB" sz="2400" i="1" dirty="0" err="1">
                <a:latin typeface="PT Sans"/>
              </a:rPr>
              <a:t>LinkedHashSet</a:t>
            </a:r>
            <a:r>
              <a:rPr lang="en-GB" sz="2400" i="1" dirty="0">
                <a:latin typeface="PT Sans"/>
              </a:rPr>
              <a:t> </a:t>
            </a:r>
            <a:r>
              <a:rPr lang="en-GB" sz="2400" dirty="0">
                <a:latin typeface="PT Sans"/>
              </a:rPr>
              <a:t>– </a:t>
            </a:r>
            <a:r>
              <a:rPr lang="ru-RU" sz="2400" dirty="0">
                <a:latin typeface="PT Sans"/>
              </a:rPr>
              <a:t>класс, множество на основе </a:t>
            </a:r>
            <a:r>
              <a:rPr lang="ru-RU" sz="2400" dirty="0" err="1">
                <a:latin typeface="PT Sans"/>
              </a:rPr>
              <a:t>хэша</a:t>
            </a:r>
            <a:r>
              <a:rPr lang="ru-RU" sz="2400" dirty="0">
                <a:latin typeface="PT Sans"/>
              </a:rPr>
              <a:t> с сохранением порядка элементов</a:t>
            </a:r>
            <a:endParaRPr lang="en-GB" sz="24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внутри - </a:t>
            </a:r>
            <a:r>
              <a:rPr lang="en-GB" sz="2400" dirty="0" err="1">
                <a:latin typeface="PT Sans"/>
              </a:rPr>
              <a:t>LinkedHashMap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GB" sz="2400" i="1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GB" sz="2400" i="1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95409629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 dirty="0"/>
              <a:t>Обобщения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Коллекции</a:t>
            </a:r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600" dirty="0"/>
              <a:t>План</a:t>
            </a:r>
            <a:r>
              <a:rPr lang="ru-RU" dirty="0"/>
              <a:t> </a:t>
            </a:r>
            <a:r>
              <a:rPr lang="ru-RU" sz="3600" dirty="0"/>
              <a:t>лекции</a:t>
            </a:r>
            <a:endParaRPr lang="ru-RU" dirty="0"/>
          </a:p>
        </p:txBody>
      </p:sp>
      <p:pic>
        <p:nvPicPr>
          <p:cNvPr id="4" name="Рисунок 3" descr="Изображение выглядит как ед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FFFB038-C0D1-4BB3-84F8-C421BD5860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80728"/>
            <a:ext cx="2952328" cy="5417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638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GB" sz="3600" dirty="0"/>
              <a:t>List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1423" y="980728"/>
            <a:ext cx="8501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Список – упорядоченная коллекция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может содержать повторяющиеся элементы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сохраняет последовательность добавления элементов и позволяет осуществлять доступ к элементу по индексу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2780928"/>
            <a:ext cx="4610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8652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Реализации списков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79" y="1052736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en-GB" sz="2400" dirty="0">
                <a:latin typeface="PT Sans"/>
              </a:rPr>
              <a:t>Vector – </a:t>
            </a:r>
            <a:r>
              <a:rPr lang="ru-RU" sz="2400" dirty="0">
                <a:latin typeface="PT Sans"/>
              </a:rPr>
              <a:t>класс, реализация динамического массива объектов. 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позволяет хранить любые данные, включая </a:t>
            </a:r>
            <a:r>
              <a:rPr lang="en-GB" sz="2400" dirty="0">
                <a:latin typeface="PT Sans"/>
              </a:rPr>
              <a:t>null </a:t>
            </a:r>
            <a:r>
              <a:rPr lang="ru-RU" sz="2400" dirty="0">
                <a:latin typeface="PT Sans"/>
              </a:rPr>
              <a:t>в качестве элемента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не рекомендуется к использованию, если не требуется обеспечения </a:t>
            </a:r>
            <a:r>
              <a:rPr lang="ru-RU" sz="2400" dirty="0" err="1">
                <a:latin typeface="PT Sans"/>
              </a:rPr>
              <a:t>потокобезопасности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Stack – </a:t>
            </a:r>
            <a:r>
              <a:rPr lang="ru-RU" sz="2400" dirty="0">
                <a:latin typeface="PT Sans"/>
              </a:rPr>
              <a:t>класс-наследник </a:t>
            </a:r>
            <a:r>
              <a:rPr lang="en-GB" sz="2400" dirty="0">
                <a:latin typeface="PT Sans"/>
              </a:rPr>
              <a:t>Vector</a:t>
            </a:r>
            <a:r>
              <a:rPr lang="ru-RU" sz="2400" dirty="0">
                <a:latin typeface="PT Sans"/>
              </a:rPr>
              <a:t>, является реализацией </a:t>
            </a:r>
            <a:r>
              <a:rPr lang="en-GB" sz="2400" dirty="0">
                <a:latin typeface="PT Sans"/>
              </a:rPr>
              <a:t>LIFO.</a:t>
            </a:r>
            <a:endParaRPr lang="en-US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 err="1">
                <a:latin typeface="PT Sans"/>
              </a:rPr>
              <a:t>ArrayList</a:t>
            </a:r>
            <a:r>
              <a:rPr lang="en-GB" sz="2400" dirty="0">
                <a:latin typeface="PT Sans"/>
              </a:rPr>
              <a:t> – </a:t>
            </a:r>
            <a:r>
              <a:rPr lang="ru-RU" sz="2400" dirty="0">
                <a:latin typeface="PT Sans"/>
              </a:rPr>
              <a:t>класс, реализация динамического массива.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реализация основана на обычном массиве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время обращения к элементу </a:t>
            </a:r>
            <a:r>
              <a:rPr lang="en-GB" sz="2400" dirty="0">
                <a:latin typeface="PT Sans"/>
              </a:rPr>
              <a:t>O(1)</a:t>
            </a:r>
            <a:endParaRPr lang="ru-RU" sz="24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быстрое добавление/удаление элементов в конец/начало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медленное добавление/удаление элементов в середину списка</a:t>
            </a:r>
          </a:p>
        </p:txBody>
      </p:sp>
    </p:spTree>
    <p:extLst>
      <p:ext uri="{BB962C8B-B14F-4D97-AF65-F5344CB8AC3E}">
        <p14:creationId xmlns:p14="http://schemas.microsoft.com/office/powerpoint/2010/main" val="29566093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GB" sz="3600" dirty="0" err="1"/>
              <a:t>LinkedList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79" y="1052736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класс, реализация двунаправленного связного списка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добавление/удаление из середины списка, доступ по индексу или значению происходит за линейное время </a:t>
            </a:r>
            <a:r>
              <a:rPr lang="en-GB" sz="2400" dirty="0">
                <a:latin typeface="PT Sans"/>
              </a:rPr>
              <a:t>O</a:t>
            </a:r>
            <a:r>
              <a:rPr lang="ru-RU" sz="2400" dirty="0">
                <a:latin typeface="PT Sans"/>
              </a:rPr>
              <a:t>(</a:t>
            </a:r>
            <a:r>
              <a:rPr lang="en-GB" sz="2400" dirty="0">
                <a:latin typeface="PT Sans"/>
              </a:rPr>
              <a:t>n</a:t>
            </a:r>
            <a:r>
              <a:rPr lang="ru-RU" sz="2400" dirty="0">
                <a:latin typeface="PT Sans"/>
              </a:rPr>
              <a:t>)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добавление/удаление в начало/конец – </a:t>
            </a:r>
            <a:r>
              <a:rPr lang="en-GB" sz="2400" dirty="0">
                <a:latin typeface="PT Sans"/>
              </a:rPr>
              <a:t>O(1)</a:t>
            </a:r>
            <a:endParaRPr lang="ru-RU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может быть использован как </a:t>
            </a:r>
            <a:r>
              <a:rPr lang="ru-RU" sz="2400" dirty="0" err="1">
                <a:latin typeface="PT Sans"/>
              </a:rPr>
              <a:t>стэк</a:t>
            </a:r>
            <a:r>
              <a:rPr lang="ru-RU" sz="2400" dirty="0">
                <a:latin typeface="PT Sans"/>
              </a:rPr>
              <a:t> или очередь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содержит отдельные методы для добавления/удаления элементов в начало/конец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730392"/>
            <a:ext cx="6272980" cy="16454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759" y="5914964"/>
            <a:ext cx="1990725" cy="457200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4216101" y="5394697"/>
            <a:ext cx="360040" cy="50142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47823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GB" sz="3600" dirty="0"/>
              <a:t>Queue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1423" y="980728"/>
            <a:ext cx="850115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Очередь – предназначена для размещения элемента перед его обработкой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расширяет коллекцию методами для вставки, выборки и просмотра элементов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порядок выдачи соответствует </a:t>
            </a:r>
            <a:r>
              <a:rPr lang="en-GB" sz="2400" dirty="0">
                <a:latin typeface="PT Sans"/>
              </a:rPr>
              <a:t>FIFO</a:t>
            </a:r>
            <a:r>
              <a:rPr lang="ru-RU" sz="2400" dirty="0">
                <a:latin typeface="PT Sans"/>
              </a:rPr>
              <a:t>, но в общем случае определяется конкретной реализацией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не могут хранить </a:t>
            </a:r>
            <a:r>
              <a:rPr lang="en-GB" sz="2400" dirty="0">
                <a:latin typeface="PT Sans"/>
              </a:rPr>
              <a:t>null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может быть ограничение 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400" dirty="0">
                <a:latin typeface="PT Sans"/>
              </a:rPr>
              <a:t>по памяти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методы очереди: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en-GB" sz="2400" dirty="0">
                <a:latin typeface="PT Sans"/>
              </a:rPr>
              <a:t>element()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offer(E o)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peek()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poll()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remove()</a:t>
            </a:r>
            <a:endParaRPr lang="ru-RU" sz="2400" dirty="0">
              <a:latin typeface="PT Sans"/>
            </a:endParaRP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endParaRPr lang="ru-RU" sz="2400" dirty="0"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322" y="3284984"/>
            <a:ext cx="448325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014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Реализации очереди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423" y="980728"/>
            <a:ext cx="85011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en-GB" sz="2400" dirty="0" err="1">
                <a:latin typeface="PT Sans"/>
              </a:rPr>
              <a:t>PriorityQueue</a:t>
            </a:r>
            <a:r>
              <a:rPr lang="en-GB" sz="2400" dirty="0">
                <a:latin typeface="PT Sans"/>
              </a:rPr>
              <a:t> – </a:t>
            </a:r>
            <a:r>
              <a:rPr lang="ru-RU" sz="2400" dirty="0">
                <a:latin typeface="PT Sans"/>
              </a:rPr>
              <a:t>класс, очередь с приоритетами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элементу с наименьшим значением присваивается наибольший приоритет</a:t>
            </a:r>
            <a:endParaRPr lang="en-GB" sz="24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прямая реализация интерфейса </a:t>
            </a:r>
            <a:r>
              <a:rPr lang="en-GB" sz="2400" dirty="0">
                <a:latin typeface="PT Sans"/>
              </a:rPr>
              <a:t>Queue</a:t>
            </a:r>
            <a:endParaRPr lang="ru-RU" sz="24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существует возможность управления порядком элементов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не может содержать </a:t>
            </a:r>
            <a:r>
              <a:rPr lang="en-GB" sz="2400" dirty="0">
                <a:latin typeface="PT Sans"/>
              </a:rPr>
              <a:t>null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en-GB" sz="2400" dirty="0" err="1">
                <a:latin typeface="PT Sans"/>
              </a:rPr>
              <a:t>ArrayDeque</a:t>
            </a:r>
            <a:r>
              <a:rPr lang="ru-RU" sz="2400" dirty="0">
                <a:latin typeface="PT Sans"/>
              </a:rPr>
              <a:t> – класс, эффективная реализация </a:t>
            </a:r>
            <a:r>
              <a:rPr lang="en-GB" sz="2400" dirty="0" err="1">
                <a:latin typeface="PT Sans"/>
              </a:rPr>
              <a:t>Deque</a:t>
            </a: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переменного размера</a:t>
            </a:r>
            <a:endParaRPr lang="en-GB" sz="24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реализовывает </a:t>
            </a:r>
            <a:r>
              <a:rPr lang="en-GB" sz="2400" dirty="0">
                <a:latin typeface="PT Sans"/>
              </a:rPr>
              <a:t>LIFO</a:t>
            </a:r>
            <a:endParaRPr lang="ru-RU" sz="24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реализована с использование массивов, но не позволяет обращаться к элементам по индексу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работает быстрее,</a:t>
            </a: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чем </a:t>
            </a:r>
            <a:r>
              <a:rPr lang="en-GB" sz="2400" dirty="0">
                <a:latin typeface="PT Sans"/>
              </a:rPr>
              <a:t>Stack (LIFO)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работает быстрее, чем </a:t>
            </a:r>
            <a:r>
              <a:rPr lang="en-GB" sz="2400" dirty="0" err="1">
                <a:latin typeface="PT Sans"/>
              </a:rPr>
              <a:t>LinkedList</a:t>
            </a:r>
            <a:r>
              <a:rPr lang="en-GB" sz="2400" dirty="0">
                <a:latin typeface="PT Sans"/>
              </a:rPr>
              <a:t> (FIFO)</a:t>
            </a:r>
            <a:endParaRPr lang="ru-RU" sz="24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10846116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GB" sz="3600" dirty="0"/>
              <a:t>Map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1423" y="980728"/>
            <a:ext cx="8501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Отображение – набор пар «ключ - значение»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не расширяет интерфейс </a:t>
            </a:r>
            <a:r>
              <a:rPr lang="en-GB" sz="2400" dirty="0">
                <a:latin typeface="PT Sans"/>
              </a:rPr>
              <a:t>Collection</a:t>
            </a:r>
            <a:endParaRPr lang="ru-RU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ключи уникальны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уникальность ключей определяет реализация метода </a:t>
            </a:r>
            <a:r>
              <a:rPr lang="en-GB" sz="2400" dirty="0">
                <a:latin typeface="PT Sans"/>
              </a:rPr>
              <a:t>equals()</a:t>
            </a:r>
            <a:endParaRPr lang="ru-RU" sz="2400" dirty="0"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2852936"/>
            <a:ext cx="42767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2175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Реализации отображений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1423" y="980728"/>
            <a:ext cx="85011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en-GB" sz="2400" dirty="0" err="1">
                <a:latin typeface="PT Sans"/>
              </a:rPr>
              <a:t>Hashtable</a:t>
            </a:r>
            <a:r>
              <a:rPr lang="en-GB" sz="2400" dirty="0">
                <a:latin typeface="PT Sans"/>
              </a:rPr>
              <a:t> – </a:t>
            </a:r>
            <a:r>
              <a:rPr lang="ru-RU" sz="2400" dirty="0">
                <a:latin typeface="PT Sans"/>
              </a:rPr>
              <a:t>хэш-таблица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не позволяет использовать </a:t>
            </a:r>
            <a:r>
              <a:rPr lang="en-GB" sz="2400" dirty="0">
                <a:latin typeface="PT Sans"/>
              </a:rPr>
              <a:t>null </a:t>
            </a:r>
            <a:r>
              <a:rPr lang="ru-RU" sz="2400" dirty="0">
                <a:latin typeface="PT Sans"/>
              </a:rPr>
              <a:t>в качестве ключа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является синхронизованной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en-GB" sz="2400" dirty="0" err="1">
                <a:latin typeface="PT Sans"/>
              </a:rPr>
              <a:t>HashMap</a:t>
            </a:r>
            <a:r>
              <a:rPr lang="ru-RU" sz="2400" dirty="0">
                <a:latin typeface="PT Sans"/>
              </a:rPr>
              <a:t> – альтернатива </a:t>
            </a:r>
            <a:r>
              <a:rPr lang="en-GB" sz="2400" dirty="0" err="1">
                <a:latin typeface="PT Sans"/>
              </a:rPr>
              <a:t>Hashtable</a:t>
            </a:r>
            <a:endParaRPr lang="en-GB" sz="24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обеспечивает постоянное время выполнения методов </a:t>
            </a:r>
            <a:r>
              <a:rPr lang="en-GB" sz="2400" dirty="0">
                <a:latin typeface="PT Sans"/>
              </a:rPr>
              <a:t>get() </a:t>
            </a:r>
            <a:r>
              <a:rPr lang="ru-RU" sz="2400" dirty="0">
                <a:latin typeface="PT Sans"/>
              </a:rPr>
              <a:t>и </a:t>
            </a:r>
            <a:r>
              <a:rPr lang="en-GB" sz="2400" dirty="0">
                <a:latin typeface="PT Sans"/>
              </a:rPr>
              <a:t>put()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не гарантирует порядок элементов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en-GB" sz="2400" dirty="0" err="1">
                <a:latin typeface="PT Sans"/>
              </a:rPr>
              <a:t>LinkedHashMap</a:t>
            </a:r>
            <a:r>
              <a:rPr lang="ru-RU" sz="2400" dirty="0">
                <a:latin typeface="PT Sans"/>
              </a:rPr>
              <a:t> – расширяет </a:t>
            </a:r>
            <a:r>
              <a:rPr lang="en-GB" sz="2400" dirty="0" err="1">
                <a:latin typeface="PT Sans"/>
              </a:rPr>
              <a:t>HashMap</a:t>
            </a:r>
            <a:endParaRPr lang="en-GB" sz="24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порядок элементов сохраняется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добавляет и удаляет элементы медленнее, чем </a:t>
            </a:r>
            <a:r>
              <a:rPr lang="en-GB" sz="2400" dirty="0" err="1">
                <a:latin typeface="PT Sans"/>
              </a:rPr>
              <a:t>HashMap</a:t>
            </a:r>
            <a:r>
              <a:rPr lang="ru-RU" sz="2400" dirty="0">
                <a:latin typeface="PT Sans"/>
              </a:rPr>
              <a:t>, но перебор элементов быстрее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ru-RU" sz="24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90462355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Реализации отображений</a:t>
            </a:r>
            <a:r>
              <a:rPr lang="en-GB" sz="3600" dirty="0"/>
              <a:t> [2]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1423" y="908720"/>
            <a:ext cx="85011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en-GB" sz="2400" dirty="0" err="1">
                <a:latin typeface="PT Sans"/>
              </a:rPr>
              <a:t>SortedMap</a:t>
            </a:r>
            <a:r>
              <a:rPr lang="ru-RU" sz="2400" dirty="0">
                <a:latin typeface="PT Sans"/>
              </a:rPr>
              <a:t> – интерфейс, элементы сортируются в порядке возрастания их ключей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en-GB" sz="2400" dirty="0" err="1">
                <a:latin typeface="PT Sans"/>
              </a:rPr>
              <a:t>NavigableMap</a:t>
            </a:r>
            <a:r>
              <a:rPr lang="ru-RU" sz="2400" dirty="0">
                <a:latin typeface="PT Sans"/>
              </a:rPr>
              <a:t> – интерфейс,</a:t>
            </a: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расширяет </a:t>
            </a:r>
            <a:r>
              <a:rPr lang="en-GB" sz="2400" dirty="0" err="1">
                <a:latin typeface="PT Sans"/>
              </a:rPr>
              <a:t>SortedMap</a:t>
            </a: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и обеспечивает возможность получения элементов отображения относительно других элементов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en-GB" sz="2400" dirty="0" err="1">
                <a:latin typeface="PT Sans"/>
              </a:rPr>
              <a:t>TreeMap</a:t>
            </a:r>
            <a:r>
              <a:rPr lang="ru-RU" sz="2400" dirty="0">
                <a:latin typeface="PT Sans"/>
              </a:rPr>
              <a:t> – реализация </a:t>
            </a:r>
            <a:r>
              <a:rPr lang="en-GB" sz="2400" dirty="0">
                <a:latin typeface="PT Sans"/>
              </a:rPr>
              <a:t>Map, </a:t>
            </a:r>
            <a:r>
              <a:rPr lang="ru-RU" sz="2400" dirty="0">
                <a:latin typeface="PT Sans"/>
              </a:rPr>
              <a:t>основанная на красно-черных деревьях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упорядоченная коллекция, сортируется по возрастанию ключей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настраивается при помощи </a:t>
            </a:r>
            <a:r>
              <a:rPr lang="en-GB" sz="2400" dirty="0" err="1">
                <a:latin typeface="PT Sans"/>
              </a:rPr>
              <a:t>Comparator’a</a:t>
            </a:r>
            <a:endParaRPr lang="ru-RU" sz="2400" dirty="0"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4738384"/>
            <a:ext cx="5789421" cy="164294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4812143"/>
            <a:ext cx="29241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0042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Временная сложность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9129" y="1628800"/>
          <a:ext cx="9025741" cy="399463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88533">
                  <a:extLst>
                    <a:ext uri="{9D8B030D-6E8A-4147-A177-3AD203B41FA5}">
                      <a16:colId xmlns:a16="http://schemas.microsoft.com/office/drawing/2014/main" val="2908533107"/>
                    </a:ext>
                  </a:extLst>
                </a:gridCol>
                <a:gridCol w="942151">
                  <a:extLst>
                    <a:ext uri="{9D8B030D-6E8A-4147-A177-3AD203B41FA5}">
                      <a16:colId xmlns:a16="http://schemas.microsoft.com/office/drawing/2014/main" val="3462078274"/>
                    </a:ext>
                  </a:extLst>
                </a:gridCol>
                <a:gridCol w="942151">
                  <a:extLst>
                    <a:ext uri="{9D8B030D-6E8A-4147-A177-3AD203B41FA5}">
                      <a16:colId xmlns:a16="http://schemas.microsoft.com/office/drawing/2014/main" val="1533777814"/>
                    </a:ext>
                  </a:extLst>
                </a:gridCol>
                <a:gridCol w="942151">
                  <a:extLst>
                    <a:ext uri="{9D8B030D-6E8A-4147-A177-3AD203B41FA5}">
                      <a16:colId xmlns:a16="http://schemas.microsoft.com/office/drawing/2014/main" val="1641343689"/>
                    </a:ext>
                  </a:extLst>
                </a:gridCol>
                <a:gridCol w="942151">
                  <a:extLst>
                    <a:ext uri="{9D8B030D-6E8A-4147-A177-3AD203B41FA5}">
                      <a16:colId xmlns:a16="http://schemas.microsoft.com/office/drawing/2014/main" val="3597877156"/>
                    </a:ext>
                  </a:extLst>
                </a:gridCol>
                <a:gridCol w="942151">
                  <a:extLst>
                    <a:ext uri="{9D8B030D-6E8A-4147-A177-3AD203B41FA5}">
                      <a16:colId xmlns:a16="http://schemas.microsoft.com/office/drawing/2014/main" val="2095570483"/>
                    </a:ext>
                  </a:extLst>
                </a:gridCol>
                <a:gridCol w="942151">
                  <a:extLst>
                    <a:ext uri="{9D8B030D-6E8A-4147-A177-3AD203B41FA5}">
                      <a16:colId xmlns:a16="http://schemas.microsoft.com/office/drawing/2014/main" val="3916231899"/>
                    </a:ext>
                  </a:extLst>
                </a:gridCol>
                <a:gridCol w="942151">
                  <a:extLst>
                    <a:ext uri="{9D8B030D-6E8A-4147-A177-3AD203B41FA5}">
                      <a16:colId xmlns:a16="http://schemas.microsoft.com/office/drawing/2014/main" val="2820808627"/>
                    </a:ext>
                  </a:extLst>
                </a:gridCol>
                <a:gridCol w="942151">
                  <a:extLst>
                    <a:ext uri="{9D8B030D-6E8A-4147-A177-3AD203B41FA5}">
                      <a16:colId xmlns:a16="http://schemas.microsoft.com/office/drawing/2014/main" val="1276895173"/>
                    </a:ext>
                  </a:extLst>
                </a:gridCol>
              </a:tblGrid>
              <a:tr h="328537">
                <a:tc rowSpan="3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Временная сложность</a:t>
                      </a:r>
                      <a:endParaRPr lang="ru-RU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42030"/>
                  </a:ext>
                </a:extLst>
              </a:tr>
              <a:tr h="32853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Среднее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Худшее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48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/>
                        <a:t>Индекс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/>
                        <a:t>Поиск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/>
                        <a:t>Вставка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/>
                        <a:t>Индекс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/>
                        <a:t>Поиск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/>
                        <a:t>Вставка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/>
                        <a:t>Удаление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322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err="1"/>
                        <a:t>ArrayList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2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Vector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41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err="1"/>
                        <a:t>LinkedList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631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err="1"/>
                        <a:t>Hashtable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n/a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n/a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98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err="1"/>
                        <a:t>HashMap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n/a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n/a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73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err="1"/>
                        <a:t>LinkedHashMap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n/a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n/a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3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err="1"/>
                        <a:t>TreeMap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n/a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O(log(n))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O(log(n))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n/a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O(log(n))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O(log(n))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O(log(n))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111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err="1"/>
                        <a:t>HashSet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n/a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n/a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02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err="1"/>
                        <a:t>LinkedHashSet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n/a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O(1)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n/a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 (n)</a:t>
                      </a:r>
                      <a:endParaRPr lang="ru-RU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672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 err="1"/>
                        <a:t>TreeSet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n/a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O(log(n))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O(log(n))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n/a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O(log(n))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O(log(n))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O(log(n))</a:t>
                      </a:r>
                      <a:endParaRPr lang="ru-RU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2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74216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72206"/>
            <a:ext cx="9144000" cy="785793"/>
          </a:xfrm>
        </p:spPr>
        <p:txBody>
          <a:bodyPr anchor="ctr"/>
          <a:lstStyle/>
          <a:p>
            <a:r>
              <a:rPr sz="3200"/>
              <a:t>Спасибо за внимание!</a:t>
            </a:r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GB" sz="3600" dirty="0"/>
              <a:t>Generic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0467" y="1052736"/>
            <a:ext cx="8643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Обобщения (</a:t>
            </a:r>
            <a:r>
              <a:rPr lang="en-GB" sz="2800" dirty="0">
                <a:latin typeface="PT Sans"/>
              </a:rPr>
              <a:t>generic</a:t>
            </a:r>
            <a:r>
              <a:rPr lang="ru-RU" sz="2800" dirty="0">
                <a:latin typeface="PT Sans"/>
              </a:rPr>
              <a:t>)</a:t>
            </a:r>
            <a:r>
              <a:rPr lang="en-GB" sz="2800" dirty="0">
                <a:latin typeface="PT Sans"/>
              </a:rPr>
              <a:t> – </a:t>
            </a:r>
            <a:r>
              <a:rPr lang="ru-RU" sz="2800" dirty="0">
                <a:latin typeface="PT Sans"/>
              </a:rPr>
              <a:t>параметризованные типы</a:t>
            </a:r>
            <a:endParaRPr lang="en-US" sz="2800" b="1" i="1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800" b="1" i="1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 </a:t>
            </a:r>
            <a:r>
              <a:rPr lang="ru-RU" sz="2800">
                <a:latin typeface="PT Sans"/>
              </a:rPr>
              <a:t>существуют </a:t>
            </a:r>
            <a:r>
              <a:rPr lang="ru-RU" sz="2800" dirty="0">
                <a:latin typeface="PT Sans"/>
              </a:rPr>
              <a:t>начиная с </a:t>
            </a:r>
            <a:r>
              <a:rPr lang="en-GB" sz="2800" dirty="0">
                <a:latin typeface="PT Sans"/>
              </a:rPr>
              <a:t>java 1.5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8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позволяют обобщать реализации алгоритмов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возможность избежать приведения типов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существуют только на этапе компиляции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7" y="3487533"/>
            <a:ext cx="3890537" cy="2638968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4427984" y="3485364"/>
            <a:ext cx="4208249" cy="2641137"/>
            <a:chOff x="4497613" y="3636973"/>
            <a:chExt cx="4208249" cy="2641137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4"/>
            <a:srcRect b="1716"/>
            <a:stretch/>
          </p:blipFill>
          <p:spPr>
            <a:xfrm>
              <a:off x="5940152" y="3636973"/>
              <a:ext cx="2765710" cy="2641137"/>
            </a:xfrm>
            <a:prstGeom prst="rect">
              <a:avLst/>
            </a:prstGeom>
          </p:spPr>
        </p:pic>
        <p:sp>
          <p:nvSpPr>
            <p:cNvPr id="5" name="Стрелка вправо 4"/>
            <p:cNvSpPr/>
            <p:nvPr/>
          </p:nvSpPr>
          <p:spPr>
            <a:xfrm>
              <a:off x="4497613" y="4597501"/>
              <a:ext cx="1152128" cy="72008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Синтаксис</a:t>
            </a:r>
            <a:r>
              <a:rPr lang="ru-RU" dirty="0"/>
              <a:t> </a:t>
            </a:r>
            <a:r>
              <a:rPr lang="ru-RU" sz="3600" dirty="0" err="1"/>
              <a:t>дженериков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861048"/>
            <a:ext cx="8501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en-GB" sz="2400" dirty="0">
                <a:latin typeface="PT Sans"/>
              </a:rPr>
              <a:t>E – element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K – key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N – number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T – type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V – value</a:t>
            </a:r>
            <a:endParaRPr lang="ru-RU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en-GB" sz="2400" dirty="0">
                <a:latin typeface="PT Sans"/>
              </a:rPr>
              <a:t>S, U, V…</a:t>
            </a:r>
            <a:r>
              <a:rPr lang="ru-RU" sz="2400" dirty="0">
                <a:latin typeface="PT Sans"/>
              </a:rPr>
              <a:t> </a:t>
            </a:r>
            <a:r>
              <a:rPr lang="en-GB" sz="2400" dirty="0">
                <a:latin typeface="PT Sans"/>
              </a:rPr>
              <a:t>–</a:t>
            </a:r>
            <a:r>
              <a:rPr lang="ru-RU" sz="2400" dirty="0">
                <a:latin typeface="PT Sans"/>
              </a:rPr>
              <a:t> </a:t>
            </a:r>
            <a:r>
              <a:rPr lang="en-GB" sz="2400" dirty="0">
                <a:latin typeface="PT Sans"/>
              </a:rPr>
              <a:t>2-</a:t>
            </a:r>
            <a:r>
              <a:rPr lang="ru-RU" sz="2400" dirty="0">
                <a:latin typeface="PT Sans"/>
              </a:rPr>
              <a:t>ой, 3-ий, 4-ий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3" y="980728"/>
            <a:ext cx="6200775" cy="4953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" y="1634760"/>
            <a:ext cx="9118644" cy="5676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741" y="2345897"/>
            <a:ext cx="6722519" cy="122081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3944719"/>
            <a:ext cx="60483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4692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Ограниченные типы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1423" y="1052736"/>
            <a:ext cx="85011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существует возможность ограничивать перечень типов, передаваемых в качестве параметра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запись вида </a:t>
            </a:r>
            <a:r>
              <a:rPr lang="en-GB" sz="2400" dirty="0">
                <a:latin typeface="PT Sans"/>
              </a:rPr>
              <a:t>					</a:t>
            </a:r>
            <a:r>
              <a:rPr lang="ru-RU" sz="2400" dirty="0">
                <a:latin typeface="PT Sans"/>
              </a:rPr>
              <a:t>означает, что вместо </a:t>
            </a:r>
            <a:r>
              <a:rPr lang="en-GB" sz="2400" dirty="0">
                <a:latin typeface="PT Sans"/>
              </a:rPr>
              <a:t>T </a:t>
            </a:r>
            <a:r>
              <a:rPr lang="ru-RU" sz="2400" dirty="0">
                <a:latin typeface="PT Sans"/>
              </a:rPr>
              <a:t>можно подставить либо </a:t>
            </a:r>
            <a:r>
              <a:rPr lang="en-GB" sz="2400" dirty="0" err="1">
                <a:latin typeface="PT Sans"/>
              </a:rPr>
              <a:t>SuperClass</a:t>
            </a:r>
            <a:r>
              <a:rPr lang="ru-RU" sz="2400" dirty="0">
                <a:latin typeface="PT Sans"/>
              </a:rPr>
              <a:t>, либо его наследников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кроме класса можно применять тип одного или нескольких интерфейсов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только один из ограничивающих типов может быть классом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ru-RU" sz="2800" dirty="0">
              <a:latin typeface="PT San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" y="4941168"/>
            <a:ext cx="3364500" cy="13892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417" y="4941168"/>
            <a:ext cx="4514160" cy="1389236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3745142" y="5491770"/>
            <a:ext cx="504056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1844824"/>
            <a:ext cx="4032447" cy="4232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37" y="4180185"/>
            <a:ext cx="8086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8291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Ограничения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052736"/>
            <a:ext cx="9143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</a:t>
            </a:r>
            <a:r>
              <a:rPr lang="ru-RU" sz="3200" dirty="0">
                <a:latin typeface="PT Sans"/>
              </a:rPr>
              <a:t>нельзя создать экземпляр параметра типа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200" dirty="0">
                <a:latin typeface="PT Sans"/>
              </a:rPr>
              <a:t> нельзя создать массив параметра типа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200" dirty="0">
                <a:latin typeface="PT Sans"/>
              </a:rPr>
              <a:t> нельзя использовать с примитивными типами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200" dirty="0">
                <a:latin typeface="PT Sans"/>
              </a:rPr>
              <a:t> нельзя использовать со статическими полями класса</a:t>
            </a:r>
            <a:endParaRPr lang="en-GB" sz="32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3200" dirty="0">
                <a:latin typeface="PT Sans"/>
              </a:rPr>
              <a:t> </a:t>
            </a:r>
            <a:r>
              <a:rPr lang="ru-RU" sz="3200" dirty="0">
                <a:latin typeface="PT Sans"/>
              </a:rPr>
              <a:t>класс с </a:t>
            </a:r>
            <a:r>
              <a:rPr lang="ru-RU" sz="3200" dirty="0" err="1">
                <a:latin typeface="PT Sans"/>
              </a:rPr>
              <a:t>дженериком</a:t>
            </a:r>
            <a:r>
              <a:rPr lang="ru-RU" sz="3200" dirty="0">
                <a:latin typeface="PT Sans"/>
              </a:rPr>
              <a:t> не может быть наследником класса </a:t>
            </a:r>
            <a:r>
              <a:rPr lang="en-GB" sz="3200" dirty="0" err="1">
                <a:latin typeface="PT Sans"/>
              </a:rPr>
              <a:t>Throwable</a:t>
            </a:r>
            <a:endParaRPr lang="ru-RU" sz="32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98611028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GB" sz="3600" dirty="0"/>
              <a:t>Wildcards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18284"/>
            <a:ext cx="9143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PT Sans"/>
              </a:rPr>
              <a:t>Метасимвольный аргумент «</a:t>
            </a:r>
            <a:r>
              <a:rPr lang="en-GB" sz="2400" dirty="0">
                <a:latin typeface="PT Sans"/>
              </a:rPr>
              <a:t>?</a:t>
            </a:r>
            <a:r>
              <a:rPr lang="ru-RU" sz="2400" dirty="0">
                <a:latin typeface="PT Sans"/>
              </a:rPr>
              <a:t>» обозначает неизвестный тип</a:t>
            </a:r>
          </a:p>
          <a:p>
            <a:pPr marL="342900" indent="-342900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PT Sans"/>
              </a:rPr>
              <a:t>Может быть использован как тип параметра, поля, локальной переменной</a:t>
            </a:r>
            <a:endParaRPr lang="en-GB" sz="2400" dirty="0">
              <a:latin typeface="PT Sans"/>
            </a:endParaRPr>
          </a:p>
          <a:p>
            <a:pPr marL="342900" indent="-342900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PT Sans"/>
              </a:rPr>
              <a:t>Не может быть использован при создании экземпляра класса, как </a:t>
            </a:r>
            <a:r>
              <a:rPr lang="ru-RU" sz="2400" dirty="0" err="1">
                <a:latin typeface="PT Sans"/>
              </a:rPr>
              <a:t>супертип</a:t>
            </a:r>
            <a:endParaRPr lang="en-GB" sz="2400" dirty="0"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5" y="980729"/>
            <a:ext cx="3834092" cy="345638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980729"/>
            <a:ext cx="4710167" cy="6810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783" y="2058037"/>
            <a:ext cx="4536504" cy="508931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stCxn id="5" idx="0"/>
          </p:cNvCxnSpPr>
          <p:nvPr/>
        </p:nvCxnSpPr>
        <p:spPr>
          <a:xfrm flipV="1">
            <a:off x="6495035" y="1628800"/>
            <a:ext cx="1029293" cy="429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322" y="3532969"/>
            <a:ext cx="4269425" cy="690008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3976299" y="3738389"/>
            <a:ext cx="353911" cy="2791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5608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Ограниченные </a:t>
            </a:r>
            <a:r>
              <a:rPr lang="en-GB" sz="3600" dirty="0"/>
              <a:t>Wildcards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32941" y="1052736"/>
            <a:ext cx="88781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latin typeface="PT Sans"/>
              </a:rPr>
              <a:t>Upper bounded – </a:t>
            </a:r>
            <a:r>
              <a:rPr lang="ru-RU" sz="2400" dirty="0">
                <a:latin typeface="PT Sans"/>
              </a:rPr>
              <a:t>используется для ослабления ограничений на переменную</a:t>
            </a:r>
            <a:endParaRPr lang="en-GB" sz="2400" dirty="0">
              <a:latin typeface="PT Sans"/>
            </a:endParaRPr>
          </a:p>
          <a:p>
            <a:pPr>
              <a:buClr>
                <a:schemeClr val="accent5">
                  <a:lumMod val="90000"/>
                  <a:lumOff val="10000"/>
                </a:schemeClr>
              </a:buClr>
            </a:pPr>
            <a:r>
              <a:rPr lang="en-GB" sz="2400" dirty="0">
                <a:latin typeface="PT Sans"/>
              </a:rPr>
              <a:t> </a:t>
            </a:r>
          </a:p>
          <a:p>
            <a:pPr>
              <a:buClr>
                <a:schemeClr val="accent5">
                  <a:lumMod val="90000"/>
                  <a:lumOff val="10000"/>
                </a:schemeClr>
              </a:buClr>
            </a:pPr>
            <a:endParaRPr lang="en-GB" sz="2400" dirty="0">
              <a:latin typeface="PT Sans"/>
            </a:endParaRPr>
          </a:p>
          <a:p>
            <a:pPr marL="342900" indent="-342900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latin typeface="PT Sans"/>
              </a:rPr>
              <a:t>Unbounded </a:t>
            </a:r>
            <a:r>
              <a:rPr lang="ru-RU" sz="2400" dirty="0">
                <a:latin typeface="PT Sans"/>
              </a:rPr>
              <a:t>– используются либо методы класса </a:t>
            </a:r>
            <a:r>
              <a:rPr lang="en-GB" sz="2400" dirty="0">
                <a:latin typeface="PT Sans"/>
              </a:rPr>
              <a:t>Object</a:t>
            </a:r>
            <a:r>
              <a:rPr lang="ru-RU" sz="2400" dirty="0">
                <a:latin typeface="PT Sans"/>
              </a:rPr>
              <a:t>,</a:t>
            </a: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либо методы не зависящие от параметра типа</a:t>
            </a:r>
            <a:endParaRPr lang="en-GB" sz="2400" dirty="0">
              <a:latin typeface="PT Sans"/>
            </a:endParaRPr>
          </a:p>
          <a:p>
            <a:pPr marL="342900" indent="-342900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endParaRPr lang="en-GB" sz="2400" dirty="0">
              <a:latin typeface="PT Sans"/>
            </a:endParaRPr>
          </a:p>
          <a:p>
            <a:pPr marL="342900" indent="-342900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endParaRPr lang="en-GB" sz="2400" dirty="0">
              <a:latin typeface="PT Sans"/>
            </a:endParaRPr>
          </a:p>
          <a:p>
            <a:pPr marL="342900" indent="-342900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latin typeface="PT Sans"/>
              </a:rPr>
              <a:t>Lower bounded</a:t>
            </a:r>
            <a:r>
              <a:rPr lang="ru-RU" sz="2400" dirty="0">
                <a:latin typeface="PT Sans"/>
              </a:rPr>
              <a:t> – ограничение неизвестного типа данных заданным или </a:t>
            </a:r>
            <a:r>
              <a:rPr lang="ru-RU" sz="2400" dirty="0" err="1">
                <a:latin typeface="PT Sans"/>
              </a:rPr>
              <a:t>супертипом</a:t>
            </a:r>
            <a:r>
              <a:rPr lang="ru-RU" sz="2400" dirty="0">
                <a:latin typeface="PT Sans"/>
              </a:rPr>
              <a:t> этого типа</a:t>
            </a:r>
            <a:endParaRPr lang="en-GB" sz="2400" dirty="0">
              <a:latin typeface="PT Sans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73" y="5073375"/>
            <a:ext cx="4371975" cy="6858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4" y="1858408"/>
            <a:ext cx="4895850" cy="6572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662" y="3375835"/>
            <a:ext cx="8286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6671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8B3EA69-BF73-A5DE-BCBE-AC94AAA2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874143"/>
          </a:xfrm>
        </p:spPr>
        <p:txBody>
          <a:bodyPr/>
          <a:lstStyle/>
          <a:p>
            <a:r>
              <a:rPr lang="en-US" sz="3200" dirty="0"/>
              <a:t>Producer Extends Consumer Super (PECS)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CB0F0B-F7EC-8B8F-EBEC-0AE9E5E3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131255"/>
            <a:ext cx="5658640" cy="12193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3F662A-019A-7E9B-438F-3B61707A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17032"/>
            <a:ext cx="9144000" cy="2443782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A112C42B-B6F8-ECB4-3F09-9C8BECE3BD4F}"/>
              </a:ext>
            </a:extLst>
          </p:cNvPr>
          <p:cNvSpPr/>
          <p:nvPr/>
        </p:nvSpPr>
        <p:spPr>
          <a:xfrm>
            <a:off x="4222712" y="2662790"/>
            <a:ext cx="504056" cy="7641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нак умножения 8">
            <a:extLst>
              <a:ext uri="{FF2B5EF4-FFF2-40B4-BE49-F238E27FC236}">
                <a16:creationId xmlns:a16="http://schemas.microsoft.com/office/drawing/2014/main" id="{22BECED2-6358-F937-40F9-BA87B278FE28}"/>
              </a:ext>
            </a:extLst>
          </p:cNvPr>
          <p:cNvSpPr/>
          <p:nvPr/>
        </p:nvSpPr>
        <p:spPr>
          <a:xfrm>
            <a:off x="4065194" y="2610717"/>
            <a:ext cx="819091" cy="64869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629567"/>
      </p:ext>
    </p:extLst>
  </p:cSld>
  <p:clrMapOvr>
    <a:masterClrMapping/>
  </p:clrMapOvr>
</p:sld>
</file>

<file path=ppt/theme/theme1.xml><?xml version="1.0" encoding="utf-8"?>
<a:theme xmlns:a="http://schemas.openxmlformats.org/drawingml/2006/main" name="Politech">
  <a:themeElements>
    <a:clrScheme name="Polytech 1">
      <a:dk1>
        <a:srgbClr val="424242"/>
      </a:dk1>
      <a:lt1>
        <a:srgbClr val="FFFFFF"/>
      </a:lt1>
      <a:dk2>
        <a:srgbClr val="000000"/>
      </a:dk2>
      <a:lt2>
        <a:srgbClr val="FFFFFF"/>
      </a:lt2>
      <a:accent1>
        <a:srgbClr val="13B14A"/>
      </a:accent1>
      <a:accent2>
        <a:srgbClr val="0696D7"/>
      </a:accent2>
      <a:accent3>
        <a:srgbClr val="32BCAD"/>
      </a:accent3>
      <a:accent4>
        <a:srgbClr val="A6F900"/>
      </a:accent4>
      <a:accent5>
        <a:srgbClr val="005E30"/>
      </a:accent5>
      <a:accent6>
        <a:srgbClr val="007272"/>
      </a:accent6>
      <a:hlink>
        <a:srgbClr val="0595D7"/>
      </a:hlink>
      <a:folHlink>
        <a:srgbClr val="007FF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8584E016-AE18-9B41-80FF-BC88C17723AD}"/>
    </a:ext>
  </a:extLst>
</a:theme>
</file>

<file path=ppt/theme/theme2.xml><?xml version="1.0" encoding="utf-8"?>
<a:theme xmlns:a="http://schemas.openxmlformats.org/drawingml/2006/main" name="Custom Design">
  <a:themeElements>
    <a:clrScheme name="Autodesk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58A8"/>
      </a:accent1>
      <a:accent2>
        <a:srgbClr val="87BC40"/>
      </a:accent2>
      <a:accent3>
        <a:srgbClr val="32BCAD"/>
      </a:accent3>
      <a:accent4>
        <a:srgbClr val="0696D7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FD3392EC-DF04-5148-BE1D-1CC33D1739C1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</Template>
  <TotalTime>2512</TotalTime>
  <Words>1966</Words>
  <Application>Microsoft Office PowerPoint</Application>
  <PresentationFormat>Экран (4:3)</PresentationFormat>
  <Paragraphs>329</Paragraphs>
  <Slides>29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41" baseType="lpstr">
      <vt:lpstr>-apple-system</vt:lpstr>
      <vt:lpstr>Arial</vt:lpstr>
      <vt:lpstr>Calibri</vt:lpstr>
      <vt:lpstr>Frutiger Next LT W1G</vt:lpstr>
      <vt:lpstr>PT Sans</vt:lpstr>
      <vt:lpstr>PT Sans Caption</vt:lpstr>
      <vt:lpstr>Raleway</vt:lpstr>
      <vt:lpstr>var(--stk-f_family)</vt:lpstr>
      <vt:lpstr>var(--stk-f--b_family)</vt:lpstr>
      <vt:lpstr>Wingdings</vt:lpstr>
      <vt:lpstr>Politech</vt:lpstr>
      <vt:lpstr>Custom Design</vt:lpstr>
      <vt:lpstr>Объектно-ориентированное программирование</vt:lpstr>
      <vt:lpstr>План лекции</vt:lpstr>
      <vt:lpstr>Generic</vt:lpstr>
      <vt:lpstr>Синтаксис дженериков</vt:lpstr>
      <vt:lpstr>Ограниченные типы</vt:lpstr>
      <vt:lpstr>Ограничения</vt:lpstr>
      <vt:lpstr>Wildcards</vt:lpstr>
      <vt:lpstr>Ограниченные Wildcards</vt:lpstr>
      <vt:lpstr>Producer Extends Consumer Super (PECS)</vt:lpstr>
      <vt:lpstr>Презентация PowerPoint</vt:lpstr>
      <vt:lpstr>Producer Extends Consumer Super (PECS)</vt:lpstr>
      <vt:lpstr>Producer Extends Consumer Super (PECS)</vt:lpstr>
      <vt:lpstr>Коллекции</vt:lpstr>
      <vt:lpstr>Иерархия коллекций</vt:lpstr>
      <vt:lpstr>Collection</vt:lpstr>
      <vt:lpstr>Iterator </vt:lpstr>
      <vt:lpstr>Set</vt:lpstr>
      <vt:lpstr>Реализации множеств</vt:lpstr>
      <vt:lpstr>Реализации множеств [2]</vt:lpstr>
      <vt:lpstr>List</vt:lpstr>
      <vt:lpstr>Реализации списков</vt:lpstr>
      <vt:lpstr>LinkedList</vt:lpstr>
      <vt:lpstr>Queue</vt:lpstr>
      <vt:lpstr>Реализации очереди</vt:lpstr>
      <vt:lpstr>Map</vt:lpstr>
      <vt:lpstr>Реализации отображений</vt:lpstr>
      <vt:lpstr>Реализации отображений [2]</vt:lpstr>
      <vt:lpstr>Временная сложность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Lorgar</dc:creator>
  <cp:lastModifiedBy>Кущенко Александр Евгеньевич</cp:lastModifiedBy>
  <cp:revision>51</cp:revision>
  <dcterms:created xsi:type="dcterms:W3CDTF">2018-02-06T12:14:09Z</dcterms:created>
  <dcterms:modified xsi:type="dcterms:W3CDTF">2023-03-20T09:07:40Z</dcterms:modified>
</cp:coreProperties>
</file>