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3" r:id="rId2"/>
  </p:sldMasterIdLst>
  <p:notesMasterIdLst>
    <p:notesMasterId r:id="rId18"/>
  </p:notesMasterIdLst>
  <p:sldIdLst>
    <p:sldId id="256" r:id="rId3"/>
    <p:sldId id="342" r:id="rId4"/>
    <p:sldId id="345" r:id="rId5"/>
    <p:sldId id="309" r:id="rId6"/>
    <p:sldId id="343" r:id="rId7"/>
    <p:sldId id="296" r:id="rId8"/>
    <p:sldId id="346" r:id="rId9"/>
    <p:sldId id="311" r:id="rId10"/>
    <p:sldId id="326" r:id="rId11"/>
    <p:sldId id="325" r:id="rId12"/>
    <p:sldId id="347" r:id="rId13"/>
    <p:sldId id="324" r:id="rId14"/>
    <p:sldId id="328" r:id="rId15"/>
    <p:sldId id="327" r:id="rId16"/>
    <p:sldId id="26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58813" autoAdjust="0"/>
  </p:normalViewPr>
  <p:slideViewPr>
    <p:cSldViewPr>
      <p:cViewPr varScale="1">
        <p:scale>
          <a:sx n="76" d="100"/>
          <a:sy n="76" d="100"/>
        </p:scale>
        <p:origin x="293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BBE0F-6D6C-4BEC-9FE8-C13660E6F4C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465F8-5C3E-4EEB-9AF5-497B6BE796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i="0" dirty="0">
              <a:solidFill>
                <a:srgbClr val="57606A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09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56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702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5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0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68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04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0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DDF18-6DD9-4DD2-878D-0316F9A1F141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2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75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141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465F8-5C3E-4EEB-9AF5-497B6BE7967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03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3444948"/>
            <a:ext cx="9144000" cy="1365177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588425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0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61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-10160" y="5394961"/>
            <a:ext cx="9144000" cy="792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12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363" y="5572329"/>
            <a:ext cx="56254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50" b="1" i="0" dirty="0" err="1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PT Sans" charset="-52"/>
                <a:ea typeface="PT Sans" charset="-52"/>
                <a:cs typeface="PT Sans" charset="-52"/>
              </a:rPr>
              <a:t>Политех</a:t>
            </a:r>
            <a:r>
              <a:rPr lang="ru-RU" sz="2250" b="1" i="0" dirty="0">
                <a:latin typeface="PT Sans" charset="-52"/>
                <a:ea typeface="PT Sans" charset="-52"/>
                <a:cs typeface="PT Sans" charset="-52"/>
              </a:rPr>
              <a:t> – знания высоких достижений</a:t>
            </a:r>
          </a:p>
        </p:txBody>
      </p:sp>
      <p:pic>
        <p:nvPicPr>
          <p:cNvPr id="6" name="Изображение 5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9" y="5340805"/>
            <a:ext cx="846636" cy="8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62472"/>
            <a:ext cx="9144000" cy="795527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6208583"/>
            <a:ext cx="6800632" cy="51759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35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 Петра Великого</a:t>
            </a: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968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14" y="4925140"/>
            <a:ext cx="9144000" cy="1015633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627773" y="4925140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1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48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46613" y="1417644"/>
            <a:ext cx="4040187" cy="4767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20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0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46568" y="1417640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646568" y="3602029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46568" y="3852668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4646568" y="6037056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Группа 17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9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Прямоугольник 19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29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with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3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0" name="Объект 9"/>
          <p:cNvSpPr>
            <a:spLocks noGrp="1"/>
          </p:cNvSpPr>
          <p:nvPr>
            <p:ph sz="quarter" idx="10"/>
          </p:nvPr>
        </p:nvSpPr>
        <p:spPr>
          <a:xfrm>
            <a:off x="535729" y="1067200"/>
            <a:ext cx="8150222" cy="528280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7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3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924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993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40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 (1 column)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5202015"/>
            <a:ext cx="9144893" cy="8620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808080">
                <a:alpha val="12000"/>
              </a:srgbClr>
            </a:outerShdw>
          </a:effectLst>
        </p:spPr>
        <p:txBody>
          <a:bodyPr lIns="25717" rIns="25717" anchor="ctr"/>
          <a:lstStyle/>
          <a:p>
            <a:pPr>
              <a:defRPr sz="2000" b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Frutiger Next LT W1G"/>
              </a:defRPr>
            </a:pPr>
            <a:endParaRPr sz="1125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881418" y="5386274"/>
            <a:ext cx="5626025" cy="352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4" tIns="7144" rIns="7144" bIns="7144">
            <a:spAutoFit/>
          </a:bodyPr>
          <a:lstStyle/>
          <a:p>
            <a:pPr>
              <a:defRPr sz="3900"/>
            </a:pPr>
            <a:r>
              <a:rPr sz="2194"/>
              <a:t>Политех – знания высоких достижений</a:t>
            </a:r>
          </a:p>
        </p:txBody>
      </p:sp>
      <p:pic>
        <p:nvPicPr>
          <p:cNvPr id="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200" y="5268519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5862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44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474127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94474"/>
            <a:ext cx="9144000" cy="56352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257962" y="6417472"/>
            <a:ext cx="2785790" cy="300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07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0" y="1820074"/>
            <a:ext cx="9144000" cy="3066252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73" tIns="28686" rIns="57373" bIns="28686" anchor="ctr"/>
          <a:lstStyle>
            <a:lvl1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37084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41656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46228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50800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sz="1800">
              <a:solidFill>
                <a:srgbClr val="FFFFFF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1" y="2318046"/>
            <a:ext cx="5397358" cy="1205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531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3" y="3533805"/>
            <a:ext cx="5397356" cy="4284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396225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1" y="426720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049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/Chapter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" y="2153450"/>
            <a:ext cx="9143106" cy="2371725"/>
          </a:xfrm>
          <a:prstGeom prst="rect">
            <a:avLst/>
          </a:prstGeom>
          <a:gradFill flip="none" rotWithShape="1">
            <a:gsLst>
              <a:gs pos="20000">
                <a:schemeClr val="bg2">
                  <a:alpha val="88000"/>
                </a:schemeClr>
              </a:gs>
              <a:gs pos="100000">
                <a:schemeClr val="bg2">
                  <a:alpha val="50000"/>
                </a:schemeClr>
              </a:gs>
            </a:gsLst>
            <a:lin ang="0" scaled="1"/>
            <a:tileRect/>
          </a:gradFill>
        </p:spPr>
        <p:txBody>
          <a:bodyPr vert="horz" lIns="0" tIns="0" rIns="0" bIns="0" anchor="ctr" anchorCtr="0"/>
          <a:lstStyle>
            <a:lvl1pPr marL="462809" algn="l">
              <a:defRPr sz="3374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71" y="6008410"/>
            <a:ext cx="8974084" cy="348587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US" sz="619" smtClean="0">
                <a:solidFill>
                  <a:schemeClr val="bg1">
                    <a:lumMod val="6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28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"/>
            <a:ext cx="9144000" cy="64579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99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689024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3663952"/>
            <a:ext cx="6800632" cy="708024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139546"/>
            <a:ext cx="9144000" cy="71845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политехнический университет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1 column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5" name="Группа 9"/>
          <p:cNvGrpSpPr/>
          <p:nvPr/>
        </p:nvGrpSpPr>
        <p:grpSpPr>
          <a:xfrm>
            <a:off x="0" y="6509722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635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2779058" y="-9435"/>
            <a:ext cx="5906893" cy="874143"/>
          </a:xfrm>
          <a:prstGeom prst="rect">
            <a:avLst/>
          </a:prstGeom>
        </p:spPr>
        <p:txBody>
          <a:bodyPr anchor="b"/>
          <a:lstStyle>
            <a:lvl1pPr algn="l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8432800" y="6577601"/>
            <a:ext cx="622300" cy="381999"/>
          </a:xfrm>
          <a:prstGeom prst="rect">
            <a:avLst/>
          </a:prstGeom>
        </p:spPr>
        <p:txBody>
          <a:bodyPr vert="horz" wrap="square" lIns="137567" tIns="68783" rIns="137567" bIns="68783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511800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1pPr>
            <a:lvl2pPr marL="511800" indent="-223911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2pPr>
            <a:lvl3pPr marL="1023598" indent="-447824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3pPr>
            <a:lvl4pPr marL="1535398" indent="-671736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4pPr>
            <a:lvl5pPr marL="2047196" indent="-895649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5pPr>
            <a:lvl6pPr marL="1439436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6pPr>
            <a:lvl7pPr marL="1727322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7pPr>
            <a:lvl8pPr marL="2015209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8pPr>
            <a:lvl9pPr marL="2303095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432800" y="6519269"/>
            <a:ext cx="62230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fld id="{7C255520-DBB6-43F2-B368-8693D036D2A7}" type="slidenum">
              <a:rPr lang="ru-RU" sz="160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pPr algn="ctr"/>
              <a:t>‹#›</a:t>
            </a:fld>
            <a:endParaRPr lang="ru-RU" sz="16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5" name="Shape 216"/>
          <p:cNvSpPr txBox="1">
            <a:spLocks/>
          </p:cNvSpPr>
          <p:nvPr/>
        </p:nvSpPr>
        <p:spPr>
          <a:xfrm>
            <a:off x="0" y="6529376"/>
            <a:ext cx="8523890" cy="33633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095" rtl="0" eaLnBrk="1" fontAlgn="base" hangingPunct="1"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rgbClr val="424242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pPr algn="l"/>
            <a:endParaRPr kumimoji="0" lang="ru-RU" sz="11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Изображение 2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content_radial_grad">
    <p:bg>
      <p:bgPr>
        <a:gradFill flip="none" rotWithShape="1">
          <a:gsLst>
            <a:gs pos="46000">
              <a:schemeClr val="bg1"/>
            </a:gs>
            <a:gs pos="100000">
              <a:schemeClr val="bg1">
                <a:lumMod val="85000"/>
                <a:alpha val="7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 content_radial_grad">
    <p:bg>
      <p:bgPr>
        <a:blipFill dpi="0" rotWithShape="1">
          <a:blip r:embed="rId2" cstate="print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</p:sldLayoutIdLst>
  <p:txStyles>
    <p:titleStyle>
      <a:lvl1pPr algn="l" defTabSz="457095" rtl="0" eaLnBrk="1" fontAlgn="base" hangingPunct="1">
        <a:spcBef>
          <a:spcPct val="0"/>
        </a:spcBef>
        <a:spcAft>
          <a:spcPct val="0"/>
        </a:spcAft>
        <a:defRPr sz="2531" b="1" kern="1200">
          <a:solidFill>
            <a:srgbClr val="1B58A8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2pPr>
      <a:lvl3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3pPr>
      <a:lvl4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4pPr>
      <a:lvl5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5pPr>
      <a:lvl6pPr marL="257115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6pPr>
      <a:lvl7pPr marL="514232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7pPr>
      <a:lvl8pPr marL="771347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8pPr>
      <a:lvl9pPr marL="1028463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9pPr>
    </p:titleStyle>
    <p:bodyStyle>
      <a:lvl1pPr marL="385674" indent="-385674" algn="l" defTabSz="457095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kumimoji="1" sz="2531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marL="742779" indent="-285684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25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2pPr>
      <a:lvl3pPr marL="1142737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3pPr>
      <a:lvl4pPr marL="1599832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518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4pPr>
      <a:lvl5pPr marL="2056925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35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5pPr>
      <a:lvl6pPr marL="2514051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 dt="0"/>
  <p:txStyles>
    <p:titleStyle>
      <a:lvl1pPr algn="ctr" defTabSz="286577" rtl="0" eaLnBrk="1" fontAlgn="base" hangingPunct="1">
        <a:spcBef>
          <a:spcPct val="0"/>
        </a:spcBef>
        <a:spcAft>
          <a:spcPct val="0"/>
        </a:spcAft>
        <a:defRPr kumimoji="1" sz="2756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257115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514232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771347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028463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14263" indent="-214263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466023" indent="-17855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74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16889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18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03465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290043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57754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6pPr>
      <a:lvl7pPr marL="1864373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7pPr>
      <a:lvl8pPr marL="2151200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8pPr>
      <a:lvl9pPr marL="243802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682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3652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6048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730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34133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2096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778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94614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sz="3600" b="0"/>
              <a:t>Объектно-ориентированное программирование</a:t>
            </a:r>
            <a:endParaRPr lang="ru-RU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Особенность работы </a:t>
            </a:r>
            <a:r>
              <a:rPr lang="en-US" sz="3600" dirty="0"/>
              <a:t>Stream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908720"/>
            <a:ext cx="89289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4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Обработка элементов стрима происходит только после вызова терминального оператора.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600" dirty="0">
                <a:latin typeface="PT Sans"/>
              </a:rPr>
              <a:t> Созданный стрим, после завершения работы терминального оператора, нельзя переиспользовать.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2C20BF-FE41-4656-8988-6393FA14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7358"/>
            <a:ext cx="9144000" cy="8677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B518D0-7A60-4863-B526-082117285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112493"/>
            <a:ext cx="9144000" cy="2310233"/>
          </a:xfrm>
          <a:prstGeom prst="rect">
            <a:avLst/>
          </a:prstGeom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40290315-7616-427A-ADCB-F8DAF99CCE49}"/>
              </a:ext>
            </a:extLst>
          </p:cNvPr>
          <p:cNvSpPr/>
          <p:nvPr/>
        </p:nvSpPr>
        <p:spPr>
          <a:xfrm>
            <a:off x="4409980" y="3681093"/>
            <a:ext cx="324037" cy="39546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87693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8B8455A-A5B1-40FF-97EB-5F740BF8E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003501"/>
              </p:ext>
            </p:extLst>
          </p:nvPr>
        </p:nvGraphicFramePr>
        <p:xfrm>
          <a:off x="457200" y="1772816"/>
          <a:ext cx="8229600" cy="3672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47468312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8927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void close()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закрывает поток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75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isParallel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</a:t>
                      </a:r>
                      <a:r>
                        <a:rPr lang="ru-RU" dirty="0" err="1"/>
                        <a:t>true</a:t>
                      </a:r>
                      <a:r>
                        <a:rPr lang="ru-RU" dirty="0"/>
                        <a:t>, если поток является параллельным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Iterator&lt;</a:t>
                      </a:r>
                      <a:r>
                        <a:rPr lang="ru-RU" dirty="0"/>
                        <a:t>Т&gt; </a:t>
                      </a:r>
                      <a:r>
                        <a:rPr lang="en-US" dirty="0"/>
                        <a:t>iterator()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возвращает ссылку на итератор потока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9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Spliterator</a:t>
                      </a:r>
                      <a:r>
                        <a:rPr lang="en-US" dirty="0"/>
                        <a:t>&lt;</a:t>
                      </a:r>
                      <a:r>
                        <a:rPr lang="ru-RU" dirty="0"/>
                        <a:t>Т&gt; </a:t>
                      </a:r>
                      <a:r>
                        <a:rPr lang="en-US" dirty="0" err="1"/>
                        <a:t>spliterator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ссылку на </a:t>
                      </a:r>
                      <a:r>
                        <a:rPr lang="ru-RU" dirty="0" err="1"/>
                        <a:t>сплитератор</a:t>
                      </a:r>
                      <a:r>
                        <a:rPr lang="ru-RU" dirty="0"/>
                        <a:t> потока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 parallel()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параллельный поток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5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 sequential()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последовательный поток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0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 unordered()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возвращает неупорядоченный поток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42249"/>
                  </a:ext>
                </a:extLst>
              </a:tr>
            </a:tbl>
          </a:graphicData>
        </a:graphic>
      </p:graphicFrame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055CC719-684B-ED4E-8BD9-E4859020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 err="1"/>
              <a:t>BaseStream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336BD-D568-ACC5-BEC1-B9FC0DA1C470}"/>
              </a:ext>
            </a:extLst>
          </p:cNvPr>
          <p:cNvSpPr txBox="1"/>
          <p:nvPr/>
        </p:nvSpPr>
        <p:spPr>
          <a:xfrm>
            <a:off x="323528" y="980728"/>
            <a:ext cx="8064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interface </a:t>
            </a:r>
            <a:r>
              <a:rPr lang="en-US" sz="2400" dirty="0" err="1"/>
              <a:t>BaseStream</a:t>
            </a:r>
            <a:r>
              <a:rPr lang="en-US" sz="2400" dirty="0"/>
              <a:t>&lt;T , S extends </a:t>
            </a:r>
            <a:r>
              <a:rPr lang="en-US" sz="2400" dirty="0" err="1"/>
              <a:t>BaseStream</a:t>
            </a:r>
            <a:r>
              <a:rPr lang="en-US" sz="2400" dirty="0"/>
              <a:t>&lt;T , S&gt;&gt;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619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/>
              <a:t>Primitives Stream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052736"/>
            <a:ext cx="892899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4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Специальные стримы для примитивных типов:</a:t>
            </a:r>
          </a:p>
          <a:p>
            <a:pPr marL="914400" lvl="1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600" dirty="0">
                <a:latin typeface="PT Sans"/>
              </a:rPr>
              <a:t> </a:t>
            </a:r>
            <a:r>
              <a:rPr lang="en-US" sz="2600" dirty="0" err="1">
                <a:latin typeface="PT Sans"/>
              </a:rPr>
              <a:t>IntStream</a:t>
            </a: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для </a:t>
            </a:r>
            <a:r>
              <a:rPr lang="en-US" sz="2600" dirty="0">
                <a:latin typeface="PT Sans"/>
              </a:rPr>
              <a:t>int</a:t>
            </a:r>
          </a:p>
          <a:p>
            <a:pPr marL="914400" lvl="1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PT Sans"/>
              </a:rPr>
              <a:t> </a:t>
            </a:r>
            <a:r>
              <a:rPr lang="en-US" sz="2600" dirty="0" err="1">
                <a:latin typeface="PT Sans"/>
              </a:rPr>
              <a:t>LongStream</a:t>
            </a: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для </a:t>
            </a:r>
            <a:r>
              <a:rPr lang="en-US" sz="2600" dirty="0">
                <a:latin typeface="PT Sans"/>
              </a:rPr>
              <a:t>long</a:t>
            </a:r>
          </a:p>
          <a:p>
            <a:pPr marL="914400" lvl="1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PT Sans"/>
              </a:rPr>
              <a:t> </a:t>
            </a:r>
            <a:r>
              <a:rPr lang="en-US" sz="2600" dirty="0" err="1">
                <a:latin typeface="PT Sans"/>
              </a:rPr>
              <a:t>DoubleStream</a:t>
            </a: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для </a:t>
            </a:r>
            <a:r>
              <a:rPr lang="en-US" sz="2600" dirty="0">
                <a:latin typeface="PT Sans"/>
              </a:rPr>
              <a:t>double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для </a:t>
            </a:r>
            <a:r>
              <a:rPr lang="en-US" sz="2600" dirty="0" err="1">
                <a:latin typeface="PT Sans"/>
              </a:rPr>
              <a:t>boolean</a:t>
            </a:r>
            <a:r>
              <a:rPr lang="en-US" sz="2600" dirty="0">
                <a:latin typeface="PT Sans"/>
              </a:rPr>
              <a:t>, byte, short</a:t>
            </a:r>
            <a:r>
              <a:rPr lang="ru-RU" sz="2600" dirty="0">
                <a:latin typeface="PT Sans"/>
              </a:rPr>
              <a:t>, </a:t>
            </a:r>
            <a:r>
              <a:rPr lang="en-US" sz="2600" dirty="0">
                <a:latin typeface="PT Sans"/>
              </a:rPr>
              <a:t>char </a:t>
            </a:r>
            <a:r>
              <a:rPr lang="ru-RU" sz="2600" dirty="0">
                <a:latin typeface="PT Sans"/>
              </a:rPr>
              <a:t>используется </a:t>
            </a:r>
            <a:r>
              <a:rPr lang="en-US" sz="2600" dirty="0" err="1">
                <a:latin typeface="PT Sans"/>
              </a:rPr>
              <a:t>IntStream</a:t>
            </a:r>
            <a:endParaRPr lang="en-US" sz="26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для </a:t>
            </a:r>
            <a:r>
              <a:rPr lang="en-US" sz="2600" dirty="0">
                <a:latin typeface="PT Sans"/>
              </a:rPr>
              <a:t>float </a:t>
            </a:r>
            <a:r>
              <a:rPr lang="ru-RU" sz="2600" dirty="0">
                <a:latin typeface="PT Sans"/>
              </a:rPr>
              <a:t>используется </a:t>
            </a:r>
            <a:r>
              <a:rPr lang="en-US" sz="2600" dirty="0" err="1">
                <a:latin typeface="PT Sans"/>
              </a:rPr>
              <a:t>DoubleStream</a:t>
            </a:r>
            <a:endParaRPr lang="en-US" sz="26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поддерживают преобразования</a:t>
            </a:r>
          </a:p>
          <a:p>
            <a:pPr marL="914400" lvl="1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600" dirty="0">
                <a:latin typeface="PT Sans"/>
              </a:rPr>
              <a:t> </a:t>
            </a:r>
            <a:r>
              <a:rPr lang="en-US" sz="2600" dirty="0" err="1">
                <a:latin typeface="PT Sans"/>
              </a:rPr>
              <a:t>IntStream</a:t>
            </a: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в </a:t>
            </a:r>
            <a:r>
              <a:rPr lang="en-US" sz="2600" dirty="0" err="1">
                <a:latin typeface="PT Sans"/>
              </a:rPr>
              <a:t>LongStream</a:t>
            </a: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и </a:t>
            </a:r>
            <a:r>
              <a:rPr lang="en-US" sz="2600" dirty="0" err="1">
                <a:latin typeface="PT Sans"/>
              </a:rPr>
              <a:t>DoubleStream</a:t>
            </a:r>
            <a:endParaRPr lang="en-US" sz="2600" dirty="0">
              <a:latin typeface="PT Sans"/>
            </a:endParaRPr>
          </a:p>
          <a:p>
            <a:pPr marL="914400" lvl="1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PT Sans"/>
              </a:rPr>
              <a:t> </a:t>
            </a:r>
            <a:r>
              <a:rPr lang="en-US" sz="2600" dirty="0" err="1">
                <a:latin typeface="PT Sans"/>
              </a:rPr>
              <a:t>LongStream</a:t>
            </a: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в </a:t>
            </a:r>
            <a:r>
              <a:rPr lang="en-US" sz="2600" dirty="0" err="1">
                <a:latin typeface="PT Sans"/>
              </a:rPr>
              <a:t>DoubleStream</a:t>
            </a:r>
            <a:endParaRPr lang="en-US" sz="2600" dirty="0">
              <a:latin typeface="PT Sans"/>
            </a:endParaRPr>
          </a:p>
          <a:p>
            <a:pPr marL="914400" lvl="1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PT Sans"/>
              </a:rPr>
              <a:t> </a:t>
            </a:r>
            <a:r>
              <a:rPr lang="en-US" sz="2600" dirty="0" err="1">
                <a:latin typeface="PT Sans"/>
              </a:rPr>
              <a:t>DoubleStream</a:t>
            </a: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не преобразовывается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600" dirty="0">
                <a:latin typeface="PT Sans"/>
              </a:rPr>
              <a:t> обладают рядом специальных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419663075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Параллельные стримы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008" y="904645"/>
            <a:ext cx="4211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Используют </a:t>
            </a:r>
            <a:r>
              <a:rPr lang="en-US" sz="2400" dirty="0" err="1">
                <a:latin typeface="PT Sans"/>
              </a:rPr>
              <a:t>ForkJoinPool</a:t>
            </a:r>
            <a:endParaRPr lang="ru-RU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en-US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Создаются двумя способами: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вызовом </a:t>
            </a:r>
            <a:r>
              <a:rPr lang="en-US" sz="2400" dirty="0" err="1">
                <a:latin typeface="PT Sans"/>
              </a:rPr>
              <a:t>parallelStream</a:t>
            </a:r>
            <a:r>
              <a:rPr lang="en-US" sz="2400" dirty="0">
                <a:latin typeface="PT Sans"/>
              </a:rPr>
              <a:t>()</a:t>
            </a:r>
            <a:endParaRPr lang="ru-RU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en-US" sz="2400" dirty="0">
                <a:latin typeface="PT Sans"/>
              </a:rPr>
              <a:t>parallel() </a:t>
            </a:r>
            <a:r>
              <a:rPr lang="ru-RU" sz="2400" dirty="0">
                <a:latin typeface="PT Sans"/>
              </a:rPr>
              <a:t>на уже существующем стриме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459CB6-6DFF-46A7-A0BA-F4FC16BA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004678"/>
            <a:ext cx="4788024" cy="228878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B5B5FE-B12E-40CF-8B0A-107B05648253}"/>
              </a:ext>
            </a:extLst>
          </p:cNvPr>
          <p:cNvSpPr/>
          <p:nvPr/>
        </p:nvSpPr>
        <p:spPr>
          <a:xfrm>
            <a:off x="72008" y="3344464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ru-RU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Функции в операторах</a:t>
            </a:r>
            <a:r>
              <a:rPr lang="en-US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должны быть независимы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en-US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Метод </a:t>
            </a:r>
            <a:r>
              <a:rPr lang="en-US" sz="2400" dirty="0">
                <a:latin typeface="PT Sans"/>
              </a:rPr>
              <a:t>sequential() – </a:t>
            </a:r>
            <a:r>
              <a:rPr lang="ru-RU" sz="2400" dirty="0">
                <a:latin typeface="PT Sans"/>
              </a:rPr>
              <a:t>возвращает последовательный стрим, позволяет определять, какие операторы будут выполняться в параллельном, а какие в последовательном режиме</a:t>
            </a:r>
          </a:p>
        </p:txBody>
      </p:sp>
    </p:spTree>
    <p:extLst>
      <p:ext uri="{BB962C8B-B14F-4D97-AF65-F5344CB8AC3E}">
        <p14:creationId xmlns:p14="http://schemas.microsoft.com/office/powerpoint/2010/main" val="126429446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GB" sz="3600" dirty="0"/>
              <a:t>Optional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052736"/>
            <a:ext cx="892899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4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Появился в </a:t>
            </a:r>
            <a:r>
              <a:rPr lang="en-US" sz="2600" dirty="0">
                <a:latin typeface="PT Sans"/>
              </a:rPr>
              <a:t>Java 8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Является контейнером для значений, может безопасно содержать </a:t>
            </a:r>
            <a:r>
              <a:rPr lang="en-US" sz="2600" dirty="0">
                <a:latin typeface="PT Sans"/>
              </a:rPr>
              <a:t>Null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Создание: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600" dirty="0">
                <a:latin typeface="PT Sans"/>
              </a:rPr>
              <a:t> </a:t>
            </a:r>
            <a:r>
              <a:rPr lang="en-US" sz="2600" dirty="0" err="1">
                <a:latin typeface="PT Sans"/>
              </a:rPr>
              <a:t>Optional.of</a:t>
            </a:r>
            <a:endParaRPr lang="en-US" sz="26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600" dirty="0">
                <a:latin typeface="PT Sans"/>
              </a:rPr>
              <a:t> </a:t>
            </a:r>
            <a:r>
              <a:rPr lang="en-US" sz="2600" dirty="0" err="1">
                <a:latin typeface="PT Sans"/>
              </a:rPr>
              <a:t>Optional.ofNullable</a:t>
            </a:r>
            <a:endParaRPr lang="en-US" sz="26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600" dirty="0">
                <a:latin typeface="PT Sans"/>
              </a:rPr>
              <a:t> </a:t>
            </a:r>
            <a:r>
              <a:rPr lang="en-US" sz="2600" dirty="0" err="1">
                <a:latin typeface="PT Sans"/>
              </a:rPr>
              <a:t>Optional.empty</a:t>
            </a:r>
            <a:r>
              <a:rPr lang="en-US" sz="2600" dirty="0">
                <a:latin typeface="PT Sans"/>
              </a:rPr>
              <a:t>()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Проверка существования значения: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600" dirty="0">
                <a:latin typeface="PT Sans"/>
              </a:rPr>
              <a:t> </a:t>
            </a:r>
            <a:r>
              <a:rPr lang="en-US" sz="2600" dirty="0" err="1">
                <a:latin typeface="PT Sans"/>
              </a:rPr>
              <a:t>isPresent</a:t>
            </a:r>
            <a:r>
              <a:rPr lang="en-US" sz="2600" dirty="0">
                <a:latin typeface="PT Sans"/>
              </a:rPr>
              <a:t>/</a:t>
            </a:r>
            <a:r>
              <a:rPr lang="en-US" sz="2600" dirty="0" err="1">
                <a:latin typeface="PT Sans"/>
              </a:rPr>
              <a:t>ifPresent</a:t>
            </a:r>
            <a:endParaRPr lang="en-US" sz="26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Альтернативные действия: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600" dirty="0">
                <a:latin typeface="PT Sans"/>
              </a:rPr>
              <a:t> </a:t>
            </a:r>
            <a:r>
              <a:rPr lang="en-US" sz="2600" dirty="0" err="1">
                <a:latin typeface="PT Sans"/>
              </a:rPr>
              <a:t>orElse</a:t>
            </a:r>
            <a:endParaRPr lang="en-US" sz="26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600" dirty="0">
                <a:latin typeface="PT Sans"/>
              </a:rPr>
              <a:t> </a:t>
            </a:r>
            <a:r>
              <a:rPr lang="en-US" sz="2600" dirty="0" err="1">
                <a:latin typeface="PT Sans"/>
              </a:rPr>
              <a:t>orElseGet</a:t>
            </a:r>
            <a:endParaRPr lang="en-US" sz="26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600" dirty="0">
                <a:latin typeface="PT Sans"/>
              </a:rPr>
              <a:t> </a:t>
            </a:r>
            <a:r>
              <a:rPr lang="en-US" sz="2600" dirty="0" err="1">
                <a:latin typeface="PT Sans"/>
              </a:rPr>
              <a:t>orElseThrow</a:t>
            </a:r>
            <a:endParaRPr lang="ru-RU" sz="26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3970519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72206"/>
            <a:ext cx="9144000" cy="785793"/>
          </a:xfrm>
        </p:spPr>
        <p:txBody>
          <a:bodyPr anchor="ctr"/>
          <a:lstStyle/>
          <a:p>
            <a:r>
              <a:rPr sz="3200"/>
              <a:t>Спасибо за внимание!</a:t>
            </a:r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dirty="0"/>
              <a:t>Лямбда-выражения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Stream API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Optional</a:t>
            </a:r>
            <a:endParaRPr lang="ru-RU" sz="2800" dirty="0"/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600" dirty="0"/>
              <a:t>План</a:t>
            </a:r>
            <a:r>
              <a:rPr lang="ru-RU" dirty="0"/>
              <a:t> </a:t>
            </a:r>
            <a:r>
              <a:rPr lang="ru-RU" sz="3600" dirty="0"/>
              <a:t>лекции</a:t>
            </a:r>
            <a:endParaRPr lang="ru-RU" dirty="0"/>
          </a:p>
        </p:txBody>
      </p:sp>
      <p:pic>
        <p:nvPicPr>
          <p:cNvPr id="4" name="Рисунок 3" descr="Изображение выглядит как ед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FFFB038-C0D1-4BB3-84F8-C421BD5860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80728"/>
            <a:ext cx="2952328" cy="5417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638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10557" y="23798"/>
            <a:ext cx="9144000" cy="874143"/>
          </a:xfrm>
        </p:spPr>
        <p:txBody>
          <a:bodyPr anchor="ctr"/>
          <a:lstStyle/>
          <a:p>
            <a:pPr algn="ctr"/>
            <a:r>
              <a:rPr lang="ru-RU" sz="2800" dirty="0"/>
              <a:t>Лямбда-выражение и </a:t>
            </a:r>
            <a:br>
              <a:rPr lang="ru-RU" sz="2800" dirty="0"/>
            </a:br>
            <a:r>
              <a:rPr lang="ru-RU" sz="2800" dirty="0"/>
              <a:t>функциональный интерфейс</a:t>
            </a:r>
            <a:endParaRPr lang="ru-RU" sz="1600" dirty="0"/>
          </a:p>
        </p:txBody>
      </p:sp>
      <p:sp>
        <p:nvSpPr>
          <p:cNvPr id="4" name="Содержимое 5">
            <a:extLst>
              <a:ext uri="{FF2B5EF4-FFF2-40B4-BE49-F238E27FC236}">
                <a16:creationId xmlns:a16="http://schemas.microsoft.com/office/drawing/2014/main" id="{50BCEF01-4F74-9E07-2FF7-75D3040A8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b="1" dirty="0"/>
              <a:t>Лямбда-выражение</a:t>
            </a:r>
            <a:r>
              <a:rPr lang="ru-RU" sz="2800" dirty="0"/>
              <a:t> - анонимный метод, служащий для реализации метода, определяемого в функциональном интерфейсе. </a:t>
            </a:r>
          </a:p>
          <a:p>
            <a:pPr marL="59999" indent="0">
              <a:spcAft>
                <a:spcPts val="600"/>
              </a:spcAft>
              <a:buNone/>
            </a:pPr>
            <a:endParaRPr lang="ru-RU" sz="2800" dirty="0"/>
          </a:p>
          <a:p>
            <a:pPr>
              <a:spcAft>
                <a:spcPts val="600"/>
              </a:spcAft>
            </a:pPr>
            <a:r>
              <a:rPr lang="ru-RU" sz="2800" b="1" dirty="0"/>
              <a:t>Функциональный интерфейс </a:t>
            </a:r>
            <a:r>
              <a:rPr lang="ru-RU" sz="2800" dirty="0"/>
              <a:t>содержит только один абстрактный метод, определяющий назначение интерфейса. </a:t>
            </a:r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636907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 err="1"/>
              <a:t>Лямбда-выражения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0467" y="1052736"/>
            <a:ext cx="86430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лямбда-оператор </a:t>
            </a:r>
            <a:r>
              <a:rPr lang="en-GB" sz="2800" dirty="0">
                <a:latin typeface="PT Sans"/>
              </a:rPr>
              <a:t>‘</a:t>
            </a:r>
            <a:r>
              <a:rPr lang="ru-RU" sz="2800" dirty="0">
                <a:latin typeface="PT Sans"/>
              </a:rPr>
              <a:t>-</a:t>
            </a:r>
            <a:r>
              <a:rPr lang="en-US" sz="2800" dirty="0">
                <a:latin typeface="PT Sans"/>
              </a:rPr>
              <a:t>&gt;</a:t>
            </a:r>
            <a:r>
              <a:rPr lang="en-GB" sz="2800" dirty="0">
                <a:latin typeface="PT Sans"/>
              </a:rPr>
              <a:t>’</a:t>
            </a:r>
            <a:endParaRPr lang="ru-RU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ru-RU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ru-RU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служат для сокращения записи и улучшения читаемости кода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позволяют писать в функциональном стиле (</a:t>
            </a:r>
            <a:r>
              <a:rPr lang="en-GB" sz="2800" dirty="0">
                <a:latin typeface="PT Sans"/>
              </a:rPr>
              <a:t>Haskell</a:t>
            </a:r>
            <a:r>
              <a:rPr lang="ru-RU" sz="2800" dirty="0">
                <a:latin typeface="PT Sans"/>
              </a:rPr>
              <a:t>, </a:t>
            </a:r>
            <a:r>
              <a:rPr lang="en-GB" sz="2800" dirty="0">
                <a:latin typeface="PT Sans"/>
              </a:rPr>
              <a:t>Scala</a:t>
            </a:r>
            <a:r>
              <a:rPr lang="ru-RU" sz="2800" dirty="0">
                <a:latin typeface="PT Sans"/>
              </a:rPr>
              <a:t>, </a:t>
            </a:r>
            <a:r>
              <a:rPr lang="en-GB" sz="2800" dirty="0">
                <a:latin typeface="PT Sans"/>
              </a:rPr>
              <a:t>R</a:t>
            </a:r>
            <a:r>
              <a:rPr lang="ru-RU" sz="2800" dirty="0">
                <a:latin typeface="PT Sans"/>
              </a:rPr>
              <a:t>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6" y="1628800"/>
            <a:ext cx="6600825" cy="7048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BF75F8-5C6F-BD0F-D168-B590EB626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250109"/>
            <a:ext cx="2305372" cy="39058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69C36D8-2E49-F640-FBBE-32091C26A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887591"/>
            <a:ext cx="4696480" cy="46679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DE69AA-8F5D-5471-7FE3-C9EA6DBB0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5661248"/>
            <a:ext cx="3238952" cy="49536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Функциональные интерфейсы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0467" y="1052736"/>
            <a:ext cx="8643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800" dirty="0">
                <a:latin typeface="PT Sans"/>
              </a:rPr>
              <a:t>Функциональные интерфейсы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800" dirty="0">
                <a:latin typeface="PT Sans"/>
              </a:rPr>
              <a:t> @</a:t>
            </a:r>
            <a:r>
              <a:rPr lang="en-GB" sz="2800" dirty="0" err="1">
                <a:latin typeface="PT Sans"/>
              </a:rPr>
              <a:t>FunctionalInterface</a:t>
            </a:r>
            <a:endParaRPr lang="en-GB" sz="28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8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должен объявлять </a:t>
            </a:r>
            <a:r>
              <a:rPr lang="ru-RU" sz="2800" b="1" u="sng" dirty="0">
                <a:latin typeface="PT Sans"/>
              </a:rPr>
              <a:t>один</a:t>
            </a:r>
            <a:r>
              <a:rPr lang="ru-RU" sz="2800" dirty="0">
                <a:latin typeface="PT Sans"/>
              </a:rPr>
              <a:t> абстрактный метод</a:t>
            </a:r>
            <a:endParaRPr lang="en-GB" sz="28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8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может объявлять методы из </a:t>
            </a:r>
            <a:r>
              <a:rPr lang="en-GB" sz="2800" dirty="0">
                <a:latin typeface="PT Sans"/>
              </a:rPr>
              <a:t>Object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8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может содержать методы по умолчанию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9D6F45-7511-461C-F4AC-FA43FAAD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279669"/>
            <a:ext cx="2952328" cy="8780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73420E-292A-C53F-939E-2B0EA55DA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8" y="4215998"/>
            <a:ext cx="8352928" cy="7709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EBF336-1A67-825F-7F40-147D1017F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5068321"/>
            <a:ext cx="8352928" cy="6954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5DC32B-D606-7A9C-59C8-9B231FA0E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529" y="5816535"/>
            <a:ext cx="9144000" cy="5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8922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Свойства лямбда-выражений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0467" y="1052736"/>
            <a:ext cx="864306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latin typeface="PT Sans"/>
              </a:rPr>
              <a:t>могут передаваться как параметры методов</a:t>
            </a:r>
          </a:p>
          <a:p>
            <a:pPr marL="457200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latin typeface="PT Sans"/>
              </a:rPr>
              <a:t>можно передавать ссылку на метод</a:t>
            </a:r>
            <a:endParaRPr lang="en-GB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GB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GB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GB" sz="28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</a:pPr>
            <a:endParaRPr lang="en-US" sz="2800" dirty="0">
              <a:latin typeface="PT Sans"/>
            </a:endParaRPr>
          </a:p>
          <a:p>
            <a:pPr marL="914400" lvl="1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800" dirty="0">
                <a:latin typeface="PT Sans"/>
              </a:rPr>
              <a:t> 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800" dirty="0">
                <a:latin typeface="PT Sans"/>
              </a:rPr>
              <a:t>  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2800" dirty="0">
              <a:latin typeface="PT Sans"/>
            </a:endParaRPr>
          </a:p>
          <a:p>
            <a:pPr marL="457200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latin typeface="PT Sans"/>
              </a:rPr>
              <a:t>можно использовать ссылки на конструкторы</a:t>
            </a:r>
          </a:p>
          <a:p>
            <a:pPr marL="457200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800" dirty="0">
                <a:latin typeface="PT Sans"/>
              </a:rPr>
              <a:t>можно возвращать как результат метода</a:t>
            </a:r>
            <a:endParaRPr lang="en-US" sz="2800" dirty="0">
              <a:latin typeface="PT Sans"/>
            </a:endParaRPr>
          </a:p>
          <a:p>
            <a:pPr marL="457200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endParaRPr lang="ru-RU" sz="2800" dirty="0"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92" y="2006843"/>
            <a:ext cx="7404214" cy="160754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9333" b="58000"/>
          <a:stretch/>
        </p:blipFill>
        <p:spPr>
          <a:xfrm>
            <a:off x="752474" y="3830422"/>
            <a:ext cx="7639050" cy="5040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60666"/>
          <a:stretch/>
        </p:blipFill>
        <p:spPr>
          <a:xfrm>
            <a:off x="752474" y="4516978"/>
            <a:ext cx="7639050" cy="60694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31E8D16-BCA7-028B-A2E7-F1903E01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Лямда</a:t>
            </a:r>
            <a:r>
              <a:rPr lang="ru-RU" dirty="0"/>
              <a:t>-выражения, выполняющие несколько операций внутри блока кода</a:t>
            </a: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F03C2CD1-5542-B96D-A818-614C7498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Блочные лямбда-выражения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1CD991-009F-7D12-E4CD-E19128DC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140968"/>
            <a:ext cx="6220693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9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Встроенные функциональные </a:t>
            </a:r>
            <a:br>
              <a:rPr lang="ru-RU" sz="3200" dirty="0"/>
            </a:br>
            <a:r>
              <a:rPr lang="ru-RU" sz="3200" dirty="0"/>
              <a:t>интерфейсы</a:t>
            </a:r>
            <a:endParaRPr lang="ru-RU" sz="1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07504" y="1124744"/>
          <a:ext cx="8928992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73857226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173222072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58605067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15208858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486912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Функциональный интерфейс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Параметры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Возвращаемый тип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Абстрактный метод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Описание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15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Supplier&lt;T&gt;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get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Возвращает</a:t>
                      </a:r>
                      <a:r>
                        <a:rPr lang="ru-RU" sz="1400" baseline="0" dirty="0"/>
                        <a:t> объект типа </a:t>
                      </a:r>
                      <a:r>
                        <a:rPr lang="en-GB" sz="1400" baseline="0" dirty="0"/>
                        <a:t>T</a:t>
                      </a:r>
                      <a:r>
                        <a:rPr lang="ru-RU" sz="1400" baseline="0" dirty="0"/>
                        <a:t>. 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41664"/>
                  </a:ext>
                </a:extLst>
              </a:tr>
              <a:tr h="345152">
                <a:tc>
                  <a:txBody>
                    <a:bodyPr/>
                    <a:lstStyle/>
                    <a:p>
                      <a:r>
                        <a:rPr lang="en-GB" sz="1400" dirty="0"/>
                        <a:t>Consumer&lt;T&gt;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void</a:t>
                      </a:r>
                      <a:r>
                        <a:rPr lang="en-GB" sz="1400" baseline="0" dirty="0"/>
                        <a:t> 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accept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Выполняет</a:t>
                      </a:r>
                      <a:r>
                        <a:rPr lang="ru-RU" sz="1400" baseline="0" dirty="0"/>
                        <a:t> операцию над объектом типа </a:t>
                      </a:r>
                      <a:r>
                        <a:rPr lang="en-GB" sz="1400" baseline="0" dirty="0"/>
                        <a:t>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0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Function</a:t>
                      </a:r>
                      <a:r>
                        <a:rPr lang="en-GB" sz="1400" dirty="0">
                          <a:latin typeface="PT Sans"/>
                        </a:rPr>
                        <a:t>&lt;T, R&gt;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apply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Выполняет</a:t>
                      </a:r>
                      <a:r>
                        <a:rPr lang="ru-RU" sz="1400" baseline="0" dirty="0"/>
                        <a:t> операцию над объектом типа </a:t>
                      </a:r>
                      <a:r>
                        <a:rPr lang="en-GB" sz="1400" baseline="0" dirty="0"/>
                        <a:t>T</a:t>
                      </a:r>
                      <a:r>
                        <a:rPr lang="ru-RU" sz="1400" baseline="0" dirty="0"/>
                        <a:t> и возвращает объект типа </a:t>
                      </a:r>
                      <a:r>
                        <a:rPr lang="en-GB" sz="1400" baseline="0" dirty="0"/>
                        <a:t>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Predicate</a:t>
                      </a:r>
                      <a:r>
                        <a:rPr lang="en-GB" sz="1400" dirty="0">
                          <a:latin typeface="PT Sans"/>
                        </a:rPr>
                        <a:t>&lt;T&gt;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boolean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Определяет</a:t>
                      </a:r>
                      <a:r>
                        <a:rPr lang="ru-RU" sz="1400" baseline="0" dirty="0"/>
                        <a:t>, удовлетворяет ли объект типа </a:t>
                      </a:r>
                      <a:r>
                        <a:rPr lang="en-GB" sz="1400" baseline="0" dirty="0"/>
                        <a:t>T</a:t>
                      </a:r>
                      <a:r>
                        <a:rPr lang="ru-RU" sz="1400" baseline="0" dirty="0"/>
                        <a:t> некоторому условию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9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/>
                        <a:t>UnaryOperator</a:t>
                      </a:r>
                      <a:r>
                        <a:rPr lang="en-GB" sz="1400" dirty="0">
                          <a:latin typeface="PT Sans"/>
                        </a:rPr>
                        <a:t>&lt;T&gt;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apply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Выполняет унарную</a:t>
                      </a:r>
                      <a:r>
                        <a:rPr lang="ru-RU" sz="1400" baseline="0" dirty="0"/>
                        <a:t> операцию над объектом типа </a:t>
                      </a:r>
                      <a:r>
                        <a:rPr lang="en-GB" sz="1400" baseline="0" dirty="0"/>
                        <a:t>T</a:t>
                      </a:r>
                      <a:r>
                        <a:rPr lang="ru-RU" sz="1400" baseline="0" dirty="0"/>
                        <a:t> и возвращает результат того же типа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7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/>
                        <a:t>BinaryOperator</a:t>
                      </a:r>
                      <a:r>
                        <a:rPr lang="en-GB" sz="1400" dirty="0"/>
                        <a:t>&lt;T,</a:t>
                      </a:r>
                      <a:r>
                        <a:rPr lang="en-GB" sz="1400" baseline="0" dirty="0"/>
                        <a:t> T&gt;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T, 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apply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/>
                        <a:t>Выполняет логическую операцию над двумя объектами типа </a:t>
                      </a:r>
                      <a:r>
                        <a:rPr lang="en-GB" sz="1400" dirty="0"/>
                        <a:t>T</a:t>
                      </a:r>
                      <a:r>
                        <a:rPr lang="ru-RU" sz="1400" dirty="0"/>
                        <a:t> и возвращает результат</a:t>
                      </a:r>
                      <a:r>
                        <a:rPr lang="ru-RU" sz="1400" baseline="0" dirty="0"/>
                        <a:t> того же типа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3864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GB" sz="3600" dirty="0"/>
              <a:t>Stream API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052736"/>
            <a:ext cx="89289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4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Появился в </a:t>
            </a:r>
            <a:r>
              <a:rPr lang="en-US" sz="2600" dirty="0">
                <a:latin typeface="PT Sans"/>
              </a:rPr>
              <a:t>Java 8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600" dirty="0">
                <a:latin typeface="PT Sans"/>
              </a:rPr>
              <a:t> </a:t>
            </a:r>
            <a:r>
              <a:rPr lang="ru-RU" sz="2600" dirty="0">
                <a:latin typeface="PT Sans"/>
              </a:rPr>
              <a:t>Используется для упрощения работы с данными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600" dirty="0">
                <a:latin typeface="PT Sans"/>
              </a:rPr>
              <a:t> Поддерживает лямбда-выражения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FEF0976-47C0-4B22-AC99-749087CABC32}"/>
              </a:ext>
            </a:extLst>
          </p:cNvPr>
          <p:cNvGrpSpPr/>
          <p:nvPr/>
        </p:nvGrpSpPr>
        <p:grpSpPr>
          <a:xfrm>
            <a:off x="755576" y="2527985"/>
            <a:ext cx="7632848" cy="720080"/>
            <a:chOff x="899484" y="2533426"/>
            <a:chExt cx="7632848" cy="72008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01CB0E03-16A3-41C3-922B-71A4922EFED1}"/>
                </a:ext>
              </a:extLst>
            </p:cNvPr>
            <p:cNvSpPr/>
            <p:nvPr/>
          </p:nvSpPr>
          <p:spPr>
            <a:xfrm>
              <a:off x="899484" y="2533426"/>
              <a:ext cx="1944000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Источник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484F9F0-2391-4CEB-B971-D3BCA657C801}"/>
                </a:ext>
              </a:extLst>
            </p:cNvPr>
            <p:cNvSpPr/>
            <p:nvPr/>
          </p:nvSpPr>
          <p:spPr>
            <a:xfrm>
              <a:off x="3743908" y="2533426"/>
              <a:ext cx="1944000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Промежуточные операторы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FA412DC0-27F9-467A-842B-FCE84593D3E8}"/>
                </a:ext>
              </a:extLst>
            </p:cNvPr>
            <p:cNvSpPr/>
            <p:nvPr/>
          </p:nvSpPr>
          <p:spPr>
            <a:xfrm>
              <a:off x="6588332" y="2533426"/>
              <a:ext cx="1944000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Терминальный оператор</a:t>
              </a:r>
            </a:p>
          </p:txBody>
        </p:sp>
      </p:grp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1663336-9399-48E2-8FF0-4D2E2D6E84B1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2699576" y="2888025"/>
            <a:ext cx="900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B4A3F46-DCCE-4BA0-92D4-8EDFC65D5D9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44000" y="2888025"/>
            <a:ext cx="900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B77095-CC8F-482D-97F6-99FB716AEB9D}"/>
              </a:ext>
            </a:extLst>
          </p:cNvPr>
          <p:cNvSpPr txBox="1"/>
          <p:nvPr/>
        </p:nvSpPr>
        <p:spPr>
          <a:xfrm>
            <a:off x="2699576" y="2611026"/>
            <a:ext cx="89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элементы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F9978-8406-4A8D-8454-E3C63912DC06}"/>
              </a:ext>
            </a:extLst>
          </p:cNvPr>
          <p:cNvSpPr txBox="1"/>
          <p:nvPr/>
        </p:nvSpPr>
        <p:spPr>
          <a:xfrm>
            <a:off x="5544000" y="2611025"/>
            <a:ext cx="89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элементы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3DD1B7-A580-4F03-A37E-BE3E028CFA79}"/>
              </a:ext>
            </a:extLst>
          </p:cNvPr>
          <p:cNvSpPr txBox="1"/>
          <p:nvPr/>
        </p:nvSpPr>
        <p:spPr>
          <a:xfrm>
            <a:off x="107504" y="3362216"/>
            <a:ext cx="89289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latin typeface="PT Sans"/>
              </a:rPr>
              <a:t>Источник – коллекции, массивы или методы, предоставляющие данные для обработки</a:t>
            </a: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latin typeface="PT Sans"/>
              </a:rPr>
              <a:t>Промежуточные операторы – обрабатывают поступающие элементы и возвращают объект типа </a:t>
            </a:r>
            <a:r>
              <a:rPr lang="en-US" sz="2400" dirty="0">
                <a:latin typeface="PT Sans"/>
              </a:rPr>
              <a:t>Stream</a:t>
            </a:r>
            <a:r>
              <a:rPr lang="ru-RU" sz="2400" dirty="0">
                <a:latin typeface="PT Sans"/>
              </a:rPr>
              <a:t>. Цепочка вызовов может содержать несколько промежуточных операторов.</a:t>
            </a: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latin typeface="PT Sans"/>
              </a:rPr>
              <a:t>Терминальный оператор – обрабатывает элементы и завершает работу стрима, поэтому в цепочке может быть только один.</a:t>
            </a:r>
          </a:p>
        </p:txBody>
      </p:sp>
    </p:spTree>
    <p:extLst>
      <p:ext uri="{BB962C8B-B14F-4D97-AF65-F5344CB8AC3E}">
        <p14:creationId xmlns:p14="http://schemas.microsoft.com/office/powerpoint/2010/main" val="190703375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olitech">
  <a:themeElements>
    <a:clrScheme name="Polytech 1">
      <a:dk1>
        <a:srgbClr val="424242"/>
      </a:dk1>
      <a:lt1>
        <a:srgbClr val="FFFFFF"/>
      </a:lt1>
      <a:dk2>
        <a:srgbClr val="000000"/>
      </a:dk2>
      <a:lt2>
        <a:srgbClr val="FFFFFF"/>
      </a:lt2>
      <a:accent1>
        <a:srgbClr val="13B14A"/>
      </a:accent1>
      <a:accent2>
        <a:srgbClr val="0696D7"/>
      </a:accent2>
      <a:accent3>
        <a:srgbClr val="32BCAD"/>
      </a:accent3>
      <a:accent4>
        <a:srgbClr val="A6F900"/>
      </a:accent4>
      <a:accent5>
        <a:srgbClr val="005E30"/>
      </a:accent5>
      <a:accent6>
        <a:srgbClr val="007272"/>
      </a:accent6>
      <a:hlink>
        <a:srgbClr val="0595D7"/>
      </a:hlink>
      <a:folHlink>
        <a:srgbClr val="007F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8584E016-AE18-9B41-80FF-BC88C17723AD}"/>
    </a:ext>
  </a:extLst>
</a:theme>
</file>

<file path=ppt/theme/theme2.xml><?xml version="1.0" encoding="utf-8"?>
<a:theme xmlns:a="http://schemas.openxmlformats.org/drawingml/2006/main" name="Custom Design">
  <a:themeElements>
    <a:clrScheme name="Autodesk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58A8"/>
      </a:accent1>
      <a:accent2>
        <a:srgbClr val="87BC40"/>
      </a:accent2>
      <a:accent3>
        <a:srgbClr val="32BCAD"/>
      </a:accent3>
      <a:accent4>
        <a:srgbClr val="0696D7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FD3392EC-DF04-5148-BE1D-1CC33D1739C1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</Template>
  <TotalTime>5802</TotalTime>
  <Words>593</Words>
  <Application>Microsoft Office PowerPoint</Application>
  <PresentationFormat>Экран (4:3)</PresentationFormat>
  <Paragraphs>156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Calibri</vt:lpstr>
      <vt:lpstr>Frutiger Next LT W1G</vt:lpstr>
      <vt:lpstr>PT Sans</vt:lpstr>
      <vt:lpstr>PT Sans Caption</vt:lpstr>
      <vt:lpstr>Wingdings</vt:lpstr>
      <vt:lpstr>Politech</vt:lpstr>
      <vt:lpstr>Custom Design</vt:lpstr>
      <vt:lpstr>Объектно-ориентированное программирование</vt:lpstr>
      <vt:lpstr>План лекции</vt:lpstr>
      <vt:lpstr>Лямбда-выражение и  функциональный интерфейс</vt:lpstr>
      <vt:lpstr>Лямбда-выражения</vt:lpstr>
      <vt:lpstr>Функциональные интерфейсы</vt:lpstr>
      <vt:lpstr>Свойства лямбда-выражений</vt:lpstr>
      <vt:lpstr>Блочные лямбда-выражения</vt:lpstr>
      <vt:lpstr>Встроенные функциональные  интерфейсы</vt:lpstr>
      <vt:lpstr>Stream API</vt:lpstr>
      <vt:lpstr>Особенность работы Stream</vt:lpstr>
      <vt:lpstr>BaseStream</vt:lpstr>
      <vt:lpstr>Primitives Stream</vt:lpstr>
      <vt:lpstr>Параллельные стримы</vt:lpstr>
      <vt:lpstr>Optional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Lorgar</dc:creator>
  <cp:lastModifiedBy>Кущенко Александр Евгеньевич</cp:lastModifiedBy>
  <cp:revision>78</cp:revision>
  <dcterms:created xsi:type="dcterms:W3CDTF">2018-02-06T12:14:09Z</dcterms:created>
  <dcterms:modified xsi:type="dcterms:W3CDTF">2023-04-13T07:17:43Z</dcterms:modified>
</cp:coreProperties>
</file>