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3" r:id="rId2"/>
  </p:sldMasterIdLst>
  <p:notesMasterIdLst>
    <p:notesMasterId r:id="rId35"/>
  </p:notesMasterIdLst>
  <p:sldIdLst>
    <p:sldId id="256" r:id="rId3"/>
    <p:sldId id="342" r:id="rId4"/>
    <p:sldId id="345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76" r:id="rId21"/>
    <p:sldId id="377" r:id="rId22"/>
    <p:sldId id="364" r:id="rId23"/>
    <p:sldId id="365" r:id="rId24"/>
    <p:sldId id="35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263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66928" autoAdjust="0"/>
  </p:normalViewPr>
  <p:slideViewPr>
    <p:cSldViewPr>
      <p:cViewPr varScale="1">
        <p:scale>
          <a:sx n="83" d="100"/>
          <a:sy n="83" d="100"/>
        </p:scale>
        <p:origin x="266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BBE0F-6D6C-4BEC-9FE8-C13660E6F4C6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465F8-5C3E-4EEB-9AF5-497B6BE796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i="0" dirty="0">
              <a:solidFill>
                <a:srgbClr val="57606A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09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7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856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55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210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16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0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0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26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3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i="0" dirty="0">
              <a:solidFill>
                <a:srgbClr val="57606A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573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811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187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406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03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406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019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513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92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22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43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0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75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4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798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23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3444948"/>
            <a:ext cx="9144000" cy="1365177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588425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0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61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-10160" y="5394961"/>
            <a:ext cx="9144000" cy="792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12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363" y="5572329"/>
            <a:ext cx="56254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50" b="1" i="0" dirty="0" err="1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PT Sans" charset="-52"/>
                <a:ea typeface="PT Sans" charset="-52"/>
                <a:cs typeface="PT Sans" charset="-52"/>
              </a:rPr>
              <a:t>Политех</a:t>
            </a:r>
            <a:r>
              <a:rPr lang="ru-RU" sz="2250" b="1" i="0" dirty="0">
                <a:latin typeface="PT Sans" charset="-52"/>
                <a:ea typeface="PT Sans" charset="-52"/>
                <a:cs typeface="PT Sans" charset="-52"/>
              </a:rPr>
              <a:t> – знания высоких достижений</a:t>
            </a:r>
          </a:p>
        </p:txBody>
      </p:sp>
      <p:pic>
        <p:nvPicPr>
          <p:cNvPr id="6" name="Изображение 5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9" y="5340805"/>
            <a:ext cx="846636" cy="8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62472"/>
            <a:ext cx="9144000" cy="795527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6208583"/>
            <a:ext cx="6800632" cy="51759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35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 Петра Великого</a:t>
            </a: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968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14" y="4925140"/>
            <a:ext cx="9144000" cy="1015633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627773" y="4925140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1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48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46613" y="1417644"/>
            <a:ext cx="4040187" cy="4767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20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0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46568" y="1417640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646568" y="3602029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46568" y="3852668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4646568" y="6037056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Группа 17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9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Прямоугольник 19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29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with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3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0" name="Объект 9"/>
          <p:cNvSpPr>
            <a:spLocks noGrp="1"/>
          </p:cNvSpPr>
          <p:nvPr>
            <p:ph sz="quarter" idx="10"/>
          </p:nvPr>
        </p:nvSpPr>
        <p:spPr>
          <a:xfrm>
            <a:off x="535729" y="1067200"/>
            <a:ext cx="8150222" cy="528280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7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3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924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22.05.2023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993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22.05.2023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40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 (1 column)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5202015"/>
            <a:ext cx="9144893" cy="8620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808080">
                <a:alpha val="12000"/>
              </a:srgbClr>
            </a:outerShdw>
          </a:effectLst>
        </p:spPr>
        <p:txBody>
          <a:bodyPr lIns="25717" rIns="25717" anchor="ctr"/>
          <a:lstStyle/>
          <a:p>
            <a:pPr>
              <a:defRPr sz="2000" b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Frutiger Next LT W1G"/>
              </a:defRPr>
            </a:pPr>
            <a:endParaRPr sz="1125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881418" y="5386274"/>
            <a:ext cx="5626025" cy="352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4" tIns="7144" rIns="7144" bIns="7144">
            <a:spAutoFit/>
          </a:bodyPr>
          <a:lstStyle/>
          <a:p>
            <a:pPr>
              <a:defRPr sz="3900"/>
            </a:pPr>
            <a:r>
              <a:rPr sz="2194"/>
              <a:t>Политех – знания высоких достижений</a:t>
            </a:r>
          </a:p>
        </p:txBody>
      </p:sp>
      <p:pic>
        <p:nvPicPr>
          <p:cNvPr id="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200" y="5268519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5862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44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474127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94474"/>
            <a:ext cx="9144000" cy="56352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257962" y="6417472"/>
            <a:ext cx="2785790" cy="300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07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0" y="1820074"/>
            <a:ext cx="9144000" cy="3066252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73" tIns="28686" rIns="57373" bIns="28686" anchor="ctr"/>
          <a:lstStyle>
            <a:lvl1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37084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41656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46228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50800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sz="1800">
              <a:solidFill>
                <a:srgbClr val="FFFFFF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1" y="2318046"/>
            <a:ext cx="5397358" cy="1205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531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3" y="3533805"/>
            <a:ext cx="5397356" cy="4284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396225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1" y="426720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049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/Chapter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" y="2153450"/>
            <a:ext cx="9143106" cy="2371725"/>
          </a:xfrm>
          <a:prstGeom prst="rect">
            <a:avLst/>
          </a:prstGeom>
          <a:gradFill flip="none" rotWithShape="1">
            <a:gsLst>
              <a:gs pos="20000">
                <a:schemeClr val="bg2">
                  <a:alpha val="88000"/>
                </a:schemeClr>
              </a:gs>
              <a:gs pos="100000">
                <a:schemeClr val="bg2">
                  <a:alpha val="50000"/>
                </a:schemeClr>
              </a:gs>
            </a:gsLst>
            <a:lin ang="0" scaled="1"/>
            <a:tileRect/>
          </a:gradFill>
        </p:spPr>
        <p:txBody>
          <a:bodyPr vert="horz" lIns="0" tIns="0" rIns="0" bIns="0" anchor="ctr" anchorCtr="0"/>
          <a:lstStyle>
            <a:lvl1pPr marL="462809" algn="l">
              <a:defRPr sz="3374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71" y="6008410"/>
            <a:ext cx="8974084" cy="348587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US" sz="619" smtClean="0">
                <a:solidFill>
                  <a:schemeClr val="bg1">
                    <a:lumMod val="6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28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"/>
            <a:ext cx="9144000" cy="64579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99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689024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3663952"/>
            <a:ext cx="6800632" cy="708024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139546"/>
            <a:ext cx="9144000" cy="71845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политехнический университет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1 column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5" name="Группа 9"/>
          <p:cNvGrpSpPr/>
          <p:nvPr/>
        </p:nvGrpSpPr>
        <p:grpSpPr>
          <a:xfrm>
            <a:off x="0" y="6509722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635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2779058" y="-9435"/>
            <a:ext cx="5906893" cy="874143"/>
          </a:xfrm>
          <a:prstGeom prst="rect">
            <a:avLst/>
          </a:prstGeom>
        </p:spPr>
        <p:txBody>
          <a:bodyPr anchor="b"/>
          <a:lstStyle>
            <a:lvl1pPr algn="l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8432800" y="6577601"/>
            <a:ext cx="622300" cy="381999"/>
          </a:xfrm>
          <a:prstGeom prst="rect">
            <a:avLst/>
          </a:prstGeom>
        </p:spPr>
        <p:txBody>
          <a:bodyPr vert="horz" wrap="square" lIns="137567" tIns="68783" rIns="137567" bIns="68783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511800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1pPr>
            <a:lvl2pPr marL="511800" indent="-223911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2pPr>
            <a:lvl3pPr marL="1023598" indent="-447824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3pPr>
            <a:lvl4pPr marL="1535398" indent="-671736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4pPr>
            <a:lvl5pPr marL="2047196" indent="-895649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5pPr>
            <a:lvl6pPr marL="1439436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6pPr>
            <a:lvl7pPr marL="1727322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7pPr>
            <a:lvl8pPr marL="2015209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8pPr>
            <a:lvl9pPr marL="2303095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432800" y="6519269"/>
            <a:ext cx="62230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fld id="{7C255520-DBB6-43F2-B368-8693D036D2A7}" type="slidenum">
              <a:rPr lang="ru-RU" sz="160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pPr algn="ctr"/>
              <a:t>‹#›</a:t>
            </a:fld>
            <a:endParaRPr lang="ru-RU" sz="16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5" name="Shape 216"/>
          <p:cNvSpPr txBox="1">
            <a:spLocks/>
          </p:cNvSpPr>
          <p:nvPr/>
        </p:nvSpPr>
        <p:spPr>
          <a:xfrm>
            <a:off x="0" y="6529376"/>
            <a:ext cx="8523890" cy="33633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095" rtl="0" eaLnBrk="1" fontAlgn="base" hangingPunct="1"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rgbClr val="424242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pPr algn="l"/>
            <a:endParaRPr kumimoji="0" lang="ru-RU" sz="11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Изображение 2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content_radial_grad">
    <p:bg>
      <p:bgPr>
        <a:gradFill flip="none" rotWithShape="1">
          <a:gsLst>
            <a:gs pos="46000">
              <a:schemeClr val="bg1"/>
            </a:gs>
            <a:gs pos="100000">
              <a:schemeClr val="bg1">
                <a:lumMod val="85000"/>
                <a:alpha val="7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 content_radial_grad">
    <p:bg>
      <p:bgPr>
        <a:blipFill dpi="0" rotWithShape="1">
          <a:blip r:embed="rId2" cstate="print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</p:sldLayoutIdLst>
  <p:txStyles>
    <p:titleStyle>
      <a:lvl1pPr algn="l" defTabSz="457095" rtl="0" eaLnBrk="1" fontAlgn="base" hangingPunct="1">
        <a:spcBef>
          <a:spcPct val="0"/>
        </a:spcBef>
        <a:spcAft>
          <a:spcPct val="0"/>
        </a:spcAft>
        <a:defRPr sz="2531" b="1" kern="1200">
          <a:solidFill>
            <a:srgbClr val="1B58A8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2pPr>
      <a:lvl3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3pPr>
      <a:lvl4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4pPr>
      <a:lvl5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5pPr>
      <a:lvl6pPr marL="257115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6pPr>
      <a:lvl7pPr marL="514232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7pPr>
      <a:lvl8pPr marL="771347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8pPr>
      <a:lvl9pPr marL="1028463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9pPr>
    </p:titleStyle>
    <p:bodyStyle>
      <a:lvl1pPr marL="385674" indent="-385674" algn="l" defTabSz="457095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kumimoji="1" sz="2531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marL="742779" indent="-285684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25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2pPr>
      <a:lvl3pPr marL="1142737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3pPr>
      <a:lvl4pPr marL="1599832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518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4pPr>
      <a:lvl5pPr marL="2056925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35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5pPr>
      <a:lvl6pPr marL="2514051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 dt="0"/>
  <p:txStyles>
    <p:titleStyle>
      <a:lvl1pPr algn="ctr" defTabSz="286577" rtl="0" eaLnBrk="1" fontAlgn="base" hangingPunct="1">
        <a:spcBef>
          <a:spcPct val="0"/>
        </a:spcBef>
        <a:spcAft>
          <a:spcPct val="0"/>
        </a:spcAft>
        <a:defRPr kumimoji="1" sz="2756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257115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514232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771347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028463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14263" indent="-214263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466023" indent="-17855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74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16889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18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03465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290043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57754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6pPr>
      <a:lvl7pPr marL="1864373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7pPr>
      <a:lvl8pPr marL="2151200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8pPr>
      <a:lvl9pPr marL="243802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682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3652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6048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730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34133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2096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778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94614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sz="3600" b="0"/>
              <a:t>Объектно-ориентированное программирование</a:t>
            </a:r>
            <a:endParaRPr lang="ru-RU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ru-RU" sz="2400" dirty="0"/>
              <a:t>Возможность создать класс, описывающий тело потока и наследующий от класса, отличного от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Thread</a:t>
            </a:r>
            <a:endParaRPr lang="ru-RU" sz="24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ru-RU" sz="2400" dirty="0"/>
              <a:t>Объект вашего класса не является объектом потока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ru-RU" sz="2400" dirty="0"/>
              <a:t>Невозможно использовать напрямую методы класса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Thread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ru-RU" sz="2400" dirty="0"/>
              <a:t>Можно получить ссылку на объект текущего потока</a:t>
            </a:r>
            <a:r>
              <a:rPr lang="en-US" sz="2400" dirty="0"/>
              <a:t> </a:t>
            </a:r>
            <a:r>
              <a:rPr lang="ru-RU" sz="2400" dirty="0"/>
              <a:t>с помощью статического метода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</a:rPr>
              <a:t>currentThread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ru-RU" sz="2400" b="1" dirty="0">
                <a:solidFill>
                  <a:schemeClr val="accent1"/>
                </a:solidFill>
              </a:rPr>
              <a:t> </a:t>
            </a:r>
            <a:r>
              <a:rPr lang="ru-RU" sz="2400" dirty="0"/>
              <a:t>класса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Thread</a:t>
            </a:r>
            <a:endParaRPr lang="ru-RU" sz="2400" b="1" dirty="0">
              <a:solidFill>
                <a:schemeClr val="accent1"/>
              </a:solidFill>
              <a:latin typeface="Courier New" pitchFamily="49" charset="0"/>
            </a:endParaRPr>
          </a:p>
          <a:p>
            <a:pPr marL="59999" indent="0">
              <a:buNone/>
            </a:pP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Особенности реализации интерфейса </a:t>
            </a:r>
            <a:r>
              <a:rPr lang="en-US" sz="2800" dirty="0"/>
              <a:t>Runnable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94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 dirty="0" err="1"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start</a:t>
            </a:r>
            <a:r>
              <a:rPr lang="ru-RU" sz="2400" b="1" dirty="0">
                <a:latin typeface="Courier New" pitchFamily="49" charset="0"/>
              </a:rPr>
              <a:t>()</a:t>
            </a:r>
            <a:b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000" dirty="0"/>
              <a:t>Запускает выполнение потока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ru-RU" sz="2400" b="1" dirty="0" err="1"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stop</a:t>
            </a:r>
            <a:r>
              <a:rPr lang="ru-RU" sz="2400" b="1" dirty="0">
                <a:latin typeface="Courier New" pitchFamily="49" charset="0"/>
              </a:rPr>
              <a:t>()</a:t>
            </a:r>
            <a:br>
              <a:rPr lang="ru-RU" sz="24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000" dirty="0"/>
              <a:t>Прекращает выполнение потока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2400" b="1" dirty="0" err="1"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suspend</a:t>
            </a:r>
            <a:r>
              <a:rPr lang="ru-RU" sz="2400" b="1" dirty="0">
                <a:latin typeface="Courier New" pitchFamily="49" charset="0"/>
              </a:rPr>
              <a:t>()</a:t>
            </a:r>
            <a:br>
              <a:rPr lang="ru-RU" sz="24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000" dirty="0"/>
              <a:t>Приостанавливает выполнение потока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2400" b="1" dirty="0" err="1"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resume</a:t>
            </a:r>
            <a:r>
              <a:rPr lang="ru-RU" sz="2400" b="1" dirty="0">
                <a:latin typeface="Courier New" pitchFamily="49" charset="0"/>
              </a:rPr>
              <a:t>()</a:t>
            </a:r>
            <a:br>
              <a:rPr lang="ru-RU" sz="24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000" dirty="0"/>
              <a:t>Возобновляет выполнение потока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b="1" dirty="0">
                <a:latin typeface="Courier New" pitchFamily="49" charset="0"/>
              </a:rPr>
              <a:t>void join()</a:t>
            </a:r>
            <a:b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000" dirty="0"/>
              <a:t>Останавливает выполнение текущего потока до завершения потока, у объекта которого был вызван метод</a:t>
            </a:r>
            <a:endParaRPr lang="en-US" sz="24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2400" b="1" dirty="0" err="1">
                <a:latin typeface="Courier New" pitchFamily="49" charset="0"/>
              </a:rPr>
              <a:t>static</a:t>
            </a:r>
            <a:r>
              <a:rPr lang="ru-RU" sz="2400" b="1" dirty="0">
                <a:latin typeface="Courier New" pitchFamily="49" charset="0"/>
              </a:rPr>
              <a:t> </a:t>
            </a:r>
            <a:r>
              <a:rPr lang="ru-RU" sz="2400" b="1" dirty="0" err="1"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sleep</a:t>
            </a:r>
            <a:r>
              <a:rPr lang="ru-RU" sz="2400" b="1" dirty="0">
                <a:latin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</a:rPr>
              <a:t>long</a:t>
            </a:r>
            <a:r>
              <a:rPr lang="ru-RU" sz="2400" b="1" dirty="0">
                <a:latin typeface="Courier New" pitchFamily="49" charset="0"/>
              </a:rPr>
              <a:t> </a:t>
            </a:r>
            <a:r>
              <a:rPr lang="ru-RU" sz="2400" b="1" dirty="0" err="1">
                <a:latin typeface="Courier New" pitchFamily="49" charset="0"/>
              </a:rPr>
              <a:t>millis</a:t>
            </a:r>
            <a:r>
              <a:rPr lang="ru-RU" sz="2400" b="1" dirty="0">
                <a:latin typeface="Courier New" pitchFamily="49" charset="0"/>
              </a:rPr>
              <a:t>)</a:t>
            </a:r>
            <a:b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000" dirty="0"/>
              <a:t>Останавливает выполнение текущего потока как минимум на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millis</a:t>
            </a:r>
            <a:r>
              <a:rPr lang="en-US" sz="2000" dirty="0"/>
              <a:t> </a:t>
            </a:r>
            <a:r>
              <a:rPr lang="ru-RU" sz="2000" dirty="0"/>
              <a:t>миллисекунд</a:t>
            </a:r>
          </a:p>
          <a:p>
            <a:pPr>
              <a:lnSpc>
                <a:spcPct val="80000"/>
              </a:lnSpc>
            </a:pPr>
            <a:r>
              <a:rPr lang="ru-RU" sz="2400" b="1" dirty="0" err="1">
                <a:latin typeface="Courier New" pitchFamily="49" charset="0"/>
              </a:rPr>
              <a:t>static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</a:rPr>
              <a:t>void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</a:rPr>
              <a:t>yield</a:t>
            </a:r>
            <a:r>
              <a:rPr lang="ru-RU" sz="2400" b="1" dirty="0">
                <a:latin typeface="Courier New" pitchFamily="49" charset="0"/>
              </a:rPr>
              <a:t>()</a:t>
            </a:r>
            <a:r>
              <a:rPr lang="ru-RU" sz="2800" dirty="0"/>
              <a:t> </a:t>
            </a:r>
            <a:br>
              <a:rPr lang="ru-RU" sz="2800" dirty="0">
                <a:solidFill>
                  <a:schemeClr val="accent1"/>
                </a:solidFill>
              </a:rPr>
            </a:br>
            <a:r>
              <a:rPr lang="ru-RU" sz="2000" dirty="0"/>
              <a:t>Приостанавливает выполнение текущего потока, предоставляет возможность выполнять другие потоки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Управление потокам</a:t>
            </a:r>
          </a:p>
        </p:txBody>
      </p:sp>
    </p:spTree>
    <p:extLst>
      <p:ext uri="{BB962C8B-B14F-4D97-AF65-F5344CB8AC3E}">
        <p14:creationId xmlns:p14="http://schemas.microsoft.com/office/powerpoint/2010/main" val="342124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5050904" cy="476728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sz="2400" dirty="0"/>
              <a:t>Каждый поток находится в группе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sz="2400" dirty="0"/>
              <a:t>Группы потоков образуют дерево, корнем служит начальная группа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sz="2400" dirty="0"/>
              <a:t>Поток не имеет доступа к информации о родительской группе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sz="2400" dirty="0"/>
              <a:t>Изменение параметров и состояния группы влияет на все входящие в нее потоки</a:t>
            </a:r>
            <a:endParaRPr lang="ru-RU" sz="1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Группы потоков (</a:t>
            </a:r>
            <a:r>
              <a:rPr lang="en-US" sz="2800" dirty="0" err="1"/>
              <a:t>ThreadGroup</a:t>
            </a:r>
            <a:r>
              <a:rPr lang="ru-RU" sz="2800" dirty="0"/>
              <a:t>)</a:t>
            </a:r>
          </a:p>
        </p:txBody>
      </p:sp>
      <p:grpSp>
        <p:nvGrpSpPr>
          <p:cNvPr id="35" name="Group 6">
            <a:extLst>
              <a:ext uri="{FF2B5EF4-FFF2-40B4-BE49-F238E27FC236}">
                <a16:creationId xmlns:a16="http://schemas.microsoft.com/office/drawing/2014/main" id="{C14E871A-C773-F931-F04C-702934E6E69D}"/>
              </a:ext>
            </a:extLst>
          </p:cNvPr>
          <p:cNvGrpSpPr>
            <a:grpSpLocks/>
          </p:cNvGrpSpPr>
          <p:nvPr/>
        </p:nvGrpSpPr>
        <p:grpSpPr bwMode="auto">
          <a:xfrm>
            <a:off x="5435029" y="1441290"/>
            <a:ext cx="3384550" cy="2303462"/>
            <a:chOff x="3470" y="1117"/>
            <a:chExt cx="2132" cy="1451"/>
          </a:xfrm>
        </p:grpSpPr>
        <p:sp>
          <p:nvSpPr>
            <p:cNvPr id="36" name="AutoShape 7">
              <a:extLst>
                <a:ext uri="{FF2B5EF4-FFF2-40B4-BE49-F238E27FC236}">
                  <a16:creationId xmlns:a16="http://schemas.microsoft.com/office/drawing/2014/main" id="{2DD9BA8C-8BB0-5839-7C6C-91AF61C31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3"/>
              <a:ext cx="1996" cy="1315"/>
            </a:xfrm>
            <a:prstGeom prst="bevel">
              <a:avLst>
                <a:gd name="adj" fmla="val 403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A4068B50-6138-6D48-6091-AECF2EBF1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117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b="1" dirty="0"/>
                <a:t>TG1</a:t>
              </a:r>
              <a:endParaRPr kumimoji="1" lang="ru-RU" b="1" dirty="0"/>
            </a:p>
          </p:txBody>
        </p:sp>
      </p:grpSp>
      <p:grpSp>
        <p:nvGrpSpPr>
          <p:cNvPr id="38" name="Group 9">
            <a:extLst>
              <a:ext uri="{FF2B5EF4-FFF2-40B4-BE49-F238E27FC236}">
                <a16:creationId xmlns:a16="http://schemas.microsoft.com/office/drawing/2014/main" id="{36C97B66-C383-9534-30BA-540C9D939C77}"/>
              </a:ext>
            </a:extLst>
          </p:cNvPr>
          <p:cNvGrpSpPr>
            <a:grpSpLocks/>
          </p:cNvGrpSpPr>
          <p:nvPr/>
        </p:nvGrpSpPr>
        <p:grpSpPr bwMode="auto">
          <a:xfrm>
            <a:off x="5781104" y="2487452"/>
            <a:ext cx="2895600" cy="1114425"/>
            <a:chOff x="3687" y="1776"/>
            <a:chExt cx="1824" cy="702"/>
          </a:xfrm>
        </p:grpSpPr>
        <p:sp>
          <p:nvSpPr>
            <p:cNvPr id="39" name="AutoShape 10">
              <a:extLst>
                <a:ext uri="{FF2B5EF4-FFF2-40B4-BE49-F238E27FC236}">
                  <a16:creationId xmlns:a16="http://schemas.microsoft.com/office/drawing/2014/main" id="{6ED1B920-C4E2-3B5A-94C7-FAFCC4AE7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843"/>
              <a:ext cx="1769" cy="635"/>
            </a:xfrm>
            <a:prstGeom prst="bevel">
              <a:avLst>
                <a:gd name="adj" fmla="val 6019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Text Box 11">
              <a:extLst>
                <a:ext uri="{FF2B5EF4-FFF2-40B4-BE49-F238E27FC236}">
                  <a16:creationId xmlns:a16="http://schemas.microsoft.com/office/drawing/2014/main" id="{1A0C5E1C-FC8C-4237-1F88-46E535FE4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7" y="1776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b="1"/>
                <a:t>TG3</a:t>
              </a:r>
              <a:endParaRPr kumimoji="1" lang="ru-RU" b="1"/>
            </a:p>
          </p:txBody>
        </p:sp>
      </p:grpSp>
      <p:grpSp>
        <p:nvGrpSpPr>
          <p:cNvPr id="41" name="Group 12">
            <a:extLst>
              <a:ext uri="{FF2B5EF4-FFF2-40B4-BE49-F238E27FC236}">
                <a16:creationId xmlns:a16="http://schemas.microsoft.com/office/drawing/2014/main" id="{56723C9E-B56E-5785-B706-DD17A37E6EA2}"/>
              </a:ext>
            </a:extLst>
          </p:cNvPr>
          <p:cNvGrpSpPr>
            <a:grpSpLocks/>
          </p:cNvGrpSpPr>
          <p:nvPr/>
        </p:nvGrpSpPr>
        <p:grpSpPr bwMode="auto">
          <a:xfrm>
            <a:off x="5943029" y="2692240"/>
            <a:ext cx="1654175" cy="811212"/>
            <a:chOff x="3789" y="1905"/>
            <a:chExt cx="1042" cy="511"/>
          </a:xfrm>
        </p:grpSpPr>
        <p:sp>
          <p:nvSpPr>
            <p:cNvPr id="42" name="AutoShape 13">
              <a:extLst>
                <a:ext uri="{FF2B5EF4-FFF2-40B4-BE49-F238E27FC236}">
                  <a16:creationId xmlns:a16="http://schemas.microsoft.com/office/drawing/2014/main" id="{2BFA5524-4D65-A747-681D-A1358B56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963"/>
              <a:ext cx="998" cy="453"/>
            </a:xfrm>
            <a:prstGeom prst="bevel">
              <a:avLst>
                <a:gd name="adj" fmla="val 7949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3" name="Text Box 14">
              <a:extLst>
                <a:ext uri="{FF2B5EF4-FFF2-40B4-BE49-F238E27FC236}">
                  <a16:creationId xmlns:a16="http://schemas.microsoft.com/office/drawing/2014/main" id="{31AB20DB-86B3-4024-0760-F602D7CA1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1905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b="1"/>
                <a:t>TG4</a:t>
              </a:r>
              <a:endParaRPr kumimoji="1" lang="ru-RU" b="1"/>
            </a:p>
          </p:txBody>
        </p:sp>
      </p:grpSp>
      <p:grpSp>
        <p:nvGrpSpPr>
          <p:cNvPr id="44" name="Group 15">
            <a:extLst>
              <a:ext uri="{FF2B5EF4-FFF2-40B4-BE49-F238E27FC236}">
                <a16:creationId xmlns:a16="http://schemas.microsoft.com/office/drawing/2014/main" id="{D2F99B35-300B-B967-4CD5-9DF395CC2D3D}"/>
              </a:ext>
            </a:extLst>
          </p:cNvPr>
          <p:cNvGrpSpPr>
            <a:grpSpLocks/>
          </p:cNvGrpSpPr>
          <p:nvPr/>
        </p:nvGrpSpPr>
        <p:grpSpPr bwMode="auto">
          <a:xfrm>
            <a:off x="5730304" y="1709577"/>
            <a:ext cx="2801938" cy="811213"/>
            <a:chOff x="3655" y="1286"/>
            <a:chExt cx="1765" cy="511"/>
          </a:xfrm>
        </p:grpSpPr>
        <p:sp>
          <p:nvSpPr>
            <p:cNvPr id="45" name="AutoShape 16">
              <a:extLst>
                <a:ext uri="{FF2B5EF4-FFF2-40B4-BE49-F238E27FC236}">
                  <a16:creationId xmlns:a16="http://schemas.microsoft.com/office/drawing/2014/main" id="{B4A207B7-66BD-91D9-0EE7-BD91ED91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344"/>
              <a:ext cx="1724" cy="453"/>
            </a:xfrm>
            <a:prstGeom prst="bevel">
              <a:avLst>
                <a:gd name="adj" fmla="val 8319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F912E5FE-83E7-1781-4EC3-A50A14DB4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286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b="1"/>
                <a:t>TG2</a:t>
              </a:r>
              <a:endParaRPr kumimoji="1" lang="ru-RU" b="1"/>
            </a:p>
          </p:txBody>
        </p:sp>
      </p:grpSp>
      <p:sp>
        <p:nvSpPr>
          <p:cNvPr id="47" name="Text Box 19">
            <a:extLst>
              <a:ext uri="{FF2B5EF4-FFF2-40B4-BE49-F238E27FC236}">
                <a16:creationId xmlns:a16="http://schemas.microsoft.com/office/drawing/2014/main" id="{19BB4EBC-2DBE-ACF5-BE5A-6BA586261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579" y="1944527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>
                <a:solidFill>
                  <a:schemeClr val="accent1"/>
                </a:solidFill>
              </a:rPr>
              <a:t>T1</a:t>
            </a:r>
            <a:endParaRPr kumimoji="1" lang="ru-RU" b="1">
              <a:solidFill>
                <a:schemeClr val="accent1"/>
              </a:solidFill>
            </a:endParaRPr>
          </a:p>
        </p:txBody>
      </p:sp>
      <p:sp>
        <p:nvSpPr>
          <p:cNvPr id="48" name="Text Box 20">
            <a:extLst>
              <a:ext uri="{FF2B5EF4-FFF2-40B4-BE49-F238E27FC236}">
                <a16:creationId xmlns:a16="http://schemas.microsoft.com/office/drawing/2014/main" id="{468BB55F-1FA0-8A33-9CEA-C7E6FD27A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642" y="2017552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>
                <a:solidFill>
                  <a:schemeClr val="accent1"/>
                </a:solidFill>
              </a:rPr>
              <a:t>T2</a:t>
            </a:r>
            <a:endParaRPr kumimoji="1" lang="ru-RU" b="1">
              <a:solidFill>
                <a:schemeClr val="accent1"/>
              </a:solidFill>
            </a:endParaRPr>
          </a:p>
        </p:txBody>
      </p:sp>
      <p:sp>
        <p:nvSpPr>
          <p:cNvPr id="49" name="Text Box 21">
            <a:extLst>
              <a:ext uri="{FF2B5EF4-FFF2-40B4-BE49-F238E27FC236}">
                <a16:creationId xmlns:a16="http://schemas.microsoft.com/office/drawing/2014/main" id="{273CB411-9676-20EA-3518-32B3CECB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854" y="2088990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>
                <a:solidFill>
                  <a:schemeClr val="accent1"/>
                </a:solidFill>
              </a:rPr>
              <a:t>T3</a:t>
            </a:r>
            <a:endParaRPr kumimoji="1" lang="ru-RU" b="1">
              <a:solidFill>
                <a:schemeClr val="accent1"/>
              </a:solidFill>
            </a:endParaRPr>
          </a:p>
        </p:txBody>
      </p:sp>
      <p:sp>
        <p:nvSpPr>
          <p:cNvPr id="50" name="Text Box 22">
            <a:extLst>
              <a:ext uri="{FF2B5EF4-FFF2-40B4-BE49-F238E27FC236}">
                <a16:creationId xmlns:a16="http://schemas.microsoft.com/office/drawing/2014/main" id="{0FEF8F60-A738-0979-24BA-88DCFC606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729" y="2952590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>
                <a:solidFill>
                  <a:schemeClr val="accent1"/>
                </a:solidFill>
              </a:rPr>
              <a:t>T4</a:t>
            </a:r>
            <a:endParaRPr kumimoji="1" lang="ru-RU" b="1">
              <a:solidFill>
                <a:schemeClr val="accent1"/>
              </a:solidFill>
            </a:endParaRPr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6ECA0C4C-A44E-07D0-6C91-BA7DE6325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429" y="2809715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>
                <a:solidFill>
                  <a:schemeClr val="accent1"/>
                </a:solidFill>
              </a:rPr>
              <a:t>T</a:t>
            </a:r>
            <a:r>
              <a:rPr kumimoji="1" lang="ru-RU" b="1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5749F184-AF62-AB15-09AB-18D72C3C1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492" y="2946240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>
                <a:solidFill>
                  <a:schemeClr val="accent1"/>
                </a:solidFill>
              </a:rPr>
              <a:t>T</a:t>
            </a:r>
            <a:r>
              <a:rPr kumimoji="1" lang="ru-RU" b="1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3" name="AutoShape 25">
            <a:extLst>
              <a:ext uri="{FF2B5EF4-FFF2-40B4-BE49-F238E27FC236}">
                <a16:creationId xmlns:a16="http://schemas.microsoft.com/office/drawing/2014/main" id="{59E575E3-D379-A7F1-A111-7E6D55931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242" y="3960652"/>
            <a:ext cx="1800225" cy="504825"/>
          </a:xfrm>
          <a:prstGeom prst="bevel">
            <a:avLst>
              <a:gd name="adj" fmla="val 1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4" name="Text Box 26">
            <a:extLst>
              <a:ext uri="{FF2B5EF4-FFF2-40B4-BE49-F238E27FC236}">
                <a16:creationId xmlns:a16="http://schemas.microsoft.com/office/drawing/2014/main" id="{CFE4250C-E036-334E-09E6-9C7E85EB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504" y="4033677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/>
              <a:t>TG1</a:t>
            </a:r>
            <a:endParaRPr kumimoji="1" lang="ru-RU" b="1"/>
          </a:p>
        </p:txBody>
      </p:sp>
      <p:sp>
        <p:nvSpPr>
          <p:cNvPr id="55" name="AutoShape 27">
            <a:extLst>
              <a:ext uri="{FF2B5EF4-FFF2-40B4-BE49-F238E27FC236}">
                <a16:creationId xmlns:a16="http://schemas.microsoft.com/office/drawing/2014/main" id="{6D97ACAC-32F3-0724-AB18-B2DC41152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592" y="4754402"/>
            <a:ext cx="1808162" cy="503238"/>
          </a:xfrm>
          <a:prstGeom prst="bevel">
            <a:avLst>
              <a:gd name="adj" fmla="val 1640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6" name="Text Box 28">
            <a:extLst>
              <a:ext uri="{FF2B5EF4-FFF2-40B4-BE49-F238E27FC236}">
                <a16:creationId xmlns:a16="http://schemas.microsoft.com/office/drawing/2014/main" id="{E3B8FEAA-042C-3438-D4AE-38DB57839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854" y="4825840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/>
              <a:t>TG2</a:t>
            </a:r>
            <a:endParaRPr kumimoji="1" lang="ru-RU" b="1"/>
          </a:p>
        </p:txBody>
      </p:sp>
      <p:sp>
        <p:nvSpPr>
          <p:cNvPr id="57" name="AutoShape 29">
            <a:extLst>
              <a:ext uri="{FF2B5EF4-FFF2-40B4-BE49-F238E27FC236}">
                <a16:creationId xmlns:a16="http://schemas.microsoft.com/office/drawing/2014/main" id="{D4ABAA5B-4E6D-108F-F159-110F5453F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342" y="4754402"/>
            <a:ext cx="1808162" cy="503238"/>
          </a:xfrm>
          <a:prstGeom prst="bevel">
            <a:avLst>
              <a:gd name="adj" fmla="val 1640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6217E154-4723-AF55-079B-2513D1172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604" y="4825840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/>
              <a:t>TG3</a:t>
            </a:r>
            <a:endParaRPr kumimoji="1" lang="ru-RU" b="1"/>
          </a:p>
        </p:txBody>
      </p:sp>
      <p:sp>
        <p:nvSpPr>
          <p:cNvPr id="59" name="AutoShape 31">
            <a:extLst>
              <a:ext uri="{FF2B5EF4-FFF2-40B4-BE49-F238E27FC236}">
                <a16:creationId xmlns:a16="http://schemas.microsoft.com/office/drawing/2014/main" id="{D28AEB2E-168A-314E-E2FC-4937CC25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342" y="5546565"/>
            <a:ext cx="1808162" cy="503237"/>
          </a:xfrm>
          <a:prstGeom prst="bevel">
            <a:avLst>
              <a:gd name="adj" fmla="val 1640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0" name="Text Box 32">
            <a:extLst>
              <a:ext uri="{FF2B5EF4-FFF2-40B4-BE49-F238E27FC236}">
                <a16:creationId xmlns:a16="http://schemas.microsoft.com/office/drawing/2014/main" id="{3D28630F-B1E1-2BA8-3741-385ABCDC5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604" y="5618002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/>
              <a:t>TG4</a:t>
            </a:r>
            <a:endParaRPr kumimoji="1" lang="ru-RU" b="1"/>
          </a:p>
        </p:txBody>
      </p:sp>
      <p:cxnSp>
        <p:nvCxnSpPr>
          <p:cNvPr id="61" name="AutoShape 33">
            <a:extLst>
              <a:ext uri="{FF2B5EF4-FFF2-40B4-BE49-F238E27FC236}">
                <a16:creationId xmlns:a16="http://schemas.microsoft.com/office/drawing/2014/main" id="{A61260AF-10A8-B927-B739-10E1DE56E2C0}"/>
              </a:ext>
            </a:extLst>
          </p:cNvPr>
          <p:cNvCxnSpPr>
            <a:cxnSpLocks noChangeShapeType="1"/>
            <a:stCxn id="53" idx="2"/>
            <a:endCxn id="55" idx="6"/>
          </p:cNvCxnSpPr>
          <p:nvPr/>
        </p:nvCxnSpPr>
        <p:spPr bwMode="auto">
          <a:xfrm flipH="1">
            <a:off x="6268467" y="4465477"/>
            <a:ext cx="1004887" cy="288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34">
            <a:extLst>
              <a:ext uri="{FF2B5EF4-FFF2-40B4-BE49-F238E27FC236}">
                <a16:creationId xmlns:a16="http://schemas.microsoft.com/office/drawing/2014/main" id="{B678D94A-D941-435D-B5F8-DADF8FA370D7}"/>
              </a:ext>
            </a:extLst>
          </p:cNvPr>
          <p:cNvCxnSpPr>
            <a:cxnSpLocks noChangeShapeType="1"/>
            <a:stCxn id="53" idx="2"/>
            <a:endCxn id="57" idx="6"/>
          </p:cNvCxnSpPr>
          <p:nvPr/>
        </p:nvCxnSpPr>
        <p:spPr bwMode="auto">
          <a:xfrm>
            <a:off x="7273354" y="4465477"/>
            <a:ext cx="931863" cy="288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35">
            <a:extLst>
              <a:ext uri="{FF2B5EF4-FFF2-40B4-BE49-F238E27FC236}">
                <a16:creationId xmlns:a16="http://schemas.microsoft.com/office/drawing/2014/main" id="{8FCC5F93-8A59-A52E-D823-AEFBC467578C}"/>
              </a:ext>
            </a:extLst>
          </p:cNvPr>
          <p:cNvCxnSpPr>
            <a:cxnSpLocks noChangeShapeType="1"/>
            <a:stCxn id="57" idx="2"/>
            <a:endCxn id="59" idx="6"/>
          </p:cNvCxnSpPr>
          <p:nvPr/>
        </p:nvCxnSpPr>
        <p:spPr bwMode="auto">
          <a:xfrm>
            <a:off x="8205217" y="5257640"/>
            <a:ext cx="0" cy="288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" name="AutoShape 36">
            <a:extLst>
              <a:ext uri="{FF2B5EF4-FFF2-40B4-BE49-F238E27FC236}">
                <a16:creationId xmlns:a16="http://schemas.microsoft.com/office/drawing/2014/main" id="{8D164AF0-2039-AFD0-1FC5-0A0A065FC29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660579" y="3098640"/>
            <a:ext cx="720725" cy="863600"/>
          </a:xfrm>
          <a:custGeom>
            <a:avLst/>
            <a:gdLst>
              <a:gd name="G0" fmla="+- 16464 0 0"/>
              <a:gd name="G1" fmla="+- 4519 0 0"/>
              <a:gd name="G2" fmla="+- 12158 0 4519"/>
              <a:gd name="G3" fmla="+- G2 0 4519"/>
              <a:gd name="G4" fmla="*/ G3 32768 32059"/>
              <a:gd name="G5" fmla="*/ G4 1 2"/>
              <a:gd name="G6" fmla="+- 21600 0 16464"/>
              <a:gd name="G7" fmla="*/ G6 4519 6079"/>
              <a:gd name="G8" fmla="+- G7 16464 0"/>
              <a:gd name="T0" fmla="*/ 16464 w 21600"/>
              <a:gd name="T1" fmla="*/ 0 h 21600"/>
              <a:gd name="T2" fmla="*/ 16464 w 21600"/>
              <a:gd name="T3" fmla="*/ 12158 h 21600"/>
              <a:gd name="T4" fmla="*/ 1595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464" y="0"/>
                </a:lnTo>
                <a:lnTo>
                  <a:pt x="16464" y="4519"/>
                </a:lnTo>
                <a:lnTo>
                  <a:pt x="12427" y="4519"/>
                </a:lnTo>
                <a:cubicBezTo>
                  <a:pt x="5564" y="4519"/>
                  <a:pt x="0" y="7939"/>
                  <a:pt x="0" y="12158"/>
                </a:cubicBezTo>
                <a:lnTo>
                  <a:pt x="0" y="21600"/>
                </a:lnTo>
                <a:lnTo>
                  <a:pt x="3189" y="21600"/>
                </a:lnTo>
                <a:lnTo>
                  <a:pt x="3189" y="12158"/>
                </a:lnTo>
                <a:cubicBezTo>
                  <a:pt x="3189" y="9662"/>
                  <a:pt x="7325" y="7639"/>
                  <a:pt x="12427" y="7639"/>
                </a:cubicBezTo>
                <a:lnTo>
                  <a:pt x="16464" y="7639"/>
                </a:lnTo>
                <a:lnTo>
                  <a:pt x="16464" y="12158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5" name="AutoShape 37">
            <a:extLst>
              <a:ext uri="{FF2B5EF4-FFF2-40B4-BE49-F238E27FC236}">
                <a16:creationId xmlns:a16="http://schemas.microsoft.com/office/drawing/2014/main" id="{7628BE12-11CA-BB1F-F657-330431419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992" y="3135152"/>
            <a:ext cx="539750" cy="53975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7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500"/>
                            </p:stCondLst>
                            <p:childTnLst>
                              <p:par>
                                <p:cTn id="13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49" grpId="2"/>
      <p:bldP spid="50" grpId="0"/>
      <p:bldP spid="51" grpId="0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4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группы</a:t>
            </a:r>
          </a:p>
          <a:p>
            <a:pPr marL="59999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Создание потока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Создание группы потоков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29CF9B6-77AC-3832-8E16-8FBC928B3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1988840"/>
            <a:ext cx="8785225" cy="1325620"/>
          </a:xfrm>
          <a:prstGeom prst="rect">
            <a:avLst/>
          </a:prstGeom>
          <a:solidFill>
            <a:schemeClr val="accent1">
              <a:alpha val="14999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kumimoji="1" lang="en-US" sz="2000" b="1" dirty="0">
                <a:latin typeface="Courier New" pitchFamily="49" charset="0"/>
              </a:rPr>
              <a:t>//</a:t>
            </a:r>
            <a:r>
              <a:rPr kumimoji="1" lang="ru-RU" sz="2000" b="1" dirty="0">
                <a:latin typeface="Courier New" pitchFamily="49" charset="0"/>
              </a:rPr>
              <a:t>Без явного указания родительской группы</a:t>
            </a:r>
            <a:endParaRPr kumimoji="1" lang="en-US" sz="2000" b="1" dirty="0">
              <a:latin typeface="Courier New" pitchFamily="49" charset="0"/>
            </a:endParaRPr>
          </a:p>
          <a:p>
            <a:r>
              <a:rPr kumimoji="1" lang="ru-RU" sz="2000" b="1" dirty="0" err="1">
                <a:latin typeface="Courier New" pitchFamily="49" charset="0"/>
              </a:rPr>
              <a:t>ThreadGroup</a:t>
            </a:r>
            <a:r>
              <a:rPr kumimoji="1" lang="ru-RU" sz="2000" b="1" dirty="0">
                <a:latin typeface="Courier New" pitchFamily="49" charset="0"/>
              </a:rPr>
              <a:t> </a:t>
            </a:r>
            <a:r>
              <a:rPr kumimoji="1" lang="en-US" sz="2000" b="1" dirty="0">
                <a:latin typeface="Courier New" pitchFamily="49" charset="0"/>
              </a:rPr>
              <a:t>group1</a:t>
            </a:r>
            <a:r>
              <a:rPr kumimoji="1" lang="ru-RU" sz="2000" b="1" dirty="0">
                <a:latin typeface="Courier New" pitchFamily="49" charset="0"/>
              </a:rPr>
              <a:t> = </a:t>
            </a:r>
            <a:r>
              <a:rPr kumimoji="1" lang="ru-RU" sz="2000" b="1" dirty="0" err="1">
                <a:latin typeface="Courier New" pitchFamily="49" charset="0"/>
              </a:rPr>
              <a:t>new</a:t>
            </a:r>
            <a:r>
              <a:rPr kumimoji="1" lang="ru-RU" sz="2000" b="1" dirty="0">
                <a:latin typeface="Courier New" pitchFamily="49" charset="0"/>
              </a:rPr>
              <a:t> </a:t>
            </a:r>
            <a:r>
              <a:rPr kumimoji="1" lang="ru-RU" sz="2000" b="1" dirty="0" err="1">
                <a:latin typeface="Courier New" pitchFamily="49" charset="0"/>
              </a:rPr>
              <a:t>ThreadGroup</a:t>
            </a:r>
            <a:r>
              <a:rPr kumimoji="1" lang="ru-RU" sz="2000" b="1" dirty="0">
                <a:latin typeface="Courier New" pitchFamily="49" charset="0"/>
              </a:rPr>
              <a:t>("</a:t>
            </a:r>
            <a:r>
              <a:rPr kumimoji="1" lang="en-US" sz="2000" b="1" dirty="0">
                <a:latin typeface="Courier New" pitchFamily="49" charset="0"/>
              </a:rPr>
              <a:t>Group1</a:t>
            </a:r>
            <a:r>
              <a:rPr kumimoji="1" lang="ru-RU" sz="2000" b="1" dirty="0">
                <a:latin typeface="Courier New" pitchFamily="49" charset="0"/>
              </a:rPr>
              <a:t>");</a:t>
            </a:r>
          </a:p>
          <a:p>
            <a:r>
              <a:rPr kumimoji="1" lang="ru-RU" sz="2000" b="1" dirty="0">
                <a:latin typeface="Courier New" pitchFamily="49" charset="0"/>
              </a:rPr>
              <a:t>//С явным указанием родительской группы</a:t>
            </a:r>
            <a:endParaRPr kumimoji="1" lang="en-US" sz="2000" b="1" dirty="0">
              <a:latin typeface="Courier New" pitchFamily="49" charset="0"/>
            </a:endParaRPr>
          </a:p>
          <a:p>
            <a:r>
              <a:rPr kumimoji="1" lang="ru-RU" sz="2000" b="1" dirty="0" err="1">
                <a:latin typeface="Courier New" pitchFamily="49" charset="0"/>
              </a:rPr>
              <a:t>ThreadGroup</a:t>
            </a:r>
            <a:r>
              <a:rPr kumimoji="1" lang="ru-RU" sz="2000" b="1" dirty="0">
                <a:latin typeface="Courier New" pitchFamily="49" charset="0"/>
              </a:rPr>
              <a:t> </a:t>
            </a:r>
            <a:r>
              <a:rPr kumimoji="1" lang="en-US" sz="2000" b="1" dirty="0">
                <a:latin typeface="Courier New" pitchFamily="49" charset="0"/>
              </a:rPr>
              <a:t>group2</a:t>
            </a:r>
            <a:r>
              <a:rPr kumimoji="1" lang="ru-RU" sz="2000" b="1" dirty="0">
                <a:latin typeface="Courier New" pitchFamily="49" charset="0"/>
              </a:rPr>
              <a:t> = </a:t>
            </a:r>
            <a:r>
              <a:rPr kumimoji="1" lang="ru-RU" sz="2000" b="1" dirty="0" err="1">
                <a:latin typeface="Courier New" pitchFamily="49" charset="0"/>
              </a:rPr>
              <a:t>new</a:t>
            </a:r>
            <a:r>
              <a:rPr kumimoji="1" lang="ru-RU" sz="2000" b="1" dirty="0">
                <a:latin typeface="Courier New" pitchFamily="49" charset="0"/>
              </a:rPr>
              <a:t> </a:t>
            </a:r>
            <a:r>
              <a:rPr kumimoji="1" lang="ru-RU" sz="2000" b="1" dirty="0" err="1">
                <a:latin typeface="Courier New" pitchFamily="49" charset="0"/>
              </a:rPr>
              <a:t>ThreadGroup</a:t>
            </a:r>
            <a:r>
              <a:rPr kumimoji="1" lang="ru-RU" sz="2000" b="1" dirty="0">
                <a:latin typeface="Courier New" pitchFamily="49" charset="0"/>
              </a:rPr>
              <a:t>(</a:t>
            </a:r>
            <a:r>
              <a:rPr kumimoji="1" lang="en-US" sz="2000" b="1" dirty="0">
                <a:latin typeface="Courier New" pitchFamily="49" charset="0"/>
              </a:rPr>
              <a:t>group1, </a:t>
            </a:r>
            <a:r>
              <a:rPr kumimoji="1" lang="ru-RU" sz="2000" b="1" dirty="0">
                <a:latin typeface="Courier New" pitchFamily="49" charset="0"/>
              </a:rPr>
              <a:t>"</a:t>
            </a:r>
            <a:r>
              <a:rPr kumimoji="1" lang="en-US" sz="2000" b="1" dirty="0">
                <a:latin typeface="Courier New" pitchFamily="49" charset="0"/>
              </a:rPr>
              <a:t>Group2</a:t>
            </a:r>
            <a:r>
              <a:rPr kumimoji="1" lang="ru-RU" sz="2000" b="1" dirty="0">
                <a:latin typeface="Courier New" pitchFamily="49" charset="0"/>
              </a:rPr>
              <a:t>");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0AA519E-1B92-8682-9F12-EA5A7345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4653136"/>
            <a:ext cx="8785225" cy="1325620"/>
          </a:xfrm>
          <a:prstGeom prst="rect">
            <a:avLst/>
          </a:prstGeom>
          <a:solidFill>
            <a:schemeClr val="accent1">
              <a:alpha val="14999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kumimoji="1" lang="en-US" sz="2000" b="1" dirty="0">
                <a:latin typeface="Courier New" pitchFamily="49" charset="0"/>
              </a:rPr>
              <a:t>//</a:t>
            </a:r>
            <a:r>
              <a:rPr kumimoji="1" lang="ru-RU" sz="2000" b="1" dirty="0">
                <a:latin typeface="Courier New" pitchFamily="49" charset="0"/>
              </a:rPr>
              <a:t>Без явного указания группы</a:t>
            </a:r>
            <a:endParaRPr kumimoji="1" lang="en-US" sz="2000" b="1" dirty="0">
              <a:latin typeface="Courier New" pitchFamily="49" charset="0"/>
            </a:endParaRPr>
          </a:p>
          <a:p>
            <a:r>
              <a:rPr kumimoji="1" lang="en-US" sz="2000" b="1" dirty="0" err="1">
                <a:latin typeface="Courier New" pitchFamily="49" charset="0"/>
              </a:rPr>
              <a:t>MyThread</a:t>
            </a:r>
            <a:r>
              <a:rPr kumimoji="1" lang="ru-RU" sz="2000" b="1" dirty="0">
                <a:latin typeface="Courier New" pitchFamily="49" charset="0"/>
              </a:rPr>
              <a:t> t1 = </a:t>
            </a:r>
            <a:r>
              <a:rPr kumimoji="1" lang="ru-RU" sz="2000" b="1" dirty="0" err="1">
                <a:latin typeface="Courier New" pitchFamily="49" charset="0"/>
              </a:rPr>
              <a:t>new</a:t>
            </a:r>
            <a:r>
              <a:rPr kumimoji="1" lang="ru-RU" sz="2000" b="1" dirty="0">
                <a:latin typeface="Courier New" pitchFamily="49" charset="0"/>
              </a:rPr>
              <a:t> </a:t>
            </a:r>
            <a:r>
              <a:rPr kumimoji="1" lang="en-US" sz="2000" b="1" dirty="0" err="1">
                <a:latin typeface="Courier New" pitchFamily="49" charset="0"/>
              </a:rPr>
              <a:t>MyThread</a:t>
            </a:r>
            <a:r>
              <a:rPr kumimoji="1" lang="ru-RU" sz="2000" b="1" dirty="0">
                <a:latin typeface="Courier New" pitchFamily="49" charset="0"/>
              </a:rPr>
              <a:t>("</a:t>
            </a:r>
            <a:r>
              <a:rPr kumimoji="1" lang="en-US" sz="2000" b="1" dirty="0">
                <a:latin typeface="Courier New" pitchFamily="49" charset="0"/>
              </a:rPr>
              <a:t>Thread1</a:t>
            </a:r>
            <a:r>
              <a:rPr kumimoji="1" lang="ru-RU" sz="2000" b="1" dirty="0">
                <a:latin typeface="Courier New" pitchFamily="49" charset="0"/>
              </a:rPr>
              <a:t>");</a:t>
            </a:r>
          </a:p>
          <a:p>
            <a:r>
              <a:rPr kumimoji="1" lang="ru-RU" sz="2000" b="1" dirty="0">
                <a:latin typeface="Courier New" pitchFamily="49" charset="0"/>
              </a:rPr>
              <a:t>//С явным указанием группы</a:t>
            </a:r>
            <a:endParaRPr kumimoji="1" lang="en-US" sz="2000" b="1" dirty="0">
              <a:latin typeface="Courier New" pitchFamily="49" charset="0"/>
            </a:endParaRPr>
          </a:p>
          <a:p>
            <a:r>
              <a:rPr kumimoji="1" lang="en-US" sz="2000" b="1" dirty="0" err="1">
                <a:latin typeface="Courier New" pitchFamily="49" charset="0"/>
              </a:rPr>
              <a:t>MyThread</a:t>
            </a:r>
            <a:r>
              <a:rPr kumimoji="1" lang="ru-RU" sz="2000" b="1" dirty="0">
                <a:latin typeface="Courier New" pitchFamily="49" charset="0"/>
              </a:rPr>
              <a:t> t2 = </a:t>
            </a:r>
            <a:r>
              <a:rPr kumimoji="1" lang="ru-RU" sz="2000" b="1" dirty="0" err="1">
                <a:latin typeface="Courier New" pitchFamily="49" charset="0"/>
              </a:rPr>
              <a:t>new</a:t>
            </a:r>
            <a:r>
              <a:rPr kumimoji="1" lang="ru-RU" sz="2000" b="1" dirty="0">
                <a:latin typeface="Courier New" pitchFamily="49" charset="0"/>
              </a:rPr>
              <a:t> </a:t>
            </a:r>
            <a:r>
              <a:rPr kumimoji="1" lang="en-US" sz="2000" b="1" dirty="0" err="1">
                <a:latin typeface="Courier New" pitchFamily="49" charset="0"/>
              </a:rPr>
              <a:t>MyThread</a:t>
            </a:r>
            <a:r>
              <a:rPr kumimoji="1" lang="ru-RU" sz="2000" b="1" dirty="0">
                <a:latin typeface="Courier New" pitchFamily="49" charset="0"/>
              </a:rPr>
              <a:t>(</a:t>
            </a:r>
            <a:r>
              <a:rPr kumimoji="1" lang="en-US" sz="2000" b="1" dirty="0">
                <a:latin typeface="Courier New" pitchFamily="49" charset="0"/>
              </a:rPr>
              <a:t>group2, </a:t>
            </a:r>
            <a:r>
              <a:rPr kumimoji="1" lang="ru-RU" sz="2000" b="1" dirty="0">
                <a:latin typeface="Courier New" pitchFamily="49" charset="0"/>
              </a:rPr>
              <a:t>"</a:t>
            </a:r>
            <a:r>
              <a:rPr kumimoji="1" lang="en-US" sz="2000" b="1" dirty="0">
                <a:latin typeface="Courier New" pitchFamily="49" charset="0"/>
              </a:rPr>
              <a:t>Thread2</a:t>
            </a:r>
            <a:r>
              <a:rPr kumimoji="1" lang="ru-RU" sz="2000" b="1" dirty="0">
                <a:latin typeface="Courier New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14608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ru-RU" sz="2800" b="1" dirty="0" err="1">
                <a:latin typeface="Courier New" pitchFamily="49" charset="0"/>
              </a:rPr>
              <a:t>int</a:t>
            </a:r>
            <a:r>
              <a:rPr lang="ru-RU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activeCount</a:t>
            </a:r>
            <a:r>
              <a:rPr lang="ru-RU" sz="2800" b="1" dirty="0">
                <a:latin typeface="Courier New" pitchFamily="49" charset="0"/>
              </a:rPr>
              <a:t>()</a:t>
            </a:r>
            <a:br>
              <a:rPr lang="en-US" sz="28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/>
              <a:t>Возвращает оценку количества потоков</a:t>
            </a:r>
            <a:endParaRPr lang="ru-RU" sz="2400" dirty="0">
              <a:solidFill>
                <a:srgbClr val="FFFFCC"/>
              </a:solidFill>
            </a:endParaRP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ru-RU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enumerate</a:t>
            </a:r>
            <a:r>
              <a:rPr lang="ru-RU" sz="2800" b="1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Thread</a:t>
            </a:r>
            <a:r>
              <a:rPr lang="ru-RU" sz="2800" b="1" dirty="0">
                <a:latin typeface="Courier New" pitchFamily="49" charset="0"/>
              </a:rPr>
              <a:t>[] </a:t>
            </a:r>
            <a:r>
              <a:rPr lang="ru-RU" sz="2800" b="1" dirty="0" err="1">
                <a:latin typeface="Courier New" pitchFamily="49" charset="0"/>
              </a:rPr>
              <a:t>list</a:t>
            </a:r>
            <a:r>
              <a:rPr lang="ru-RU" sz="2800" b="1" dirty="0">
                <a:latin typeface="Courier New" pitchFamily="49" charset="0"/>
              </a:rPr>
              <a:t>)</a:t>
            </a:r>
            <a:br>
              <a:rPr lang="ru-RU" sz="2800" b="1" dirty="0">
                <a:latin typeface="Courier New" pitchFamily="49" charset="0"/>
              </a:rPr>
            </a:br>
            <a:r>
              <a:rPr lang="ru-RU" sz="2400" dirty="0"/>
              <a:t>Копирует в массив активные потоки</a:t>
            </a:r>
            <a:endParaRPr lang="ru-RU" sz="2800" dirty="0">
              <a:solidFill>
                <a:srgbClr val="FFFF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ru-RU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activeGroupCount</a:t>
            </a:r>
            <a:r>
              <a:rPr lang="ru-RU" sz="2800" b="1" dirty="0">
                <a:latin typeface="Courier New" pitchFamily="49" charset="0"/>
              </a:rPr>
              <a:t>()</a:t>
            </a:r>
            <a:br>
              <a:rPr lang="ru-RU" sz="2800" b="1" dirty="0">
                <a:latin typeface="Courier New" pitchFamily="49" charset="0"/>
              </a:rPr>
            </a:br>
            <a:r>
              <a:rPr lang="ru-RU" sz="2400" dirty="0"/>
              <a:t>Возвращает оценку количества подгрупп</a:t>
            </a:r>
            <a:endParaRPr lang="ru-RU" sz="2800" dirty="0">
              <a:solidFill>
                <a:srgbClr val="FFFF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ru-RU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enumerate</a:t>
            </a:r>
            <a:r>
              <a:rPr lang="ru-RU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ThreadGroup</a:t>
            </a:r>
            <a:r>
              <a:rPr lang="ru-RU" sz="2800" b="1" dirty="0">
                <a:latin typeface="Courier New" pitchFamily="49" charset="0"/>
              </a:rPr>
              <a:t>[] </a:t>
            </a:r>
            <a:r>
              <a:rPr lang="ru-RU" sz="2800" b="1" dirty="0" err="1">
                <a:latin typeface="Courier New" pitchFamily="49" charset="0"/>
              </a:rPr>
              <a:t>list</a:t>
            </a:r>
            <a:r>
              <a:rPr lang="ru-RU" sz="2800" b="1" dirty="0">
                <a:latin typeface="Courier New" pitchFamily="49" charset="0"/>
              </a:rPr>
              <a:t>)</a:t>
            </a:r>
            <a:br>
              <a:rPr lang="ru-RU" sz="2800" b="1" dirty="0">
                <a:latin typeface="Courier New" pitchFamily="49" charset="0"/>
              </a:rPr>
            </a:br>
            <a:r>
              <a:rPr lang="ru-RU" sz="2400" dirty="0"/>
              <a:t>Копирует в массив активные подгруппы</a:t>
            </a:r>
            <a:endParaRPr lang="en-US" sz="2800" dirty="0">
              <a:solidFill>
                <a:srgbClr val="FFFF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ru-RU" sz="2800" b="1" dirty="0" err="1">
                <a:latin typeface="Courier New" pitchFamily="49" charset="0"/>
              </a:rPr>
              <a:t>void</a:t>
            </a:r>
            <a:r>
              <a:rPr lang="en-US" sz="2800" b="1" dirty="0">
                <a:latin typeface="Courier New" pitchFamily="49" charset="0"/>
              </a:rPr>
              <a:t> interrupt</a:t>
            </a:r>
            <a:r>
              <a:rPr lang="ru-RU" sz="2800" b="1" dirty="0">
                <a:latin typeface="Courier New" pitchFamily="49" charset="0"/>
              </a:rPr>
              <a:t>()</a:t>
            </a:r>
            <a:br>
              <a:rPr lang="ru-RU" sz="28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dirty="0"/>
              <a:t>Прерывает выполнение всех потоков в группе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Операции в группе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421827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ru-RU" sz="2800" dirty="0"/>
              <a:t>Приоритет – количественный показатель важности потока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ru-RU" sz="2800" dirty="0" err="1"/>
              <a:t>Недетерминированно</a:t>
            </a:r>
            <a:r>
              <a:rPr lang="ru-RU" sz="2800" dirty="0"/>
              <a:t> воздействуют на системную политику упорядочивания потоков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ru-RU" sz="2800" dirty="0"/>
              <a:t>Базовый алгоритм программы не должен зависеть от схемы расстановки приоритетов потоков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ru-RU" sz="2800" dirty="0"/>
              <a:t>При задании значений приоритетов рекомендуется использовать константы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Приоритеты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78140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ru-RU" sz="2800" dirty="0"/>
              <a:t>Константы в классе </a:t>
            </a:r>
            <a:r>
              <a:rPr lang="en-US" sz="2800" dirty="0"/>
              <a:t>Thread</a:t>
            </a:r>
            <a:br>
              <a:rPr lang="en-US" sz="2800" dirty="0"/>
            </a:br>
            <a:r>
              <a:rPr lang="en-US" sz="2800" b="1" dirty="0"/>
              <a:t>MAX_PRIORITY </a:t>
            </a:r>
            <a:br>
              <a:rPr lang="en-US" sz="2800" b="1" dirty="0"/>
            </a:br>
            <a:r>
              <a:rPr lang="en-US" sz="2800" b="1" dirty="0"/>
              <a:t>MIN_PRIORITY</a:t>
            </a:r>
            <a:br>
              <a:rPr lang="en-US" sz="2800" b="1" dirty="0"/>
            </a:br>
            <a:r>
              <a:rPr lang="en-US" sz="2800" b="1" dirty="0"/>
              <a:t>NORM_PRIORITY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ru-RU" sz="2800" dirty="0"/>
              <a:t>Методы потока</a:t>
            </a:r>
            <a:br>
              <a:rPr lang="ru-RU" sz="2800" dirty="0"/>
            </a:br>
            <a:r>
              <a:rPr lang="en-US" sz="2800" b="1" dirty="0"/>
              <a:t>int </a:t>
            </a:r>
            <a:r>
              <a:rPr lang="en-US" sz="2800" b="1" dirty="0" err="1"/>
              <a:t>getPriority</a:t>
            </a:r>
            <a:r>
              <a:rPr lang="en-US" sz="2800" b="1" dirty="0"/>
              <a:t>() </a:t>
            </a:r>
            <a:br>
              <a:rPr lang="en-US" sz="2800" b="1" dirty="0"/>
            </a:br>
            <a:r>
              <a:rPr lang="en-US" sz="2800" b="1" dirty="0"/>
              <a:t>void </a:t>
            </a:r>
            <a:r>
              <a:rPr lang="en-US" sz="2800" b="1" dirty="0" err="1"/>
              <a:t>setPriority</a:t>
            </a:r>
            <a:r>
              <a:rPr lang="en-US" sz="2800" b="1" dirty="0"/>
              <a:t>(int </a:t>
            </a:r>
            <a:r>
              <a:rPr lang="en-US" sz="2800" b="1" dirty="0" err="1"/>
              <a:t>newPriority</a:t>
            </a:r>
            <a:r>
              <a:rPr lang="en-US" sz="2800" b="1" dirty="0"/>
              <a:t>) 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ru-RU" sz="2800" dirty="0"/>
              <a:t>Методы группы потоков</a:t>
            </a:r>
            <a:br>
              <a:rPr lang="ru-RU" sz="2800" dirty="0"/>
            </a:br>
            <a:r>
              <a:rPr lang="en-US" sz="2800" b="1" dirty="0"/>
              <a:t>int </a:t>
            </a:r>
            <a:r>
              <a:rPr lang="en-US" sz="2800" b="1" dirty="0" err="1"/>
              <a:t>getMaxPriority</a:t>
            </a:r>
            <a:r>
              <a:rPr lang="en-US" sz="2800" b="1" dirty="0"/>
              <a:t>() </a:t>
            </a:r>
            <a:br>
              <a:rPr lang="en-US" sz="2800" b="1" dirty="0"/>
            </a:br>
            <a:r>
              <a:rPr lang="en-US" sz="2800" b="1" dirty="0"/>
              <a:t>void </a:t>
            </a:r>
            <a:r>
              <a:rPr lang="en-US" sz="2800" b="1" dirty="0" err="1"/>
              <a:t>setMaxPriority</a:t>
            </a:r>
            <a:r>
              <a:rPr lang="en-US" sz="2800" b="1" dirty="0"/>
              <a:t>(int priority)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Приоритеты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201138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507288" cy="47672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ru-RU" sz="2400" dirty="0"/>
              <a:t>Демон-потоки позволяют описывать фоновые процессы, которые нужны только для обслуживания основных потоков выполнения и не могут существовать без них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ru-RU" sz="2400" dirty="0"/>
              <a:t>Уничтожаются виртуальной машиной, если в группе не осталось не-демон потоков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ru-RU" sz="2400" b="1" dirty="0" err="1"/>
              <a:t>void</a:t>
            </a:r>
            <a:r>
              <a:rPr lang="ru-RU" sz="2400" b="1" dirty="0"/>
              <a:t> </a:t>
            </a:r>
            <a:r>
              <a:rPr lang="ru-RU" sz="2400" b="1" dirty="0" err="1"/>
              <a:t>setDaemon</a:t>
            </a:r>
            <a:r>
              <a:rPr lang="ru-RU" sz="2400" b="1" dirty="0"/>
              <a:t>(</a:t>
            </a:r>
            <a:r>
              <a:rPr lang="ru-RU" sz="2400" b="1" dirty="0" err="1"/>
              <a:t>boolean</a:t>
            </a:r>
            <a:r>
              <a:rPr lang="ru-RU" sz="2400" b="1" dirty="0"/>
              <a:t> </a:t>
            </a:r>
            <a:r>
              <a:rPr lang="ru-RU" sz="2400" b="1" dirty="0" err="1"/>
              <a:t>on</a:t>
            </a:r>
            <a:r>
              <a:rPr lang="ru-RU" sz="2400" b="1" dirty="0"/>
              <a:t>)</a:t>
            </a:r>
            <a:br>
              <a:rPr lang="ru-RU" sz="2400" dirty="0"/>
            </a:br>
            <a:r>
              <a:rPr lang="ru-RU" sz="2400" dirty="0"/>
              <a:t>Устанавливает вид потока</a:t>
            </a:r>
            <a:br>
              <a:rPr lang="ru-RU" sz="2400" dirty="0"/>
            </a:br>
            <a:r>
              <a:rPr lang="ru-RU" sz="2400" dirty="0"/>
              <a:t>Вызывается до запуска потока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ru-RU" sz="2400" b="1" dirty="0" err="1"/>
              <a:t>boolean</a:t>
            </a:r>
            <a:r>
              <a:rPr lang="ru-RU" sz="2400" b="1" dirty="0"/>
              <a:t> </a:t>
            </a:r>
            <a:r>
              <a:rPr lang="ru-RU" sz="2400" b="1" dirty="0" err="1"/>
              <a:t>isDaemon</a:t>
            </a:r>
            <a:r>
              <a:rPr lang="ru-RU" sz="2400" b="1" dirty="0"/>
              <a:t>() </a:t>
            </a:r>
            <a:br>
              <a:rPr lang="ru-RU" sz="2400" dirty="0"/>
            </a:br>
            <a:r>
              <a:rPr lang="ru-RU" sz="2400" dirty="0"/>
              <a:t>Возвращает вид потока:</a:t>
            </a:r>
            <a:br>
              <a:rPr lang="ru-RU" sz="2400" dirty="0"/>
            </a:br>
            <a:r>
              <a:rPr lang="ru-RU" sz="2400" dirty="0" err="1"/>
              <a:t>true</a:t>
            </a:r>
            <a:r>
              <a:rPr lang="ru-RU" sz="2400" dirty="0"/>
              <a:t> – демон, </a:t>
            </a:r>
            <a:r>
              <a:rPr lang="ru-RU" sz="2400" dirty="0" err="1"/>
              <a:t>false</a:t>
            </a:r>
            <a:r>
              <a:rPr lang="ru-RU" sz="2400" dirty="0"/>
              <a:t> – обычный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Демон-потоки (</a:t>
            </a:r>
            <a:r>
              <a:rPr lang="en-US" sz="2800" dirty="0"/>
              <a:t>Daemons)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399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507288" cy="47672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ru-RU" sz="2400" b="1" dirty="0"/>
              <a:t>Недетерминизм программы</a:t>
            </a:r>
            <a:br>
              <a:rPr lang="ru-RU" sz="2400" dirty="0"/>
            </a:br>
            <a:r>
              <a:rPr lang="ru-RU" sz="2400" dirty="0"/>
              <a:t>Конечный результат работы программы непредсказуем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ru-RU" sz="2400" b="1" dirty="0"/>
              <a:t>Некорректность работы программы</a:t>
            </a:r>
            <a:br>
              <a:rPr lang="ru-RU" sz="2400" dirty="0"/>
            </a:br>
            <a:r>
              <a:rPr lang="ru-RU" sz="2400" dirty="0"/>
              <a:t>Возможность некорректной работы алгоритма, возникновения исключительных ситуаций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Неконтролируемое совместное использование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134353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ADA1244-54B1-4537-1AFD-53FD7D7E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Main storage </a:t>
            </a:r>
            <a:r>
              <a:rPr lang="en-US" dirty="0"/>
              <a:t>- 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 основное хранилище данных в котором сохраняются значения всех переменных и которое используется всеми потоками. 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b="1" dirty="0"/>
              <a:t>Working memory </a:t>
            </a:r>
            <a:r>
              <a:rPr lang="en-US" dirty="0"/>
              <a:t>- </a:t>
            </a:r>
            <a:r>
              <a:rPr lang="ru-RU" dirty="0"/>
              <a:t>рабочая память для каждого отдельного потока, в которую перед использованием копируются значения всех переменных.</a:t>
            </a:r>
          </a:p>
          <a:p>
            <a:endParaRPr lang="en-US" b="1" dirty="0"/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0C773DDB-5986-7453-A8BD-189DB126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Хранение переменных в памяти</a:t>
            </a:r>
          </a:p>
        </p:txBody>
      </p:sp>
    </p:spTree>
    <p:extLst>
      <p:ext uri="{BB962C8B-B14F-4D97-AF65-F5344CB8AC3E}">
        <p14:creationId xmlns:p14="http://schemas.microsoft.com/office/powerpoint/2010/main" val="41346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dirty="0"/>
              <a:t>Многопоточное программирования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Модель потоков исполнения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Классы </a:t>
            </a:r>
            <a:r>
              <a:rPr lang="en-US" sz="2800" dirty="0"/>
              <a:t>Tread </a:t>
            </a:r>
            <a:r>
              <a:rPr lang="ru-RU" sz="2800" dirty="0"/>
              <a:t>и</a:t>
            </a:r>
            <a:r>
              <a:rPr lang="en-US" sz="2800" dirty="0"/>
              <a:t> Runnable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Приоритетность, синхронизация</a:t>
            </a:r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600" dirty="0"/>
              <a:t>План</a:t>
            </a:r>
            <a:r>
              <a:rPr lang="ru-RU" dirty="0"/>
              <a:t> </a:t>
            </a:r>
            <a:r>
              <a:rPr lang="ru-RU" sz="3600" dirty="0"/>
              <a:t>лекции</a:t>
            </a:r>
            <a:endParaRPr lang="ru-RU" dirty="0"/>
          </a:p>
        </p:txBody>
      </p:sp>
      <p:pic>
        <p:nvPicPr>
          <p:cNvPr id="4" name="Рисунок 3" descr="Изображение выглядит как ед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FFFB038-C0D1-4BB3-84F8-C421BD5860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09" y="868859"/>
            <a:ext cx="2952328" cy="5417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638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ADA1244-54B1-4537-1AFD-53FD7D7E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 err="1"/>
              <a:t>use</a:t>
            </a:r>
            <a:r>
              <a:rPr lang="ru-RU" sz="2400" dirty="0"/>
              <a:t> – чтение значения переменной из рабочей памяти потока;</a:t>
            </a:r>
          </a:p>
          <a:p>
            <a:r>
              <a:rPr lang="ru-RU" sz="2400" b="1" dirty="0" err="1"/>
              <a:t>assign</a:t>
            </a:r>
            <a:r>
              <a:rPr lang="ru-RU" sz="2400" dirty="0"/>
              <a:t> – запись значения переменной в рабочую память потока;</a:t>
            </a:r>
          </a:p>
          <a:p>
            <a:r>
              <a:rPr lang="ru-RU" sz="2400" b="1" dirty="0" err="1"/>
              <a:t>read</a:t>
            </a:r>
            <a:r>
              <a:rPr lang="ru-RU" sz="2400" dirty="0"/>
              <a:t> – получение значения переменной из основного хранилища;</a:t>
            </a:r>
          </a:p>
          <a:p>
            <a:r>
              <a:rPr lang="ru-RU" sz="2400" b="1" dirty="0" err="1"/>
              <a:t>load</a:t>
            </a:r>
            <a:r>
              <a:rPr lang="ru-RU" sz="2400" dirty="0"/>
              <a:t> – сохранение значения переменной, прочитанного из основного хранилища, в рабочей памяти;</a:t>
            </a:r>
          </a:p>
          <a:p>
            <a:r>
              <a:rPr lang="ru-RU" sz="2400" b="1" dirty="0" err="1"/>
              <a:t>store</a:t>
            </a:r>
            <a:r>
              <a:rPr lang="ru-RU" sz="2400" dirty="0"/>
              <a:t> – передача значения переменной из рабочей памяти в основное хранилище для дальнейшего хранения;</a:t>
            </a:r>
          </a:p>
          <a:p>
            <a:r>
              <a:rPr lang="ru-RU" sz="2400" b="1" dirty="0" err="1"/>
              <a:t>write</a:t>
            </a:r>
            <a:r>
              <a:rPr lang="ru-RU" sz="2400" dirty="0"/>
              <a:t> – сохраняет в основном хранилище значение переменной, переданной командой </a:t>
            </a:r>
            <a:r>
              <a:rPr lang="ru-RU" sz="2400" dirty="0" err="1"/>
              <a:t>store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0C773DDB-5986-7453-A8BD-189DB126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Основные операции с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359756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507288" cy="47672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600"/>
              </a:spcBef>
            </a:pPr>
            <a:r>
              <a:rPr lang="ru-RU" sz="2400" dirty="0"/>
              <a:t>Только один поток в один момент времени может установить блокировку на некоторый объект</a:t>
            </a:r>
          </a:p>
          <a:p>
            <a:pPr>
              <a:lnSpc>
                <a:spcPct val="90000"/>
              </a:lnSpc>
              <a:spcBef>
                <a:spcPts val="2600"/>
              </a:spcBef>
            </a:pPr>
            <a:r>
              <a:rPr lang="ru-RU" sz="2400" dirty="0"/>
              <a:t>Попытка блокировки уже заблокированного объекта</a:t>
            </a:r>
            <a:br>
              <a:rPr lang="en-US" sz="2400" dirty="0"/>
            </a:br>
            <a:r>
              <a:rPr lang="ru-RU" sz="2400" dirty="0"/>
              <a:t>приводит к останову  потока до момента разблокирования этого  объекта</a:t>
            </a:r>
          </a:p>
          <a:p>
            <a:pPr>
              <a:lnSpc>
                <a:spcPct val="90000"/>
              </a:lnSpc>
              <a:spcBef>
                <a:spcPts val="2600"/>
              </a:spcBef>
            </a:pPr>
            <a:r>
              <a:rPr lang="ru-RU" sz="2400" dirty="0"/>
              <a:t>Наличие блокировки не запрещает всех остальных действий с объектом</a:t>
            </a:r>
            <a:endParaRPr lang="ru-RU" sz="20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Блокировки</a:t>
            </a:r>
          </a:p>
        </p:txBody>
      </p:sp>
    </p:spTree>
    <p:extLst>
      <p:ext uri="{BB962C8B-B14F-4D97-AF65-F5344CB8AC3E}">
        <p14:creationId xmlns:p14="http://schemas.microsoft.com/office/powerpoint/2010/main" val="3418896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Блокировки</a:t>
            </a:r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B7A3305C-0AC3-54E8-45AC-21D4B3131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01010"/>
            <a:ext cx="13477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ru-RU" sz="2400" b="1" dirty="0" err="1">
                <a:solidFill>
                  <a:schemeClr val="bg1"/>
                </a:solidFill>
              </a:rPr>
              <a:t>Объедк</a:t>
            </a:r>
            <a:endParaRPr kumimoji="1"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9F1D17A1-E2F9-6A7F-134A-5F1F9392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2959100"/>
            <a:ext cx="1582738" cy="1582738"/>
          </a:xfrm>
          <a:prstGeom prst="ellips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A631CE7-7ECE-D3E3-9C7B-23264787F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719263"/>
            <a:ext cx="1355725" cy="4826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ru-RU" sz="2400" b="1"/>
              <a:t>Поток 1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628C075-FE3D-D11B-1C1D-D49B3E78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3522663"/>
            <a:ext cx="1355725" cy="4826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ru-RU" sz="2400" b="1"/>
              <a:t>Поток 2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E898520F-B061-64C0-D2D4-AD8B7E0F1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467350"/>
            <a:ext cx="1355725" cy="4826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ru-RU" sz="2400" b="1"/>
              <a:t>Поток 3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8129AB99-9680-DD2F-7376-30E754804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3030538"/>
            <a:ext cx="1439862" cy="1439862"/>
          </a:xfrm>
          <a:prstGeom prst="ellipse">
            <a:avLst/>
          </a:prstGeom>
          <a:noFill/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23D0DAC3-6188-8863-D806-B5A94E850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500438"/>
            <a:ext cx="13033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ru-RU" sz="2400" b="1"/>
              <a:t>Объект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70CE5461-5F4A-397D-609D-1D8FAFD9D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2349500"/>
            <a:ext cx="2506662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ru-RU" sz="1600" b="1">
                <a:latin typeface="Courier New" pitchFamily="49" charset="0"/>
              </a:rPr>
              <a:t>1) Накладывает блок</a:t>
            </a:r>
          </a:p>
        </p:txBody>
      </p:sp>
      <p:cxnSp>
        <p:nvCxnSpPr>
          <p:cNvPr id="14" name="AutoShape 10">
            <a:extLst>
              <a:ext uri="{FF2B5EF4-FFF2-40B4-BE49-F238E27FC236}">
                <a16:creationId xmlns:a16="http://schemas.microsoft.com/office/drawing/2014/main" id="{5B9B676A-8D5F-1210-7010-FC8B46650808}"/>
              </a:ext>
            </a:extLst>
          </p:cNvPr>
          <p:cNvCxnSpPr>
            <a:cxnSpLocks noChangeShapeType="1"/>
            <a:stCxn id="8" idx="3"/>
            <a:endCxn id="11" idx="0"/>
          </p:cNvCxnSpPr>
          <p:nvPr/>
        </p:nvCxnSpPr>
        <p:spPr bwMode="auto">
          <a:xfrm>
            <a:off x="2700338" y="1960563"/>
            <a:ext cx="4826000" cy="1057275"/>
          </a:xfrm>
          <a:prstGeom prst="bentConnector2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5" name="Text Box 11">
            <a:extLst>
              <a:ext uri="{FF2B5EF4-FFF2-40B4-BE49-F238E27FC236}">
                <a16:creationId xmlns:a16="http://schemas.microsoft.com/office/drawing/2014/main" id="{303FA90C-361A-C333-2465-EEE290820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2589213"/>
            <a:ext cx="1528762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ru-RU" sz="1600" b="1">
                <a:latin typeface="Courier New" pitchFamily="49" charset="0"/>
              </a:rPr>
              <a:t>2) Работает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8BF6156F-54FA-777D-C633-5B5F2C927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4022725"/>
            <a:ext cx="36655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ru-RU" sz="1600" b="1">
                <a:latin typeface="Courier New" pitchFamily="49" charset="0"/>
              </a:rPr>
              <a:t>3) Пытается наложить</a:t>
            </a:r>
            <a:r>
              <a:rPr kumimoji="1" lang="en-US" sz="1600" b="1">
                <a:latin typeface="Courier New" pitchFamily="49" charset="0"/>
              </a:rPr>
              <a:t> </a:t>
            </a:r>
            <a:r>
              <a:rPr kumimoji="1" lang="ru-RU" sz="1600" b="1">
                <a:latin typeface="Courier New" pitchFamily="49" charset="0"/>
              </a:rPr>
              <a:t>блок</a:t>
            </a:r>
          </a:p>
        </p:txBody>
      </p:sp>
      <p:cxnSp>
        <p:nvCxnSpPr>
          <p:cNvPr id="17" name="AutoShape 13">
            <a:extLst>
              <a:ext uri="{FF2B5EF4-FFF2-40B4-BE49-F238E27FC236}">
                <a16:creationId xmlns:a16="http://schemas.microsoft.com/office/drawing/2014/main" id="{4C838490-B7A8-4237-07B7-8B20783E0D50}"/>
              </a:ext>
            </a:extLst>
          </p:cNvPr>
          <p:cNvCxnSpPr>
            <a:cxnSpLocks noChangeShapeType="1"/>
            <a:stCxn id="9" idx="3"/>
            <a:endCxn id="7" idx="2"/>
          </p:cNvCxnSpPr>
          <p:nvPr/>
        </p:nvCxnSpPr>
        <p:spPr bwMode="auto">
          <a:xfrm flipV="1">
            <a:off x="2713038" y="3751263"/>
            <a:ext cx="3995737" cy="12700"/>
          </a:xfrm>
          <a:prstGeom prst="straightConnector1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Text Box 14">
            <a:extLst>
              <a:ext uri="{FF2B5EF4-FFF2-40B4-BE49-F238E27FC236}">
                <a16:creationId xmlns:a16="http://schemas.microsoft.com/office/drawing/2014/main" id="{E81821CB-9CD5-6180-924E-BC3999088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4292600"/>
            <a:ext cx="10398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ru-RU" sz="1600" b="1">
                <a:latin typeface="Courier New" pitchFamily="49" charset="0"/>
              </a:rPr>
              <a:t>4) Ждет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FEEF8A08-0765-5DA1-D0CF-6EBDB68DA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2792413"/>
            <a:ext cx="2017712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ru-RU" sz="1600" b="1">
                <a:latin typeface="Courier New" pitchFamily="49" charset="0"/>
              </a:rPr>
              <a:t>5) Снимает блок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3A2A10B6-441C-A78C-9C16-2BC05E175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5" y="4533900"/>
            <a:ext cx="252986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ru-RU" sz="1600" b="1" dirty="0">
                <a:latin typeface="Courier New" pitchFamily="49" charset="0"/>
              </a:rPr>
              <a:t>6) Накладывает блок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33EE8738-3D4E-1B12-C011-8863DC727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4773613"/>
            <a:ext cx="15287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ru-RU" sz="1600" b="1">
                <a:latin typeface="Courier New" pitchFamily="49" charset="0"/>
              </a:rPr>
              <a:t>7) Работает</a:t>
            </a:r>
          </a:p>
        </p:txBody>
      </p:sp>
      <p:cxnSp>
        <p:nvCxnSpPr>
          <p:cNvPr id="22" name="AutoShape 18">
            <a:extLst>
              <a:ext uri="{FF2B5EF4-FFF2-40B4-BE49-F238E27FC236}">
                <a16:creationId xmlns:a16="http://schemas.microsoft.com/office/drawing/2014/main" id="{DEB673C4-D1D4-831B-7DE0-19067AD4A9C4}"/>
              </a:ext>
            </a:extLst>
          </p:cNvPr>
          <p:cNvCxnSpPr>
            <a:cxnSpLocks noChangeShapeType="1"/>
            <a:stCxn id="10" idx="3"/>
            <a:endCxn id="12" idx="2"/>
          </p:cNvCxnSpPr>
          <p:nvPr/>
        </p:nvCxnSpPr>
        <p:spPr bwMode="auto">
          <a:xfrm flipV="1">
            <a:off x="2700338" y="3957638"/>
            <a:ext cx="4829175" cy="1751012"/>
          </a:xfrm>
          <a:prstGeom prst="bentConnector2">
            <a:avLst/>
          </a:prstGeom>
          <a:noFill/>
          <a:ln w="63500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809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2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20"/>
                            </p:stCondLst>
                            <p:childTnLst>
                              <p:par>
                                <p:cTn id="3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20"/>
                            </p:stCondLst>
                            <p:childTnLst>
                              <p:par>
                                <p:cTn id="59" presetID="7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420"/>
                            </p:stCondLst>
                            <p:childTnLst>
                              <p:par>
                                <p:cTn id="63" presetID="7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20"/>
                            </p:stCondLst>
                            <p:childTnLst>
                              <p:par>
                                <p:cTn id="6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420"/>
                            </p:stCondLst>
                            <p:childTnLst>
                              <p:par>
                                <p:cTn id="7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"/>
                            </p:stCondLst>
                            <p:childTnLst>
                              <p:par>
                                <p:cTn id="8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60"/>
                            </p:stCondLst>
                            <p:childTnLst>
                              <p:par>
                                <p:cTn id="8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60"/>
                            </p:stCondLst>
                            <p:childTnLst>
                              <p:par>
                                <p:cTn id="9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280"/>
                            </p:stCondLst>
                            <p:childTnLst>
                              <p:par>
                                <p:cTn id="101" presetID="50" presetClass="entr" presetSubtype="0" decel="10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280"/>
                            </p:stCondLst>
                            <p:childTnLst>
                              <p:par>
                                <p:cTn id="10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7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7" grpId="2" animBg="1"/>
      <p:bldP spid="7" grpId="3" animBg="1"/>
      <p:bldP spid="7" grpId="4" animBg="1"/>
      <p:bldP spid="8" grpId="0" animBg="1" autoUpdateAnimBg="0"/>
      <p:bldP spid="9" grpId="0" animBg="1"/>
      <p:bldP spid="10" grpId="0" animBg="1"/>
      <p:bldP spid="11" grpId="0" animBg="1"/>
      <p:bldP spid="12" grpId="0" autoUpdateAnimBg="0"/>
      <p:bldP spid="12" grpId="1"/>
      <p:bldP spid="13" grpId="0" autoUpdateAnimBg="0"/>
      <p:bldP spid="15" grpId="0" autoUpdateAnimBg="0"/>
      <p:bldP spid="16" grpId="0"/>
      <p:bldP spid="18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269927A-E2F6-A5DB-87A9-AE3B9B6A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Синхронизированный блок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Синхронизированный метод</a:t>
            </a:r>
          </a:p>
          <a:p>
            <a:pPr marL="59999" indent="0">
              <a:buNone/>
            </a:pPr>
            <a:endParaRPr lang="ru-RU" dirty="0"/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E9BDD390-FC3D-4FA2-50EE-0C4C22C6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Синхронизация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5BDF024-A816-86A0-7BD9-CC4015A22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1988840"/>
            <a:ext cx="8785225" cy="157184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ru-RU" sz="2400" b="1" dirty="0">
                <a:latin typeface="Courier New" pitchFamily="49" charset="0"/>
              </a:rPr>
              <a:t>//Блокируется указанный объект</a:t>
            </a:r>
          </a:p>
          <a:p>
            <a:r>
              <a:rPr kumimoji="1" lang="en-US" sz="2400" b="1" dirty="0">
                <a:latin typeface="Courier New" pitchFamily="49" charset="0"/>
              </a:rPr>
              <a:t>synchronized (</a:t>
            </a:r>
            <a:r>
              <a:rPr kumimoji="1" lang="ru-RU" sz="2400" b="1" dirty="0" err="1">
                <a:latin typeface="Courier New" pitchFamily="49" charset="0"/>
              </a:rPr>
              <a:t>ссылкаНаОбъект</a:t>
            </a:r>
            <a:r>
              <a:rPr kumimoji="1" lang="en-US" sz="2400" b="1" dirty="0">
                <a:latin typeface="Courier New" pitchFamily="49" charset="0"/>
              </a:rPr>
              <a:t>&gt;)</a:t>
            </a:r>
            <a:r>
              <a:rPr kumimoji="1" lang="ru-RU" sz="2400" b="1" dirty="0">
                <a:latin typeface="Courier New" pitchFamily="49" charset="0"/>
              </a:rPr>
              <a:t> </a:t>
            </a:r>
            <a:r>
              <a:rPr kumimoji="1" lang="en-US" sz="2400" b="1" dirty="0">
                <a:latin typeface="Courier New" pitchFamily="49" charset="0"/>
              </a:rPr>
              <a:t>{</a:t>
            </a:r>
          </a:p>
          <a:p>
            <a:r>
              <a:rPr kumimoji="1" lang="ru-RU" sz="2400" b="1" dirty="0">
                <a:latin typeface="Courier New" pitchFamily="49" charset="0"/>
              </a:rPr>
              <a:t>    // Тело блока синхронизации</a:t>
            </a:r>
            <a:endParaRPr kumimoji="1" lang="en-US" sz="2400" b="1" dirty="0">
              <a:latin typeface="Courier New" pitchFamily="49" charset="0"/>
            </a:endParaRPr>
          </a:p>
          <a:p>
            <a:r>
              <a:rPr kumimoji="1" lang="en-US" sz="2400" b="1" dirty="0">
                <a:latin typeface="Courier New" pitchFamily="49" charset="0"/>
              </a:rPr>
              <a:t>}</a:t>
            </a:r>
            <a:endParaRPr kumimoji="1" lang="ru-RU" sz="2400" b="1" dirty="0">
              <a:latin typeface="Courier New" pitchFamily="49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C6A7343C-F68E-2E41-C036-2D326FA18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4365104"/>
            <a:ext cx="8785225" cy="157184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ru-RU" sz="2400" b="1" dirty="0">
                <a:latin typeface="Courier New" pitchFamily="49" charset="0"/>
              </a:rPr>
              <a:t>//Блокируется объект-владелец метода</a:t>
            </a:r>
          </a:p>
          <a:p>
            <a:r>
              <a:rPr kumimoji="1" lang="en-US" sz="2400" b="1" dirty="0">
                <a:latin typeface="Courier New" pitchFamily="49" charset="0"/>
              </a:rPr>
              <a:t>public synchronized void </a:t>
            </a:r>
            <a:r>
              <a:rPr kumimoji="1" lang="ru-RU" sz="2400" b="1" dirty="0">
                <a:latin typeface="Courier New" pitchFamily="49" charset="0"/>
              </a:rPr>
              <a:t>метод</a:t>
            </a:r>
            <a:r>
              <a:rPr kumimoji="1" lang="en-US" sz="2400" b="1" dirty="0">
                <a:latin typeface="Courier New" pitchFamily="49" charset="0"/>
              </a:rPr>
              <a:t>() {</a:t>
            </a:r>
          </a:p>
          <a:p>
            <a:r>
              <a:rPr kumimoji="1" lang="ru-RU" sz="2400" b="1" dirty="0">
                <a:latin typeface="Courier New" pitchFamily="49" charset="0"/>
              </a:rPr>
              <a:t>    // Тело метода</a:t>
            </a:r>
            <a:endParaRPr kumimoji="1" lang="en-US" sz="2400" b="1" dirty="0">
              <a:latin typeface="Courier New" pitchFamily="49" charset="0"/>
            </a:endParaRPr>
          </a:p>
          <a:p>
            <a:r>
              <a:rPr kumimoji="1" lang="en-US" sz="2400" b="1" dirty="0">
                <a:latin typeface="Courier New" pitchFamily="49" charset="0"/>
              </a:rPr>
              <a:t>}</a:t>
            </a:r>
            <a:endParaRPr kumimoji="1" lang="ru-RU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1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507288" cy="47672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800"/>
              </a:spcBef>
            </a:pPr>
            <a:r>
              <a:rPr lang="ru-RU" sz="2800" dirty="0"/>
              <a:t>Значения переменных изменяются атомарным образом (кроме </a:t>
            </a:r>
            <a:r>
              <a:rPr lang="ru-RU" sz="2800" dirty="0" err="1"/>
              <a:t>double</a:t>
            </a:r>
            <a:r>
              <a:rPr lang="ru-RU" sz="2800" dirty="0"/>
              <a:t> и </a:t>
            </a:r>
            <a:r>
              <a:rPr lang="ru-RU" sz="2800" dirty="0" err="1"/>
              <a:t>long</a:t>
            </a:r>
            <a:r>
              <a:rPr lang="ru-RU" sz="2800" dirty="0"/>
              <a:t>)</a:t>
            </a:r>
          </a:p>
          <a:p>
            <a:pPr>
              <a:lnSpc>
                <a:spcPct val="90000"/>
              </a:lnSpc>
              <a:spcBef>
                <a:spcPts val="2800"/>
              </a:spcBef>
            </a:pPr>
            <a:r>
              <a:rPr lang="ru-RU" sz="2800" dirty="0"/>
              <a:t>При совместной работе с полем может возникнуть неоднозначность</a:t>
            </a:r>
          </a:p>
          <a:p>
            <a:pPr lvl="1">
              <a:lnSpc>
                <a:spcPct val="90000"/>
              </a:lnSpc>
              <a:spcBef>
                <a:spcPts val="2800"/>
              </a:spcBef>
            </a:pPr>
            <a:r>
              <a:rPr lang="ru-RU" sz="2800" dirty="0"/>
              <a:t>Например, на объект, на который ссылается переменная, наложена блокировка, после чего значение переменной изменяется</a:t>
            </a:r>
          </a:p>
          <a:p>
            <a:pPr lvl="1">
              <a:lnSpc>
                <a:spcPct val="90000"/>
              </a:lnSpc>
              <a:spcBef>
                <a:spcPts val="2800"/>
              </a:spcBef>
            </a:pPr>
            <a:r>
              <a:rPr lang="ru-RU" sz="2800" dirty="0"/>
              <a:t>Например, компилятор может оптимизировать фрагмент кода, предполагая, что поле не изменяет значение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Совместная работа с полями и переменными</a:t>
            </a:r>
          </a:p>
        </p:txBody>
      </p:sp>
    </p:spTree>
    <p:extLst>
      <p:ext uri="{BB962C8B-B14F-4D97-AF65-F5344CB8AC3E}">
        <p14:creationId xmlns:p14="http://schemas.microsoft.com/office/powerpoint/2010/main" val="371717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507288" cy="47672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800"/>
              </a:spcBef>
            </a:pPr>
            <a:r>
              <a:rPr lang="ru-RU" sz="2800" dirty="0"/>
              <a:t>После первого присвоения переменная не может изменять своё значение</a:t>
            </a:r>
          </a:p>
          <a:p>
            <a:pPr>
              <a:lnSpc>
                <a:spcPct val="90000"/>
              </a:lnSpc>
              <a:spcBef>
                <a:spcPts val="2800"/>
              </a:spcBef>
            </a:pPr>
            <a:r>
              <a:rPr lang="ru-RU" sz="2800" dirty="0"/>
              <a:t>Если блокировка накладывается на объект, ссылка на который хранится в поле, поле обычно делают неизменяемым</a:t>
            </a:r>
          </a:p>
          <a:p>
            <a:pPr>
              <a:lnSpc>
                <a:spcPct val="90000"/>
              </a:lnSpc>
              <a:spcBef>
                <a:spcPts val="2800"/>
              </a:spcBef>
            </a:pPr>
            <a:r>
              <a:rPr lang="ru-RU" sz="2800" dirty="0"/>
              <a:t>Локальные и анонимные классы могут обращаться к локальным переменным, только если они неизменяемы (</a:t>
            </a:r>
            <a:r>
              <a:rPr lang="en-US" sz="2800" dirty="0"/>
              <a:t>final, effectively final</a:t>
            </a:r>
            <a:r>
              <a:rPr lang="ru-RU" sz="2800" dirty="0"/>
              <a:t>)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Модификатор полей и переменных </a:t>
            </a:r>
            <a:r>
              <a:rPr lang="ru-RU" sz="2800" dirty="0" err="1"/>
              <a:t>final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33664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507288" cy="47672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800"/>
              </a:spcBef>
            </a:pPr>
            <a:r>
              <a:rPr lang="ru-RU" sz="2800" dirty="0"/>
              <a:t>Предупреждает компилятор о том, что переменная может изменить своё значение в произвольный момент времени</a:t>
            </a:r>
          </a:p>
          <a:p>
            <a:pPr>
              <a:lnSpc>
                <a:spcPct val="90000"/>
              </a:lnSpc>
              <a:spcBef>
                <a:spcPts val="2800"/>
              </a:spcBef>
            </a:pPr>
            <a:r>
              <a:rPr lang="ru-RU" sz="2800" dirty="0"/>
              <a:t>Обращение к переменной всегда будет возвращать именно последнее присвоенное ей значение </a:t>
            </a:r>
          </a:p>
          <a:p>
            <a:pPr>
              <a:lnSpc>
                <a:spcPct val="90000"/>
              </a:lnSpc>
              <a:spcBef>
                <a:spcPts val="2800"/>
              </a:spcBef>
            </a:pPr>
            <a:r>
              <a:rPr lang="ru-RU" sz="2800" dirty="0"/>
              <a:t>Если работа с полем ведётся только в синхронизированном коде, применение модификатора </a:t>
            </a:r>
            <a:r>
              <a:rPr lang="ru-RU" sz="2800" dirty="0" err="1"/>
              <a:t>неосмысленно</a:t>
            </a:r>
            <a:endParaRPr lang="ru-RU" sz="2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Модификатор полей </a:t>
            </a:r>
            <a:r>
              <a:rPr lang="en-US" sz="2800" dirty="0"/>
              <a:t>volatile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707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507288" cy="47672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/>
              <a:t>Каждый объект имеет набор ожидающих потоков исполнения (</a:t>
            </a:r>
            <a:r>
              <a:rPr lang="ru-RU" sz="2800" dirty="0" err="1"/>
              <a:t>wait-set</a:t>
            </a:r>
            <a:r>
              <a:rPr lang="ru-RU" sz="2800" dirty="0"/>
              <a:t>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/>
              <a:t>Любой поток может вызвать метод </a:t>
            </a:r>
            <a:r>
              <a:rPr lang="ru-RU" sz="2800" b="1" dirty="0" err="1"/>
              <a:t>wait</a:t>
            </a:r>
            <a:r>
              <a:rPr lang="ru-RU" sz="2800" b="1" dirty="0"/>
              <a:t>() </a:t>
            </a:r>
            <a:r>
              <a:rPr lang="ru-RU" sz="2800" dirty="0"/>
              <a:t>любого объекта и попасть в его </a:t>
            </a:r>
            <a:r>
              <a:rPr lang="ru-RU" sz="2800" dirty="0" err="1"/>
              <a:t>wait-set</a:t>
            </a:r>
            <a:r>
              <a:rPr lang="ru-RU" sz="2800" dirty="0"/>
              <a:t>, остановившись до пробуждения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/>
              <a:t>Метод объекта </a:t>
            </a:r>
            <a:r>
              <a:rPr lang="ru-RU" sz="2800" b="1" dirty="0" err="1"/>
              <a:t>notify</a:t>
            </a:r>
            <a:r>
              <a:rPr lang="ru-RU" sz="2800" b="1" dirty="0"/>
              <a:t>() </a:t>
            </a:r>
            <a:r>
              <a:rPr lang="ru-RU" sz="2800" dirty="0"/>
              <a:t>пробуждает один, случайно выбранный поток из </a:t>
            </a:r>
            <a:r>
              <a:rPr lang="ru-RU" sz="2800" dirty="0" err="1"/>
              <a:t>wait-set</a:t>
            </a:r>
            <a:r>
              <a:rPr lang="ru-RU" sz="2800" dirty="0"/>
              <a:t> объекта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/>
              <a:t>Метод объекта </a:t>
            </a:r>
            <a:r>
              <a:rPr lang="ru-RU" sz="2800" b="1" dirty="0" err="1"/>
              <a:t>notifyAll</a:t>
            </a:r>
            <a:r>
              <a:rPr lang="ru-RU" sz="2800" b="1" dirty="0"/>
              <a:t>() </a:t>
            </a:r>
            <a:r>
              <a:rPr lang="ru-RU" sz="2800" dirty="0"/>
              <a:t>пробуждает все потоки из </a:t>
            </a:r>
            <a:r>
              <a:rPr lang="ru-RU" sz="2800" dirty="0" err="1"/>
              <a:t>wait-set</a:t>
            </a:r>
            <a:r>
              <a:rPr lang="ru-RU" sz="2800" dirty="0"/>
              <a:t> объекта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Специальные методы класса </a:t>
            </a:r>
            <a:r>
              <a:rPr lang="en-US" sz="2800" dirty="0"/>
              <a:t>Object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6744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507288" cy="47672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/>
              <a:t>Метод может быть вызван потоком у объекта только после установления блокировки на этот объект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/>
              <a:t>Потоки, прежде чем приостановить выполнение после вызова метода </a:t>
            </a:r>
            <a:r>
              <a:rPr lang="ru-RU" sz="2800" b="1" dirty="0" err="1"/>
              <a:t>wait</a:t>
            </a:r>
            <a:r>
              <a:rPr lang="ru-RU" sz="2800" b="1" dirty="0"/>
              <a:t>()</a:t>
            </a:r>
            <a:r>
              <a:rPr lang="ru-RU" sz="2800" dirty="0"/>
              <a:t>, снимают все свои блокировки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/>
              <a:t>После вызова освобождающего метода потоки пытаются восстановить ранее снятые блокировки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Особенности использования методов класса Object</a:t>
            </a:r>
          </a:p>
        </p:txBody>
      </p:sp>
    </p:spTree>
    <p:extLst>
      <p:ext uri="{BB962C8B-B14F-4D97-AF65-F5344CB8AC3E}">
        <p14:creationId xmlns:p14="http://schemas.microsoft.com/office/powerpoint/2010/main" val="1684134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507288" cy="47672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b="1" dirty="0" err="1"/>
              <a:t>Thread.suspend</a:t>
            </a:r>
            <a:r>
              <a:rPr lang="ru-RU" sz="2800" b="1" dirty="0"/>
              <a:t>(), </a:t>
            </a:r>
            <a:r>
              <a:rPr lang="ru-RU" sz="2800" b="1" dirty="0" err="1"/>
              <a:t>Thread.resume</a:t>
            </a:r>
            <a:r>
              <a:rPr lang="ru-RU" sz="2800" b="1" dirty="0"/>
              <a:t>()</a:t>
            </a:r>
            <a:br>
              <a:rPr lang="ru-RU" sz="2800" dirty="0"/>
            </a:br>
            <a:r>
              <a:rPr lang="ru-RU" sz="2800" dirty="0"/>
              <a:t>Увеличивает количество взаимных блокировок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ru-RU" sz="2800" dirty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b="1" dirty="0" err="1"/>
              <a:t>Thread.stop</a:t>
            </a:r>
            <a:r>
              <a:rPr lang="ru-RU" sz="2800" b="1" dirty="0"/>
              <a:t>()</a:t>
            </a:r>
            <a:br>
              <a:rPr lang="ru-RU" sz="2800" dirty="0"/>
            </a:br>
            <a:r>
              <a:rPr lang="ru-RU" sz="2800" dirty="0"/>
              <a:t>Использование приводит к возникновению  поврежденных объектов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0"/>
            <a:ext cx="7426319" cy="874143"/>
          </a:xfrm>
        </p:spPr>
        <p:txBody>
          <a:bodyPr/>
          <a:lstStyle/>
          <a:p>
            <a:r>
              <a:rPr lang="ru-RU" sz="2800" dirty="0"/>
              <a:t>Запрещенные действия над потоками</a:t>
            </a:r>
          </a:p>
        </p:txBody>
      </p:sp>
    </p:spTree>
    <p:extLst>
      <p:ext uri="{BB962C8B-B14F-4D97-AF65-F5344CB8AC3E}">
        <p14:creationId xmlns:p14="http://schemas.microsoft.com/office/powerpoint/2010/main" val="347919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10557" y="23798"/>
            <a:ext cx="9144000" cy="874143"/>
          </a:xfrm>
        </p:spPr>
        <p:txBody>
          <a:bodyPr anchor="ctr"/>
          <a:lstStyle/>
          <a:p>
            <a:pPr algn="ctr"/>
            <a:r>
              <a:rPr lang="ru-RU" sz="2800" dirty="0"/>
              <a:t>Проблемы однопоточного подхода</a:t>
            </a:r>
            <a:endParaRPr lang="ru-RU" sz="1600" dirty="0"/>
          </a:p>
        </p:txBody>
      </p:sp>
      <p:sp>
        <p:nvSpPr>
          <p:cNvPr id="4" name="Содержимое 5">
            <a:extLst>
              <a:ext uri="{FF2B5EF4-FFF2-40B4-BE49-F238E27FC236}">
                <a16:creationId xmlns:a16="http://schemas.microsoft.com/office/drawing/2014/main" id="{50BCEF01-4F74-9E07-2FF7-75D3040A8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dirty="0"/>
              <a:t>Монопольный захват задачей процессорного времени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Смешение логически несвязанных фрагментов кода</a:t>
            </a:r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6369071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507288" cy="47672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b="1" dirty="0" err="1"/>
              <a:t>public</a:t>
            </a:r>
            <a:r>
              <a:rPr lang="ru-RU" sz="2800" b="1" dirty="0"/>
              <a:t> </a:t>
            </a:r>
            <a:r>
              <a:rPr lang="ru-RU" sz="2800" b="1" dirty="0" err="1"/>
              <a:t>void</a:t>
            </a:r>
            <a:r>
              <a:rPr lang="ru-RU" sz="2800" b="1" dirty="0"/>
              <a:t> </a:t>
            </a:r>
            <a:r>
              <a:rPr lang="ru-RU" sz="2800" b="1" dirty="0" err="1"/>
              <a:t>interrupt</a:t>
            </a:r>
            <a:r>
              <a:rPr lang="ru-RU" sz="2800" b="1" dirty="0"/>
              <a:t>()</a:t>
            </a:r>
            <a:br>
              <a:rPr lang="ru-RU" sz="2800" dirty="0"/>
            </a:br>
            <a:r>
              <a:rPr lang="ru-RU" sz="2800" dirty="0"/>
              <a:t>Изменяет статус потока на прерванный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b="1" dirty="0" err="1"/>
              <a:t>public</a:t>
            </a:r>
            <a:r>
              <a:rPr lang="ru-RU" sz="2800" b="1" dirty="0"/>
              <a:t> </a:t>
            </a:r>
            <a:r>
              <a:rPr lang="ru-RU" sz="2800" b="1" dirty="0" err="1"/>
              <a:t>static</a:t>
            </a:r>
            <a:r>
              <a:rPr lang="ru-RU" sz="2800" b="1" dirty="0"/>
              <a:t> </a:t>
            </a:r>
            <a:r>
              <a:rPr lang="ru-RU" sz="2800" b="1" dirty="0" err="1"/>
              <a:t>boolean</a:t>
            </a:r>
            <a:r>
              <a:rPr lang="ru-RU" sz="2800" b="1" dirty="0"/>
              <a:t> </a:t>
            </a:r>
            <a:r>
              <a:rPr lang="ru-RU" sz="2800" b="1" dirty="0" err="1"/>
              <a:t>interrupted</a:t>
            </a:r>
            <a:r>
              <a:rPr lang="ru-RU" sz="2800" b="1" dirty="0"/>
              <a:t>()</a:t>
            </a:r>
            <a:br>
              <a:rPr lang="ru-RU" sz="2800" dirty="0"/>
            </a:br>
            <a:r>
              <a:rPr lang="ru-RU" sz="2800" dirty="0"/>
              <a:t>Возвращает и очищает  статус потока (прерван или нет)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b="1" dirty="0" err="1"/>
              <a:t>public</a:t>
            </a:r>
            <a:r>
              <a:rPr lang="ru-RU" sz="2800" b="1" dirty="0"/>
              <a:t> </a:t>
            </a:r>
            <a:r>
              <a:rPr lang="ru-RU" sz="2800" b="1" dirty="0" err="1"/>
              <a:t>boolean</a:t>
            </a:r>
            <a:r>
              <a:rPr lang="ru-RU" sz="2800" b="1" dirty="0"/>
              <a:t> </a:t>
            </a:r>
            <a:r>
              <a:rPr lang="ru-RU" sz="2800" b="1" dirty="0" err="1"/>
              <a:t>isInterrupted</a:t>
            </a:r>
            <a:r>
              <a:rPr lang="ru-RU" sz="2800" b="1" dirty="0"/>
              <a:t>()</a:t>
            </a:r>
            <a:br>
              <a:rPr lang="ru-RU" sz="2800" dirty="0"/>
            </a:br>
            <a:r>
              <a:rPr lang="ru-RU" sz="2800" dirty="0"/>
              <a:t>Возвращает статус потока (прерван или нет)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/>
              <a:t>Поток должен в ходе своей работы проверять свой статус и корректно завершать работу, если его прервали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0"/>
            <a:ext cx="7426319" cy="874143"/>
          </a:xfrm>
        </p:spPr>
        <p:txBody>
          <a:bodyPr/>
          <a:lstStyle/>
          <a:p>
            <a:r>
              <a:rPr lang="ru-RU" sz="2800" dirty="0"/>
              <a:t>Корректное прерывание потока</a:t>
            </a:r>
          </a:p>
        </p:txBody>
      </p:sp>
    </p:spTree>
    <p:extLst>
      <p:ext uri="{BB962C8B-B14F-4D97-AF65-F5344CB8AC3E}">
        <p14:creationId xmlns:p14="http://schemas.microsoft.com/office/powerpoint/2010/main" val="2976254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507288" cy="47672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/>
              <a:t>В том случае, если в текущий момент поток выполняет методы </a:t>
            </a:r>
            <a:r>
              <a:rPr lang="ru-RU" sz="2800" b="1" dirty="0" err="1"/>
              <a:t>wait</a:t>
            </a:r>
            <a:r>
              <a:rPr lang="ru-RU" sz="2800" b="1" dirty="0"/>
              <a:t>()</a:t>
            </a:r>
            <a:r>
              <a:rPr lang="ru-RU" sz="2800" dirty="0"/>
              <a:t>,</a:t>
            </a:r>
            <a:r>
              <a:rPr lang="ru-RU" sz="2800" b="1" dirty="0"/>
              <a:t> </a:t>
            </a:r>
            <a:r>
              <a:rPr lang="ru-RU" sz="2800" b="1" dirty="0" err="1"/>
              <a:t>sleep</a:t>
            </a:r>
            <a:r>
              <a:rPr lang="ru-RU" sz="2800" b="1" dirty="0"/>
              <a:t>()</a:t>
            </a:r>
            <a:r>
              <a:rPr lang="ru-RU" sz="2800" dirty="0"/>
              <a:t>,</a:t>
            </a:r>
            <a:r>
              <a:rPr lang="ru-RU" sz="2800" b="1" dirty="0"/>
              <a:t> </a:t>
            </a:r>
            <a:r>
              <a:rPr lang="ru-RU" sz="2800" b="1" dirty="0" err="1"/>
              <a:t>join</a:t>
            </a:r>
            <a:r>
              <a:rPr lang="ru-RU" sz="2800" b="1" dirty="0"/>
              <a:t>()</a:t>
            </a:r>
            <a:r>
              <a:rPr lang="ru-RU" sz="2800" dirty="0"/>
              <a:t>, а его прерывают вызовом метода </a:t>
            </a:r>
            <a:r>
              <a:rPr lang="ru-RU" sz="2800" b="1" dirty="0" err="1"/>
              <a:t>interrupt</a:t>
            </a:r>
            <a:r>
              <a:rPr lang="ru-RU" sz="2800" b="1" dirty="0"/>
              <a:t>()</a:t>
            </a:r>
            <a:r>
              <a:rPr lang="ru-RU" sz="2800" dirty="0"/>
              <a:t>…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/>
              <a:t>метод прерывает свое выполнение с выбросом исключения </a:t>
            </a:r>
            <a:r>
              <a:rPr lang="ru-RU" sz="2800" b="1" dirty="0" err="1"/>
              <a:t>InterruptedException</a:t>
            </a:r>
            <a:r>
              <a:rPr lang="ru-RU" sz="2800" dirty="0"/>
              <a:t> !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/>
              <a:t>Потоку не сообщается, что его прервали!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0"/>
            <a:ext cx="7426319" cy="874143"/>
          </a:xfrm>
        </p:spPr>
        <p:txBody>
          <a:bodyPr/>
          <a:lstStyle/>
          <a:p>
            <a:r>
              <a:rPr lang="ru-RU" sz="2800" dirty="0"/>
              <a:t>А если поток «спит»?</a:t>
            </a:r>
          </a:p>
        </p:txBody>
      </p:sp>
    </p:spTree>
    <p:extLst>
      <p:ext uri="{BB962C8B-B14F-4D97-AF65-F5344CB8AC3E}">
        <p14:creationId xmlns:p14="http://schemas.microsoft.com/office/powerpoint/2010/main" val="1461165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72206"/>
            <a:ext cx="9144000" cy="785793"/>
          </a:xfrm>
        </p:spPr>
        <p:txBody>
          <a:bodyPr anchor="ctr"/>
          <a:lstStyle/>
          <a:p>
            <a:r>
              <a:rPr sz="3200"/>
              <a:t>Спасибо за внимание!</a:t>
            </a:r>
            <a:endParaRPr lang="ru-RU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10557" y="23798"/>
            <a:ext cx="9144000" cy="874143"/>
          </a:xfrm>
        </p:spPr>
        <p:txBody>
          <a:bodyPr anchor="ctr"/>
          <a:lstStyle/>
          <a:p>
            <a:pPr algn="ctr"/>
            <a:r>
              <a:rPr lang="ru-RU" sz="2800" dirty="0"/>
              <a:t>Многопоточное программирование</a:t>
            </a:r>
            <a:endParaRPr lang="ru-RU" sz="1600" dirty="0"/>
          </a:p>
        </p:txBody>
      </p:sp>
      <p:sp>
        <p:nvSpPr>
          <p:cNvPr id="4" name="Содержимое 5">
            <a:extLst>
              <a:ext uri="{FF2B5EF4-FFF2-40B4-BE49-F238E27FC236}">
                <a16:creationId xmlns:a16="http://schemas.microsoft.com/office/drawing/2014/main" id="{50BCEF01-4F74-9E07-2FF7-75D3040A8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dirty="0"/>
              <a:t>Последовательно выполняющиеся инструкции составляют поток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Потоки выполняются независимо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Потоки могут взаимодействовать друг с другом</a:t>
            </a:r>
          </a:p>
          <a:p>
            <a:pPr>
              <a:spcAft>
                <a:spcPts val="600"/>
              </a:spcAft>
            </a:pPr>
            <a:r>
              <a:rPr lang="ru-RU" sz="2800" strike="sngStrike" dirty="0">
                <a:solidFill>
                  <a:srgbClr val="FF0000"/>
                </a:solidFill>
              </a:rPr>
              <a:t>В многоядерной системе поток монопольно занимает одно ядро</a:t>
            </a:r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5154855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438C747-A55B-18E1-E7AF-F7F0F6EC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400" dirty="0"/>
              <a:t>Время разделяется на интервалы (кванты времени)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400" dirty="0"/>
              <a:t>Во время одного кванта обрабатывается один поток</a:t>
            </a:r>
            <a:r>
              <a:rPr lang="en-US" sz="2400" dirty="0"/>
              <a:t> </a:t>
            </a:r>
            <a:r>
              <a:rPr lang="ru-RU" sz="2400" dirty="0"/>
              <a:t>команд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400" dirty="0"/>
              <a:t>Решение о выборе потока принимается до начала интервала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400" dirty="0"/>
              <a:t>Переключения между потоками с высокой частотой</a:t>
            </a:r>
            <a:endParaRPr lang="en-US" sz="2400" dirty="0"/>
          </a:p>
          <a:p>
            <a:endParaRPr lang="ru-RU" dirty="0"/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31FB93A3-B2E1-56C8-302A-6DF7EE71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7" y="23798"/>
            <a:ext cx="9144000" cy="874143"/>
          </a:xfrm>
        </p:spPr>
        <p:txBody>
          <a:bodyPr anchor="ctr"/>
          <a:lstStyle/>
          <a:p>
            <a:pPr algn="ctr"/>
            <a:r>
              <a:rPr lang="ru-RU" sz="2800" dirty="0"/>
              <a:t>Квантование времени (</a:t>
            </a:r>
            <a:r>
              <a:rPr lang="en-US" sz="2800" dirty="0"/>
              <a:t>Time-Slicing</a:t>
            </a:r>
            <a:r>
              <a:rPr lang="ru-RU" sz="2800" dirty="0"/>
              <a:t>)</a:t>
            </a:r>
            <a:endParaRPr lang="ru-RU" sz="1600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A3FB3EC3-F31F-8CE3-A6D8-79CF7B3CBC9C}"/>
              </a:ext>
            </a:extLst>
          </p:cNvPr>
          <p:cNvGrpSpPr>
            <a:grpSpLocks/>
          </p:cNvGrpSpPr>
          <p:nvPr/>
        </p:nvGrpSpPr>
        <p:grpSpPr bwMode="auto">
          <a:xfrm>
            <a:off x="815662" y="4941168"/>
            <a:ext cx="7704138" cy="720725"/>
            <a:chOff x="794" y="3067"/>
            <a:chExt cx="4853" cy="454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EB9029AD-1544-AEFF-1D90-1E653B35D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3067"/>
              <a:ext cx="4808" cy="227"/>
            </a:xfrm>
            <a:prstGeom prst="homePlate">
              <a:avLst>
                <a:gd name="adj" fmla="val 766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A4CD2BA3-9B02-EA6C-188A-B6A97B8D9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" y="3290"/>
              <a:ext cx="5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ru-RU" b="1" dirty="0">
                  <a:solidFill>
                    <a:schemeClr val="accent1"/>
                  </a:solidFill>
                </a:rPr>
                <a:t>Время</a:t>
              </a: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FFDB5468-F2BE-CBC8-F37F-08118D7B55AC}"/>
              </a:ext>
            </a:extLst>
          </p:cNvPr>
          <p:cNvGrpSpPr>
            <a:grpSpLocks/>
          </p:cNvGrpSpPr>
          <p:nvPr/>
        </p:nvGrpSpPr>
        <p:grpSpPr bwMode="auto">
          <a:xfrm>
            <a:off x="831537" y="4947518"/>
            <a:ext cx="6769100" cy="360362"/>
            <a:chOff x="793" y="3067"/>
            <a:chExt cx="4264" cy="227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EB81596F-39E4-467C-0D1F-523FECCE2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067"/>
              <a:ext cx="95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E5CD372A-8516-07B3-166B-EDECF112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067"/>
              <a:ext cx="590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B683067D-C506-075F-C296-9EFD311AF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067"/>
              <a:ext cx="998" cy="2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4703F3D2-C76B-D0C3-EEBF-BF995C81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3067"/>
              <a:ext cx="317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0ED10D85-F7BB-99CB-7EC1-DFB4D98AE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067"/>
              <a:ext cx="681" cy="2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132557AC-64F8-AD75-6EE5-0841D0860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3067"/>
              <a:ext cx="725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0" name="Text Box 21">
            <a:extLst>
              <a:ext uri="{FF2B5EF4-FFF2-40B4-BE49-F238E27FC236}">
                <a16:creationId xmlns:a16="http://schemas.microsoft.com/office/drawing/2014/main" id="{2BB6F48E-0DC1-BC01-54E0-443805B35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00" y="4580805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 dirty="0">
                <a:solidFill>
                  <a:schemeClr val="accent1"/>
                </a:solidFill>
              </a:rPr>
              <a:t>T1</a:t>
            </a:r>
            <a:endParaRPr kumimoji="1" lang="ru-RU" b="1" dirty="0">
              <a:solidFill>
                <a:schemeClr val="accent1"/>
              </a:solidFill>
            </a:endParaRP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A5C28B04-35BD-30E5-3333-C8763A8A9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575" y="4574455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>
                <a:solidFill>
                  <a:schemeClr val="accent1"/>
                </a:solidFill>
              </a:rPr>
              <a:t>T2</a:t>
            </a:r>
            <a:endParaRPr kumimoji="1" lang="ru-RU" b="1">
              <a:solidFill>
                <a:schemeClr val="accent1"/>
              </a:solidFill>
            </a:endParaRP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B77135AE-4A17-6036-A4BA-B93DA9204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612" y="4580805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>
                <a:solidFill>
                  <a:schemeClr val="accent1"/>
                </a:solidFill>
              </a:rPr>
              <a:t>T3</a:t>
            </a:r>
            <a:endParaRPr kumimoji="1" lang="ru-RU" b="1">
              <a:solidFill>
                <a:schemeClr val="accent1"/>
              </a:solidFill>
            </a:endParaRP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308F9C32-F431-9FD7-B7C3-B3875B851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937" y="4580805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>
                <a:solidFill>
                  <a:schemeClr val="accent1"/>
                </a:solidFill>
              </a:rPr>
              <a:t>T4</a:t>
            </a:r>
            <a:endParaRPr kumimoji="1" lang="ru-RU" b="1">
              <a:solidFill>
                <a:schemeClr val="accent1"/>
              </a:solidFill>
            </a:endParaRP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0BC9CBAC-2FEE-E5B7-CD6D-0B300F03A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762" y="4580805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>
                <a:solidFill>
                  <a:schemeClr val="accent1"/>
                </a:solidFill>
              </a:rPr>
              <a:t>T3</a:t>
            </a:r>
            <a:endParaRPr kumimoji="1" lang="ru-RU" b="1">
              <a:solidFill>
                <a:schemeClr val="accent1"/>
              </a:solidFill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F6EA667-0681-CE1C-EAEF-B7B7301C1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262" y="4580805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b="1">
                <a:solidFill>
                  <a:schemeClr val="accent1"/>
                </a:solidFill>
              </a:rPr>
              <a:t>T4</a:t>
            </a:r>
            <a:endParaRPr kumimoji="1" lang="ru-RU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/>
      <p:bldP spid="21" grpId="0" uiExpand="1"/>
      <p:bldP spid="22" grpId="0" uiExpand="1"/>
      <p:bldP spid="23" grpId="0" uiExpand="1"/>
      <p:bldP spid="24" grpId="0" uiExpand="1"/>
      <p:bldP spid="25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6D3F5E0-1160-6A6E-58D5-41C6D03F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 выделения подзадач</a:t>
            </a:r>
          </a:p>
          <a:p>
            <a:r>
              <a:rPr lang="ru-RU" dirty="0"/>
              <a:t>Более гибкое управление выполнением задач</a:t>
            </a:r>
          </a:p>
          <a:p>
            <a:r>
              <a:rPr lang="ru-RU" dirty="0"/>
              <a:t>Более медленное выполнение</a:t>
            </a:r>
          </a:p>
          <a:p>
            <a:r>
              <a:rPr lang="ru-RU" dirty="0"/>
              <a:t>Выигрыш в скорости выполнения при разделении задач  по используемым ресурсам </a:t>
            </a:r>
          </a:p>
          <a:p>
            <a:r>
              <a:rPr lang="ru-RU" dirty="0"/>
              <a:t>Выигрыш в скорости выполнения на  многоядерных системах</a:t>
            </a:r>
          </a:p>
          <a:p>
            <a:r>
              <a:rPr lang="ru-RU" dirty="0"/>
              <a:t>Недетерминизм при выполнении</a:t>
            </a:r>
          </a:p>
          <a:p>
            <a:endParaRPr lang="ru-RU" dirty="0"/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37E57EAB-BE6F-ADB8-DFD0-1B1DB454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7" y="23798"/>
            <a:ext cx="9144000" cy="874143"/>
          </a:xfrm>
        </p:spPr>
        <p:txBody>
          <a:bodyPr anchor="ctr"/>
          <a:lstStyle/>
          <a:p>
            <a:pPr algn="ctr"/>
            <a:r>
              <a:rPr lang="ru-RU" sz="2800" dirty="0"/>
              <a:t>Особенности многопоточности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9912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6D3F5E0-1160-6A6E-58D5-41C6D03F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>
                <a:effectLst/>
                <a:latin typeface="-apple-system"/>
              </a:rPr>
              <a:t>Многопоточная система в Java построена на основе класса </a:t>
            </a:r>
            <a:r>
              <a:rPr lang="ru-RU" b="0" dirty="0" err="1">
                <a:effectLst/>
                <a:latin typeface="-apple-system"/>
              </a:rPr>
              <a:t>Thread</a:t>
            </a:r>
            <a:endParaRPr lang="en-US" b="0" dirty="0">
              <a:effectLst/>
              <a:latin typeface="-apple-system"/>
            </a:endParaRPr>
          </a:p>
          <a:p>
            <a:r>
              <a:rPr lang="ru-RU" dirty="0">
                <a:latin typeface="-apple-system"/>
              </a:rPr>
              <a:t>Дополняет класс </a:t>
            </a:r>
            <a:r>
              <a:rPr lang="ru-RU" b="0" dirty="0" err="1">
                <a:effectLst/>
                <a:latin typeface="-apple-system"/>
              </a:rPr>
              <a:t>Thread</a:t>
            </a:r>
            <a:r>
              <a:rPr lang="en-US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интерфейс </a:t>
            </a:r>
            <a:r>
              <a:rPr lang="en-US" dirty="0">
                <a:latin typeface="-apple-system"/>
              </a:rPr>
              <a:t>Runnable</a:t>
            </a:r>
          </a:p>
          <a:p>
            <a:endParaRPr lang="en-US" dirty="0">
              <a:latin typeface="-apple-system"/>
            </a:endParaRPr>
          </a:p>
          <a:p>
            <a:r>
              <a:rPr lang="ru-RU" dirty="0">
                <a:latin typeface="-apple-system"/>
              </a:rPr>
              <a:t>Два способа создания потока</a:t>
            </a:r>
            <a:r>
              <a:rPr lang="en-US" dirty="0">
                <a:latin typeface="-apple-system"/>
              </a:rPr>
              <a:t>:</a:t>
            </a:r>
          </a:p>
          <a:p>
            <a:pPr lvl="1"/>
            <a:r>
              <a:rPr lang="ru-RU" sz="2400" dirty="0">
                <a:latin typeface="-apple-system"/>
              </a:rPr>
              <a:t>Расширить класс </a:t>
            </a:r>
            <a:r>
              <a:rPr lang="en-US" sz="2400" dirty="0">
                <a:latin typeface="-apple-system"/>
              </a:rPr>
              <a:t>Thread </a:t>
            </a:r>
            <a:endParaRPr lang="ru-RU" sz="2400" dirty="0">
              <a:latin typeface="-apple-system"/>
            </a:endParaRPr>
          </a:p>
          <a:p>
            <a:pPr lvl="1"/>
            <a:r>
              <a:rPr lang="ru-RU" sz="2400" dirty="0">
                <a:latin typeface="-apple-system"/>
              </a:rPr>
              <a:t>Реализовать интерфейс </a:t>
            </a:r>
            <a:r>
              <a:rPr lang="en-US" sz="2400" dirty="0">
                <a:latin typeface="-apple-system"/>
              </a:rPr>
              <a:t>Runnable</a:t>
            </a:r>
          </a:p>
          <a:p>
            <a:endParaRPr lang="ru-RU" dirty="0">
              <a:latin typeface="-apple-system"/>
            </a:endParaRP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37E57EAB-BE6F-ADB8-DFD0-1B1DB454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7" y="23798"/>
            <a:ext cx="9144000" cy="874143"/>
          </a:xfrm>
        </p:spPr>
        <p:txBody>
          <a:bodyPr anchor="ctr"/>
          <a:lstStyle/>
          <a:p>
            <a:pPr algn="ctr"/>
            <a:r>
              <a:rPr lang="ru-RU" sz="2800" dirty="0"/>
              <a:t>Многопоточная система в </a:t>
            </a:r>
            <a:r>
              <a:rPr lang="en-US" sz="2800" dirty="0"/>
              <a:t>Java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52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Расширение и описание класса </a:t>
            </a:r>
            <a:r>
              <a:rPr lang="en-US" dirty="0"/>
              <a:t>Thread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Запуск потока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Создание потока через расширение класса </a:t>
            </a:r>
            <a:r>
              <a:rPr lang="en-US" sz="2800" dirty="0"/>
              <a:t>Thread</a:t>
            </a:r>
            <a:endParaRPr lang="ru-RU" sz="28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1AB357A-02C8-9AB0-AD40-9264E2ADC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060848"/>
            <a:ext cx="8785225" cy="1941173"/>
          </a:xfrm>
          <a:prstGeom prst="rect">
            <a:avLst/>
          </a:prstGeom>
          <a:solidFill>
            <a:schemeClr val="accent1">
              <a:alpha val="14999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kumimoji="1" lang="ru-RU" sz="2400" b="1" dirty="0" err="1">
                <a:latin typeface="Courier New" pitchFamily="49" charset="0"/>
              </a:rPr>
              <a:t>public</a:t>
            </a:r>
            <a:r>
              <a:rPr kumimoji="1" lang="ru-RU" sz="2400" b="1" dirty="0">
                <a:latin typeface="Courier New" pitchFamily="49" charset="0"/>
              </a:rPr>
              <a:t> </a:t>
            </a:r>
            <a:r>
              <a:rPr kumimoji="1" lang="ru-RU" sz="2400" b="1" dirty="0" err="1">
                <a:latin typeface="Courier New" pitchFamily="49" charset="0"/>
              </a:rPr>
              <a:t>class</a:t>
            </a:r>
            <a:r>
              <a:rPr kumimoji="1" lang="ru-RU" sz="2400" b="1" dirty="0">
                <a:latin typeface="Courier New" pitchFamily="49" charset="0"/>
              </a:rPr>
              <a:t> </a:t>
            </a:r>
            <a:r>
              <a:rPr kumimoji="1" lang="ru-RU" sz="2400" b="1" dirty="0" err="1">
                <a:latin typeface="Courier New" pitchFamily="49" charset="0"/>
              </a:rPr>
              <a:t>ИмяКласса</a:t>
            </a:r>
            <a:r>
              <a:rPr kumimoji="1" lang="ru-RU" sz="2400" b="1" dirty="0">
                <a:latin typeface="Courier New" pitchFamily="49" charset="0"/>
              </a:rPr>
              <a:t> </a:t>
            </a:r>
            <a:r>
              <a:rPr kumimoji="1" lang="ru-RU" sz="2400" b="1" dirty="0" err="1">
                <a:latin typeface="Courier New" pitchFamily="49" charset="0"/>
              </a:rPr>
              <a:t>extends</a:t>
            </a:r>
            <a:r>
              <a:rPr kumimoji="1" lang="ru-RU" sz="2400" b="1" dirty="0">
                <a:latin typeface="Courier New" pitchFamily="49" charset="0"/>
              </a:rPr>
              <a:t> </a:t>
            </a:r>
            <a:r>
              <a:rPr kumimoji="1" lang="ru-RU" sz="2400" b="1" dirty="0" err="1">
                <a:latin typeface="Courier New" pitchFamily="49" charset="0"/>
              </a:rPr>
              <a:t>Thread</a:t>
            </a:r>
            <a:r>
              <a:rPr kumimoji="1" lang="ru-RU" sz="2400" b="1" dirty="0">
                <a:latin typeface="Courier New" pitchFamily="49" charset="0"/>
              </a:rPr>
              <a:t> {</a:t>
            </a:r>
          </a:p>
          <a:p>
            <a:r>
              <a:rPr kumimoji="1" lang="ru-RU" sz="2400" b="1" dirty="0">
                <a:latin typeface="Courier New" pitchFamily="49" charset="0"/>
              </a:rPr>
              <a:t>  </a:t>
            </a:r>
            <a:r>
              <a:rPr kumimoji="1" lang="ru-RU" sz="2400" b="1" dirty="0" err="1">
                <a:latin typeface="Courier New" pitchFamily="49" charset="0"/>
              </a:rPr>
              <a:t>public</a:t>
            </a:r>
            <a:r>
              <a:rPr kumimoji="1" lang="ru-RU" sz="2400" b="1" dirty="0">
                <a:latin typeface="Courier New" pitchFamily="49" charset="0"/>
              </a:rPr>
              <a:t> </a:t>
            </a:r>
            <a:r>
              <a:rPr kumimoji="1" lang="ru-RU" sz="2400" b="1" dirty="0" err="1">
                <a:latin typeface="Courier New" pitchFamily="49" charset="0"/>
              </a:rPr>
              <a:t>void</a:t>
            </a:r>
            <a:r>
              <a:rPr kumimoji="1" lang="ru-RU" sz="2400" b="1" dirty="0">
                <a:latin typeface="Courier New" pitchFamily="49" charset="0"/>
              </a:rPr>
              <a:t> </a:t>
            </a:r>
            <a:r>
              <a:rPr kumimoji="1" lang="ru-RU" sz="2400" b="1" dirty="0" err="1">
                <a:latin typeface="Courier New" pitchFamily="49" charset="0"/>
              </a:rPr>
              <a:t>run</a:t>
            </a:r>
            <a:r>
              <a:rPr kumimoji="1" lang="ru-RU" sz="2400" b="1" dirty="0">
                <a:latin typeface="Courier New" pitchFamily="49" charset="0"/>
              </a:rPr>
              <a:t>() {</a:t>
            </a:r>
          </a:p>
          <a:p>
            <a:r>
              <a:rPr kumimoji="1" lang="ru-RU" sz="2400" b="1" dirty="0">
                <a:latin typeface="Courier New" pitchFamily="49" charset="0"/>
              </a:rPr>
              <a:t>    // Действия, выполняемые потоком</a:t>
            </a:r>
          </a:p>
          <a:p>
            <a:r>
              <a:rPr kumimoji="1" lang="ru-RU" sz="2400" b="1" dirty="0">
                <a:latin typeface="Courier New" pitchFamily="49" charset="0"/>
              </a:rPr>
              <a:t>  }</a:t>
            </a:r>
          </a:p>
          <a:p>
            <a:r>
              <a:rPr kumimoji="1" lang="ru-RU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C17566E-F280-08CD-E9E5-A9E200644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97152"/>
            <a:ext cx="8785225" cy="833178"/>
          </a:xfrm>
          <a:prstGeom prst="rect">
            <a:avLst/>
          </a:prstGeom>
          <a:solidFill>
            <a:schemeClr val="accent1">
              <a:alpha val="14999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kumimoji="1" lang="ru-RU" sz="2400" b="1" dirty="0" err="1">
                <a:latin typeface="Courier New" pitchFamily="49" charset="0"/>
              </a:rPr>
              <a:t>ИмяКласса</a:t>
            </a:r>
            <a:r>
              <a:rPr kumimoji="1" lang="ru-RU" sz="2400" b="1" dirty="0">
                <a:latin typeface="Courier New" pitchFamily="49" charset="0"/>
              </a:rPr>
              <a:t> t = </a:t>
            </a:r>
            <a:r>
              <a:rPr kumimoji="1" lang="ru-RU" sz="2400" b="1" dirty="0" err="1">
                <a:latin typeface="Courier New" pitchFamily="49" charset="0"/>
              </a:rPr>
              <a:t>new</a:t>
            </a:r>
            <a:r>
              <a:rPr kumimoji="1" lang="ru-RU" sz="2400" b="1" dirty="0">
                <a:latin typeface="Courier New" pitchFamily="49" charset="0"/>
              </a:rPr>
              <a:t> </a:t>
            </a:r>
            <a:r>
              <a:rPr kumimoji="1" lang="ru-RU" sz="2400" b="1" dirty="0" err="1">
                <a:latin typeface="Courier New" pitchFamily="49" charset="0"/>
              </a:rPr>
              <a:t>ИмяКласса</a:t>
            </a:r>
            <a:r>
              <a:rPr kumimoji="1" lang="ru-RU" sz="2400" b="1" dirty="0">
                <a:latin typeface="Courier New" pitchFamily="49" charset="0"/>
              </a:rPr>
              <a:t>();</a:t>
            </a:r>
          </a:p>
          <a:p>
            <a:r>
              <a:rPr kumimoji="1" lang="ru-RU" sz="2400" b="1" dirty="0" err="1">
                <a:latin typeface="Courier New" pitchFamily="49" charset="0"/>
              </a:rPr>
              <a:t>t.start</a:t>
            </a:r>
            <a:r>
              <a:rPr kumimoji="1" lang="ru-RU" sz="2400" b="1" dirty="0">
                <a:latin typeface="Courier New" pitchFamily="49" charset="0"/>
              </a:rPr>
              <a:t>(); // </a:t>
            </a:r>
            <a:r>
              <a:rPr kumimoji="1" lang="ru-RU" sz="2400" b="1" dirty="0">
                <a:solidFill>
                  <a:schemeClr val="accent1"/>
                </a:solidFill>
                <a:latin typeface="Courier New" pitchFamily="49" charset="0"/>
              </a:rPr>
              <a:t>именно </a:t>
            </a:r>
            <a:r>
              <a:rPr kumimoji="1" lang="en-US" sz="2400" b="1" dirty="0">
                <a:solidFill>
                  <a:schemeClr val="accent1"/>
                </a:solidFill>
                <a:latin typeface="Courier New" pitchFamily="49" charset="0"/>
              </a:rPr>
              <a:t>start(), </a:t>
            </a:r>
            <a:r>
              <a:rPr kumimoji="1" lang="ru-RU" sz="2400" b="1" dirty="0">
                <a:solidFill>
                  <a:schemeClr val="accent1"/>
                </a:solidFill>
                <a:latin typeface="Courier New" pitchFamily="49" charset="0"/>
              </a:rPr>
              <a:t>а не </a:t>
            </a:r>
            <a:r>
              <a:rPr kumimoji="1" lang="en-US" sz="2400" b="1" dirty="0">
                <a:solidFill>
                  <a:schemeClr val="accent1"/>
                </a:solidFill>
                <a:latin typeface="Courier New" pitchFamily="49" charset="0"/>
              </a:rPr>
              <a:t>run() !!!</a:t>
            </a:r>
            <a:endParaRPr kumimoji="1" lang="ru-RU" sz="2400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127CB83-E49B-218D-B0A6-B25494E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Реализуем интерфейс </a:t>
            </a:r>
            <a:r>
              <a:rPr lang="en-US" dirty="0"/>
              <a:t>Runnable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Запуск потока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D04BFB-FC26-459F-5D3C-4C9AA55B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-9435"/>
            <a:ext cx="7426319" cy="874143"/>
          </a:xfrm>
        </p:spPr>
        <p:txBody>
          <a:bodyPr/>
          <a:lstStyle/>
          <a:p>
            <a:r>
              <a:rPr lang="ru-RU" sz="2800" dirty="0"/>
              <a:t>Создание потока через реализацию интерфейса </a:t>
            </a:r>
            <a:r>
              <a:rPr lang="en-US" sz="2800" dirty="0"/>
              <a:t>Runnable</a:t>
            </a:r>
            <a:endParaRPr lang="ru-RU" sz="2800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1A622B5-5A86-DC87-BFEB-8E6B96E08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2086889"/>
            <a:ext cx="8785225" cy="1787285"/>
          </a:xfrm>
          <a:prstGeom prst="rect">
            <a:avLst/>
          </a:prstGeom>
          <a:solidFill>
            <a:schemeClr val="accent1">
              <a:alpha val="14999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kumimoji="1" lang="ru-RU" sz="2200" b="1" dirty="0" err="1">
                <a:latin typeface="Courier New" pitchFamily="49" charset="0"/>
              </a:rPr>
              <a:t>public</a:t>
            </a:r>
            <a:r>
              <a:rPr kumimoji="1" lang="ru-RU" sz="2200" b="1" dirty="0">
                <a:latin typeface="Courier New" pitchFamily="49" charset="0"/>
              </a:rPr>
              <a:t> </a:t>
            </a:r>
            <a:r>
              <a:rPr kumimoji="1" lang="ru-RU" sz="2200" b="1" dirty="0" err="1">
                <a:latin typeface="Courier New" pitchFamily="49" charset="0"/>
              </a:rPr>
              <a:t>class</a:t>
            </a:r>
            <a:r>
              <a:rPr kumimoji="1" lang="ru-RU" sz="2200" b="1" dirty="0">
                <a:latin typeface="Courier New" pitchFamily="49" charset="0"/>
              </a:rPr>
              <a:t> </a:t>
            </a:r>
            <a:r>
              <a:rPr kumimoji="1" lang="ru-RU" sz="2200" b="1" dirty="0" err="1">
                <a:latin typeface="Courier New" pitchFamily="49" charset="0"/>
              </a:rPr>
              <a:t>ИмяКласса</a:t>
            </a:r>
            <a:r>
              <a:rPr kumimoji="1" lang="ru-RU" sz="2200" b="1" dirty="0">
                <a:latin typeface="Courier New" pitchFamily="49" charset="0"/>
              </a:rPr>
              <a:t> </a:t>
            </a:r>
            <a:r>
              <a:rPr kumimoji="1" lang="en-US" sz="2200" b="1" dirty="0">
                <a:latin typeface="Courier New" pitchFamily="49" charset="0"/>
              </a:rPr>
              <a:t>implements Runnable</a:t>
            </a:r>
            <a:r>
              <a:rPr kumimoji="1" lang="ru-RU" sz="2200" b="1" dirty="0">
                <a:latin typeface="Courier New" pitchFamily="49" charset="0"/>
              </a:rPr>
              <a:t> {</a:t>
            </a:r>
          </a:p>
          <a:p>
            <a:r>
              <a:rPr kumimoji="1" lang="ru-RU" sz="2200" b="1" dirty="0">
                <a:latin typeface="Courier New" pitchFamily="49" charset="0"/>
              </a:rPr>
              <a:t>  </a:t>
            </a:r>
            <a:r>
              <a:rPr kumimoji="1" lang="ru-RU" sz="2200" b="1" dirty="0" err="1">
                <a:latin typeface="Courier New" pitchFamily="49" charset="0"/>
              </a:rPr>
              <a:t>public</a:t>
            </a:r>
            <a:r>
              <a:rPr kumimoji="1" lang="ru-RU" sz="2200" b="1" dirty="0">
                <a:latin typeface="Courier New" pitchFamily="49" charset="0"/>
              </a:rPr>
              <a:t> </a:t>
            </a:r>
            <a:r>
              <a:rPr kumimoji="1" lang="ru-RU" sz="2200" b="1" dirty="0" err="1">
                <a:latin typeface="Courier New" pitchFamily="49" charset="0"/>
              </a:rPr>
              <a:t>void</a:t>
            </a:r>
            <a:r>
              <a:rPr kumimoji="1" lang="ru-RU" sz="2200" b="1" dirty="0">
                <a:latin typeface="Courier New" pitchFamily="49" charset="0"/>
              </a:rPr>
              <a:t> </a:t>
            </a:r>
            <a:r>
              <a:rPr kumimoji="1" lang="ru-RU" sz="2200" b="1" dirty="0" err="1">
                <a:latin typeface="Courier New" pitchFamily="49" charset="0"/>
              </a:rPr>
              <a:t>run</a:t>
            </a:r>
            <a:r>
              <a:rPr kumimoji="1" lang="ru-RU" sz="2200" b="1" dirty="0">
                <a:latin typeface="Courier New" pitchFamily="49" charset="0"/>
              </a:rPr>
              <a:t>() {</a:t>
            </a:r>
          </a:p>
          <a:p>
            <a:r>
              <a:rPr kumimoji="1" lang="ru-RU" sz="2200" b="1" dirty="0">
                <a:latin typeface="Courier New" pitchFamily="49" charset="0"/>
              </a:rPr>
              <a:t>    // Действия, выполняемые потоком</a:t>
            </a:r>
          </a:p>
          <a:p>
            <a:r>
              <a:rPr kumimoji="1" lang="ru-RU" sz="2200" b="1" dirty="0">
                <a:latin typeface="Courier New" pitchFamily="49" charset="0"/>
              </a:rPr>
              <a:t>  }</a:t>
            </a:r>
          </a:p>
          <a:p>
            <a:r>
              <a:rPr kumimoji="1" lang="ru-RU" sz="22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EBAE49EF-B38E-7164-7F2D-19E9D04A3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941210"/>
            <a:ext cx="8785225" cy="1110177"/>
          </a:xfrm>
          <a:prstGeom prst="rect">
            <a:avLst/>
          </a:prstGeom>
          <a:solidFill>
            <a:schemeClr val="accent1">
              <a:alpha val="14999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kumimoji="1" lang="en-US" sz="2200" b="1" dirty="0">
                <a:latin typeface="Courier New" pitchFamily="49" charset="0"/>
              </a:rPr>
              <a:t>Runnable r = new </a:t>
            </a:r>
            <a:r>
              <a:rPr kumimoji="1" lang="ru-RU" sz="2200" b="1" dirty="0" err="1">
                <a:latin typeface="Courier New" pitchFamily="49" charset="0"/>
              </a:rPr>
              <a:t>ИмяКласса</a:t>
            </a:r>
            <a:r>
              <a:rPr kumimoji="1" lang="ru-RU" sz="2200" b="1" dirty="0">
                <a:latin typeface="Courier New" pitchFamily="49" charset="0"/>
              </a:rPr>
              <a:t>()</a:t>
            </a:r>
            <a:r>
              <a:rPr kumimoji="1" lang="en-US" sz="2200" b="1" dirty="0">
                <a:latin typeface="Courier New" pitchFamily="49" charset="0"/>
              </a:rPr>
              <a:t>;</a:t>
            </a:r>
            <a:r>
              <a:rPr kumimoji="1" lang="ru-RU" sz="2200" b="1" dirty="0">
                <a:latin typeface="Courier New" pitchFamily="49" charset="0"/>
              </a:rPr>
              <a:t> </a:t>
            </a:r>
            <a:r>
              <a:rPr kumimoji="1" lang="en-US" sz="2200" b="1" dirty="0">
                <a:latin typeface="Courier New" pitchFamily="49" charset="0"/>
              </a:rPr>
              <a:t>// </a:t>
            </a:r>
            <a:r>
              <a:rPr kumimoji="1" lang="ru-RU" sz="2200" b="1" dirty="0">
                <a:latin typeface="Courier New" pitchFamily="49" charset="0"/>
              </a:rPr>
              <a:t>Это ещё не поток</a:t>
            </a:r>
            <a:endParaRPr kumimoji="1" lang="en-US" sz="2200" b="1" dirty="0">
              <a:latin typeface="Courier New" pitchFamily="49" charset="0"/>
            </a:endParaRPr>
          </a:p>
          <a:p>
            <a:r>
              <a:rPr kumimoji="1" lang="en-US" sz="2200" b="1" dirty="0">
                <a:latin typeface="Courier New" pitchFamily="49" charset="0"/>
              </a:rPr>
              <a:t>Thread </a:t>
            </a:r>
            <a:r>
              <a:rPr kumimoji="1" lang="ru-RU" sz="2200" b="1" dirty="0">
                <a:latin typeface="Courier New" pitchFamily="49" charset="0"/>
              </a:rPr>
              <a:t>t =</a:t>
            </a:r>
            <a:r>
              <a:rPr kumimoji="1" lang="en-US" sz="2200" b="1" dirty="0">
                <a:latin typeface="Courier New" pitchFamily="49" charset="0"/>
              </a:rPr>
              <a:t> new Thread(r)</a:t>
            </a:r>
            <a:r>
              <a:rPr kumimoji="1" lang="ru-RU" sz="2200" b="1" dirty="0">
                <a:latin typeface="Courier New" pitchFamily="49" charset="0"/>
              </a:rPr>
              <a:t>; </a:t>
            </a:r>
            <a:r>
              <a:rPr kumimoji="1" lang="en-US" sz="2200" b="1" dirty="0">
                <a:latin typeface="Courier New" pitchFamily="49" charset="0"/>
              </a:rPr>
              <a:t>// </a:t>
            </a:r>
            <a:r>
              <a:rPr kumimoji="1" lang="ru-RU" sz="2200" b="1" dirty="0">
                <a:latin typeface="Courier New" pitchFamily="49" charset="0"/>
              </a:rPr>
              <a:t>А вот это уже поток</a:t>
            </a:r>
          </a:p>
          <a:p>
            <a:r>
              <a:rPr kumimoji="1" lang="ru-RU" sz="2200" b="1" dirty="0" err="1">
                <a:latin typeface="Courier New" pitchFamily="49" charset="0"/>
              </a:rPr>
              <a:t>t.start</a:t>
            </a:r>
            <a:r>
              <a:rPr kumimoji="1" lang="ru-RU" sz="2200" b="1" dirty="0">
                <a:latin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48813558"/>
      </p:ext>
    </p:extLst>
  </p:cSld>
  <p:clrMapOvr>
    <a:masterClrMapping/>
  </p:clrMapOvr>
</p:sld>
</file>

<file path=ppt/theme/theme1.xml><?xml version="1.0" encoding="utf-8"?>
<a:theme xmlns:a="http://schemas.openxmlformats.org/drawingml/2006/main" name="Politech">
  <a:themeElements>
    <a:clrScheme name="Polytech 1">
      <a:dk1>
        <a:srgbClr val="424242"/>
      </a:dk1>
      <a:lt1>
        <a:srgbClr val="FFFFFF"/>
      </a:lt1>
      <a:dk2>
        <a:srgbClr val="000000"/>
      </a:dk2>
      <a:lt2>
        <a:srgbClr val="FFFFFF"/>
      </a:lt2>
      <a:accent1>
        <a:srgbClr val="13B14A"/>
      </a:accent1>
      <a:accent2>
        <a:srgbClr val="0696D7"/>
      </a:accent2>
      <a:accent3>
        <a:srgbClr val="32BCAD"/>
      </a:accent3>
      <a:accent4>
        <a:srgbClr val="A6F900"/>
      </a:accent4>
      <a:accent5>
        <a:srgbClr val="005E30"/>
      </a:accent5>
      <a:accent6>
        <a:srgbClr val="007272"/>
      </a:accent6>
      <a:hlink>
        <a:srgbClr val="0595D7"/>
      </a:hlink>
      <a:folHlink>
        <a:srgbClr val="007F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8584E016-AE18-9B41-80FF-BC88C17723AD}"/>
    </a:ext>
  </a:extLst>
</a:theme>
</file>

<file path=ppt/theme/theme2.xml><?xml version="1.0" encoding="utf-8"?>
<a:theme xmlns:a="http://schemas.openxmlformats.org/drawingml/2006/main" name="Custom Design">
  <a:themeElements>
    <a:clrScheme name="Autodesk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58A8"/>
      </a:accent1>
      <a:accent2>
        <a:srgbClr val="87BC40"/>
      </a:accent2>
      <a:accent3>
        <a:srgbClr val="32BCAD"/>
      </a:accent3>
      <a:accent4>
        <a:srgbClr val="0696D7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FD3392EC-DF04-5148-BE1D-1CC33D1739C1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</Template>
  <TotalTime>11485</TotalTime>
  <Words>1387</Words>
  <Application>Microsoft Office PowerPoint</Application>
  <PresentationFormat>Экран (4:3)</PresentationFormat>
  <Paragraphs>257</Paragraphs>
  <Slides>32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43" baseType="lpstr">
      <vt:lpstr>-apple-system</vt:lpstr>
      <vt:lpstr>Arial</vt:lpstr>
      <vt:lpstr>Calibri</vt:lpstr>
      <vt:lpstr>Courier New</vt:lpstr>
      <vt:lpstr>Frutiger Next LT W1G</vt:lpstr>
      <vt:lpstr>lucida grande</vt:lpstr>
      <vt:lpstr>PT Sans</vt:lpstr>
      <vt:lpstr>PT Sans Caption</vt:lpstr>
      <vt:lpstr>Wingdings</vt:lpstr>
      <vt:lpstr>Politech</vt:lpstr>
      <vt:lpstr>Custom Design</vt:lpstr>
      <vt:lpstr>Объектно-ориентированное программирование</vt:lpstr>
      <vt:lpstr>План лекции</vt:lpstr>
      <vt:lpstr>Проблемы однопоточного подхода</vt:lpstr>
      <vt:lpstr>Многопоточное программирование</vt:lpstr>
      <vt:lpstr>Квантование времени (Time-Slicing)</vt:lpstr>
      <vt:lpstr>Особенности многопоточности</vt:lpstr>
      <vt:lpstr>Многопоточная система в Java</vt:lpstr>
      <vt:lpstr>Создание потока через расширение класса Thread</vt:lpstr>
      <vt:lpstr>Создание потока через реализацию интерфейса Runnable</vt:lpstr>
      <vt:lpstr>Особенности реализации интерфейса Runnable</vt:lpstr>
      <vt:lpstr>Управление потокам</vt:lpstr>
      <vt:lpstr>Группы потоков (ThreadGroup)</vt:lpstr>
      <vt:lpstr>Создание группы потоков</vt:lpstr>
      <vt:lpstr>Операции в группе потоков</vt:lpstr>
      <vt:lpstr>Приоритеты потоков</vt:lpstr>
      <vt:lpstr>Приоритеты потоков</vt:lpstr>
      <vt:lpstr>Демон-потоки (Daemons)</vt:lpstr>
      <vt:lpstr>Неконтролируемое совместное использование ресурсов</vt:lpstr>
      <vt:lpstr>Хранение переменных в памяти</vt:lpstr>
      <vt:lpstr>Основные операции с памятью</vt:lpstr>
      <vt:lpstr>Блокировки</vt:lpstr>
      <vt:lpstr>Блокировки</vt:lpstr>
      <vt:lpstr>Синхронизация</vt:lpstr>
      <vt:lpstr>Совместная работа с полями и переменными</vt:lpstr>
      <vt:lpstr>Модификатор полей и переменных final</vt:lpstr>
      <vt:lpstr>Модификатор полей volatile</vt:lpstr>
      <vt:lpstr>Специальные методы класса Object</vt:lpstr>
      <vt:lpstr>Особенности использования методов класса Object</vt:lpstr>
      <vt:lpstr>Запрещенные действия над потоками</vt:lpstr>
      <vt:lpstr>Корректное прерывание потока</vt:lpstr>
      <vt:lpstr>А если поток «спит»?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Lorgar</dc:creator>
  <cp:lastModifiedBy>Кущенко Александр Евгеньевич</cp:lastModifiedBy>
  <cp:revision>82</cp:revision>
  <dcterms:created xsi:type="dcterms:W3CDTF">2018-02-06T12:14:09Z</dcterms:created>
  <dcterms:modified xsi:type="dcterms:W3CDTF">2023-05-22T12:18:07Z</dcterms:modified>
</cp:coreProperties>
</file>