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42"/>
  </p:notesMasterIdLst>
  <p:sldIdLst>
    <p:sldId id="256" r:id="rId3"/>
    <p:sldId id="342" r:id="rId4"/>
    <p:sldId id="345" r:id="rId5"/>
    <p:sldId id="396" r:id="rId6"/>
    <p:sldId id="397" r:id="rId7"/>
    <p:sldId id="398" r:id="rId8"/>
    <p:sldId id="399" r:id="rId9"/>
    <p:sldId id="401" r:id="rId10"/>
    <p:sldId id="378" r:id="rId11"/>
    <p:sldId id="384" r:id="rId12"/>
    <p:sldId id="385" r:id="rId13"/>
    <p:sldId id="379" r:id="rId14"/>
    <p:sldId id="386" r:id="rId15"/>
    <p:sldId id="381" r:id="rId16"/>
    <p:sldId id="387" r:id="rId17"/>
    <p:sldId id="383" r:id="rId18"/>
    <p:sldId id="382" r:id="rId19"/>
    <p:sldId id="390" r:id="rId20"/>
    <p:sldId id="388" r:id="rId21"/>
    <p:sldId id="389" r:id="rId22"/>
    <p:sldId id="391" r:id="rId23"/>
    <p:sldId id="395" r:id="rId24"/>
    <p:sldId id="393" r:id="rId25"/>
    <p:sldId id="392" r:id="rId26"/>
    <p:sldId id="394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263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65549" autoAdjust="0"/>
  </p:normalViewPr>
  <p:slideViewPr>
    <p:cSldViewPr>
      <p:cViewPr varScale="1">
        <p:scale>
          <a:sx n="81" d="100"/>
          <a:sy n="81" d="100"/>
        </p:scale>
        <p:origin x="27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E0F-6D6C-4BEC-9FE8-C13660E6F4C6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65F8-5C3E-4EEB-9AF5-497B6BE79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57606A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0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8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7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3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3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2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6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88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39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77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93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90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0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17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53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6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23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52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43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1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17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13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64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51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57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6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5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65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4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3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29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concurrent-locks.xhtml#lo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8/docs/api/java/util/concurrent/locks/ReadWriteLock.html" TargetMode="External"/><Relationship Id="rId4" Type="http://schemas.openxmlformats.org/officeDocument/2006/relationships/hyperlink" Target="https://java-online.ru/concurrent-locks.xhtml#condi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concurrent-collections.xhtml#concurrenthashma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ava-online.ru/concurrent-collections.xhtml#copyonwritearrayset" TargetMode="External"/><Relationship Id="rId4" Type="http://schemas.openxmlformats.org/officeDocument/2006/relationships/hyperlink" Target="https://java-online.ru/concurrent-collections.xhtml#copyonwritearraylis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concurrent-queue-noblock.xhtml#concurrentLinkedQueu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ava-online.ru/concurrent-queue-noblock.xhtml#concurrentLinkedDequ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java-thread.x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4107" y="2435344"/>
            <a:ext cx="5475830" cy="378768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4107" y="-17864"/>
            <a:ext cx="6866097" cy="874143"/>
          </a:xfrm>
        </p:spPr>
        <p:txBody>
          <a:bodyPr/>
          <a:lstStyle/>
          <a:p>
            <a:r>
              <a:rPr lang="ru-RU" sz="2800" dirty="0"/>
              <a:t>Принцип оптимистической блокировки в атомарных классах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 algn="l" defTabSz="4570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2531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2025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800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518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350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  <a:lvl6pPr marL="2514051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999" indent="0">
              <a:buFont typeface="Wingdings" charset="2"/>
              <a:buNone/>
            </a:pPr>
            <a:r>
              <a:rPr lang="ru-RU" dirty="0"/>
              <a:t>Внутренняя реализация атомарного класса </a:t>
            </a:r>
            <a:r>
              <a:rPr lang="en-US" dirty="0" err="1"/>
              <a:t>AtomicLong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3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97452"/>
              </p:ext>
            </p:extLst>
          </p:nvPr>
        </p:nvGraphicFramePr>
        <p:xfrm>
          <a:off x="395537" y="1196750"/>
          <a:ext cx="8290414" cy="5171232"/>
        </p:xfrm>
        <a:graphic>
          <a:graphicData uri="http://schemas.openxmlformats.org/drawingml/2006/table">
            <a:tbl>
              <a:tblPr/>
              <a:tblGrid>
                <a:gridCol w="41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033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addAndGet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delta)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Добавляет определенное значение к текущему значению.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44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boolean compareAndSet (</a:t>
                      </a:r>
                      <a:r>
                        <a:rPr lang="ru-RU" sz="1400">
                          <a:effectLst/>
                        </a:rPr>
                        <a:t>ожидаемое </a:t>
                      </a:r>
                      <a:r>
                        <a:rPr lang="en-US" sz="1400">
                          <a:effectLst/>
                        </a:rPr>
                        <a:t>int, </a:t>
                      </a:r>
                      <a:r>
                        <a:rPr lang="ru-RU" sz="1400">
                          <a:effectLst/>
                        </a:rPr>
                        <a:t>обновление </a:t>
                      </a:r>
                      <a:r>
                        <a:rPr lang="en-US" sz="1400">
                          <a:effectLst/>
                        </a:rPr>
                        <a:t>int)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Устанавливает значение для данного обновленного значения, если текущее значение совпадает с ожидаемым значением.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decrementAndGet</a:t>
                      </a:r>
                      <a:r>
                        <a:rPr lang="en-US" sz="1400" dirty="0">
                          <a:effectLst/>
                        </a:rPr>
                        <a:t> ()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Уменьшает на единицу текущее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 getAndAdd (int delta)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Добавляет данное значение к текущему значению.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 getAndDecrement ()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Уменьшает на единицу текущее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 getAndIncrement ()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Увеличивает на единицу текущее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033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 getAndSet (int newValue)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Устанавливает заданное значение и возвращает старое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 incrementAndGet ()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Увеличивает на единицу текущее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lazySet (int newValue)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В конце-концов устанавливается на заданное значение.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B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544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boolean weakCompareAndSet (</a:t>
                      </a:r>
                      <a:r>
                        <a:rPr lang="ru-RU" sz="1400">
                          <a:effectLst/>
                        </a:rPr>
                        <a:t>ожидаемое, обновление </a:t>
                      </a:r>
                      <a:r>
                        <a:rPr lang="en-US" sz="1400">
                          <a:effectLst/>
                        </a:rPr>
                        <a:t>int)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Устанавливает значение для данного обновленного значения, если текущее значение совпадает с ожидаемым значением.</a:t>
                      </a:r>
                    </a:p>
                  </a:txBody>
                  <a:tcPr marL="35053" marR="35053" marT="17527" marB="17527" anchor="ctr">
                    <a:lnL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B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AtomicInteger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654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java.util.concurrent.atomic.AtomicInteger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SafeCounterAtomic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AtomicInteger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AtomicInteger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.incrementAndGet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.intValue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Пример: </a:t>
            </a:r>
            <a:r>
              <a:rPr lang="en-US" sz="2800" dirty="0" err="1"/>
              <a:t>AtomicInteger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1220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Пакет </a:t>
            </a:r>
            <a:r>
              <a:rPr lang="en-US" i="1" dirty="0" err="1"/>
              <a:t>java.util.concurrent.locks</a:t>
            </a:r>
            <a:r>
              <a:rPr lang="en-US" dirty="0"/>
              <a:t> </a:t>
            </a:r>
            <a:r>
              <a:rPr lang="ru-RU" dirty="0"/>
              <a:t>включает следующий интерфейсы</a:t>
            </a:r>
            <a:r>
              <a:rPr lang="en-US" dirty="0"/>
              <a:t>:</a:t>
            </a:r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Блокировки пакета </a:t>
            </a:r>
            <a:r>
              <a:rPr lang="en-US" dirty="0"/>
              <a:t>Concurrent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8858"/>
              </p:ext>
            </p:extLst>
          </p:nvPr>
        </p:nvGraphicFramePr>
        <p:xfrm>
          <a:off x="539553" y="2420889"/>
          <a:ext cx="8146398" cy="3615789"/>
        </p:xfrm>
        <a:graphic>
          <a:graphicData uri="http://schemas.openxmlformats.org/drawingml/2006/table">
            <a:tbl>
              <a:tblPr/>
              <a:tblGrid>
                <a:gridCol w="313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9181">
                <a:tc>
                  <a:txBody>
                    <a:bodyPr/>
                    <a:lstStyle/>
                    <a:p>
                      <a:r>
                        <a:rPr lang="en-US" sz="1800"/>
                        <a:t>• </a:t>
                      </a:r>
                      <a:r>
                        <a:rPr lang="en-US" sz="1800">
                          <a:hlinkClick r:id="rId3"/>
                        </a:rPr>
                        <a:t>Lock</a:t>
                      </a:r>
                      <a:endParaRPr lang="en-US" sz="1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интерфейс поддерживает порядок блокировки и позволяет использовать многократно связанный условный объект </a:t>
                      </a:r>
                      <a:r>
                        <a:rPr lang="ru-RU" sz="1800" i="1"/>
                        <a:t>Condition</a:t>
                      </a:r>
                      <a:r>
                        <a:rPr lang="ru-RU" sz="1800"/>
                        <a:t>;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181">
                <a:tc>
                  <a:txBody>
                    <a:bodyPr/>
                    <a:lstStyle/>
                    <a:p>
                      <a:r>
                        <a:rPr lang="en-US" sz="1800"/>
                        <a:t>• </a:t>
                      </a:r>
                      <a:r>
                        <a:rPr lang="en-US" sz="1800">
                          <a:hlinkClick r:id="rId4"/>
                        </a:rPr>
                        <a:t>Condition</a:t>
                      </a:r>
                      <a:endParaRPr lang="en-US" sz="1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интерфейс описывает связанные с блокировками переменные, которые могут выполнять функции монитора объекта;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427">
                <a:tc>
                  <a:txBody>
                    <a:bodyPr/>
                    <a:lstStyle/>
                    <a:p>
                      <a:r>
                        <a:rPr lang="en-US" sz="1800"/>
                        <a:t>• </a:t>
                      </a:r>
                      <a:r>
                        <a:rPr lang="en-US" sz="1800">
                          <a:hlinkClick r:id="rId5"/>
                        </a:rPr>
                        <a:t>ReadWriteLock</a:t>
                      </a:r>
                      <a:endParaRPr lang="en-US" sz="1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интерфейс поддерживает пару связанных блокировок : одну для чтения и одну для записи.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3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41290"/>
            <a:ext cx="8435280" cy="4767283"/>
          </a:xfrm>
        </p:spPr>
        <p:txBody>
          <a:bodyPr/>
          <a:lstStyle/>
          <a:p>
            <a:r>
              <a:rPr lang="ru-RU" dirty="0"/>
              <a:t>В отличии от </a:t>
            </a:r>
            <a:r>
              <a:rPr lang="en-US" dirty="0"/>
              <a:t>synchronized </a:t>
            </a:r>
            <a:r>
              <a:rPr lang="ru-RU" dirty="0"/>
              <a:t>является не средством языка, а обычным объектом с набором методов.</a:t>
            </a:r>
          </a:p>
          <a:p>
            <a:r>
              <a:rPr lang="ru-RU" dirty="0"/>
              <a:t>Критическую секцию ограничивают операции </a:t>
            </a:r>
            <a:r>
              <a:rPr lang="ru-RU" dirty="0" err="1"/>
              <a:t>lock</a:t>
            </a:r>
            <a:r>
              <a:rPr lang="ru-RU" dirty="0"/>
              <a:t>() и </a:t>
            </a:r>
            <a:r>
              <a:rPr lang="ru-RU" dirty="0" err="1"/>
              <a:t>unlock</a:t>
            </a:r>
            <a:r>
              <a:rPr lang="ru-RU" dirty="0"/>
              <a:t>()</a:t>
            </a:r>
          </a:p>
          <a:p>
            <a:r>
              <a:rPr lang="ru-RU" dirty="0"/>
              <a:t>Вызов </a:t>
            </a:r>
            <a:r>
              <a:rPr lang="en-US" dirty="0"/>
              <a:t>lock() </a:t>
            </a:r>
            <a:r>
              <a:rPr lang="ru-RU" dirty="0"/>
              <a:t>блокирует, </a:t>
            </a:r>
            <a:r>
              <a:rPr lang="en-US" dirty="0"/>
              <a:t>unlock(</a:t>
            </a:r>
            <a:r>
              <a:rPr lang="ru-RU" dirty="0"/>
              <a:t>разблокирует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ym typeface="Arial Narrow"/>
              </a:rPr>
              <a:t>При использовании </a:t>
            </a:r>
            <a:r>
              <a:rPr lang="ru-RU" dirty="0" err="1">
                <a:sym typeface="Arial Narrow"/>
              </a:rPr>
              <a:t>Lock</a:t>
            </a:r>
            <a:r>
              <a:rPr lang="ru-RU" dirty="0">
                <a:sym typeface="Arial Narrow"/>
              </a:rPr>
              <a:t> не будут работать стандартные методы </a:t>
            </a:r>
            <a:r>
              <a:rPr lang="ru-RU" dirty="0" err="1">
                <a:sym typeface="Courier New"/>
              </a:rPr>
              <a:t>wait</a:t>
            </a:r>
            <a:r>
              <a:rPr lang="ru-RU" dirty="0">
                <a:sym typeface="Courier New"/>
              </a:rPr>
              <a:t>()</a:t>
            </a:r>
            <a:r>
              <a:rPr lang="ru-RU" dirty="0">
                <a:sym typeface="Arial Narrow"/>
              </a:rPr>
              <a:t>, </a:t>
            </a:r>
            <a:r>
              <a:rPr lang="ru-RU" dirty="0" err="1">
                <a:sym typeface="Courier New"/>
              </a:rPr>
              <a:t>notify</a:t>
            </a:r>
            <a:r>
              <a:rPr lang="ru-RU" dirty="0">
                <a:sym typeface="Courier New"/>
              </a:rPr>
              <a:t>()</a:t>
            </a:r>
            <a:r>
              <a:rPr lang="ru-RU" dirty="0">
                <a:sym typeface="Arial Narrow"/>
              </a:rPr>
              <a:t> и </a:t>
            </a:r>
            <a:r>
              <a:rPr lang="ru-RU" dirty="0" err="1">
                <a:sym typeface="Courier New"/>
              </a:rPr>
              <a:t>notifyAll</a:t>
            </a:r>
            <a:r>
              <a:rPr lang="ru-RU" dirty="0">
                <a:sym typeface="Courier New"/>
              </a:rPr>
              <a:t>()</a:t>
            </a:r>
          </a:p>
          <a:p>
            <a:r>
              <a:rPr lang="ru-RU" dirty="0"/>
              <a:t>Вместо них используются реализации интерфейса </a:t>
            </a:r>
            <a:r>
              <a:rPr lang="ru-RU" dirty="0" err="1"/>
              <a:t>Condition</a:t>
            </a:r>
            <a:r>
              <a:rPr lang="ru-RU" dirty="0"/>
              <a:t>, ассоциированные с </a:t>
            </a:r>
            <a:r>
              <a:rPr lang="ru-RU" dirty="0" err="1"/>
              <a:t>Lock</a:t>
            </a:r>
            <a:r>
              <a:rPr lang="ru-RU" dirty="0"/>
              <a:t>: необходимо вызвать </a:t>
            </a:r>
            <a:r>
              <a:rPr lang="ru-RU" dirty="0" err="1"/>
              <a:t>Lock.newCondition</a:t>
            </a:r>
            <a:r>
              <a:rPr lang="ru-RU" dirty="0"/>
              <a:t>() и уже у </a:t>
            </a:r>
            <a:r>
              <a:rPr lang="ru-RU" dirty="0" err="1"/>
              <a:t>Condition</a:t>
            </a:r>
            <a:r>
              <a:rPr lang="ru-RU" dirty="0"/>
              <a:t> вызывать методы </a:t>
            </a:r>
            <a:r>
              <a:rPr lang="ru-RU" dirty="0" err="1"/>
              <a:t>await</a:t>
            </a:r>
            <a:r>
              <a:rPr lang="ru-RU" dirty="0"/>
              <a:t>(), </a:t>
            </a:r>
            <a:r>
              <a:rPr lang="ru-RU" dirty="0" err="1"/>
              <a:t>signal</a:t>
            </a:r>
            <a:r>
              <a:rPr lang="ru-RU" dirty="0"/>
              <a:t>() и </a:t>
            </a:r>
            <a:r>
              <a:rPr lang="ru-RU" dirty="0" err="1"/>
              <a:t>signalAll</a:t>
            </a:r>
            <a:r>
              <a:rPr lang="ru-RU" dirty="0"/>
              <a:t>()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98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81543"/>
              </p:ext>
            </p:extLst>
          </p:nvPr>
        </p:nvGraphicFramePr>
        <p:xfrm>
          <a:off x="731837" y="1412777"/>
          <a:ext cx="7886700" cy="4374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4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Метод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Описание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98">
                <a:tc>
                  <a:txBody>
                    <a:bodyPr/>
                    <a:lstStyle/>
                    <a:p>
                      <a:r>
                        <a:rPr lang="en-US"/>
                        <a:t>lock()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блокировки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339">
                <a:tc>
                  <a:txBody>
                    <a:bodyPr/>
                    <a:lstStyle/>
                    <a:p>
                      <a:r>
                        <a:rPr lang="en-US"/>
                        <a:t>lockInterruptibly()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блокировки, если текущий поток не прерывается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339">
                <a:tc>
                  <a:txBody>
                    <a:bodyPr/>
                    <a:lstStyle/>
                    <a:p>
                      <a:r>
                        <a:rPr lang="en-US"/>
                        <a:t>newCondition()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нового </a:t>
                      </a:r>
                      <a:r>
                        <a:rPr lang="ru-RU" dirty="0" err="1"/>
                        <a:t>Condition</a:t>
                      </a:r>
                      <a:r>
                        <a:rPr lang="ru-RU" dirty="0"/>
                        <a:t>, связанного с блокировкой </a:t>
                      </a:r>
                      <a:r>
                        <a:rPr lang="ru-RU" dirty="0" err="1"/>
                        <a:t>Lock</a:t>
                      </a:r>
                      <a:endParaRPr lang="ru-RU" dirty="0"/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969">
                <a:tc>
                  <a:txBody>
                    <a:bodyPr/>
                    <a:lstStyle/>
                    <a:p>
                      <a:r>
                        <a:rPr lang="en-US"/>
                        <a:t>tryLock()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блокировки, если она свободна во время вызова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969">
                <a:tc>
                  <a:txBody>
                    <a:bodyPr/>
                    <a:lstStyle/>
                    <a:p>
                      <a:r>
                        <a:rPr lang="en-US"/>
                        <a:t>tryLock(long time, TimeUnit unit)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блокировки в течение заданного времени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98">
                <a:tc>
                  <a:txBody>
                    <a:bodyPr/>
                    <a:lstStyle/>
                    <a:p>
                      <a:r>
                        <a:rPr lang="en-US"/>
                        <a:t>unlock()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Освобождение блокировки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интерфейса </a:t>
            </a:r>
            <a:r>
              <a:rPr lang="en-US" dirty="0"/>
              <a:t>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7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ru-RU" dirty="0"/>
              <a:t>гарантирует, что </a:t>
            </a:r>
            <a:r>
              <a:rPr lang="ru-RU" dirty="0" err="1"/>
              <a:t>Lock</a:t>
            </a:r>
            <a:r>
              <a:rPr lang="ru-RU" dirty="0"/>
              <a:t> будет отпущен в</a:t>
            </a:r>
            <a:r>
              <a:rPr lang="en-US" dirty="0"/>
              <a:t> </a:t>
            </a:r>
            <a:r>
              <a:rPr lang="ru-RU" dirty="0"/>
              <a:t>любом случае, даже если при работе с ресурсом будет выброшено исключение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Lock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12976"/>
            <a:ext cx="611077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class </a:t>
            </a:r>
            <a:r>
              <a:rPr lang="en-US" dirty="0" err="1"/>
              <a:t>ReentrantLock</a:t>
            </a:r>
            <a:endParaRPr lang="en-US" dirty="0"/>
          </a:p>
        </p:txBody>
      </p:sp>
      <p:pic>
        <p:nvPicPr>
          <p:cNvPr id="4" name="Google Shape;29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1988840"/>
            <a:ext cx="5354512" cy="3622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83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Методы:</a:t>
            </a:r>
          </a:p>
          <a:p>
            <a:endParaRPr lang="ru-RU" dirty="0"/>
          </a:p>
          <a:p>
            <a:r>
              <a:rPr lang="en-US" dirty="0"/>
              <a:t>void await() throws </a:t>
            </a:r>
            <a:r>
              <a:rPr lang="en-US" dirty="0" err="1"/>
              <a:t>InterruptedException</a:t>
            </a:r>
            <a:r>
              <a:rPr lang="en-US" dirty="0"/>
              <a:t>;</a:t>
            </a:r>
          </a:p>
          <a:p>
            <a:r>
              <a:rPr lang="en-US" dirty="0"/>
              <a:t>void signal();</a:t>
            </a:r>
          </a:p>
          <a:p>
            <a:r>
              <a:rPr lang="en-US" dirty="0"/>
              <a:t>void </a:t>
            </a:r>
            <a:r>
              <a:rPr lang="en-US" dirty="0" err="1"/>
              <a:t>signalAll</a:t>
            </a:r>
            <a:r>
              <a:rPr lang="en-US" dirty="0"/>
              <a:t>();</a:t>
            </a:r>
          </a:p>
          <a:p>
            <a:pPr marL="59999" indent="0">
              <a:buNone/>
            </a:pPr>
            <a:endParaRPr lang="en-US" dirty="0"/>
          </a:p>
          <a:p>
            <a:pPr marL="59999" indent="0">
              <a:buNone/>
            </a:pPr>
            <a:r>
              <a:rPr lang="ru-RU" dirty="0"/>
              <a:t>Создание:</a:t>
            </a:r>
          </a:p>
          <a:p>
            <a:endParaRPr lang="ru-RU" dirty="0"/>
          </a:p>
          <a:p>
            <a:r>
              <a:rPr lang="en-US" dirty="0"/>
              <a:t>Lock </a:t>
            </a:r>
            <a:r>
              <a:rPr lang="en-US" dirty="0" err="1"/>
              <a:t>lock</a:t>
            </a:r>
            <a:r>
              <a:rPr lang="en-US" dirty="0"/>
              <a:t> = new </a:t>
            </a:r>
            <a:r>
              <a:rPr lang="en-US" dirty="0" err="1"/>
              <a:t>ReentrantLock</a:t>
            </a:r>
            <a:r>
              <a:rPr lang="en-US" dirty="0"/>
              <a:t>();</a:t>
            </a:r>
          </a:p>
          <a:p>
            <a:r>
              <a:rPr lang="en-US" dirty="0"/>
              <a:t>Condition </a:t>
            </a:r>
            <a:r>
              <a:rPr lang="en-US" dirty="0" err="1"/>
              <a:t>blockingPoolA</a:t>
            </a:r>
            <a:r>
              <a:rPr lang="en-US" dirty="0"/>
              <a:t> = </a:t>
            </a:r>
            <a:r>
              <a:rPr lang="en-US" dirty="0" err="1"/>
              <a:t>lock.newCondition</a:t>
            </a:r>
            <a:r>
              <a:rPr lang="en-US" dirty="0"/>
              <a:t>();</a:t>
            </a:r>
          </a:p>
          <a:p>
            <a:r>
              <a:rPr lang="en-US" dirty="0"/>
              <a:t>Condition </a:t>
            </a:r>
            <a:r>
              <a:rPr lang="en-US" dirty="0" err="1"/>
              <a:t>blockingPoolB</a:t>
            </a:r>
            <a:r>
              <a:rPr lang="en-US" dirty="0"/>
              <a:t> = </a:t>
            </a:r>
            <a:r>
              <a:rPr lang="en-US" dirty="0" err="1"/>
              <a:t>lock.newCondition</a:t>
            </a:r>
            <a:r>
              <a:rPr lang="en-US" dirty="0"/>
              <a:t>();</a:t>
            </a:r>
          </a:p>
          <a:p>
            <a:r>
              <a:rPr lang="en-US" dirty="0"/>
              <a:t>Condition </a:t>
            </a:r>
            <a:r>
              <a:rPr lang="en-US" dirty="0" err="1"/>
              <a:t>blockingPoolC</a:t>
            </a:r>
            <a:r>
              <a:rPr lang="en-US" dirty="0"/>
              <a:t> = </a:t>
            </a:r>
            <a:r>
              <a:rPr lang="en-US" dirty="0" err="1"/>
              <a:t>lock.newCondition</a:t>
            </a:r>
            <a:r>
              <a:rPr lang="en-US" dirty="0"/>
              <a:t>();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Condition: </a:t>
            </a:r>
            <a:r>
              <a:rPr lang="ru-RU" dirty="0"/>
              <a:t>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80893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44" cy="5083829"/>
          </a:xfrm>
        </p:spPr>
        <p:txBody>
          <a:bodyPr/>
          <a:lstStyle/>
          <a:p>
            <a:r>
              <a:rPr lang="ru-RU" sz="2400" dirty="0"/>
              <a:t>Первый поток захватывает блокировку, затем вызывает </a:t>
            </a:r>
            <a:r>
              <a:rPr lang="en-US" sz="2400" dirty="0"/>
              <a:t>await() </a:t>
            </a:r>
            <a:r>
              <a:rPr lang="ru-RU" sz="2400" dirty="0"/>
              <a:t>у объекта </a:t>
            </a:r>
            <a:r>
              <a:rPr lang="en-US" sz="2400" dirty="0"/>
              <a:t>Condition: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Второй поток выполняет свою часть и будит первый поток: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Condition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47" y="1990280"/>
            <a:ext cx="4705350" cy="2009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078" y="4669644"/>
            <a:ext cx="4581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Пакет </a:t>
            </a:r>
            <a:r>
              <a:rPr lang="en-US" sz="2800" dirty="0"/>
              <a:t>Java Concurrent</a:t>
            </a:r>
            <a:endParaRPr lang="ru-RU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Синхронизаторы пакета </a:t>
            </a:r>
            <a:r>
              <a:rPr lang="en-US" sz="2800" dirty="0"/>
              <a:t>Java Concurrent</a:t>
            </a:r>
            <a:endParaRPr lang="ru-RU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Атомарные операции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Блокировки пакета </a:t>
            </a:r>
            <a:r>
              <a:rPr lang="en-US" sz="2800" dirty="0"/>
              <a:t>Java Concurrent</a:t>
            </a:r>
            <a:endParaRPr lang="ru-RU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Concurrent </a:t>
            </a:r>
            <a:r>
              <a:rPr lang="ru-RU" sz="2800" dirty="0"/>
              <a:t>коллекции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(Не)блокирующие очереди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Интерфейсы </a:t>
            </a:r>
            <a:r>
              <a:rPr lang="en-US" sz="2800" dirty="0"/>
              <a:t>Callable/Future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Executor service</a:t>
            </a: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69" y="864708"/>
            <a:ext cx="2952328" cy="541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02088"/>
              </p:ext>
            </p:extLst>
          </p:nvPr>
        </p:nvGraphicFramePr>
        <p:xfrm>
          <a:off x="395536" y="1268759"/>
          <a:ext cx="8290415" cy="4860183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12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• 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hlinkClick r:id="rId3"/>
                        </a:rPr>
                        <a:t>ConcurrentHashMap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tx1"/>
                          </a:solidFill>
                        </a:rPr>
                        <a:t>коллекция типа HashMap, реализующая интерфейс ConcurrentMap;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• 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hlinkClick r:id="rId4"/>
                        </a:rPr>
                        <a:t>CopyOnWriteArrayList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tx1"/>
                          </a:solidFill>
                        </a:rPr>
                        <a:t>коллекция типа ArrayList с алгоритмом CopyOnWrite;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• 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hlinkClick r:id="rId5"/>
                        </a:rPr>
                        <a:t>CopyOnWriteArraySet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tx1"/>
                          </a:solidFill>
                        </a:rPr>
                        <a:t>реализация интерфейса Set, использующая за основу CopyOnWriteArrayList;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ConcurrentNavigableMap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расширяет интерфейс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NavigableMap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43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• ConcurrentSkipListMap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tx1"/>
                          </a:solidFill>
                        </a:rPr>
                        <a:t>аналог коллекции TreeMap с сортировкой данных по ключу и с поддержкой многопоточности;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28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• ConcurrentSkipListSet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реализация интерфейса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, выполненная на основе класса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</a:rPr>
                        <a:t>ConcurrentSkipListMap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9869" marR="19869" marT="9935" marB="9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8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44" cy="5083829"/>
          </a:xfrm>
        </p:spPr>
        <p:txBody>
          <a:bodyPr/>
          <a:lstStyle/>
          <a:p>
            <a:r>
              <a:rPr lang="ru-RU" dirty="0" err="1"/>
              <a:t>CopyOnWriteArrayList</a:t>
            </a:r>
            <a:r>
              <a:rPr lang="ru-RU" dirty="0"/>
              <a:t> и </a:t>
            </a:r>
            <a:r>
              <a:rPr lang="ru-RU" dirty="0" err="1"/>
              <a:t>CopyOnWriteArraySet</a:t>
            </a:r>
            <a:r>
              <a:rPr lang="ru-RU" dirty="0"/>
              <a:t> основаны на массиве, копируемом при операции записи</a:t>
            </a:r>
          </a:p>
          <a:p>
            <a:r>
              <a:rPr lang="ru-RU" dirty="0"/>
              <a:t>Уже открытые итераторы при этом не увидят изменений в коллекции</a:t>
            </a:r>
          </a:p>
          <a:p>
            <a:r>
              <a:rPr lang="ru-RU" dirty="0"/>
              <a:t>Эти коллекции следует использовать только когда 90+% операций являются операциями чтения</a:t>
            </a:r>
          </a:p>
          <a:p>
            <a:r>
              <a:rPr lang="ru-RU" dirty="0"/>
              <a:t>При частых операциях модификации большая коллекция снижает производительность</a:t>
            </a:r>
          </a:p>
          <a:p>
            <a:r>
              <a:rPr lang="ru-RU" dirty="0"/>
              <a:t>Сортировка этих коллекций не поддерживается, т.к. она подразумевает O(n) операций вставки</a:t>
            </a:r>
          </a:p>
          <a:p>
            <a:r>
              <a:rPr lang="ru-RU" dirty="0"/>
              <a:t>Итераторы по этим коллекциям не поддерживают операций модификации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66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класса </a:t>
            </a:r>
            <a:r>
              <a:rPr lang="en-US" dirty="0" err="1"/>
              <a:t>CopyOnWriteArrayList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6" y="2420888"/>
            <a:ext cx="8064896" cy="22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916831"/>
            <a:ext cx="6336704" cy="309964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ConcurrentMap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8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4867" y="980728"/>
            <a:ext cx="8229644" cy="4767283"/>
          </a:xfrm>
        </p:spPr>
        <p:txBody>
          <a:bodyPr/>
          <a:lstStyle/>
          <a:p>
            <a:r>
              <a:rPr lang="ru-RU" sz="2400" dirty="0"/>
              <a:t>Основная </a:t>
            </a:r>
            <a:r>
              <a:rPr lang="ru-RU" sz="2400" dirty="0" err="1"/>
              <a:t>thread-safe</a:t>
            </a:r>
            <a:r>
              <a:rPr lang="ru-RU" sz="2400" dirty="0"/>
              <a:t> реализация интерфейса </a:t>
            </a:r>
            <a:r>
              <a:rPr lang="ru-RU" sz="2400" dirty="0" err="1"/>
              <a:t>Map</a:t>
            </a:r>
            <a:r>
              <a:rPr lang="ru-RU" sz="2400" dirty="0"/>
              <a:t>&lt;K,V&gt;</a:t>
            </a:r>
          </a:p>
          <a:p>
            <a:r>
              <a:rPr lang="ru-RU" sz="2400" dirty="0"/>
              <a:t>Реализует также </a:t>
            </a:r>
            <a:r>
              <a:rPr lang="ru-RU" sz="2400" dirty="0" err="1"/>
              <a:t>ConcurrentMap</a:t>
            </a:r>
            <a:endParaRPr lang="ru-RU" sz="2400" dirty="0"/>
          </a:p>
          <a:p>
            <a:r>
              <a:rPr lang="ru-RU" sz="2400" dirty="0"/>
              <a:t>Внутри похожа на </a:t>
            </a:r>
            <a:r>
              <a:rPr lang="ru-RU" sz="2400" dirty="0" err="1"/>
              <a:t>HashMap</a:t>
            </a:r>
            <a:r>
              <a:rPr lang="ru-RU" sz="2400" dirty="0"/>
              <a:t>, но имеет дополнительные механизмы синхронизации</a:t>
            </a:r>
          </a:p>
          <a:p>
            <a:r>
              <a:rPr lang="ru-RU" sz="2400" dirty="0"/>
              <a:t>Не синхронизирует операции чтения</a:t>
            </a:r>
          </a:p>
          <a:p>
            <a:r>
              <a:rPr lang="ru-RU" sz="2400" dirty="0"/>
              <a:t>Операции чтения отражают результат последней завершенной операции записи, не учитывая те, что еще в процессе</a:t>
            </a:r>
          </a:p>
          <a:p>
            <a:r>
              <a:rPr lang="ru-RU" sz="2400" dirty="0"/>
              <a:t>Итераторы отображают состояние коллекции на момент создания итератора</a:t>
            </a:r>
            <a:endParaRPr lang="en-US" sz="2400" dirty="0"/>
          </a:p>
          <a:p>
            <a:r>
              <a:rPr lang="ru-RU" sz="2400" dirty="0"/>
              <a:t>Позволяет задавать </a:t>
            </a:r>
            <a:r>
              <a:rPr lang="en-US" sz="2400" dirty="0">
                <a:solidFill>
                  <a:schemeClr val="tx2"/>
                </a:solidFill>
              </a:rPr>
              <a:t>concurrency level</a:t>
            </a:r>
            <a:r>
              <a:rPr lang="en-US" sz="2400" dirty="0"/>
              <a:t> – </a:t>
            </a:r>
            <a:r>
              <a:rPr lang="ru-RU" sz="2400" dirty="0"/>
              <a:t>размер сегмента хэш-таблицы, блокируемого на запись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ConcurrentHashMap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32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908720"/>
            <a:ext cx="5355697" cy="55257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класса </a:t>
            </a:r>
            <a:r>
              <a:rPr lang="en-US" dirty="0" err="1"/>
              <a:t>ConcurrentHashMap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04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 err="1">
                <a:hlinkClick r:id="rId3"/>
              </a:rPr>
              <a:t>ConcurrentLinkedQueue</a:t>
            </a:r>
            <a:r>
              <a:rPr lang="ru-RU" dirty="0"/>
              <a:t> — неограниченная по емкости и ориентированная на многопоточное исполнение очередь;</a:t>
            </a:r>
          </a:p>
          <a:p>
            <a:endParaRPr lang="ru-RU" dirty="0"/>
          </a:p>
          <a:p>
            <a:pPr marL="59999" indent="0">
              <a:buNone/>
            </a:pPr>
            <a:r>
              <a:rPr lang="ru-RU" dirty="0" err="1">
                <a:hlinkClick r:id="rId4"/>
              </a:rPr>
              <a:t>ConcurrentLinkedDeque</a:t>
            </a:r>
            <a:r>
              <a:rPr lang="ru-RU" dirty="0"/>
              <a:t> — неограниченная по емкости двухсторонняя очередь, ориентированная на многопоточное исполнение.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</a:t>
            </a:r>
            <a:r>
              <a:rPr lang="en-US" dirty="0"/>
              <a:t>Concurrent </a:t>
            </a:r>
            <a:r>
              <a:rPr lang="ru-RU" dirty="0"/>
              <a:t>очереди</a:t>
            </a:r>
          </a:p>
        </p:txBody>
      </p:sp>
    </p:spTree>
    <p:extLst>
      <p:ext uri="{BB962C8B-B14F-4D97-AF65-F5344CB8AC3E}">
        <p14:creationId xmlns:p14="http://schemas.microsoft.com/office/powerpoint/2010/main" val="344494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ArrayBlockingQueue</a:t>
            </a:r>
            <a:endParaRPr lang="en-US" dirty="0"/>
          </a:p>
          <a:p>
            <a:r>
              <a:rPr lang="en-US" dirty="0" err="1"/>
              <a:t>LinkedBlockingDeque</a:t>
            </a:r>
            <a:endParaRPr lang="en-US" dirty="0"/>
          </a:p>
          <a:p>
            <a:r>
              <a:rPr lang="en-US" dirty="0" err="1"/>
              <a:t>LinkedBlockingQueue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PriorityBlockingQueue</a:t>
            </a:r>
            <a:r>
              <a:rPr lang="en-US" dirty="0"/>
              <a:t>					</a:t>
            </a:r>
            <a:endParaRPr lang="ru-RU" dirty="0"/>
          </a:p>
          <a:p>
            <a:r>
              <a:rPr lang="en-US" dirty="0" err="1"/>
              <a:t>LinkedTransferQueue</a:t>
            </a:r>
            <a:r>
              <a:rPr lang="en-US" dirty="0"/>
              <a:t>	</a:t>
            </a:r>
            <a:r>
              <a:rPr lang="ru-RU" dirty="0"/>
              <a:t>	</a:t>
            </a:r>
          </a:p>
          <a:p>
            <a:r>
              <a:rPr lang="en-US" dirty="0" err="1"/>
              <a:t>SynchronousQueue</a:t>
            </a:r>
            <a:r>
              <a:rPr lang="en-US" dirty="0"/>
              <a:t> 	 	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</a:p>
        </p:txBody>
      </p:sp>
      <p:sp>
        <p:nvSpPr>
          <p:cNvPr id="4" name="Google Shape;390;p71"/>
          <p:cNvSpPr/>
          <p:nvPr/>
        </p:nvSpPr>
        <p:spPr>
          <a:xfrm>
            <a:off x="4482400" y="1467050"/>
            <a:ext cx="232560" cy="124452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1;p71"/>
          <p:cNvSpPr/>
          <p:nvPr/>
        </p:nvSpPr>
        <p:spPr>
          <a:xfrm>
            <a:off x="4932040" y="1738490"/>
            <a:ext cx="1979640" cy="5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i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14244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Queues: </a:t>
            </a:r>
            <a:r>
              <a:rPr lang="ru-RU" dirty="0"/>
              <a:t>пример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7" y="1484784"/>
            <a:ext cx="8102286" cy="44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44" cy="5011821"/>
          </a:xfrm>
        </p:spPr>
        <p:txBody>
          <a:bodyPr/>
          <a:lstStyle/>
          <a:p>
            <a:pPr marL="59999" indent="0">
              <a:buNone/>
            </a:pPr>
            <a:r>
              <a:rPr lang="ru-RU" dirty="0"/>
              <a:t>Методы получения элементов блокирующей очереди:</a:t>
            </a:r>
          </a:p>
          <a:p>
            <a:r>
              <a:rPr lang="ru-RU" sz="2400" b="1" dirty="0" err="1"/>
              <a:t>take</a:t>
            </a:r>
            <a:r>
              <a:rPr lang="ru-RU" sz="2400" b="1" dirty="0"/>
              <a:t>() </a:t>
            </a:r>
            <a:r>
              <a:rPr lang="ru-RU" sz="2400" dirty="0"/>
              <a:t>- возвращает первый объект очереди, удаляя его из очереди. Если очередь пустая, блокируется.</a:t>
            </a:r>
          </a:p>
          <a:p>
            <a:endParaRPr lang="ru-RU" sz="2400" dirty="0"/>
          </a:p>
          <a:p>
            <a:r>
              <a:rPr lang="ru-RU" sz="2400" b="1" dirty="0" err="1"/>
              <a:t>poll</a:t>
            </a:r>
            <a:r>
              <a:rPr lang="ru-RU" sz="2400" b="1" dirty="0"/>
              <a:t>() </a:t>
            </a:r>
            <a:r>
              <a:rPr lang="ru-RU" sz="2400" dirty="0"/>
              <a:t>- возвращает первый объект очереди, удаляя его из очереди. Если очередь пустая, возвращает </a:t>
            </a:r>
            <a:r>
              <a:rPr lang="ru-RU" sz="2400" dirty="0" err="1"/>
              <a:t>null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 err="1"/>
              <a:t>element</a:t>
            </a:r>
            <a:r>
              <a:rPr lang="ru-RU" sz="2400" b="1" dirty="0"/>
              <a:t>()</a:t>
            </a:r>
            <a:r>
              <a:rPr lang="ru-RU" sz="2400" dirty="0"/>
              <a:t> - возвращает первый элемент очереди, не удаляя его из очереди. Если очередь пустая, то </a:t>
            </a:r>
            <a:r>
              <a:rPr lang="ru-RU" sz="2400" dirty="0" err="1"/>
              <a:t>NoSuchElementException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 err="1"/>
              <a:t>peek</a:t>
            </a:r>
            <a:r>
              <a:rPr lang="ru-RU" sz="2400" b="1" dirty="0"/>
              <a:t>() </a:t>
            </a:r>
            <a:r>
              <a:rPr lang="ru-RU" sz="2400" dirty="0"/>
              <a:t>- возвращает первый элемент очереди, не удаляя его из очереди. Если очередь пустая, возвращает </a:t>
            </a:r>
            <a:r>
              <a:rPr lang="ru-RU" sz="2400" dirty="0" err="1"/>
              <a:t>null</a:t>
            </a:r>
            <a:r>
              <a:rPr lang="ru-RU" sz="2400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Блокирующие очереди: методы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8882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en-US" sz="2800" dirty="0"/>
              <a:t>Java Concurrent</a:t>
            </a:r>
            <a:endParaRPr lang="ru-RU" sz="1600" dirty="0"/>
          </a:p>
        </p:txBody>
      </p:sp>
      <p:sp>
        <p:nvSpPr>
          <p:cNvPr id="4" name="Содержимое 5">
            <a:extLst>
              <a:ext uri="{FF2B5EF4-FFF2-40B4-BE49-F238E27FC236}">
                <a16:creationId xmlns:a16="http://schemas.microsoft.com/office/drawing/2014/main" id="{50BCEF01-4F74-9E07-2FF7-75D3040A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</p:spPr>
        <p:txBody>
          <a:bodyPr>
            <a:normAutofit/>
          </a:bodyPr>
          <a:lstStyle/>
          <a:p>
            <a:pPr marL="59999" indent="0">
              <a:spcAft>
                <a:spcPts val="600"/>
              </a:spcAft>
              <a:buNone/>
            </a:pPr>
            <a:r>
              <a:rPr lang="ru-RU" sz="2800" dirty="0"/>
              <a:t>2 подхода к разработке многопоточных приложений: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Низкоуровневый: </a:t>
            </a:r>
            <a:r>
              <a:rPr lang="en-US" sz="2800" dirty="0"/>
              <a:t>Thread, Runnable, wait/notify, synchronized.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Пакет </a:t>
            </a:r>
            <a:r>
              <a:rPr lang="en-US" sz="2800" dirty="0" err="1"/>
              <a:t>java.util.concurrent</a:t>
            </a:r>
            <a:r>
              <a:rPr lang="en-US" sz="2800" dirty="0"/>
              <a:t>: </a:t>
            </a:r>
            <a:r>
              <a:rPr lang="ru-RU" sz="2800" dirty="0"/>
              <a:t>высокоуровневое </a:t>
            </a:r>
            <a:r>
              <a:rPr lang="en-US" sz="2800" dirty="0"/>
              <a:t>API </a:t>
            </a:r>
            <a:r>
              <a:rPr lang="ru-RU" sz="2800" dirty="0"/>
              <a:t>параллельного программирования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369071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44" cy="5155837"/>
          </a:xfrm>
        </p:spPr>
        <p:txBody>
          <a:bodyPr/>
          <a:lstStyle/>
          <a:p>
            <a:pPr marL="59999" indent="0">
              <a:buNone/>
            </a:pPr>
            <a:r>
              <a:rPr lang="ru-RU" dirty="0"/>
              <a:t>Методы добавления элементов в блокирующую очереди:</a:t>
            </a:r>
          </a:p>
          <a:p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add</a:t>
            </a:r>
            <a:r>
              <a:rPr lang="ru-RU" b="1" dirty="0"/>
              <a:t>(E e)</a:t>
            </a:r>
            <a:r>
              <a:rPr lang="ru-RU" dirty="0"/>
              <a:t>	</a:t>
            </a:r>
            <a:r>
              <a:rPr lang="en-US" dirty="0"/>
              <a:t> - </a:t>
            </a:r>
            <a:r>
              <a:rPr lang="ru-RU" dirty="0"/>
              <a:t>немедленное добавление элемента в очередь, если это возможно; метод возвращает </a:t>
            </a:r>
            <a:r>
              <a:rPr lang="ru-RU" dirty="0" err="1"/>
              <a:t>true</a:t>
            </a:r>
            <a:r>
              <a:rPr lang="ru-RU" dirty="0"/>
              <a:t> при благополучном завершении операции, либо вызывает </a:t>
            </a:r>
            <a:r>
              <a:rPr lang="ru-RU" dirty="0" err="1"/>
              <a:t>IllegalStateException</a:t>
            </a:r>
            <a:r>
              <a:rPr lang="ru-RU" dirty="0"/>
              <a:t>, если очередь полная.</a:t>
            </a:r>
          </a:p>
          <a:p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offer</a:t>
            </a:r>
            <a:r>
              <a:rPr lang="ru-RU" b="1" dirty="0"/>
              <a:t>(E e)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/>
              <a:t>немедленное размещение элемента в очереди при наличие свободного места; метод вернет </a:t>
            </a:r>
            <a:r>
              <a:rPr lang="ru-RU" dirty="0" err="1"/>
              <a:t>true</a:t>
            </a:r>
            <a:r>
              <a:rPr lang="ru-RU" dirty="0"/>
              <a:t> при успешном завершении операции, в противном случае вернет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put</a:t>
            </a:r>
            <a:r>
              <a:rPr lang="ru-RU" b="1" dirty="0"/>
              <a:t>(E e)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размещение элемента в очереди, ожидание при необходимости освобождения свободного места.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Блокирующие очереди: методы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4689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 </a:t>
            </a:r>
            <a:r>
              <a:rPr lang="ru-RU" b="1" dirty="0" err="1"/>
              <a:t>Callable</a:t>
            </a:r>
            <a:r>
              <a:rPr lang="ru-RU" dirty="0"/>
              <a:t>&lt;V&gt; очень похож на интерфейс </a:t>
            </a:r>
            <a:r>
              <a:rPr lang="ru-RU" dirty="0" err="1">
                <a:hlinkClick r:id="rId3"/>
              </a:rPr>
              <a:t>Runnable</a:t>
            </a:r>
            <a:r>
              <a:rPr lang="ru-RU" dirty="0"/>
              <a:t>. </a:t>
            </a:r>
          </a:p>
          <a:p>
            <a:r>
              <a:rPr lang="ru-RU" dirty="0"/>
              <a:t>Объекты, реализующие данные интерфейсы, исполняются другим потоком. </a:t>
            </a:r>
          </a:p>
          <a:p>
            <a:r>
              <a:rPr lang="ru-RU" dirty="0"/>
              <a:t>В отличие от </a:t>
            </a:r>
            <a:r>
              <a:rPr lang="ru-RU" dirty="0" err="1"/>
              <a:t>Runnable</a:t>
            </a:r>
            <a:r>
              <a:rPr lang="ru-RU" dirty="0"/>
              <a:t>, интерфейс </a:t>
            </a:r>
            <a:r>
              <a:rPr lang="ru-RU" b="1" dirty="0" err="1"/>
              <a:t>Callable</a:t>
            </a:r>
            <a:r>
              <a:rPr lang="ru-RU" dirty="0"/>
              <a:t> использует </a:t>
            </a:r>
            <a:r>
              <a:rPr lang="ru-RU" dirty="0" err="1"/>
              <a:t>Generic'и</a:t>
            </a:r>
            <a:r>
              <a:rPr lang="ru-RU" dirty="0"/>
              <a:t> для определения типа возвращаемого объекта. </a:t>
            </a:r>
          </a:p>
          <a:p>
            <a:r>
              <a:rPr lang="ru-RU" dirty="0" err="1"/>
              <a:t>Runnable</a:t>
            </a:r>
            <a:r>
              <a:rPr lang="ru-RU" dirty="0"/>
              <a:t> содержит метод </a:t>
            </a:r>
            <a:r>
              <a:rPr lang="ru-RU" dirty="0" err="1"/>
              <a:t>run</a:t>
            </a:r>
            <a:r>
              <a:rPr lang="ru-RU" dirty="0"/>
              <a:t>(), описывающий действие потока во время выполнения, а </a:t>
            </a:r>
            <a:r>
              <a:rPr lang="ru-RU" dirty="0" err="1"/>
              <a:t>Callable</a:t>
            </a:r>
            <a:r>
              <a:rPr lang="ru-RU" dirty="0"/>
              <a:t> – метод </a:t>
            </a:r>
            <a:r>
              <a:rPr lang="ru-RU" dirty="0" err="1"/>
              <a:t>call</a:t>
            </a:r>
            <a:r>
              <a:rPr lang="ru-RU" dirty="0"/>
              <a:t>().</a:t>
            </a:r>
          </a:p>
          <a:p>
            <a:r>
              <a:rPr lang="en-US" dirty="0"/>
              <a:t>Callable </a:t>
            </a:r>
            <a:r>
              <a:rPr lang="ru-RU" dirty="0"/>
              <a:t>в отличии от </a:t>
            </a:r>
            <a:r>
              <a:rPr lang="en-US" dirty="0"/>
              <a:t>Runnable </a:t>
            </a:r>
            <a:r>
              <a:rPr lang="ru-RU" dirty="0"/>
              <a:t>может возвращать результат в виде объекта </a:t>
            </a:r>
            <a:r>
              <a:rPr lang="en-US" dirty="0"/>
              <a:t>Future.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Callable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9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MyCallable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Callable&lt;String&gt; {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builder = new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builder.reverse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builder.toString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800" dirty="0"/>
          </a:p>
          <a:p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</a:t>
            </a:r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5053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 </a:t>
            </a:r>
            <a:r>
              <a:rPr lang="ru-RU" b="1" dirty="0" err="1"/>
              <a:t>Future</a:t>
            </a:r>
            <a:r>
              <a:rPr lang="ru-RU" dirty="0"/>
              <a:t> также, как и интерфейс </a:t>
            </a:r>
            <a:r>
              <a:rPr lang="ru-RU" i="1" dirty="0" err="1"/>
              <a:t>Callable</a:t>
            </a:r>
            <a:r>
              <a:rPr lang="ru-RU" dirty="0"/>
              <a:t>, использует </a:t>
            </a:r>
            <a:r>
              <a:rPr lang="ru-RU" dirty="0" err="1"/>
              <a:t>Generic'и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Методы интерфейса можно использовать для проверки завершения работы потока, ожидания завершения и получения результата.</a:t>
            </a:r>
            <a:endParaRPr lang="en-US" dirty="0"/>
          </a:p>
          <a:p>
            <a:r>
              <a:rPr lang="ru-RU" dirty="0"/>
              <a:t> Результат выполнения может быть получен методом </a:t>
            </a:r>
            <a:r>
              <a:rPr lang="ru-RU" i="1" dirty="0" err="1"/>
              <a:t>get</a:t>
            </a:r>
            <a:r>
              <a:rPr lang="ru-RU" dirty="0"/>
              <a:t>, если поток завершил работу. Прервать выполнения задачи можно методом </a:t>
            </a:r>
            <a:r>
              <a:rPr lang="ru-RU" i="1" dirty="0" err="1"/>
              <a:t>cancel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Дополнительные методы позволяют определить завершение задачи : нормальное или прерванное.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7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44" cy="5083829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Callable&lt;String&gt; callable = </a:t>
            </a:r>
            <a:r>
              <a:rPr lang="en-US" sz="1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MyCallable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ExecutorService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Executors.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newCachedThreadPool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Future&lt;String&gt; f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ex.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(callable);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String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(v);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ExecutionException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{}</a:t>
            </a: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59999" indent="0">
              <a:buNone/>
            </a:pPr>
            <a:r>
              <a:rPr lang="en-US" sz="2000" dirty="0"/>
              <a:t>	</a:t>
            </a:r>
            <a:endParaRPr lang="ru-RU" sz="2000" dirty="0"/>
          </a:p>
          <a:p>
            <a:pPr marL="59999" indent="0">
              <a:buNone/>
            </a:pPr>
            <a:r>
              <a:rPr lang="en-US" sz="2000" dirty="0"/>
              <a:t>	</a:t>
            </a:r>
            <a:endParaRPr lang="ru-RU" sz="1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Future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05064"/>
              </p:ext>
            </p:extLst>
          </p:nvPr>
        </p:nvGraphicFramePr>
        <p:xfrm>
          <a:off x="457646" y="3503876"/>
          <a:ext cx="8228752" cy="2805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8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cancel(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mayInterrupt</a:t>
                      </a:r>
                      <a:r>
                        <a:rPr lang="en-US" sz="1800" dirty="0"/>
                        <a:t>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Останавливает задачу.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isCancelled</a:t>
                      </a:r>
                      <a:r>
                        <a:rPr lang="en-US" sz="1800" dirty="0"/>
                        <a:t>();	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Возвращает </a:t>
                      </a:r>
                      <a:r>
                        <a:rPr lang="en-US" sz="1800" dirty="0"/>
                        <a:t>true, </a:t>
                      </a:r>
                      <a:r>
                        <a:rPr lang="ru-RU" sz="1800" dirty="0"/>
                        <a:t>если задача была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остановлена.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8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isDone</a:t>
                      </a:r>
                      <a:r>
                        <a:rPr lang="en-US" sz="1800" dirty="0"/>
                        <a:t>();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Возвращает </a:t>
                      </a:r>
                      <a:r>
                        <a:rPr lang="en-US" sz="1800" dirty="0"/>
                        <a:t>true, </a:t>
                      </a:r>
                      <a:r>
                        <a:rPr lang="ru-RU" sz="1800" dirty="0"/>
                        <a:t>если выполнение задачи завершено.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30">
                <a:tc>
                  <a:txBody>
                    <a:bodyPr/>
                    <a:lstStyle/>
                    <a:p>
                      <a:r>
                        <a:rPr lang="en-US" sz="1800" dirty="0"/>
                        <a:t>get();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Возвращает результат вызова метода </a:t>
                      </a:r>
                      <a:r>
                        <a:rPr lang="en-US" sz="1800" dirty="0"/>
                        <a:t>call </a:t>
                      </a:r>
                      <a:r>
                        <a:rPr lang="ru-RU" sz="1800" dirty="0"/>
                        <a:t>или кидает исключение, если оно было.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3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44" cy="5184576"/>
          </a:xfrm>
        </p:spPr>
        <p:txBody>
          <a:bodyPr/>
          <a:lstStyle/>
          <a:p>
            <a:pPr marL="59999" indent="0">
              <a:buNone/>
            </a:pPr>
            <a:r>
              <a:rPr lang="ru-RU" sz="2400" dirty="0"/>
              <a:t>Цель применения: отделить работу, выполняемую внутри потока, от логики создания потоков.</a:t>
            </a:r>
          </a:p>
          <a:p>
            <a:pPr marL="59999" indent="0">
              <a:buNone/>
            </a:pPr>
            <a:r>
              <a:rPr lang="ru-RU" sz="2400" dirty="0"/>
              <a:t>Создание:</a:t>
            </a:r>
            <a:endParaRPr lang="en-US" sz="2400" dirty="0"/>
          </a:p>
          <a:p>
            <a:pPr marL="59999" indent="0">
              <a:buNone/>
            </a:pPr>
            <a:endParaRPr lang="ru-RU" sz="2000" dirty="0"/>
          </a:p>
          <a:p>
            <a:pPr marL="59999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SimpleExecutorService</a:t>
            </a:r>
            <a:r>
              <a:rPr lang="en-US" sz="2000" dirty="0"/>
              <a:t> implements </a:t>
            </a:r>
            <a:r>
              <a:rPr lang="en-US" sz="2000" dirty="0" err="1"/>
              <a:t>ExecutorService</a:t>
            </a:r>
            <a:r>
              <a:rPr lang="en-US" sz="2000" dirty="0"/>
              <a:t> {</a:t>
            </a:r>
          </a:p>
          <a:p>
            <a:pPr marL="59999" indent="0">
              <a:buNone/>
            </a:pPr>
            <a:r>
              <a:rPr lang="en-US" sz="2000" dirty="0"/>
              <a:t>    @Override</a:t>
            </a:r>
          </a:p>
          <a:p>
            <a:pPr marL="59999" indent="0">
              <a:buNone/>
            </a:pPr>
            <a:r>
              <a:rPr lang="en-US" sz="2000" dirty="0"/>
              <a:t>    public void execute(Runnable command) {</a:t>
            </a:r>
          </a:p>
          <a:p>
            <a:pPr marL="59999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command.run</a:t>
            </a:r>
            <a:r>
              <a:rPr lang="en-US" sz="2000" dirty="0"/>
              <a:t>();</a:t>
            </a:r>
          </a:p>
          <a:p>
            <a:pPr marL="59999" indent="0">
              <a:buNone/>
            </a:pPr>
            <a:r>
              <a:rPr lang="en-US" sz="2000" dirty="0"/>
              <a:t>    }</a:t>
            </a:r>
          </a:p>
          <a:p>
            <a:pPr marL="59999" indent="0">
              <a:buNone/>
            </a:pPr>
            <a:r>
              <a:rPr lang="en-US" sz="2000" dirty="0"/>
              <a:t>}</a:t>
            </a:r>
          </a:p>
          <a:p>
            <a:pPr marL="59999" indent="0">
              <a:buNone/>
            </a:pPr>
            <a:endParaRPr lang="en-US" sz="2000" dirty="0"/>
          </a:p>
          <a:p>
            <a:pPr marL="59999" indent="0">
              <a:buNone/>
            </a:pPr>
            <a:r>
              <a:rPr lang="ru-RU" sz="2400" dirty="0"/>
              <a:t>Использование:</a:t>
            </a:r>
            <a:endParaRPr lang="en-US" sz="2400" dirty="0"/>
          </a:p>
          <a:p>
            <a:pPr marL="59999" indent="0">
              <a:buNone/>
            </a:pPr>
            <a:endParaRPr lang="ru-RU" sz="2000" dirty="0"/>
          </a:p>
          <a:p>
            <a:pPr marL="59999" indent="0">
              <a:buNone/>
            </a:pPr>
            <a:r>
              <a:rPr lang="en-US" sz="2000" dirty="0"/>
              <a:t>Runnable </a:t>
            </a:r>
            <a:r>
              <a:rPr lang="en-US" sz="2000" dirty="0" err="1"/>
              <a:t>runnable</a:t>
            </a:r>
            <a:r>
              <a:rPr lang="en-US" sz="2000" dirty="0"/>
              <a:t> = new </a:t>
            </a:r>
            <a:r>
              <a:rPr lang="en-US" sz="2000" dirty="0" err="1"/>
              <a:t>MyRunnableTask</a:t>
            </a:r>
            <a:r>
              <a:rPr lang="en-US" sz="2000" dirty="0"/>
              <a:t>();</a:t>
            </a:r>
          </a:p>
          <a:p>
            <a:pPr marL="59999" indent="0">
              <a:buNone/>
            </a:pPr>
            <a:r>
              <a:rPr lang="en-US" sz="2000" dirty="0" err="1"/>
              <a:t>ExecutorService</a:t>
            </a:r>
            <a:r>
              <a:rPr lang="en-US" sz="2000" dirty="0"/>
              <a:t> </a:t>
            </a:r>
            <a:r>
              <a:rPr lang="en-US" sz="2000" dirty="0" err="1"/>
              <a:t>executorService</a:t>
            </a:r>
            <a:r>
              <a:rPr lang="en-US" sz="2000" dirty="0"/>
              <a:t> = new </a:t>
            </a:r>
            <a:r>
              <a:rPr lang="en-US" sz="2000" dirty="0" err="1"/>
              <a:t>SimpleExecutorService</a:t>
            </a:r>
            <a:r>
              <a:rPr lang="en-US" sz="2000" dirty="0"/>
              <a:t> ();</a:t>
            </a:r>
          </a:p>
          <a:p>
            <a:pPr marL="59999" indent="0">
              <a:buNone/>
            </a:pPr>
            <a:r>
              <a:rPr lang="en-US" sz="2000" dirty="0" err="1"/>
              <a:t>executorService.execute</a:t>
            </a:r>
            <a:r>
              <a:rPr lang="en-US" sz="2000" dirty="0"/>
              <a:t>(runnable);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58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0444"/>
              </p:ext>
            </p:extLst>
          </p:nvPr>
        </p:nvGraphicFramePr>
        <p:xfrm>
          <a:off x="395536" y="1124744"/>
          <a:ext cx="8568952" cy="4944045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77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 </a:t>
                      </a:r>
                      <a:r>
                        <a:rPr lang="en-US" sz="1600" b="1" dirty="0" err="1"/>
                        <a:t>awaitTermination</a:t>
                      </a:r>
                      <a:r>
                        <a:rPr lang="en-US" sz="1600" dirty="0"/>
                        <a:t>(long timeout, </a:t>
                      </a:r>
                      <a:r>
                        <a:rPr lang="en-US" sz="1600" dirty="0" err="1"/>
                        <a:t>TimeUnit</a:t>
                      </a:r>
                      <a:r>
                        <a:rPr lang="en-US" sz="1600" dirty="0"/>
                        <a:t> unit)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Блокировка до тех пор, пока все задачи не завершат выполнение после запроса на завершение работы или пока не наступит тайм-аут или не будет прерван текущий поток, в зависимости от того, что произойдет раньше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97">
                <a:tc>
                  <a:txBody>
                    <a:bodyPr/>
                    <a:lstStyle/>
                    <a:p>
                      <a:r>
                        <a:rPr lang="en-US" sz="1600" dirty="0"/>
                        <a:t>List&lt;Future&lt;T&gt;&gt; </a:t>
                      </a:r>
                      <a:r>
                        <a:rPr lang="en-US" sz="1600" b="1" dirty="0" err="1"/>
                        <a:t>invokeAll</a:t>
                      </a:r>
                      <a:r>
                        <a:rPr lang="en-US" sz="1600" dirty="0"/>
                        <a:t> (</a:t>
                      </a:r>
                    </a:p>
                    <a:p>
                      <a:r>
                        <a:rPr lang="en-US" sz="1600" dirty="0"/>
                        <a:t>Collection&lt;? extends Callable&lt;T&gt;&gt; tasks)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Выполнение задач с возвращением списка задач с их статусом и результатами завершения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892">
                <a:tc>
                  <a:txBody>
                    <a:bodyPr/>
                    <a:lstStyle/>
                    <a:p>
                      <a:r>
                        <a:rPr lang="en-US" sz="1600" dirty="0"/>
                        <a:t>List&lt;Future&lt;T&gt;&gt; </a:t>
                      </a:r>
                      <a:r>
                        <a:rPr lang="en-US" sz="1600" b="1" dirty="0" err="1"/>
                        <a:t>invokeAll</a:t>
                      </a:r>
                      <a:r>
                        <a:rPr lang="en-US" sz="1600" dirty="0"/>
                        <a:t> (</a:t>
                      </a:r>
                    </a:p>
                    <a:p>
                      <a:r>
                        <a:rPr lang="en-US" sz="1600" dirty="0"/>
                        <a:t>Collection&lt;? extends Callable&lt;T&gt;&gt; tasks, long timeout, </a:t>
                      </a:r>
                      <a:r>
                        <a:rPr lang="en-US" sz="1600" dirty="0" err="1"/>
                        <a:t>TimeUnit</a:t>
                      </a:r>
                      <a:r>
                        <a:rPr lang="en-US" sz="1600" dirty="0"/>
                        <a:t> unit)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Выполнение задач с возвращением списка задач с их статусом и результатами завершения в течение заданного времени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892">
                <a:tc>
                  <a:txBody>
                    <a:bodyPr/>
                    <a:lstStyle/>
                    <a:p>
                      <a:r>
                        <a:rPr lang="en-US" sz="1600" dirty="0"/>
                        <a:t>T </a:t>
                      </a:r>
                      <a:r>
                        <a:rPr lang="en-US" sz="1600" b="1" dirty="0" err="1"/>
                        <a:t>invokeAny</a:t>
                      </a:r>
                      <a:r>
                        <a:rPr lang="en-US" sz="1600" dirty="0"/>
                        <a:t>(Collection&lt;? extends Callable&lt;T&gt;&gt; tasks)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Выполнение задач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185">
                <a:tc>
                  <a:txBody>
                    <a:bodyPr/>
                    <a:lstStyle/>
                    <a:p>
                      <a:r>
                        <a:rPr lang="en-US" sz="1600" dirty="0"/>
                        <a:t>T </a:t>
                      </a:r>
                      <a:r>
                        <a:rPr lang="en-US" sz="1600" b="1" dirty="0" err="1"/>
                        <a:t>invokeAny</a:t>
                      </a:r>
                      <a:r>
                        <a:rPr lang="en-US" sz="1600" dirty="0"/>
                        <a:t>(</a:t>
                      </a:r>
                    </a:p>
                    <a:p>
                      <a:r>
                        <a:rPr lang="en-US" sz="1600" dirty="0"/>
                        <a:t>Collection&lt;? extends Callable&lt;T&gt;&gt; tasks, long timeout, </a:t>
                      </a:r>
                      <a:r>
                        <a:rPr lang="en-US" sz="1600" dirty="0" err="1"/>
                        <a:t>TimeUnit</a:t>
                      </a:r>
                      <a:r>
                        <a:rPr lang="en-US" sz="1600" dirty="0"/>
                        <a:t> unit)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Выполнение задач в течение заданного времени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15891" marR="15891" marT="15891" marB="158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интерфейса </a:t>
            </a:r>
            <a:r>
              <a:rPr lang="en-US" dirty="0" err="1"/>
              <a:t>ExecutorService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2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7787"/>
              </p:ext>
            </p:extLst>
          </p:nvPr>
        </p:nvGraphicFramePr>
        <p:xfrm>
          <a:off x="179512" y="980729"/>
          <a:ext cx="8712968" cy="5472607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 </a:t>
                      </a:r>
                      <a:r>
                        <a:rPr lang="en-US" sz="1600" b="1" dirty="0" err="1"/>
                        <a:t>isShutdown</a:t>
                      </a:r>
                      <a:r>
                        <a:rPr lang="en-US" sz="1600" b="1" dirty="0"/>
                        <a:t>()</a:t>
                      </a:r>
                      <a:endParaRPr lang="en-US" sz="1600" dirty="0"/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true, если исполнитель сервиса остановлен (shutdown)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86">
                <a:tc>
                  <a:txBody>
                    <a:bodyPr/>
                    <a:lstStyle/>
                    <a:p>
                      <a:r>
                        <a:rPr lang="en-US" sz="1600"/>
                        <a:t>boolean </a:t>
                      </a:r>
                      <a:r>
                        <a:rPr lang="en-US" sz="1600" b="1"/>
                        <a:t>isTerminated()</a:t>
                      </a:r>
                      <a:endParaRPr lang="en-US" sz="1600"/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true, если все задачи исполнителя сервиса завершены по команде остановки (shutdown)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148">
                <a:tc>
                  <a:txBody>
                    <a:bodyPr/>
                    <a:lstStyle/>
                    <a:p>
                      <a:r>
                        <a:rPr lang="en-US" sz="1600"/>
                        <a:t>void </a:t>
                      </a:r>
                      <a:r>
                        <a:rPr lang="en-US" sz="1600" b="1"/>
                        <a:t>shutdown()</a:t>
                      </a:r>
                      <a:endParaRPr lang="en-US" sz="1600"/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Упорядоченное завершение работы, при котором ранее отправленные задачи выполняются, а новые задачи не принимаются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484">
                <a:tc>
                  <a:txBody>
                    <a:bodyPr/>
                    <a:lstStyle/>
                    <a:p>
                      <a:r>
                        <a:rPr lang="en-US" sz="1600"/>
                        <a:t>List&lt;Runnable&gt; </a:t>
                      </a:r>
                      <a:r>
                        <a:rPr lang="en-US" sz="1600" b="1"/>
                        <a:t>shutdownNow()</a:t>
                      </a:r>
                      <a:endParaRPr lang="en-US" sz="1600"/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Остановка всех активно выполняемых задач, остановка обработки ожидающих задач, возвращение списка задач, ожидающих выполнения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186">
                <a:tc>
                  <a:txBody>
                    <a:bodyPr/>
                    <a:lstStyle/>
                    <a:p>
                      <a:r>
                        <a:rPr lang="en-US" sz="1600"/>
                        <a:t>Future&lt;T&gt; </a:t>
                      </a:r>
                      <a:r>
                        <a:rPr lang="en-US" sz="1600" b="1"/>
                        <a:t>submit</a:t>
                      </a:r>
                      <a:r>
                        <a:rPr lang="en-US" sz="1600"/>
                        <a:t>(Callable&lt;T&gt; task)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Завершение выполнения задачи, возвращающей результат в виде объекта Future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186">
                <a:tc>
                  <a:txBody>
                    <a:bodyPr/>
                    <a:lstStyle/>
                    <a:p>
                      <a:r>
                        <a:rPr lang="en-US" sz="1600"/>
                        <a:t>Future&lt;?&gt; </a:t>
                      </a:r>
                      <a:r>
                        <a:rPr lang="en-US" sz="1600" b="1"/>
                        <a:t>submit</a:t>
                      </a:r>
                      <a:r>
                        <a:rPr lang="en-US" sz="1600"/>
                        <a:t>(Runnable task)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Завершение выполнения задачи, возвращающей объект Future, представляющий данную задачу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r>
                        <a:rPr lang="en-US" sz="1600"/>
                        <a:t>Future&lt;T&gt; </a:t>
                      </a:r>
                      <a:r>
                        <a:rPr lang="en-US" sz="1600" b="1"/>
                        <a:t>submit</a:t>
                      </a:r>
                      <a:r>
                        <a:rPr lang="en-US" sz="1600"/>
                        <a:t>(Runnable task, T result)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Завершение выполнения задачи, возвращающей объект </a:t>
                      </a:r>
                      <a:r>
                        <a:rPr lang="ru-RU" sz="1600" dirty="0" err="1"/>
                        <a:t>Future</a:t>
                      </a:r>
                      <a:r>
                        <a:rPr lang="ru-RU" sz="1600" dirty="0"/>
                        <a:t>, представляющий данную задачу</a:t>
                      </a:r>
                    </a:p>
                  </a:txBody>
                  <a:tcPr marL="16439" marR="16439" marT="16439" marB="16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интерфейса </a:t>
            </a:r>
            <a:r>
              <a:rPr lang="en-US" dirty="0" err="1"/>
              <a:t>ExecutorService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56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44" cy="5256584"/>
          </a:xfrm>
        </p:spPr>
        <p:txBody>
          <a:bodyPr/>
          <a:lstStyle/>
          <a:p>
            <a:r>
              <a:rPr lang="en-US" sz="2400" dirty="0" err="1"/>
              <a:t>Executors.newCachedThreadPool</a:t>
            </a:r>
            <a:r>
              <a:rPr lang="en-US" sz="2400" dirty="0"/>
              <a:t>();</a:t>
            </a:r>
            <a:br>
              <a:rPr lang="ru-RU" sz="2400" dirty="0"/>
            </a:br>
            <a:r>
              <a:rPr lang="ru-RU" sz="2400" dirty="0"/>
              <a:t>создаёт новые потоки при необходимости, повторно использует освободившиеся потоки</a:t>
            </a:r>
          </a:p>
          <a:p>
            <a:r>
              <a:rPr lang="en-US" sz="2400" dirty="0" err="1"/>
              <a:t>Executors.newFixedThreadPool</a:t>
            </a:r>
            <a:r>
              <a:rPr lang="en-US" sz="2400" dirty="0"/>
              <a:t>(12); </a:t>
            </a:r>
            <a:br>
              <a:rPr lang="ru-RU" sz="2400" dirty="0"/>
            </a:br>
            <a:r>
              <a:rPr lang="ru-RU" sz="2400" dirty="0"/>
              <a:t>с ограничением количества потоков</a:t>
            </a:r>
          </a:p>
          <a:p>
            <a:r>
              <a:rPr lang="en-US" sz="2400" dirty="0" err="1"/>
              <a:t>Executors.newSingleThreadExecutor</a:t>
            </a:r>
            <a:r>
              <a:rPr lang="en-US" sz="2400" dirty="0"/>
              <a:t>();</a:t>
            </a:r>
            <a:br>
              <a:rPr lang="ru-RU" sz="2400" dirty="0"/>
            </a:br>
            <a:r>
              <a:rPr lang="ru-RU" sz="2400" dirty="0"/>
              <a:t>ровно один поток</a:t>
            </a:r>
          </a:p>
          <a:p>
            <a:r>
              <a:rPr lang="en-US" sz="2400" dirty="0" err="1"/>
              <a:t>Executors.newScheduledThreadPool</a:t>
            </a:r>
            <a:r>
              <a:rPr lang="en-US" sz="2400" dirty="0"/>
              <a:t>();</a:t>
            </a:r>
            <a:br>
              <a:rPr lang="ru-RU" sz="2400" dirty="0"/>
            </a:br>
            <a:r>
              <a:rPr lang="ru-RU" sz="2400" dirty="0"/>
              <a:t>можно настроить задержку запуска / повторный запуск</a:t>
            </a:r>
          </a:p>
          <a:p>
            <a:pPr marL="59999" indent="0">
              <a:buNone/>
            </a:pP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Все эти методы возвращают </a:t>
            </a:r>
            <a:r>
              <a:rPr lang="en-US" sz="2400" dirty="0" err="1"/>
              <a:t>ExecutorService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59999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ExecutorService</a:t>
            </a:r>
            <a:r>
              <a:rPr lang="en-US" sz="2400" dirty="0"/>
              <a:t> extends Executor</a:t>
            </a:r>
          </a:p>
          <a:p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</a:t>
            </a:r>
            <a:r>
              <a:rPr lang="en-US" dirty="0"/>
              <a:t>Executor’</a:t>
            </a:r>
            <a:r>
              <a:rPr lang="ru-RU" dirty="0"/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387642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8458"/>
              </p:ext>
            </p:extLst>
          </p:nvPr>
        </p:nvGraphicFramePr>
        <p:xfrm>
          <a:off x="395536" y="1441450"/>
          <a:ext cx="8290415" cy="3888672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2168">
                <a:tc>
                  <a:txBody>
                    <a:bodyPr/>
                    <a:lstStyle/>
                    <a:p>
                      <a:r>
                        <a:rPr lang="en-US" sz="1600" dirty="0"/>
                        <a:t>Semaphore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объект синхронизации, ограничивающий количество потоков, которые могут «войти» в заданный участок кода;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CountDownLatch</a:t>
                      </a:r>
                      <a:endParaRPr lang="en-US" sz="1600" dirty="0"/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объект синхронизации, разрешающий вход в заданный участок кода при выполнении определенных условий;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38">
                <a:tc>
                  <a:txBody>
                    <a:bodyPr/>
                    <a:lstStyle/>
                    <a:p>
                      <a:r>
                        <a:rPr lang="en-US" sz="1600" dirty="0"/>
                        <a:t>CyclicBarrier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объект синхронизации типа «барьер», блокирующий выполнение определенного кода для заданного количества потоков;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205">
                <a:tc>
                  <a:txBody>
                    <a:bodyPr/>
                    <a:lstStyle/>
                    <a:p>
                      <a:r>
                        <a:rPr lang="en-US" sz="1600" dirty="0"/>
                        <a:t>Exchanger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объект синхронизации, позволяющий провести обмен данными между двумя потоками;</a:t>
                      </a:r>
                    </a:p>
                  </a:txBody>
                  <a:tcPr marL="2599" marR="2599" marT="2599" marB="2599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Синхронизаторы пакета </a:t>
            </a:r>
            <a:r>
              <a:rPr lang="en-US" dirty="0"/>
              <a:t>Concurrent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41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синхронизации </a:t>
            </a:r>
            <a:r>
              <a:rPr lang="en-US" dirty="0"/>
              <a:t>Semaphore</a:t>
            </a:r>
            <a:endParaRPr lang="ru-RU" dirty="0"/>
          </a:p>
        </p:txBody>
      </p:sp>
      <p:pic>
        <p:nvPicPr>
          <p:cNvPr id="6150" name="Picture 6" descr="https://java-online.ru/images/basic/concurrent-semaphor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12" y="2984948"/>
            <a:ext cx="5472608" cy="32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50" y="967067"/>
            <a:ext cx="3744416" cy="480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50" y="1599933"/>
            <a:ext cx="5039675" cy="4767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50" y="2229109"/>
            <a:ext cx="2828059" cy="562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1116" y="1029380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семафора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168" y="1661136"/>
            <a:ext cx="273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Получение разрешения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4419" y="2346137"/>
            <a:ext cx="270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Освобождение ресурса</a:t>
            </a:r>
          </a:p>
        </p:txBody>
      </p:sp>
    </p:spTree>
    <p:extLst>
      <p:ext uri="{BB962C8B-B14F-4D97-AF65-F5344CB8AC3E}">
        <p14:creationId xmlns:p14="http://schemas.microsoft.com/office/powerpoint/2010/main" val="6503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синхронизации </a:t>
            </a:r>
            <a:r>
              <a:rPr lang="en-US" dirty="0" err="1"/>
              <a:t>CountDownLatch</a:t>
            </a:r>
            <a:endParaRPr lang="ru-RU" dirty="0"/>
          </a:p>
        </p:txBody>
      </p:sp>
      <p:pic>
        <p:nvPicPr>
          <p:cNvPr id="7170" name="Picture 2" descr="https://java-online.ru/images/basic/concurrent-countdownlatch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48" y="3115399"/>
            <a:ext cx="5164684" cy="30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65" y="1331967"/>
            <a:ext cx="3753476" cy="4691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261894"/>
            <a:ext cx="8778735" cy="6441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86" y="3296580"/>
            <a:ext cx="2664296" cy="5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647" y="916930"/>
            <a:ext cx="305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CountDownLatch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84684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самоблокировки </a:t>
            </a:r>
            <a:r>
              <a:rPr lang="en-US" dirty="0"/>
              <a:t>await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930733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уменьшения счетчика</a:t>
            </a:r>
          </a:p>
        </p:txBody>
      </p:sp>
    </p:spTree>
    <p:extLst>
      <p:ext uri="{BB962C8B-B14F-4D97-AF65-F5344CB8AC3E}">
        <p14:creationId xmlns:p14="http://schemas.microsoft.com/office/powerpoint/2010/main" val="31175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синхронизации </a:t>
            </a:r>
            <a:r>
              <a:rPr lang="en-US" dirty="0"/>
              <a:t>CyclicBarrier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167" y="1120520"/>
            <a:ext cx="25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CyclicBarrier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2167" y="2081186"/>
            <a:ext cx="52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Предупреждение потока о достижении барьера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6" y="2563863"/>
            <a:ext cx="6500650" cy="4779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67" y="1603197"/>
            <a:ext cx="3608611" cy="449516"/>
          </a:xfrm>
          <a:prstGeom prst="rect">
            <a:avLst/>
          </a:prstGeom>
        </p:spPr>
      </p:pic>
      <p:pic>
        <p:nvPicPr>
          <p:cNvPr id="8198" name="Picture 6" descr="https://java-online.ru/images/basic/concurrent-cyclebarri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04409"/>
            <a:ext cx="4788656" cy="28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9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синхронизации </a:t>
            </a:r>
            <a:r>
              <a:rPr lang="en-US" dirty="0"/>
              <a:t>Exchanger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167" y="1120520"/>
            <a:ext cx="23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Exchanger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2167" y="2081186"/>
            <a:ext cx="321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для обмена данными</a:t>
            </a:r>
          </a:p>
        </p:txBody>
      </p:sp>
      <p:pic>
        <p:nvPicPr>
          <p:cNvPr id="8196" name="Picture 4" descr="https://java-online.ru/images/basic/concurrent-exchange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8" y="3320239"/>
            <a:ext cx="4822252" cy="28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7" y="1587276"/>
            <a:ext cx="1517585" cy="396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7" y="2507938"/>
            <a:ext cx="4502657" cy="6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Атомарные операции выполняются целиком, их выполнение не может быть прервано планировщиком потоков.</a:t>
            </a:r>
          </a:p>
          <a:p>
            <a:endParaRPr lang="ru-RU" dirty="0"/>
          </a:p>
          <a:p>
            <a:r>
              <a:rPr lang="ru-RU" dirty="0"/>
              <a:t>Специальные классы для выполнения атомарных операций находятся в пакете </a:t>
            </a:r>
            <a:r>
              <a:rPr lang="ru-RU" dirty="0" err="1"/>
              <a:t>java.util.concurrent.atomic</a:t>
            </a:r>
            <a:r>
              <a:rPr lang="ru-RU" dirty="0"/>
              <a:t>:</a:t>
            </a:r>
          </a:p>
          <a:p>
            <a:r>
              <a:rPr lang="ru-RU" dirty="0" err="1"/>
              <a:t>AtomicInteger</a:t>
            </a:r>
            <a:endParaRPr lang="ru-RU" dirty="0"/>
          </a:p>
          <a:p>
            <a:r>
              <a:rPr lang="ru-RU" dirty="0" err="1"/>
              <a:t>AtomicLong</a:t>
            </a:r>
            <a:endParaRPr lang="ru-RU" dirty="0"/>
          </a:p>
          <a:p>
            <a:r>
              <a:rPr lang="ru-RU" dirty="0" err="1"/>
              <a:t>AtomicDouble</a:t>
            </a:r>
            <a:endParaRPr lang="ru-RU" dirty="0"/>
          </a:p>
          <a:p>
            <a:r>
              <a:rPr lang="ru-RU" dirty="0" err="1"/>
              <a:t>AtomicReference</a:t>
            </a:r>
            <a:endParaRPr lang="ru-RU" dirty="0"/>
          </a:p>
          <a:p>
            <a:r>
              <a:rPr lang="ru-RU" dirty="0"/>
              <a:t>… и другие.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Атомарные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953558345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13370</TotalTime>
  <Words>1937</Words>
  <Application>Microsoft Office PowerPoint</Application>
  <PresentationFormat>Экран (4:3)</PresentationFormat>
  <Paragraphs>340</Paragraphs>
  <Slides>39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-apple-system</vt:lpstr>
      <vt:lpstr>Arial</vt:lpstr>
      <vt:lpstr>Calibri</vt:lpstr>
      <vt:lpstr>Courier New</vt:lpstr>
      <vt:lpstr>Frutiger Next LT W1G</vt:lpstr>
      <vt:lpstr>PT Sans</vt:lpstr>
      <vt:lpstr>PT Sans Caption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Java Concurrent</vt:lpstr>
      <vt:lpstr>Синхронизаторы пакета Concurrent</vt:lpstr>
      <vt:lpstr>Объект синхронизации Semaphore</vt:lpstr>
      <vt:lpstr>Объект синхронизации CountDownLatch</vt:lpstr>
      <vt:lpstr>Объект синхронизации CyclicBarrier</vt:lpstr>
      <vt:lpstr>Объект синхронизации Exchanger</vt:lpstr>
      <vt:lpstr>Атомарные операции</vt:lpstr>
      <vt:lpstr>Принцип оптимистической блокировки в атомарных классах</vt:lpstr>
      <vt:lpstr>AtomicInteger</vt:lpstr>
      <vt:lpstr>Пример: AtomicInteger</vt:lpstr>
      <vt:lpstr>Блокировки пакета Concurrent</vt:lpstr>
      <vt:lpstr>Интерфейс Lock</vt:lpstr>
      <vt:lpstr>Методы интерфейса Lock</vt:lpstr>
      <vt:lpstr>Использование Lock</vt:lpstr>
      <vt:lpstr>Пример: class ReentrantLock</vt:lpstr>
      <vt:lpstr>Condition: применение</vt:lpstr>
      <vt:lpstr>Интерфейс Condition</vt:lpstr>
      <vt:lpstr>Concurrent Collections</vt:lpstr>
      <vt:lpstr>Copy-on-write</vt:lpstr>
      <vt:lpstr>Конструкторы класса CopyOnWriteArrayList</vt:lpstr>
      <vt:lpstr>Интерфейс ConcurrentMap</vt:lpstr>
      <vt:lpstr>Класс ConcurrentHashMap</vt:lpstr>
      <vt:lpstr>Конструкторы класса ConcurrentHashMap</vt:lpstr>
      <vt:lpstr>Неблокирующие Concurrent очереди</vt:lpstr>
      <vt:lpstr>Блокирующие очереди</vt:lpstr>
      <vt:lpstr>Bounded Queues: пример </vt:lpstr>
      <vt:lpstr>Блокирующие очереди: методы</vt:lpstr>
      <vt:lpstr>Блокирующие очереди: методы</vt:lpstr>
      <vt:lpstr>Интерфейс Callable</vt:lpstr>
      <vt:lpstr>Callable пример</vt:lpstr>
      <vt:lpstr>Интерфейс Future</vt:lpstr>
      <vt:lpstr>Пример Future</vt:lpstr>
      <vt:lpstr>ExecutorService</vt:lpstr>
      <vt:lpstr>Методы интерфейса ExecutorService</vt:lpstr>
      <vt:lpstr>Методы интерфейса ExecutorService </vt:lpstr>
      <vt:lpstr>Стандартные Executor’ы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122</cp:revision>
  <dcterms:created xsi:type="dcterms:W3CDTF">2018-02-06T12:14:09Z</dcterms:created>
  <dcterms:modified xsi:type="dcterms:W3CDTF">2023-05-22T12:19:53Z</dcterms:modified>
</cp:coreProperties>
</file>