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</a:t>
            </a:r>
            <a:r>
              <a:rPr lang="en-IN" sz="1800" dirty="0" smtClean="0"/>
              <a:t>: Mohamed Sheik Asan Aliyar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/>
              <a:t>Investment Analysis for Spark Funds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Venture</a:t>
            </a:r>
            <a:r>
              <a:rPr lang="en-US" sz="1400" dirty="0" smtClean="0"/>
              <a:t> </a:t>
            </a:r>
            <a:r>
              <a:rPr lang="en-US" sz="1400" dirty="0"/>
              <a:t>is right choice for Spark Funds as a Fund type to </a:t>
            </a:r>
            <a:r>
              <a:rPr lang="en-US" sz="1400" dirty="0" smtClean="0"/>
              <a:t>invest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USA</a:t>
            </a:r>
            <a:r>
              <a:rPr lang="en-US" sz="1400" b="1" dirty="0"/>
              <a:t>, India, Canada</a:t>
            </a:r>
            <a:r>
              <a:rPr lang="en-US" sz="1400" dirty="0"/>
              <a:t> are the top 3 countries where Spark Funds can </a:t>
            </a:r>
            <a:r>
              <a:rPr lang="en-US" sz="1400" dirty="0" smtClean="0"/>
              <a:t>invest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Investment </a:t>
            </a:r>
            <a:r>
              <a:rPr lang="en-US" sz="1400" dirty="0"/>
              <a:t>Sectors:</a:t>
            </a:r>
          </a:p>
          <a:p>
            <a:pPr marL="0" indent="0">
              <a:buNone/>
            </a:pPr>
            <a:r>
              <a:rPr lang="en-US" sz="1400" dirty="0"/>
              <a:t>	a. For USA, Below are the </a:t>
            </a:r>
            <a:r>
              <a:rPr lang="en-US" sz="1400" dirty="0" smtClean="0"/>
              <a:t>top 3 sectors </a:t>
            </a:r>
            <a:r>
              <a:rPr lang="en-US" sz="1400" dirty="0"/>
              <a:t>for the investments</a:t>
            </a:r>
            <a:r>
              <a:rPr lang="en-US" sz="1400" dirty="0" smtClean="0"/>
              <a:t>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i</a:t>
            </a:r>
            <a:r>
              <a:rPr lang="en-US" sz="1400" dirty="0"/>
              <a:t>) Social, Finance, Analytics, Advertising</a:t>
            </a:r>
          </a:p>
          <a:p>
            <a:pPr marL="0" indent="0">
              <a:buNone/>
            </a:pPr>
            <a:r>
              <a:rPr lang="en-US" sz="1400" dirty="0"/>
              <a:t>		ii) News, Search and Messaging</a:t>
            </a:r>
          </a:p>
          <a:p>
            <a:pPr marL="0" indent="0">
              <a:buNone/>
            </a:pPr>
            <a:r>
              <a:rPr lang="en-US" sz="1400" dirty="0"/>
              <a:t>		iii) Others</a:t>
            </a:r>
          </a:p>
          <a:p>
            <a:pPr marL="0" indent="0">
              <a:buNone/>
            </a:pPr>
            <a:r>
              <a:rPr lang="en-US" sz="1400" dirty="0"/>
              <a:t>	b. For India, Below are top 3 sectors</a:t>
            </a:r>
            <a:r>
              <a:rPr lang="en-US" sz="1400" dirty="0" smtClean="0"/>
              <a:t> </a:t>
            </a:r>
            <a:r>
              <a:rPr lang="en-US" sz="1400" dirty="0"/>
              <a:t>for the investments: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i</a:t>
            </a:r>
            <a:r>
              <a:rPr lang="en-US" sz="1400" dirty="0"/>
              <a:t>) Others</a:t>
            </a:r>
          </a:p>
          <a:p>
            <a:pPr marL="0" indent="0">
              <a:buNone/>
            </a:pPr>
            <a:r>
              <a:rPr lang="en-US" sz="1400" dirty="0"/>
              <a:t>		ii) News, Search and Messaging</a:t>
            </a:r>
          </a:p>
          <a:p>
            <a:pPr marL="0" indent="0">
              <a:buNone/>
            </a:pPr>
            <a:r>
              <a:rPr lang="en-US" sz="1400" dirty="0"/>
              <a:t>		iii) Social, Finance, Analytics, Advertising</a:t>
            </a:r>
          </a:p>
          <a:p>
            <a:pPr marL="0" indent="0">
              <a:buNone/>
            </a:pPr>
            <a:r>
              <a:rPr lang="en-US" sz="1400" dirty="0"/>
              <a:t>	c. For Canada, Below are top 3 sectors</a:t>
            </a:r>
            <a:r>
              <a:rPr lang="en-US" sz="1400" dirty="0" smtClean="0"/>
              <a:t> </a:t>
            </a:r>
            <a:r>
              <a:rPr lang="en-US" sz="1400" dirty="0"/>
              <a:t>for the investments: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i</a:t>
            </a:r>
            <a:r>
              <a:rPr lang="en-US" sz="1400" dirty="0"/>
              <a:t>) Social, Finance, Analytics, Advertising</a:t>
            </a:r>
          </a:p>
          <a:p>
            <a:pPr marL="0" indent="0">
              <a:buNone/>
            </a:pPr>
            <a:r>
              <a:rPr lang="en-US" sz="1400" dirty="0"/>
              <a:t>		ii) Others</a:t>
            </a:r>
          </a:p>
          <a:p>
            <a:pPr marL="0" indent="0">
              <a:buNone/>
            </a:pPr>
            <a:r>
              <a:rPr lang="en-US" sz="1400" dirty="0"/>
              <a:t>		iii) News, Search and Messaging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b="1" dirty="0" smtClean="0"/>
              <a:t>Conclusions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Loading </a:t>
            </a:r>
            <a:r>
              <a:rPr lang="en-US" sz="1400" dirty="0"/>
              <a:t>required Data from data </a:t>
            </a:r>
            <a:r>
              <a:rPr lang="en-US" sz="1400" dirty="0" smtClean="0"/>
              <a:t>sources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Analyzing </a:t>
            </a:r>
            <a:r>
              <a:rPr lang="en-US" sz="1400" dirty="0"/>
              <a:t>data and get the insight </a:t>
            </a:r>
            <a:r>
              <a:rPr lang="en-US" sz="1400" dirty="0" smtClean="0"/>
              <a:t>information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Cleaning </a:t>
            </a:r>
            <a:r>
              <a:rPr lang="en-US" sz="1400" dirty="0"/>
              <a:t>the unused, in-complete </a:t>
            </a:r>
            <a:r>
              <a:rPr lang="en-US" sz="1400" dirty="0" smtClean="0"/>
              <a:t>data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Preparing </a:t>
            </a:r>
            <a:r>
              <a:rPr lang="en-US" sz="1400" dirty="0"/>
              <a:t>Data for </a:t>
            </a:r>
            <a:r>
              <a:rPr lang="en-US" sz="1400" dirty="0" smtClean="0"/>
              <a:t>consistencies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Data </a:t>
            </a:r>
            <a:r>
              <a:rPr lang="en-US" sz="1400" dirty="0"/>
              <a:t>wrangling for good </a:t>
            </a:r>
            <a:r>
              <a:rPr lang="en-US" sz="1400" dirty="0" smtClean="0"/>
              <a:t>fitting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Data </a:t>
            </a:r>
            <a:r>
              <a:rPr lang="en-US" sz="1400" dirty="0"/>
              <a:t>analyze for Spark Funds </a:t>
            </a:r>
            <a:r>
              <a:rPr lang="en-US" sz="1400" dirty="0" smtClean="0"/>
              <a:t>investment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Visualizing </a:t>
            </a:r>
            <a:r>
              <a:rPr lang="en-US" sz="1400" dirty="0"/>
              <a:t>data for making clarity for Decision </a:t>
            </a:r>
            <a:r>
              <a:rPr lang="en-US" sz="1400" dirty="0" smtClean="0"/>
              <a:t>Maker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Report Generation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US" sz="2800" dirty="0"/>
              <a:t>Investment Analysis for Spark Funds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  <p:sp>
        <p:nvSpPr>
          <p:cNvPr id="2" name="Parallelogram 1"/>
          <p:cNvSpPr/>
          <p:nvPr/>
        </p:nvSpPr>
        <p:spPr>
          <a:xfrm>
            <a:off x="2207623" y="2677891"/>
            <a:ext cx="1214846" cy="39188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 Data</a:t>
            </a:r>
            <a:endParaRPr lang="en-US" sz="1200" dirty="0"/>
          </a:p>
        </p:txBody>
      </p:sp>
      <p:sp>
        <p:nvSpPr>
          <p:cNvPr id="4" name="Flowchart: Display 3"/>
          <p:cNvSpPr/>
          <p:nvPr/>
        </p:nvSpPr>
        <p:spPr>
          <a:xfrm>
            <a:off x="4349931" y="2560325"/>
            <a:ext cx="1097280" cy="57476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Visualize Data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2" idx="2"/>
            <a:endCxn id="4" idx="1"/>
          </p:cNvCxnSpPr>
          <p:nvPr/>
        </p:nvCxnSpPr>
        <p:spPr>
          <a:xfrm flipV="1">
            <a:off x="3373483" y="2847708"/>
            <a:ext cx="976448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06885" y="2508074"/>
            <a:ext cx="1260566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Cleaning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125097" y="2508074"/>
            <a:ext cx="1580606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Preparing Data Consistencies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242663" y="4715690"/>
            <a:ext cx="163285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Finding right Fund Type having 5 to 15m $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335486" y="4715690"/>
            <a:ext cx="126709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Finding Top 3 English Speaking Country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265022" y="4738980"/>
            <a:ext cx="126709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Finding Top 3 Sector (no. of investment wise)</a:t>
            </a:r>
            <a:endParaRPr lang="en-US" sz="1200" dirty="0"/>
          </a:p>
        </p:txBody>
      </p:sp>
      <p:sp>
        <p:nvSpPr>
          <p:cNvPr id="18" name="Parallelogram 17"/>
          <p:cNvSpPr/>
          <p:nvPr/>
        </p:nvSpPr>
        <p:spPr>
          <a:xfrm>
            <a:off x="2063931" y="4738980"/>
            <a:ext cx="1463040" cy="6951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 for Decision Maker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4" idx="3"/>
            <a:endCxn id="12" idx="1"/>
          </p:cNvCxnSpPr>
          <p:nvPr/>
        </p:nvCxnSpPr>
        <p:spPr>
          <a:xfrm>
            <a:off x="5447211" y="2847708"/>
            <a:ext cx="659674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4" idx="1"/>
          </p:cNvCxnSpPr>
          <p:nvPr/>
        </p:nvCxnSpPr>
        <p:spPr>
          <a:xfrm>
            <a:off x="7367451" y="2860771"/>
            <a:ext cx="75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5" idx="0"/>
          </p:cNvCxnSpPr>
          <p:nvPr/>
        </p:nvCxnSpPr>
        <p:spPr>
          <a:xfrm>
            <a:off x="8915400" y="3213468"/>
            <a:ext cx="143692" cy="150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1"/>
            <a:endCxn id="16" idx="3"/>
          </p:cNvCxnSpPr>
          <p:nvPr/>
        </p:nvCxnSpPr>
        <p:spPr>
          <a:xfrm flipH="1">
            <a:off x="7602583" y="5074919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1"/>
            <a:endCxn id="17" idx="3"/>
          </p:cNvCxnSpPr>
          <p:nvPr/>
        </p:nvCxnSpPr>
        <p:spPr>
          <a:xfrm flipH="1">
            <a:off x="5532119" y="5074919"/>
            <a:ext cx="803367" cy="2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1"/>
            <a:endCxn id="18" idx="2"/>
          </p:cNvCxnSpPr>
          <p:nvPr/>
        </p:nvCxnSpPr>
        <p:spPr>
          <a:xfrm flipH="1" flipV="1">
            <a:off x="3440075" y="5086564"/>
            <a:ext cx="824947" cy="1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Fund Type Finding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After </a:t>
            </a:r>
            <a:r>
              <a:rPr lang="en-US" sz="2400" dirty="0"/>
              <a:t>Data cleaning and Data consistency done on the </a:t>
            </a:r>
            <a:r>
              <a:rPr lang="en-US" sz="2400" dirty="0" err="1"/>
              <a:t>dataframes</a:t>
            </a:r>
            <a:r>
              <a:rPr lang="en-US" sz="2400" dirty="0"/>
              <a:t>, then data will be good for </a:t>
            </a:r>
            <a:r>
              <a:rPr lang="en-US" sz="2400" dirty="0" smtClean="0"/>
              <a:t>analysis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using </a:t>
            </a:r>
            <a:r>
              <a:rPr lang="en-US" sz="2400" dirty="0"/>
              <a:t>Box plot we could figure out which fund type is good for our business requirement that Fund should be 5 to 15million for investment</a:t>
            </a:r>
            <a:r>
              <a:rPr lang="en-US" sz="2400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From </a:t>
            </a:r>
            <a:r>
              <a:rPr lang="en-US" sz="2400" dirty="0"/>
              <a:t>the box plot we found that the Venture Fund type is good for Spark Funds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3 Countries finding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Spark </a:t>
            </a:r>
            <a:r>
              <a:rPr lang="en-US" sz="2400" dirty="0"/>
              <a:t>Funds interested in only </a:t>
            </a:r>
            <a:r>
              <a:rPr lang="en-US" sz="2400" dirty="0" err="1"/>
              <a:t>english</a:t>
            </a:r>
            <a:r>
              <a:rPr lang="en-US" sz="2400" dirty="0"/>
              <a:t> speaking countries for their investments, first manually retrieve list of </a:t>
            </a:r>
            <a:r>
              <a:rPr lang="en-US" sz="2400" dirty="0" err="1"/>
              <a:t>english</a:t>
            </a:r>
            <a:r>
              <a:rPr lang="en-US" sz="2400" dirty="0"/>
              <a:t> as their </a:t>
            </a:r>
            <a:r>
              <a:rPr lang="en-US" sz="2400" dirty="0" err="1"/>
              <a:t>offical</a:t>
            </a:r>
            <a:r>
              <a:rPr lang="en-US" sz="2400" dirty="0"/>
              <a:t> language from the internet and formed </a:t>
            </a:r>
            <a:r>
              <a:rPr lang="en-US" sz="2400" dirty="0" err="1"/>
              <a:t>dataframe</a:t>
            </a:r>
            <a:r>
              <a:rPr lang="en-US" sz="2400" dirty="0"/>
              <a:t> for our </a:t>
            </a:r>
            <a:r>
              <a:rPr lang="en-US" sz="2400" dirty="0" smtClean="0"/>
              <a:t>analysis.</a:t>
            </a:r>
          </a:p>
          <a:p>
            <a:pPr marL="342900" indent="-342900">
              <a:buAutoNum type="arabicPeriod"/>
            </a:pPr>
            <a:r>
              <a:rPr lang="en-US" sz="2400" dirty="0"/>
              <a:t>T</a:t>
            </a:r>
            <a:r>
              <a:rPr lang="en-US" sz="2400" dirty="0" smtClean="0"/>
              <a:t>hen </a:t>
            </a:r>
            <a:r>
              <a:rPr lang="en-US" sz="2400" dirty="0"/>
              <a:t>picked only the </a:t>
            </a:r>
            <a:r>
              <a:rPr lang="en-US" sz="2400" dirty="0" err="1"/>
              <a:t>english</a:t>
            </a:r>
            <a:r>
              <a:rPr lang="en-US" sz="2400" dirty="0"/>
              <a:t> speaking countries from our </a:t>
            </a:r>
            <a:r>
              <a:rPr lang="en-US" sz="2400" dirty="0" err="1"/>
              <a:t>master_frame</a:t>
            </a:r>
            <a:r>
              <a:rPr lang="en-US" sz="2400" dirty="0"/>
              <a:t>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Grouping </a:t>
            </a:r>
            <a:r>
              <a:rPr lang="en-US" sz="2400" dirty="0"/>
              <a:t>by </a:t>
            </a:r>
            <a:r>
              <a:rPr lang="en-US" sz="2400" dirty="0" err="1"/>
              <a:t>country_code</a:t>
            </a:r>
            <a:r>
              <a:rPr lang="en-US" sz="2400" dirty="0"/>
              <a:t> on </a:t>
            </a:r>
            <a:r>
              <a:rPr lang="en-US" sz="2400" dirty="0" err="1"/>
              <a:t>master_frame</a:t>
            </a:r>
            <a:r>
              <a:rPr lang="en-US" sz="2400" dirty="0"/>
              <a:t> is done, then sum the </a:t>
            </a:r>
            <a:r>
              <a:rPr lang="en-US" sz="2400" dirty="0" err="1"/>
              <a:t>raised_amount_usd</a:t>
            </a:r>
            <a:r>
              <a:rPr lang="en-US" sz="2400" dirty="0"/>
              <a:t> columns and sort by descending order gives list of countries as per the total amount invested in that </a:t>
            </a:r>
            <a:r>
              <a:rPr lang="en-US" sz="2400" dirty="0" smtClean="0"/>
              <a:t>country.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Using </a:t>
            </a:r>
            <a:r>
              <a:rPr lang="en-US" sz="2400" dirty="0"/>
              <a:t>bar chart, easily revealed that top 3 countries are USA, India, Canada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Top 3 Sectors in Top 3 Countries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In </a:t>
            </a:r>
            <a:r>
              <a:rPr lang="en-US" sz="2400" dirty="0"/>
              <a:t>order to find the top sectors, first we need to use the </a:t>
            </a:r>
            <a:r>
              <a:rPr lang="en-US" sz="2400"/>
              <a:t>mapping </a:t>
            </a:r>
            <a:r>
              <a:rPr lang="en-US" sz="2400" smtClean="0"/>
              <a:t>data frame </a:t>
            </a:r>
            <a:r>
              <a:rPr lang="en-US" sz="2400" dirty="0"/>
              <a:t>which contains mapping between </a:t>
            </a:r>
            <a:r>
              <a:rPr lang="en-US" sz="2400" dirty="0" err="1"/>
              <a:t>category_list</a:t>
            </a:r>
            <a:r>
              <a:rPr lang="en-US" sz="2400" dirty="0"/>
              <a:t> and 9 sectors in widened dataset </a:t>
            </a:r>
            <a:r>
              <a:rPr lang="en-US" sz="2400" dirty="0" smtClean="0"/>
              <a:t>format.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For </a:t>
            </a:r>
            <a:r>
              <a:rPr lang="en-US" sz="2400" dirty="0"/>
              <a:t>our simplification, widened dataset is converted to narrowed dataset using logic such as sector name to unique </a:t>
            </a:r>
            <a:r>
              <a:rPr lang="en-US" sz="2400" dirty="0" smtClean="0"/>
              <a:t>identity </a:t>
            </a:r>
            <a:r>
              <a:rPr lang="en-US" sz="2400" dirty="0"/>
              <a:t>number and then multiple them with the rows data (which are 0's and 1's) and sum gives the exact sector number </a:t>
            </a:r>
            <a:r>
              <a:rPr lang="en-US" sz="2400" dirty="0" smtClean="0"/>
              <a:t>value.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once </a:t>
            </a:r>
            <a:r>
              <a:rPr lang="en-US" sz="2400" dirty="0"/>
              <a:t>narrowed dataset is done, then merge with the </a:t>
            </a:r>
            <a:r>
              <a:rPr lang="en-US" sz="2400" dirty="0" err="1"/>
              <a:t>master_frame</a:t>
            </a:r>
            <a:r>
              <a:rPr lang="en-US" sz="2400" dirty="0"/>
              <a:t> for our </a:t>
            </a:r>
            <a:r>
              <a:rPr lang="en-US" sz="2400" dirty="0" smtClean="0"/>
              <a:t>analysis.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Once </a:t>
            </a:r>
            <a:r>
              <a:rPr lang="en-US" sz="2400" dirty="0"/>
              <a:t>merged, then using group by sector, we can find the sum of fund raised in top 3 country wise and find the top 3 sectors for each country.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Venture is right Fund type to invest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23" y="2717368"/>
            <a:ext cx="5745480" cy="36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Top 3 Countries for investments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96" y="1854926"/>
            <a:ext cx="7106330" cy="45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Top 3 sectors for top 3 countries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41" y="1755185"/>
            <a:ext cx="7021276" cy="4567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1840" y="616983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Sector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471" y="613775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Sector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81491" y="613775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Sector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4949" y="2625634"/>
            <a:ext cx="154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dirty="0" smtClean="0"/>
              <a:t>: USA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: India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Red</a:t>
            </a:r>
            <a:r>
              <a:rPr lang="en-US" dirty="0" smtClean="0"/>
              <a:t>: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596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 Investment Analysis for Spark Funds</vt:lpstr>
      <vt:lpstr> &lt;Problem solving methodology&gt;</vt:lpstr>
      <vt:lpstr>Fund Type Finding</vt:lpstr>
      <vt:lpstr>Top 3 Countries finding</vt:lpstr>
      <vt:lpstr>Top 3 Sectors in Top 3 Countries</vt:lpstr>
      <vt:lpstr>Venture is right Fund type to invest</vt:lpstr>
      <vt:lpstr>Top 3 Countries for investments</vt:lpstr>
      <vt:lpstr>Top 3 sectors for top 3 countries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Shahul Hameed, Mohamed Sheik Asan Aliyar (Cognizant)</cp:lastModifiedBy>
  <cp:revision>35</cp:revision>
  <dcterms:created xsi:type="dcterms:W3CDTF">2016-06-09T08:16:28Z</dcterms:created>
  <dcterms:modified xsi:type="dcterms:W3CDTF">2020-05-04T17:13:12Z</dcterms:modified>
</cp:coreProperties>
</file>