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  <p:sldId id="258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12" autoAdjust="0"/>
  </p:normalViewPr>
  <p:slideViewPr>
    <p:cSldViewPr snapToGrid="0">
      <p:cViewPr varScale="1">
        <p:scale>
          <a:sx n="56" d="100"/>
          <a:sy n="56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3003A-2EAB-4FC3-8A04-A36F0B73C2C4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DF6EA-C128-4DE8-A63E-164CF0C049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023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</a:t>
            </a:r>
            <a:r>
              <a:rPr lang="en-US" baseline="0" dirty="0" smtClean="0"/>
              <a:t>-o </a:t>
            </a:r>
            <a:r>
              <a:rPr lang="en-US" baseline="0" dirty="0" err="1" smtClean="0"/>
              <a:t>lume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foarte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diferita</a:t>
            </a:r>
            <a:r>
              <a:rPr lang="en-US" baseline="0" dirty="0" smtClean="0"/>
              <a:t> fata de </a:t>
            </a:r>
            <a:r>
              <a:rPr lang="en-US" baseline="0" dirty="0" err="1" smtClean="0"/>
              <a:t>cea</a:t>
            </a:r>
            <a:r>
              <a:rPr lang="en-US" baseline="0" dirty="0" smtClean="0"/>
              <a:t> in care s-au </a:t>
            </a:r>
            <a:r>
              <a:rPr lang="en-US" baseline="0" dirty="0" err="1" smtClean="0"/>
              <a:t>conceput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conceptele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a computer science.</a:t>
            </a:r>
          </a:p>
          <a:p>
            <a:r>
              <a:rPr lang="en-US" baseline="0" dirty="0" smtClean="0"/>
              <a:t>Gerald J </a:t>
            </a:r>
            <a:r>
              <a:rPr lang="en-US" baseline="0" dirty="0" err="1" smtClean="0"/>
              <a:t>Susmann</a:t>
            </a:r>
            <a:r>
              <a:rPr lang="en-US" baseline="0" dirty="0" smtClean="0"/>
              <a:t>: (</a:t>
            </a:r>
            <a:r>
              <a:rPr lang="en-US" baseline="0" dirty="0" err="1" smtClean="0"/>
              <a:t>autorul</a:t>
            </a:r>
            <a:r>
              <a:rPr lang="en-US" baseline="0" dirty="0" smtClean="0"/>
              <a:t> SICP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and Interpretation of Computer Programs Gerald Jay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Sussman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Hal Abelson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https://www.youtube.com/watch?v=O3tVctB_VSU 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Sussman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We Really Don't Know How to Compute!</a:t>
            </a:r>
            <a:endParaRPr lang="en-US" baseline="0" dirty="0" smtClean="0"/>
          </a:p>
          <a:p>
            <a:r>
              <a:rPr lang="en-US" baseline="0" dirty="0" err="1" smtClean="0"/>
              <a:t>Sustine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probabil</a:t>
            </a:r>
            <a:r>
              <a:rPr lang="en-US" baseline="0" dirty="0" smtClean="0"/>
              <a:t>, in </a:t>
            </a:r>
            <a:r>
              <a:rPr lang="en-US" baseline="0" dirty="0" err="1" smtClean="0"/>
              <a:t>viitor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calculatoare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dimensiunea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unui</a:t>
            </a:r>
            <a:r>
              <a:rPr lang="en-US" baseline="0" dirty="0" smtClean="0"/>
              <a:t> bob de </a:t>
            </a:r>
            <a:r>
              <a:rPr lang="en-US" baseline="0" dirty="0" err="1" smtClean="0"/>
              <a:t>nisip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cumpara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kilograme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calculatoare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amestecam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ciment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Cum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calculatoare</a:t>
            </a:r>
            <a:r>
              <a:rPr lang="en-US" baseline="0" dirty="0" smtClean="0"/>
              <a:t> ? Este </a:t>
            </a:r>
            <a:r>
              <a:rPr lang="en-US" baseline="0" dirty="0" err="1" smtClean="0"/>
              <a:t>intrebarea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lui</a:t>
            </a:r>
            <a:r>
              <a:rPr lang="en-US" baseline="0" dirty="0" smtClean="0"/>
              <a:t>. Si </a:t>
            </a:r>
            <a:r>
              <a:rPr lang="en-US" baseline="0" dirty="0" err="1" smtClean="0"/>
              <a:t>explica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anumite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</a:t>
            </a:r>
            <a:r>
              <a:rPr lang="en-US" baseline="0" dirty="0" smtClean="0"/>
              <a:t>-un video 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Costul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mare </a:t>
            </a:r>
            <a:r>
              <a:rPr lang="en-US" baseline="0" dirty="0" err="1" smtClean="0"/>
              <a:t>acum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Programatorii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Puterea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calcul</a:t>
            </a:r>
            <a:r>
              <a:rPr lang="en-US" baseline="0" dirty="0" smtClean="0"/>
              <a:t> CPU, </a:t>
            </a:r>
            <a:r>
              <a:rPr lang="en-US" baseline="0" dirty="0" err="1" smtClean="0"/>
              <a:t>Memorie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foarte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ieftine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aproape</a:t>
            </a:r>
            <a:r>
              <a:rPr lang="en-US" baseline="0" dirty="0" smtClean="0"/>
              <a:t> gratis.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DF6EA-C128-4DE8-A63E-164CF0C04907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596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Vrem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systemele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noastre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Responsive. </a:t>
            </a:r>
            <a:r>
              <a:rPr lang="en-US" baseline="0" dirty="0" err="1" smtClean="0"/>
              <a:t>Vrem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reactiona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inputul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utilizatorilor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eficient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rapid. </a:t>
            </a:r>
            <a:br>
              <a:rPr lang="en-US" baseline="0" dirty="0" smtClean="0"/>
            </a:b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putea</a:t>
            </a:r>
            <a:r>
              <a:rPr lang="en-US" baseline="0" dirty="0" smtClean="0"/>
              <a:t> face </a:t>
            </a:r>
            <a:r>
              <a:rPr lang="en-US" baseline="0" dirty="0" err="1" smtClean="0"/>
              <a:t>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trebuie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Resiliente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Adica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comporte</a:t>
            </a:r>
            <a:r>
              <a:rPr lang="en-US" baseline="0" dirty="0" smtClean="0"/>
              <a:t> ok in fata </a:t>
            </a:r>
            <a:r>
              <a:rPr lang="en-US" baseline="0" dirty="0" err="1" smtClean="0"/>
              <a:t>defectiunilor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continue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livreze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serviciul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resiliente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elastic. Sa se </a:t>
            </a:r>
            <a:r>
              <a:rPr lang="en-US" baseline="0" dirty="0" err="1" smtClean="0"/>
              <a:t>poata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extinde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misca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creasca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micsoreze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face fata </a:t>
            </a:r>
            <a:r>
              <a:rPr lang="en-US" baseline="0" dirty="0" err="1" smtClean="0"/>
              <a:t>cererii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Avem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nevoie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fie </a:t>
            </a:r>
            <a:r>
              <a:rPr lang="en-US" baseline="0" dirty="0" err="1" smtClean="0"/>
              <a:t>bazate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transfer de </a:t>
            </a:r>
            <a:r>
              <a:rPr lang="en-US" baseline="0" dirty="0" err="1" smtClean="0"/>
              <a:t>mesaje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suporta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lucruri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substratul</a:t>
            </a:r>
            <a:r>
              <a:rPr lang="en-US" baseline="0" dirty="0" smtClean="0"/>
              <a:t> fundamental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lucruri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Responsive -&gt; </a:t>
            </a:r>
            <a:r>
              <a:rPr lang="en-US" baseline="0" dirty="0" err="1" smtClean="0"/>
              <a:t>raspunde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timp</a:t>
            </a:r>
            <a:r>
              <a:rPr lang="en-US" baseline="0" dirty="0" smtClean="0"/>
              <a:t> util. </a:t>
            </a:r>
            <a:r>
              <a:rPr lang="en-US" baseline="0" dirty="0" err="1" smtClean="0"/>
              <a:t>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uzabilitiatii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inseamna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fi rapid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detectezi</a:t>
            </a:r>
            <a:r>
              <a:rPr lang="en-US" baseline="0" dirty="0" smtClean="0"/>
              <a:t> problem</a:t>
            </a:r>
          </a:p>
          <a:p>
            <a:r>
              <a:rPr lang="en-US" baseline="0" dirty="0" smtClean="0"/>
              <a:t>Resilient -&gt; </a:t>
            </a:r>
            <a:r>
              <a:rPr lang="en-US" baseline="0" dirty="0" err="1" smtClean="0"/>
              <a:t>Sistemele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raman</a:t>
            </a:r>
            <a:r>
              <a:rPr lang="en-US" baseline="0" dirty="0" smtClean="0"/>
              <a:t> responsive </a:t>
            </a:r>
            <a:r>
              <a:rPr lang="en-US" baseline="0" dirty="0" err="1" smtClean="0"/>
              <a:t>atunci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defectiuni</a:t>
            </a:r>
            <a:r>
              <a:rPr lang="en-US" baseline="0" dirty="0" smtClean="0"/>
              <a:t>. Se </a:t>
            </a:r>
            <a:r>
              <a:rPr lang="en-US" baseline="0" dirty="0" err="1" smtClean="0"/>
              <a:t>bazeaza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</a:t>
            </a:r>
            <a:r>
              <a:rPr lang="en-US" baseline="0" dirty="0" smtClean="0"/>
              <a:t> Replication Containment Isolation and Delegation</a:t>
            </a:r>
          </a:p>
          <a:p>
            <a:r>
              <a:rPr lang="en-US" baseline="0" dirty="0" err="1" smtClean="0"/>
              <a:t>Elasticitatea</a:t>
            </a:r>
            <a:r>
              <a:rPr lang="en-US" baseline="0" dirty="0" smtClean="0"/>
              <a:t> -&gt; Este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importanta</a:t>
            </a:r>
            <a:r>
              <a:rPr lang="en-US" baseline="0" dirty="0" smtClean="0"/>
              <a:t> in Cloud de </a:t>
            </a:r>
            <a:r>
              <a:rPr lang="en-US" baseline="0" dirty="0" err="1" smtClean="0"/>
              <a:t>exemplu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Vrei</a:t>
            </a:r>
            <a:r>
              <a:rPr lang="en-US" baseline="0" dirty="0" smtClean="0"/>
              <a:t> ca </a:t>
            </a:r>
            <a:r>
              <a:rPr lang="en-US" baseline="0" dirty="0" err="1" smtClean="0"/>
              <a:t>serviciile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automat </a:t>
            </a:r>
            <a:r>
              <a:rPr lang="en-US" baseline="0" dirty="0" err="1" smtClean="0"/>
              <a:t>odata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numarul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utilizatori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Message Passing -&gt; Este </a:t>
            </a:r>
            <a:r>
              <a:rPr lang="en-US" baseline="0" dirty="0" err="1" smtClean="0"/>
              <a:t>baza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celor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Asta</a:t>
            </a:r>
            <a:r>
              <a:rPr lang="en-US" baseline="0" dirty="0" smtClean="0"/>
              <a:t> ne da </a:t>
            </a:r>
            <a:r>
              <a:rPr lang="en-US" baseline="0" dirty="0" err="1" smtClean="0"/>
              <a:t>cuplajul</a:t>
            </a:r>
            <a:r>
              <a:rPr lang="en-US" baseline="0" dirty="0" smtClean="0"/>
              <a:t> slab </a:t>
            </a:r>
            <a:r>
              <a:rPr lang="en-US" baseline="0" dirty="0" err="1" smtClean="0"/>
              <a:t>intre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componente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izolarea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transparenta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locatiei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DF6EA-C128-4DE8-A63E-164CF0C04907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DF6EA-C128-4DE8-A63E-164CF0C04907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5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815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555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315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9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40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644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89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256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034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3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1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E9FF-4A82-4680-88A9-5C9B62B8AA7E}" type="datetimeFigureOut">
              <a:rPr lang="ro-RO" smtClean="0"/>
              <a:t>21.03.2017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E110-3225-4B6D-92C2-AF42ACFFBFB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55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ghtbend.com/blog/designing-reactive-systems-with-the-actor-model-free-oreilly-book-by-hugh-mckee" TargetMode="External"/><Relationship Id="rId3" Type="http://schemas.openxmlformats.org/officeDocument/2006/relationships/hyperlink" Target="http://www.reactivemanifesto.org/" TargetMode="External"/><Relationship Id="rId7" Type="http://schemas.openxmlformats.org/officeDocument/2006/relationships/hyperlink" Target="https://www.oreilly.com/ideas/reactive-programming-vs-reactive-systems" TargetMode="External"/><Relationship Id="rId2" Type="http://schemas.openxmlformats.org/officeDocument/2006/relationships/hyperlink" Target="http://conal.net/papers/icfp97/icfp9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Mv4sul0RwU" TargetMode="External"/><Relationship Id="rId5" Type="http://schemas.openxmlformats.org/officeDocument/2006/relationships/hyperlink" Target="https://www.youtube.com/watch?v=RuHkNGrwD5o" TargetMode="External"/><Relationship Id="rId4" Type="http://schemas.openxmlformats.org/officeDocument/2006/relationships/hyperlink" Target="http://joearms.github.io/2016/03/13/Managing-two-million-webserver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ghtbend.com/blog/designing-reactive-systems-with-the-actor-model-free-oreilly-book-by-hugh-mck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ctivemanifest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nal.net/papers/icfp97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griffs.com/posts/2015-07-22-essence-of-frp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rlang.org/download/armstrong_thesis_2003.pdf" TargetMode="External"/><Relationship Id="rId2" Type="http://schemas.openxmlformats.org/officeDocument/2006/relationships/hyperlink" Target="http://www.hpl.hp.com/techreports/tandem/TR-86.2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</a:t>
            </a:r>
            <a:r>
              <a:rPr lang="en-US" dirty="0" smtClean="0">
                <a:solidFill>
                  <a:srgbClr val="FF0000"/>
                </a:solidFill>
              </a:rPr>
              <a:t>act</a:t>
            </a:r>
            <a:r>
              <a:rPr lang="en-US" dirty="0" smtClean="0"/>
              <a:t>ive Systems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 Real Time Collaborative Pain Web App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/>
              <a:t>neverblock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791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00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Functional Reactive Animation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Reactive Manifesto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Joe Armstrong Blog post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Reactive Systems: 21st Architecture for 21st Century Systems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Using the Actor Model with Domain-Driven Design (DDD) in Reactive Systems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Reactive programming vs reactive systems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Designing Reactive Systems - Free O'Reilly book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80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Reactive Manifesto</a:t>
            </a:r>
          </a:p>
          <a:p>
            <a:r>
              <a:rPr lang="en-US" dirty="0" smtClean="0"/>
              <a:t>FRP vs Reactive Programming vs Reactive systems</a:t>
            </a:r>
          </a:p>
          <a:p>
            <a:r>
              <a:rPr lang="en-US" dirty="0" smtClean="0"/>
              <a:t>Akka framework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Live Coding</a:t>
            </a:r>
          </a:p>
          <a:p>
            <a:r>
              <a:rPr lang="en-US" dirty="0" smtClean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7141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ro-RO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19082" y="1825625"/>
            <a:ext cx="77538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Manifesto</a:t>
            </a:r>
            <a:endParaRPr lang="ro-RO" dirty="0"/>
          </a:p>
        </p:txBody>
      </p:sp>
      <p:pic>
        <p:nvPicPr>
          <p:cNvPr id="8" name="Content Placeholder 7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89" y="2835650"/>
            <a:ext cx="8648622" cy="3802253"/>
          </a:xfrm>
        </p:spPr>
      </p:pic>
      <p:sp>
        <p:nvSpPr>
          <p:cNvPr id="9" name="TextBox 8"/>
          <p:cNvSpPr txBox="1"/>
          <p:nvPr/>
        </p:nvSpPr>
        <p:spPr>
          <a:xfrm>
            <a:off x="1304945" y="1801504"/>
            <a:ext cx="958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“We </a:t>
            </a:r>
            <a:r>
              <a:rPr lang="en-US" dirty="0"/>
              <a:t>believe that a coherent approach to systems architecture is needed, and we believe that all necessary aspects are already </a:t>
            </a:r>
            <a:r>
              <a:rPr lang="en-US" dirty="0" err="1"/>
              <a:t>recognised</a:t>
            </a:r>
            <a:r>
              <a:rPr lang="en-US" dirty="0"/>
              <a:t> individually: we want systems that are Responsive, Resilient, Elastic and Message Driven. We call these Reactive Systems</a:t>
            </a:r>
            <a:r>
              <a:rPr lang="en-US" dirty="0" smtClean="0"/>
              <a:t>.”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“21</a:t>
            </a:r>
            <a:r>
              <a:rPr lang="en-US" baseline="30000" dirty="0" smtClean="0"/>
              <a:t>st</a:t>
            </a:r>
            <a:r>
              <a:rPr lang="en-US" dirty="0" smtClean="0"/>
              <a:t> Century Problems are not best solved with 20</a:t>
            </a:r>
            <a:r>
              <a:rPr lang="en-US" baseline="30000" dirty="0" smtClean="0"/>
              <a:t>th</a:t>
            </a:r>
            <a:r>
              <a:rPr lang="en-US" dirty="0" smtClean="0"/>
              <a:t> Century Architectures”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267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FRP</a:t>
            </a:r>
            <a:r>
              <a:rPr lang="en-US" sz="4000" dirty="0" smtClean="0"/>
              <a:t> vs Reactive Programming vs Reactive systems</a:t>
            </a:r>
            <a:endParaRPr lang="ro-R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Reactive Programming (FRP) integrates time flow and compositional events into functional </a:t>
            </a:r>
            <a:r>
              <a:rPr lang="en-US" dirty="0" smtClean="0"/>
              <a:t>programming. </a:t>
            </a:r>
          </a:p>
          <a:p>
            <a:r>
              <a:rPr lang="en-US" dirty="0" smtClean="0"/>
              <a:t>The </a:t>
            </a:r>
            <a:r>
              <a:rPr lang="en-US" dirty="0"/>
              <a:t>original formulation of Functional Reactive Programming can be found in the ICFP 97 paper </a:t>
            </a:r>
            <a:r>
              <a:rPr lang="en-US" dirty="0">
                <a:hlinkClick r:id="rId3"/>
              </a:rPr>
              <a:t>Functional Reactive Animation</a:t>
            </a:r>
            <a:r>
              <a:rPr lang="en-US" dirty="0"/>
              <a:t> by </a:t>
            </a:r>
            <a:r>
              <a:rPr lang="en-US" dirty="0" err="1"/>
              <a:t>Conal</a:t>
            </a:r>
            <a:r>
              <a:rPr lang="en-US" dirty="0"/>
              <a:t> Elliott and Paul </a:t>
            </a:r>
            <a:r>
              <a:rPr lang="en-US" dirty="0" err="1"/>
              <a:t>Hudak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 term has most recently been used </a:t>
            </a:r>
            <a:r>
              <a:rPr lang="en-US" dirty="0" smtClean="0">
                <a:hlinkClick r:id="rId4"/>
              </a:rPr>
              <a:t>incorrectly </a:t>
            </a:r>
            <a:r>
              <a:rPr lang="en-US" dirty="0" smtClean="0"/>
              <a:t>used to describe </a:t>
            </a:r>
            <a:r>
              <a:rPr lang="en-US" dirty="0"/>
              <a:t>technologies like Elm, Bacon.js, and Reactive Extensions (</a:t>
            </a:r>
            <a:r>
              <a:rPr lang="en-US" dirty="0" err="1"/>
              <a:t>RxJava</a:t>
            </a:r>
            <a:r>
              <a:rPr lang="en-US" dirty="0"/>
              <a:t>, Rx.NET, </a:t>
            </a:r>
            <a:r>
              <a:rPr lang="en-US" dirty="0" err="1"/>
              <a:t>RxJS</a:t>
            </a:r>
            <a:r>
              <a:rPr lang="en-US" dirty="0"/>
              <a:t>) amongst others.</a:t>
            </a:r>
          </a:p>
          <a:p>
            <a:r>
              <a:rPr lang="en-US" dirty="0"/>
              <a:t>Most libraries claiming to support FRP are almost exclusively talking about Reactive Programming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370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FRP vs </a:t>
            </a:r>
            <a:r>
              <a:rPr lang="en-US" sz="4000" dirty="0">
                <a:solidFill>
                  <a:srgbClr val="FF0000"/>
                </a:solidFill>
              </a:rPr>
              <a:t>Reactive Programming </a:t>
            </a:r>
            <a:r>
              <a:rPr lang="en-US" sz="4000" dirty="0"/>
              <a:t>vs Reactive systems</a:t>
            </a:r>
            <a:endParaRPr lang="ro-R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subset </a:t>
            </a:r>
            <a:r>
              <a:rPr lang="en-US" dirty="0" smtClean="0"/>
              <a:t>of Asynchronous </a:t>
            </a:r>
            <a:r>
              <a:rPr lang="en-US" dirty="0"/>
              <a:t>Programming and a paradigm where the availability of new information drives </a:t>
            </a:r>
            <a:r>
              <a:rPr lang="en-US" dirty="0" smtClean="0"/>
              <a:t>the logic </a:t>
            </a:r>
            <a:r>
              <a:rPr lang="en-US" dirty="0"/>
              <a:t>forward rather than having control flow driven </a:t>
            </a:r>
            <a:r>
              <a:rPr lang="en-US" dirty="0" smtClean="0"/>
              <a:t>by a thread-of-execution.</a:t>
            </a:r>
          </a:p>
          <a:p>
            <a:r>
              <a:rPr lang="en-US" dirty="0"/>
              <a:t>The Application Program Interface (API) for Reactive Programming libraries are generally </a:t>
            </a:r>
            <a:r>
              <a:rPr lang="en-US" dirty="0" smtClean="0"/>
              <a:t>either:</a:t>
            </a:r>
          </a:p>
          <a:p>
            <a:pPr lvl="1"/>
            <a:r>
              <a:rPr lang="en-US" dirty="0" smtClean="0"/>
              <a:t>Callback-based—where </a:t>
            </a:r>
            <a:r>
              <a:rPr lang="en-US" dirty="0"/>
              <a:t>anonymous, side-effecting callbacks are attached to event </a:t>
            </a:r>
            <a:r>
              <a:rPr lang="en-US" dirty="0" smtClean="0"/>
              <a:t>sources, and </a:t>
            </a:r>
            <a:r>
              <a:rPr lang="en-US" dirty="0"/>
              <a:t>are being invoked when events pass through the dataflow </a:t>
            </a:r>
            <a:r>
              <a:rPr lang="en-US" dirty="0" smtClean="0"/>
              <a:t>chain.</a:t>
            </a:r>
          </a:p>
          <a:p>
            <a:pPr lvl="1"/>
            <a:r>
              <a:rPr lang="en-US" dirty="0" smtClean="0"/>
              <a:t>Declarative—through </a:t>
            </a:r>
            <a:r>
              <a:rPr lang="en-US" dirty="0"/>
              <a:t>functional composition, usually using well established </a:t>
            </a:r>
            <a:r>
              <a:rPr lang="en-US" dirty="0" err="1" smtClean="0"/>
              <a:t>combinators</a:t>
            </a:r>
            <a:r>
              <a:rPr lang="en-US" dirty="0" smtClean="0"/>
              <a:t> like </a:t>
            </a:r>
            <a:r>
              <a:rPr lang="en-US" dirty="0"/>
              <a:t>map, filter, fold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 Futures/Promises, Streams, Dataflow</a:t>
            </a:r>
          </a:p>
          <a:p>
            <a:r>
              <a:rPr lang="en-US" dirty="0" smtClean="0"/>
              <a:t>Libraries: Rx, Elm, React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662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FRP vs Reactive Programming vs </a:t>
            </a:r>
            <a:r>
              <a:rPr lang="en-US" sz="4000" dirty="0">
                <a:solidFill>
                  <a:srgbClr val="FF0000"/>
                </a:solidFill>
              </a:rPr>
              <a:t>Reactive systems</a:t>
            </a:r>
            <a:endParaRPr lang="ro-RO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defined by the Reactive Manifesto—is a set of architectural design principles for building modern systems that are well prepared to meet the increasing demands that applications face today.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principles of Reactive Systems are most definitely not new, and can be traced back to the 70s and 80s and the seminal work by Jim Gray and Pat </a:t>
            </a:r>
            <a:r>
              <a:rPr lang="en-US" dirty="0" err="1" smtClean="0"/>
              <a:t>Helland</a:t>
            </a:r>
            <a:r>
              <a:rPr lang="en-US" dirty="0" smtClean="0"/>
              <a:t> </a:t>
            </a:r>
            <a:r>
              <a:rPr lang="en-US" dirty="0"/>
              <a:t>on the </a:t>
            </a:r>
            <a:r>
              <a:rPr lang="en-US" dirty="0">
                <a:hlinkClick r:id="rId2"/>
              </a:rPr>
              <a:t>Tandem System </a:t>
            </a:r>
            <a:r>
              <a:rPr lang="en-US" dirty="0"/>
              <a:t>and Joe Armstrong and Robert </a:t>
            </a:r>
            <a:r>
              <a:rPr lang="en-US" dirty="0" err="1"/>
              <a:t>Virding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 smtClean="0">
                <a:hlinkClick r:id="rId3"/>
              </a:rPr>
              <a:t>Erlang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Reactive Programming are useful in building reactive systems.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947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Akka framework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Actors</a:t>
            </a:r>
          </a:p>
          <a:p>
            <a:pPr fontAlgn="ctr"/>
            <a:r>
              <a:rPr lang="en-US" dirty="0"/>
              <a:t>Persistence</a:t>
            </a:r>
          </a:p>
          <a:p>
            <a:pPr fontAlgn="ctr"/>
            <a:r>
              <a:rPr lang="en-US" dirty="0" smtClean="0"/>
              <a:t>Streams</a:t>
            </a:r>
            <a:endParaRPr lang="en-US" dirty="0"/>
          </a:p>
          <a:p>
            <a:pPr fontAlgn="ctr"/>
            <a:r>
              <a:rPr lang="en-US" dirty="0" smtClean="0"/>
              <a:t>Remoting</a:t>
            </a:r>
          </a:p>
          <a:p>
            <a:pPr fontAlgn="ctr"/>
            <a:r>
              <a:rPr lang="en-US" dirty="0" smtClean="0"/>
              <a:t>Cluster</a:t>
            </a:r>
            <a:endParaRPr lang="en-US" dirty="0"/>
          </a:p>
          <a:p>
            <a:pPr fontAlgn="ctr"/>
            <a:r>
              <a:rPr lang="en-US" dirty="0" smtClean="0"/>
              <a:t>IO</a:t>
            </a:r>
          </a:p>
          <a:p>
            <a:pPr fontAlgn="ctr"/>
            <a:r>
              <a:rPr lang="en-US" dirty="0" smtClean="0"/>
              <a:t>Http</a:t>
            </a:r>
            <a:endParaRPr lang="en-US" dirty="0"/>
          </a:p>
          <a:p>
            <a:pPr fontAlgn="ctr"/>
            <a:r>
              <a:rPr lang="en-US" dirty="0" err="1"/>
              <a:t>TestKit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13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95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529</Words>
  <Application>Microsoft Office PowerPoint</Application>
  <PresentationFormat>Widescreen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Reactive Systems</vt:lpstr>
      <vt:lpstr>Contents</vt:lpstr>
      <vt:lpstr>Motivation</vt:lpstr>
      <vt:lpstr>Reactive Manifesto</vt:lpstr>
      <vt:lpstr>FRP vs Reactive Programming vs Reactive systems</vt:lpstr>
      <vt:lpstr>FRP vs Reactive Programming vs Reactive systems</vt:lpstr>
      <vt:lpstr>FRP vs Reactive Programming vs Reactive systems</vt:lpstr>
      <vt:lpstr>Akka framework</vt:lpstr>
      <vt:lpstr>Demo</vt:lpstr>
      <vt:lpstr>Live coding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Systems</dc:title>
  <dc:creator>Catalin Safta</dc:creator>
  <cp:lastModifiedBy>Catalin Safta</cp:lastModifiedBy>
  <cp:revision>56</cp:revision>
  <dcterms:created xsi:type="dcterms:W3CDTF">2017-03-20T11:42:13Z</dcterms:created>
  <dcterms:modified xsi:type="dcterms:W3CDTF">2017-03-21T13:33:33Z</dcterms:modified>
</cp:coreProperties>
</file>