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6" r:id="rId2"/>
    <p:sldId id="279" r:id="rId3"/>
    <p:sldId id="278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by Chang" initials="DC" lastIdx="8" clrIdx="0">
    <p:extLst>
      <p:ext uri="{19B8F6BF-5375-455C-9EA6-DF929625EA0E}">
        <p15:presenceInfo xmlns:p15="http://schemas.microsoft.com/office/powerpoint/2012/main" userId="Debby C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0"/>
    <p:restoredTop sz="94659"/>
  </p:normalViewPr>
  <p:slideViewPr>
    <p:cSldViewPr snapToGrid="0" snapToObjects="1">
      <p:cViewPr>
        <p:scale>
          <a:sx n="132" d="100"/>
          <a:sy n="132" d="100"/>
        </p:scale>
        <p:origin x="-904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6B231-60EB-4C49-AAEF-269B5DFF8A47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86CF6-1F11-0F42-9224-21A256809A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3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3B235-0EC1-A945-8A73-E24DD50E92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3B235-0EC1-A945-8A73-E24DD50E92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8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0B15-2441-8C40-A7FF-E2A903BA0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EDCD3-FE1E-3A42-A167-0D7548E86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36C-3AF2-754D-B90D-CBD09313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6406-6A04-E148-9208-C65993B6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A83A-851E-1A44-9FCE-6FFD4813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80F3-24C0-CB47-9701-96650041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C93E1-0242-0D43-9778-62EBD48D1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B7D1-6415-D741-8ED7-723B58C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DD59-7593-9648-BF09-F82F663A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32E3-4EBB-0146-BCB3-694DD543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9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1C21A-B8BD-4146-8AD7-8E9448250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2FC8A-61FE-DB4B-8F2A-FE5EDE2F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5535-45FC-9A44-81C9-97555F81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C401-C660-EF4F-B64A-0D14A2C6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AEFD-3CC8-8F44-9371-5A08F340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6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5C4C-80D1-964F-8C27-E6533D3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3B0B-74C5-4245-AEBB-F2783844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5128-5C99-924A-8235-4D35BDF5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3A23-0936-5347-BCEE-94B0BBC5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944D-764C-594E-89F2-A935820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3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4EC-30FA-784D-89FE-065ABF8A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2DC6-75AF-934A-8CD0-3860E57B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C632-EFB6-984D-9E96-59FFF448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414A-1C2C-F74E-966B-28ED8607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5928-0931-B243-805D-290462A0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B84D-AA29-BF47-A2C3-00F3CC6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47C6-5414-4D49-B625-9F62F018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F339C-0A28-6E45-9806-D043A1E2E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00151-3BFF-394D-AA82-5EC5D874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515EA-2174-8A4C-9226-DDCFAF19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A7A2B-22F6-B34E-AAAA-F650C35A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B524-B009-1849-954B-63F1A2B2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1271-2C8E-744E-B3A6-F1F4D0BD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27E9-0BB9-684A-83E9-B98AEBE7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C2C89-FB2B-2848-9CBC-845ACD8AE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8A7B3-5BB6-F142-8991-B826A35EB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F6A90-BCA7-A844-BDD1-229C0142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0EB13-5D11-5449-9512-61522443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89CFB-D3AA-5D40-8CD5-82FB72E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5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C06F-E9D1-9848-8730-019EDC09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A42A-BD0A-6044-B98A-667A10B9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6F7CE-1782-F34B-8546-4418076A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4FECA-CEB6-EA48-989E-76920583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5ACDC-A542-1644-ACC8-03BEFDCE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3CAD7-D680-3248-89AC-406C3A2F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454D-3F33-CF4C-AAEA-B9C5C328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DC62-3092-4F47-B1CE-3F896D09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02A2-C681-EC4D-883E-EDD4C9F3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3D7A2-001A-E546-90B4-92D80CF48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9759-F5A3-D041-9C49-871DE939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6F5AD-6FC4-0546-BCC8-1996C15E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A332-74A7-C049-9406-D84CFB5A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51D8-6D19-DF4B-9F98-C7AC0FFE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6044-1EBB-F64A-B5BC-EF7CA4262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5DFA7-FA61-E240-8E13-D17D1C0D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96980-11CA-3B45-AE34-01194C85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CCDDE-3E46-2544-ACD5-1F7475EA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CE0F-973C-2D41-A199-7D2984F7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5F298-9AE0-F440-B542-5F54802A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FAE3-2B3B-D548-B56B-CE84E653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3DF35-730C-C244-B98A-CB1C9F822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02BD-3636-C34F-81A0-C5C670484C61}" type="datetimeFigureOut">
              <a:rPr lang="en-US" smtClean="0"/>
              <a:t>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7E14-3D8F-1644-8351-8BCD9C2C7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0F83-AAFE-764D-9B87-A488A02A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1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docs.aws.amazon.com/architecture-diagram/latest/modern-data-analytics-on-aws/modern-data-analytics-on-aws.html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19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11.png"/><Relationship Id="rId26" Type="http://schemas.openxmlformats.org/officeDocument/2006/relationships/image" Target="../media/image35.png"/><Relationship Id="rId39" Type="http://schemas.openxmlformats.org/officeDocument/2006/relationships/image" Target="../media/image42.svg"/><Relationship Id="rId21" Type="http://schemas.openxmlformats.org/officeDocument/2006/relationships/image" Target="../media/image3.png"/><Relationship Id="rId34" Type="http://schemas.openxmlformats.org/officeDocument/2006/relationships/image" Target="../media/image37.png"/><Relationship Id="rId42" Type="http://schemas.openxmlformats.org/officeDocument/2006/relationships/image" Target="../media/image8.png"/><Relationship Id="rId47" Type="http://schemas.openxmlformats.org/officeDocument/2006/relationships/image" Target="../media/image48.sv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9" Type="http://schemas.openxmlformats.org/officeDocument/2006/relationships/image" Target="../media/image4.png"/><Relationship Id="rId11" Type="http://schemas.openxmlformats.org/officeDocument/2006/relationships/image" Target="../media/image23.png"/><Relationship Id="rId24" Type="http://schemas.openxmlformats.org/officeDocument/2006/relationships/image" Target="../media/image14.png"/><Relationship Id="rId32" Type="http://schemas.openxmlformats.org/officeDocument/2006/relationships/image" Target="../media/image6.png"/><Relationship Id="rId37" Type="http://schemas.openxmlformats.org/officeDocument/2006/relationships/image" Target="../media/image40.svg"/><Relationship Id="rId40" Type="http://schemas.openxmlformats.org/officeDocument/2006/relationships/image" Target="../media/image43.png"/><Relationship Id="rId45" Type="http://schemas.openxmlformats.org/officeDocument/2006/relationships/image" Target="../media/image46.svg"/><Relationship Id="rId5" Type="http://schemas.openxmlformats.org/officeDocument/2006/relationships/hyperlink" Target="https://docs.aws.amazon.com/architecture-diagram/latest/modern-data-analytics-on-aws/modern-data-analytics-on-aws.html" TargetMode="External"/><Relationship Id="rId15" Type="http://schemas.openxmlformats.org/officeDocument/2006/relationships/image" Target="../media/image27.png"/><Relationship Id="rId23" Type="http://schemas.openxmlformats.org/officeDocument/2006/relationships/image" Target="../media/image33.svg"/><Relationship Id="rId28" Type="http://schemas.openxmlformats.org/officeDocument/2006/relationships/image" Target="../media/image17.png"/><Relationship Id="rId36" Type="http://schemas.openxmlformats.org/officeDocument/2006/relationships/image" Target="../media/image39.png"/><Relationship Id="rId49" Type="http://schemas.openxmlformats.org/officeDocument/2006/relationships/image" Target="../media/image50.sv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31" Type="http://schemas.openxmlformats.org/officeDocument/2006/relationships/image" Target="../media/image10.png"/><Relationship Id="rId44" Type="http://schemas.openxmlformats.org/officeDocument/2006/relationships/image" Target="../media/image45.pn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2.png"/><Relationship Id="rId27" Type="http://schemas.openxmlformats.org/officeDocument/2006/relationships/image" Target="../media/image36.png"/><Relationship Id="rId30" Type="http://schemas.openxmlformats.org/officeDocument/2006/relationships/image" Target="../media/image5.svg"/><Relationship Id="rId35" Type="http://schemas.openxmlformats.org/officeDocument/2006/relationships/image" Target="../media/image38.svg"/><Relationship Id="rId43" Type="http://schemas.openxmlformats.org/officeDocument/2006/relationships/image" Target="../media/image9.svg"/><Relationship Id="rId48" Type="http://schemas.openxmlformats.org/officeDocument/2006/relationships/image" Target="../media/image49.png"/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4.png"/><Relationship Id="rId33" Type="http://schemas.openxmlformats.org/officeDocument/2006/relationships/image" Target="../media/image7.svg"/><Relationship Id="rId38" Type="http://schemas.openxmlformats.org/officeDocument/2006/relationships/image" Target="../media/image41.png"/><Relationship Id="rId46" Type="http://schemas.openxmlformats.org/officeDocument/2006/relationships/image" Target="../media/image47.png"/><Relationship Id="rId20" Type="http://schemas.openxmlformats.org/officeDocument/2006/relationships/image" Target="../media/image31.png"/><Relationship Id="rId41" Type="http://schemas.openxmlformats.org/officeDocument/2006/relationships/image" Target="../media/image4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rchitecture/" TargetMode="External"/><Relationship Id="rId2" Type="http://schemas.openxmlformats.org/officeDocument/2006/relationships/hyperlink" Target="https://aws.amazon.com/architecture/ic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-feedback.aws.amazon.com/feedback.jsp?feedback_destination_id=a0d18259-7974-4e8f-8382-0a4be53f4374&amp;topic_url=http://docs.aws.amazon.com/en_us/architecture-diagrams/latest/high-performance-computing-on-aws/high-performance-computing-on-aws.html" TargetMode="External"/><Relationship Id="rId4" Type="http://schemas.openxmlformats.org/officeDocument/2006/relationships/hyperlink" Target="https://aws.amazon.com/architecture/well-architected/?wa-lens-whitepapers.sort-by=item.additionalFields.sortDate&amp;wa-lens-whitepapers.sort-order=des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1271BE9C-FDD5-DC4D-9BA5-3B7493EA2D8F}"/>
              </a:ext>
            </a:extLst>
          </p:cNvPr>
          <p:cNvSpPr txBox="1"/>
          <p:nvPr/>
        </p:nvSpPr>
        <p:spPr>
          <a:xfrm>
            <a:off x="95668" y="134489"/>
            <a:ext cx="68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Modern Data Analytics Reference Architecture on AWS</a:t>
            </a:r>
            <a:endParaRPr lang="en-US" sz="2000" b="1" dirty="0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1DD42CEA-08C0-B743-AC84-1AA6A123B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92" y="6406198"/>
            <a:ext cx="585391" cy="348070"/>
          </a:xfrm>
          <a:prstGeom prst="rect">
            <a:avLst/>
          </a:prstGeom>
        </p:spPr>
      </p:pic>
      <p:sp>
        <p:nvSpPr>
          <p:cNvPr id="104" name="AWS copyright text">
            <a:extLst>
              <a:ext uri="{FF2B5EF4-FFF2-40B4-BE49-F238E27FC236}">
                <a16:creationId xmlns:a16="http://schemas.microsoft.com/office/drawing/2014/main" id="{E926D9DC-0FDF-1C44-85C5-53E31AA8B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619133"/>
            <a:ext cx="4036484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2023,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BEBEF-567F-BD43-B598-F246075C6BF3}"/>
              </a:ext>
            </a:extLst>
          </p:cNvPr>
          <p:cNvSpPr txBox="1"/>
          <p:nvPr/>
        </p:nvSpPr>
        <p:spPr>
          <a:xfrm>
            <a:off x="101092" y="458980"/>
            <a:ext cx="486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the architecture description, refer to the </a:t>
            </a:r>
            <a:r>
              <a:rPr lang="en-US" sz="1400" dirty="0">
                <a:hlinkClick r:id="rId5"/>
              </a:rPr>
              <a:t>full diagram</a:t>
            </a:r>
            <a:r>
              <a:rPr lang="en-US" sz="1400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EE61CE-CEE3-DFD6-E702-E2F65B242AE3}"/>
              </a:ext>
            </a:extLst>
          </p:cNvPr>
          <p:cNvGrpSpPr/>
          <p:nvPr/>
        </p:nvGrpSpPr>
        <p:grpSpPr>
          <a:xfrm>
            <a:off x="1520391" y="1334578"/>
            <a:ext cx="8011306" cy="2521805"/>
            <a:chOff x="114242" y="1047664"/>
            <a:chExt cx="7577645" cy="23643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C87B67-2A9E-7596-176A-7404DCA59507}"/>
                </a:ext>
              </a:extLst>
            </p:cNvPr>
            <p:cNvSpPr/>
            <p:nvPr/>
          </p:nvSpPr>
          <p:spPr>
            <a:xfrm>
              <a:off x="5266245" y="1715944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4280E4-1B7C-58FB-54D7-DED6762DBC62}"/>
                </a:ext>
              </a:extLst>
            </p:cNvPr>
            <p:cNvSpPr/>
            <p:nvPr/>
          </p:nvSpPr>
          <p:spPr>
            <a:xfrm>
              <a:off x="1574420" y="1405779"/>
              <a:ext cx="1650421" cy="1847775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scalable </a:t>
              </a:r>
            </a:p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lake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B57971-04E0-4589-AAFC-18A1E49CAA0E}"/>
                </a:ext>
              </a:extLst>
            </p:cNvPr>
            <p:cNvSpPr/>
            <p:nvPr/>
          </p:nvSpPr>
          <p:spPr>
            <a:xfrm>
              <a:off x="1430993" y="1047664"/>
              <a:ext cx="6260894" cy="2364303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Cloud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8349-42CA-3946-16D2-0C29B797B554}"/>
                </a:ext>
              </a:extLst>
            </p:cNvPr>
            <p:cNvSpPr/>
            <p:nvPr/>
          </p:nvSpPr>
          <p:spPr>
            <a:xfrm>
              <a:off x="114242" y="1405780"/>
              <a:ext cx="1144796" cy="1100809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sources</a:t>
              </a:r>
            </a:p>
          </p:txBody>
        </p:sp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A4ABF5A5-07FD-B70E-628F-E29BDAAC2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9601" y="2149769"/>
              <a:ext cx="1275784" cy="31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Storage Service (Amazon S3)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715A85-D193-DFF0-4F16-1C08AB61D9EA}"/>
                </a:ext>
              </a:extLst>
            </p:cNvPr>
            <p:cNvSpPr/>
            <p:nvPr/>
          </p:nvSpPr>
          <p:spPr>
            <a:xfrm>
              <a:off x="5122764" y="1405778"/>
              <a:ext cx="2449795" cy="1847775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    purpose-built analytics and </a:t>
              </a:r>
              <a:r>
                <a:rPr lang="en-US" sz="900" dirty="0" err="1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visualisation</a:t>
              </a:r>
              <a:endParaRPr lang="en-US" sz="9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7AD2974-66CC-6B4C-35C0-B9330367E896}"/>
                </a:ext>
              </a:extLst>
            </p:cNvPr>
            <p:cNvCxnSpPr>
              <a:cxnSpLocks/>
              <a:stCxn id="63" idx="3"/>
              <a:endCxn id="49" idx="1"/>
            </p:cNvCxnSpPr>
            <p:nvPr/>
          </p:nvCxnSpPr>
          <p:spPr>
            <a:xfrm flipV="1">
              <a:off x="4653351" y="2329665"/>
              <a:ext cx="469413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482826-1086-33CB-8C2A-019A61D1D4BB}"/>
                </a:ext>
              </a:extLst>
            </p:cNvPr>
            <p:cNvCxnSpPr>
              <a:cxnSpLocks/>
              <a:stCxn id="89" idx="3"/>
              <a:endCxn id="109" idx="1"/>
            </p:cNvCxnSpPr>
            <p:nvPr/>
          </p:nvCxnSpPr>
          <p:spPr>
            <a:xfrm>
              <a:off x="807773" y="2007040"/>
              <a:ext cx="1452560" cy="387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61" name="Graphic 6">
              <a:extLst>
                <a:ext uri="{FF2B5EF4-FFF2-40B4-BE49-F238E27FC236}">
                  <a16:creationId xmlns:a16="http://schemas.microsoft.com/office/drawing/2014/main" id="{FA1705E6-6CB0-C057-9709-08D4E7AF5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0223" y="187692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0">
              <a:extLst>
                <a:ext uri="{FF2B5EF4-FFF2-40B4-BE49-F238E27FC236}">
                  <a16:creationId xmlns:a16="http://schemas.microsoft.com/office/drawing/2014/main" id="{C5D98B8D-10A1-7DCA-38BB-B22989A9F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177" y="2185639"/>
              <a:ext cx="87283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Glue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BA1EA38-0E44-CCFD-3F57-100384F93C01}"/>
                </a:ext>
              </a:extLst>
            </p:cNvPr>
            <p:cNvSpPr/>
            <p:nvPr/>
          </p:nvSpPr>
          <p:spPr>
            <a:xfrm>
              <a:off x="3688616" y="1405779"/>
              <a:ext cx="964735" cy="1847775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seamless data movement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DBE6A20-92E5-5285-C66F-B0ED51ADA7E0}"/>
                </a:ext>
              </a:extLst>
            </p:cNvPr>
            <p:cNvCxnSpPr>
              <a:cxnSpLocks/>
              <a:stCxn id="13" idx="3"/>
              <a:endCxn id="63" idx="1"/>
            </p:cNvCxnSpPr>
            <p:nvPr/>
          </p:nvCxnSpPr>
          <p:spPr>
            <a:xfrm>
              <a:off x="3224842" y="2329666"/>
              <a:ext cx="463775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89" name="Graphic 88" descr="Document">
              <a:extLst>
                <a:ext uri="{FF2B5EF4-FFF2-40B4-BE49-F238E27FC236}">
                  <a16:creationId xmlns:a16="http://schemas.microsoft.com/office/drawing/2014/main" id="{B2B4B710-8B4C-A073-9822-A887B633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3453" y="1869881"/>
              <a:ext cx="274320" cy="274320"/>
            </a:xfrm>
            <a:prstGeom prst="rect">
              <a:avLst/>
            </a:prstGeom>
          </p:spPr>
        </p:pic>
        <p:sp>
          <p:nvSpPr>
            <p:cNvPr id="90" name="TextBox 30">
              <a:extLst>
                <a:ext uri="{FF2B5EF4-FFF2-40B4-BE49-F238E27FC236}">
                  <a16:creationId xmlns:a16="http://schemas.microsoft.com/office/drawing/2014/main" id="{D03C1D07-EF7D-8B98-DBF7-9757331F7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36" y="2130318"/>
              <a:ext cx="819755" cy="216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CSV files</a:t>
              </a:r>
            </a:p>
          </p:txBody>
        </p:sp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4B6FC9D8-8ACE-99EE-1DE9-D50CC492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434622" y="1050206"/>
              <a:ext cx="274320" cy="274320"/>
            </a:xfrm>
            <a:prstGeom prst="rect">
              <a:avLst/>
            </a:prstGeom>
          </p:spPr>
        </p:pic>
        <p:pic>
          <p:nvPicPr>
            <p:cNvPr id="109" name="Graphic 8">
              <a:extLst>
                <a:ext uri="{FF2B5EF4-FFF2-40B4-BE49-F238E27FC236}">
                  <a16:creationId xmlns:a16="http://schemas.microsoft.com/office/drawing/2014/main" id="{E1FF7F80-6CF8-716F-47AE-40755B1B7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2260333" y="187375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Graphic 9">
            <a:extLst>
              <a:ext uri="{FF2B5EF4-FFF2-40B4-BE49-F238E27FC236}">
                <a16:creationId xmlns:a16="http://schemas.microsoft.com/office/drawing/2014/main" id="{755D08C3-A029-31BE-7FD6-5164C759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52" y="2965272"/>
            <a:ext cx="290019" cy="29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id="{1AED17E9-9DC5-0D3A-50F5-A7F587E95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865" y="3268321"/>
            <a:ext cx="765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Catalog</a:t>
            </a:r>
          </a:p>
        </p:txBody>
      </p:sp>
      <p:pic>
        <p:nvPicPr>
          <p:cNvPr id="15" name="Graphic 7">
            <a:extLst>
              <a:ext uri="{FF2B5EF4-FFF2-40B4-BE49-F238E27FC236}">
                <a16:creationId xmlns:a16="http://schemas.microsoft.com/office/drawing/2014/main" id="{650B67E2-6F85-B1AD-7898-BF2564EF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377" y="2119650"/>
            <a:ext cx="290019" cy="29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id="{AC7B3EDE-A20B-2433-761A-9B839B4B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554" y="2392133"/>
            <a:ext cx="1194981" cy="22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QuickSight</a:t>
            </a:r>
          </a:p>
        </p:txBody>
      </p:sp>
      <p:pic>
        <p:nvPicPr>
          <p:cNvPr id="17" name="Graphic 16" descr="Crawler resource icon for the AWS Glue service.">
            <a:extLst>
              <a:ext uri="{FF2B5EF4-FFF2-40B4-BE49-F238E27FC236}">
                <a16:creationId xmlns:a16="http://schemas.microsoft.com/office/drawing/2014/main" id="{D9D7BDF0-825F-36E4-DA09-B493708AB1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40" y="2956408"/>
            <a:ext cx="303049" cy="303049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6E383336-8FD8-4BE7-06CB-59C79F503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668" y="3268321"/>
            <a:ext cx="76519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Crawler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D3019-BF3E-E056-5F33-94D98AEBFE25}"/>
              </a:ext>
            </a:extLst>
          </p:cNvPr>
          <p:cNvSpPr/>
          <p:nvPr/>
        </p:nvSpPr>
        <p:spPr>
          <a:xfrm>
            <a:off x="6967238" y="2914888"/>
            <a:ext cx="2207494" cy="57121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8" name="Graphic 22">
            <a:extLst>
              <a:ext uri="{FF2B5EF4-FFF2-40B4-BE49-F238E27FC236}">
                <a16:creationId xmlns:a16="http://schemas.microsoft.com/office/drawing/2014/main" id="{9CB8F985-5376-7143-E4FC-1277FDF8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072" y="2980065"/>
            <a:ext cx="290019" cy="29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7">
            <a:extLst>
              <a:ext uri="{FF2B5EF4-FFF2-40B4-BE49-F238E27FC236}">
                <a16:creationId xmlns:a16="http://schemas.microsoft.com/office/drawing/2014/main" id="{5A64AAD5-DF93-3536-F4FD-8787412A0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833" y="3272659"/>
            <a:ext cx="1319622" cy="22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EMR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11DBF9-67B7-C975-D75F-8AD6987D4B8C}"/>
              </a:ext>
            </a:extLst>
          </p:cNvPr>
          <p:cNvSpPr/>
          <p:nvPr/>
        </p:nvSpPr>
        <p:spPr>
          <a:xfrm>
            <a:off x="6473802" y="4185634"/>
            <a:ext cx="1019946" cy="1970868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</a:t>
            </a:r>
          </a:p>
        </p:txBody>
      </p:sp>
      <p:pic>
        <p:nvPicPr>
          <p:cNvPr id="55" name="Graphic 17" descr="Amazon CloudWatch service icon.">
            <a:extLst>
              <a:ext uri="{FF2B5EF4-FFF2-40B4-BE49-F238E27FC236}">
                <a16:creationId xmlns:a16="http://schemas.microsoft.com/office/drawing/2014/main" id="{625DDFA7-5E30-E5A9-BDDE-B56D11001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6837478" y="4588753"/>
            <a:ext cx="292594" cy="29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D08B7E41-4018-3847-FAA3-1B2E817E4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179" y="4872044"/>
            <a:ext cx="765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CloudWatch</a:t>
            </a:r>
          </a:p>
        </p:txBody>
      </p:sp>
      <p:pic>
        <p:nvPicPr>
          <p:cNvPr id="57" name="Graphic 14">
            <a:extLst>
              <a:ext uri="{FF2B5EF4-FFF2-40B4-BE49-F238E27FC236}">
                <a16:creationId xmlns:a16="http://schemas.microsoft.com/office/drawing/2014/main" id="{BF25C720-9123-D82B-1F38-7BB21D83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94" y="4007010"/>
            <a:ext cx="290019" cy="29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7">
            <a:extLst>
              <a:ext uri="{FF2B5EF4-FFF2-40B4-BE49-F238E27FC236}">
                <a16:creationId xmlns:a16="http://schemas.microsoft.com/office/drawing/2014/main" id="{42B1068D-FD98-313D-B414-7BA93173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022" y="4309306"/>
            <a:ext cx="1097447" cy="22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2417E8-1FA8-A95E-1CB6-603C8BBC3BC1}"/>
              </a:ext>
            </a:extLst>
          </p:cNvPr>
          <p:cNvSpPr txBox="1"/>
          <p:nvPr/>
        </p:nvSpPr>
        <p:spPr>
          <a:xfrm>
            <a:off x="9862801" y="3993317"/>
            <a:ext cx="1289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For SQL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6443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F2C3-50DD-C033-AB59-0DF78DAC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D70E-B29B-DA97-7A44-F75343EF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54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1271BE9C-FDD5-DC4D-9BA5-3B7493EA2D8F}"/>
              </a:ext>
            </a:extLst>
          </p:cNvPr>
          <p:cNvSpPr txBox="1"/>
          <p:nvPr/>
        </p:nvSpPr>
        <p:spPr>
          <a:xfrm>
            <a:off x="95668" y="134489"/>
            <a:ext cx="68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Modern Data Analytics Reference Architecture on AWS</a:t>
            </a:r>
            <a:endParaRPr lang="en-US" sz="2000" b="1" dirty="0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1DD42CEA-08C0-B743-AC84-1AA6A123B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92" y="6406198"/>
            <a:ext cx="585391" cy="348070"/>
          </a:xfrm>
          <a:prstGeom prst="rect">
            <a:avLst/>
          </a:prstGeom>
        </p:spPr>
      </p:pic>
      <p:sp>
        <p:nvSpPr>
          <p:cNvPr id="104" name="AWS copyright text">
            <a:extLst>
              <a:ext uri="{FF2B5EF4-FFF2-40B4-BE49-F238E27FC236}">
                <a16:creationId xmlns:a16="http://schemas.microsoft.com/office/drawing/2014/main" id="{E926D9DC-0FDF-1C44-85C5-53E31AA8B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619133"/>
            <a:ext cx="4036484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2023,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BEBEF-567F-BD43-B598-F246075C6BF3}"/>
              </a:ext>
            </a:extLst>
          </p:cNvPr>
          <p:cNvSpPr txBox="1"/>
          <p:nvPr/>
        </p:nvSpPr>
        <p:spPr>
          <a:xfrm>
            <a:off x="101092" y="458980"/>
            <a:ext cx="486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the architecture description, refer to the </a:t>
            </a:r>
            <a:r>
              <a:rPr lang="en-US" sz="1400" dirty="0">
                <a:hlinkClick r:id="rId5"/>
              </a:rPr>
              <a:t>full diagram</a:t>
            </a:r>
            <a:r>
              <a:rPr lang="en-US" sz="1400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EE61CE-CEE3-DFD6-E702-E2F65B242AE3}"/>
              </a:ext>
            </a:extLst>
          </p:cNvPr>
          <p:cNvGrpSpPr/>
          <p:nvPr/>
        </p:nvGrpSpPr>
        <p:grpSpPr>
          <a:xfrm>
            <a:off x="1392375" y="859090"/>
            <a:ext cx="9139750" cy="5527885"/>
            <a:chOff x="114242" y="1141967"/>
            <a:chExt cx="8645005" cy="51826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5FF74-C574-91D9-5FA0-2A052C0E4EAB}"/>
                </a:ext>
              </a:extLst>
            </p:cNvPr>
            <p:cNvSpPr/>
            <p:nvPr/>
          </p:nvSpPr>
          <p:spPr>
            <a:xfrm>
              <a:off x="6330079" y="2014085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D7DAA5-1850-F2EE-CC7C-0CC59F47A3D1}"/>
                </a:ext>
              </a:extLst>
            </p:cNvPr>
            <p:cNvSpPr/>
            <p:nvPr/>
          </p:nvSpPr>
          <p:spPr>
            <a:xfrm>
              <a:off x="6340768" y="2625826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F7B6F5-4915-26F1-3306-C3EF78445426}"/>
                </a:ext>
              </a:extLst>
            </p:cNvPr>
            <p:cNvSpPr/>
            <p:nvPr/>
          </p:nvSpPr>
          <p:spPr>
            <a:xfrm>
              <a:off x="6364401" y="3235426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C87B67-2A9E-7596-176A-7404DCA59507}"/>
                </a:ext>
              </a:extLst>
            </p:cNvPr>
            <p:cNvSpPr/>
            <p:nvPr/>
          </p:nvSpPr>
          <p:spPr>
            <a:xfrm>
              <a:off x="6377919" y="3845026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EA87E5-CCF0-4645-01E4-2E8BDBCE73DC}"/>
                </a:ext>
              </a:extLst>
            </p:cNvPr>
            <p:cNvSpPr/>
            <p:nvPr/>
          </p:nvSpPr>
          <p:spPr>
            <a:xfrm>
              <a:off x="6373256" y="4454626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992830-65EF-296B-55DF-E41AA524ED0B}"/>
                </a:ext>
              </a:extLst>
            </p:cNvPr>
            <p:cNvSpPr/>
            <p:nvPr/>
          </p:nvSpPr>
          <p:spPr>
            <a:xfrm>
              <a:off x="6345536" y="5075788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E2EA2B-7DD6-98FC-37D8-DDC2AC7FE49E}"/>
                </a:ext>
              </a:extLst>
            </p:cNvPr>
            <p:cNvSpPr/>
            <p:nvPr/>
          </p:nvSpPr>
          <p:spPr>
            <a:xfrm>
              <a:off x="6345536" y="1439328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9E15C4-877F-0FC7-8B5E-EE363C5B01BE}"/>
                </a:ext>
              </a:extLst>
            </p:cNvPr>
            <p:cNvSpPr/>
            <p:nvPr/>
          </p:nvSpPr>
          <p:spPr>
            <a:xfrm>
              <a:off x="1558062" y="2880407"/>
              <a:ext cx="1362393" cy="1974350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8270EB-837D-92D6-9C5D-6D1A9E336B6C}"/>
                </a:ext>
              </a:extLst>
            </p:cNvPr>
            <p:cNvSpPr/>
            <p:nvPr/>
          </p:nvSpPr>
          <p:spPr>
            <a:xfrm>
              <a:off x="339445" y="2883706"/>
              <a:ext cx="736166" cy="1974350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4280E4-1B7C-58FB-54D7-DED6762DBC62}"/>
                </a:ext>
              </a:extLst>
            </p:cNvPr>
            <p:cNvSpPr/>
            <p:nvPr/>
          </p:nvSpPr>
          <p:spPr>
            <a:xfrm>
              <a:off x="3396339" y="2734267"/>
              <a:ext cx="985178" cy="2877062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scalable </a:t>
              </a:r>
            </a:p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lake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B57971-04E0-4589-AAFC-18A1E49CAA0E}"/>
                </a:ext>
              </a:extLst>
            </p:cNvPr>
            <p:cNvSpPr/>
            <p:nvPr/>
          </p:nvSpPr>
          <p:spPr>
            <a:xfrm>
              <a:off x="1430993" y="1141967"/>
              <a:ext cx="7328254" cy="5182634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Cloud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F06630-BEED-1DDE-7231-09D2CC2E0CA6}"/>
                </a:ext>
              </a:extLst>
            </p:cNvPr>
            <p:cNvCxnSpPr>
              <a:cxnSpLocks/>
            </p:cNvCxnSpPr>
            <p:nvPr/>
          </p:nvCxnSpPr>
          <p:spPr>
            <a:xfrm>
              <a:off x="966520" y="5063545"/>
              <a:ext cx="990644" cy="50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6">
              <a:extLst>
                <a:ext uri="{FF2B5EF4-FFF2-40B4-BE49-F238E27FC236}">
                  <a16:creationId xmlns:a16="http://schemas.microsoft.com/office/drawing/2014/main" id="{6089FA17-AF65-D1D9-AD44-FD7237C02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 flipH="1">
              <a:off x="558645" y="3947160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9E6A856E-7C68-13EE-7B65-1AFC7948A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98" y="4192261"/>
              <a:ext cx="58473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Social</a:t>
              </a:r>
            </a:p>
          </p:txBody>
        </p:sp>
        <p:pic>
          <p:nvPicPr>
            <p:cNvPr id="18" name="Graphic 24">
              <a:extLst>
                <a:ext uri="{FF2B5EF4-FFF2-40B4-BE49-F238E27FC236}">
                  <a16:creationId xmlns:a16="http://schemas.microsoft.com/office/drawing/2014/main" id="{7AC4B711-586A-28F1-A76C-1ED8A8C9E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28" y="302609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1007F3AA-B2BB-C7DB-4495-4A7268A54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9642" y="3286437"/>
              <a:ext cx="9179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</p:txBody>
        </p:sp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5E5A447B-28BE-F849-EB46-F05AA3B86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554" y="4585156"/>
              <a:ext cx="8834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IoT Core</a:t>
              </a:r>
            </a:p>
          </p:txBody>
        </p:sp>
        <p:pic>
          <p:nvPicPr>
            <p:cNvPr id="21" name="Graphic 13">
              <a:extLst>
                <a:ext uri="{FF2B5EF4-FFF2-40B4-BE49-F238E27FC236}">
                  <a16:creationId xmlns:a16="http://schemas.microsoft.com/office/drawing/2014/main" id="{DAB0B5A1-BA58-CD84-B631-924BA7F53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193" y="4876800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572334D8-757D-7D76-F1D5-59E11A90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69" y="5140759"/>
              <a:ext cx="901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SaaS applications</a:t>
              </a:r>
            </a:p>
          </p:txBody>
        </p:sp>
        <p:pic>
          <p:nvPicPr>
            <p:cNvPr id="23" name="Graphic 11">
              <a:extLst>
                <a:ext uri="{FF2B5EF4-FFF2-40B4-BE49-F238E27FC236}">
                  <a16:creationId xmlns:a16="http://schemas.microsoft.com/office/drawing/2014/main" id="{2A9FA3DF-60D8-2FA4-53E2-A03226E3A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57" y="179954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964861EA-D942-EC26-BF93-A492B2E92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20" y="2073459"/>
              <a:ext cx="1073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SQL/NoSQL DBs</a:t>
              </a:r>
            </a:p>
          </p:txBody>
        </p:sp>
        <p:pic>
          <p:nvPicPr>
            <p:cNvPr id="25" name="Graphic 15">
              <a:extLst>
                <a:ext uri="{FF2B5EF4-FFF2-40B4-BE49-F238E27FC236}">
                  <a16:creationId xmlns:a16="http://schemas.microsoft.com/office/drawing/2014/main" id="{CB15E7AF-1E40-57BB-086A-D163DAAF1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95" y="295990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E74DB7BA-1973-11FB-F113-BCAB9DEB1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89" y="3257564"/>
              <a:ext cx="67547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Devices</a:t>
              </a:r>
              <a:endParaRPr lang="en-US" altLang="en-US" sz="9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27" name="Graphic 16">
              <a:extLst>
                <a:ext uri="{FF2B5EF4-FFF2-40B4-BE49-F238E27FC236}">
                  <a16:creationId xmlns:a16="http://schemas.microsoft.com/office/drawing/2014/main" id="{21C84486-1C4E-9B11-2A38-DD5DAE885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538039" y="236450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33">
              <a:extLst>
                <a:ext uri="{FF2B5EF4-FFF2-40B4-BE49-F238E27FC236}">
                  <a16:creationId xmlns:a16="http://schemas.microsoft.com/office/drawing/2014/main" id="{5F1FF457-8BB4-21D0-6563-1136E2F0F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70" y="2655589"/>
              <a:ext cx="1073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File shares</a:t>
              </a:r>
            </a:p>
          </p:txBody>
        </p:sp>
        <p:pic>
          <p:nvPicPr>
            <p:cNvPr id="29" name="Graphic 21">
              <a:extLst>
                <a:ext uri="{FF2B5EF4-FFF2-40B4-BE49-F238E27FC236}">
                  <a16:creationId xmlns:a16="http://schemas.microsoft.com/office/drawing/2014/main" id="{6C87A740-2636-B2B8-3B97-33568B24C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67" y="346664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38">
              <a:extLst>
                <a:ext uri="{FF2B5EF4-FFF2-40B4-BE49-F238E27FC236}">
                  <a16:creationId xmlns:a16="http://schemas.microsoft.com/office/drawing/2014/main" id="{193B6AFD-7FC6-62A4-3D3F-99CA7DA08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04" y="3715230"/>
              <a:ext cx="4786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Logs</a:t>
              </a:r>
            </a:p>
          </p:txBody>
        </p:sp>
        <p:pic>
          <p:nvPicPr>
            <p:cNvPr id="31" name="Graphic 16">
              <a:extLst>
                <a:ext uri="{FF2B5EF4-FFF2-40B4-BE49-F238E27FC236}">
                  <a16:creationId xmlns:a16="http://schemas.microsoft.com/office/drawing/2014/main" id="{CCAB0C89-6D9C-DD36-F4EE-1591F2219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410" y="440770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3">
              <a:extLst>
                <a:ext uri="{FF2B5EF4-FFF2-40B4-BE49-F238E27FC236}">
                  <a16:creationId xmlns:a16="http://schemas.microsoft.com/office/drawing/2014/main" id="{A0514A84-0F42-2588-DD51-969165F4D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31" y="4656419"/>
              <a:ext cx="59160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Media</a:t>
              </a:r>
              <a:endParaRPr lang="en-US" altLang="en-US" sz="105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8349-42CA-3946-16D2-0C29B797B554}"/>
                </a:ext>
              </a:extLst>
            </p:cNvPr>
            <p:cNvSpPr/>
            <p:nvPr/>
          </p:nvSpPr>
          <p:spPr>
            <a:xfrm>
              <a:off x="114242" y="1405780"/>
              <a:ext cx="1144796" cy="4860738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sources</a:t>
              </a:r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DDBC0BB9-E466-C3E4-A62D-FDF8139A1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051" y="2668291"/>
              <a:ext cx="95865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DataSync</a:t>
              </a:r>
            </a:p>
          </p:txBody>
        </p:sp>
        <p:pic>
          <p:nvPicPr>
            <p:cNvPr id="35" name="Graphic 16">
              <a:extLst>
                <a:ext uri="{FF2B5EF4-FFF2-40B4-BE49-F238E27FC236}">
                  <a16:creationId xmlns:a16="http://schemas.microsoft.com/office/drawing/2014/main" id="{368E58EB-AEEB-48CB-ACD3-3B9A47FAD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28" y="361859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2A92DBC2-178E-8D09-6DC0-4C651AA2B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779" y="3892912"/>
              <a:ext cx="15734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Managed Streaming </a:t>
              </a:r>
            </a:p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for Apache Kafka</a:t>
              </a:r>
            </a:p>
          </p:txBody>
        </p:sp>
        <p:pic>
          <p:nvPicPr>
            <p:cNvPr id="37" name="Graphic 17">
              <a:extLst>
                <a:ext uri="{FF2B5EF4-FFF2-40B4-BE49-F238E27FC236}">
                  <a16:creationId xmlns:a16="http://schemas.microsoft.com/office/drawing/2014/main" id="{13A5BE49-C24A-F8A0-C31B-8AE6CE3A1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686" y="490023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19D45540-A523-13F0-60DE-0BE002282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726" y="5183831"/>
              <a:ext cx="1004774" cy="215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AppFlow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476095A-B9CC-5599-B604-584030B3FDF5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845814" y="1936701"/>
              <a:ext cx="1245640" cy="1026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1700B6-E2BA-DFFC-7E1F-9A9773949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544006"/>
              <a:ext cx="1158530" cy="3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7C8011E-889B-EE9D-6BAA-5F8477C52943}"/>
                </a:ext>
              </a:extLst>
            </p:cNvPr>
            <p:cNvSpPr/>
            <p:nvPr/>
          </p:nvSpPr>
          <p:spPr>
            <a:xfrm>
              <a:off x="1488064" y="1559445"/>
              <a:ext cx="1516818" cy="4657433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        data ingestion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DE5B4B9-713F-3367-64FE-A19B95EDDB7F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 flipV="1">
              <a:off x="1075611" y="3867582"/>
              <a:ext cx="482451" cy="3299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A4ABF5A5-07FD-B70E-628F-E29BDAAC2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602" y="3504464"/>
              <a:ext cx="12757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Storage Service</a:t>
              </a:r>
            </a:p>
          </p:txBody>
        </p: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87527BB6-0BC6-8917-EC80-AF47CB164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909" y="2091470"/>
              <a:ext cx="17063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Database </a:t>
              </a:r>
            </a:p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Migration Service</a:t>
              </a:r>
            </a:p>
          </p:txBody>
        </p:sp>
        <p:pic>
          <p:nvPicPr>
            <p:cNvPr id="45" name="Graphic 7">
              <a:extLst>
                <a:ext uri="{FF2B5EF4-FFF2-40B4-BE49-F238E27FC236}">
                  <a16:creationId xmlns:a16="http://schemas.microsoft.com/office/drawing/2014/main" id="{C45DA97B-B7C6-CD55-AF7F-D05D2D6D2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033" y="207241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10">
              <a:extLst>
                <a:ext uri="{FF2B5EF4-FFF2-40B4-BE49-F238E27FC236}">
                  <a16:creationId xmlns:a16="http://schemas.microsoft.com/office/drawing/2014/main" id="{CF1E1B15-32C3-7EF5-9100-9C75EC244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719" y="2327878"/>
              <a:ext cx="113029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QuickSight</a:t>
              </a:r>
            </a:p>
          </p:txBody>
        </p:sp>
        <p:pic>
          <p:nvPicPr>
            <p:cNvPr id="47" name="Graphic 9">
              <a:extLst>
                <a:ext uri="{FF2B5EF4-FFF2-40B4-BE49-F238E27FC236}">
                  <a16:creationId xmlns:a16="http://schemas.microsoft.com/office/drawing/2014/main" id="{41F59825-9501-1DBC-3674-46C3A6F99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023" y="4787227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7">
              <a:extLst>
                <a:ext uri="{FF2B5EF4-FFF2-40B4-BE49-F238E27FC236}">
                  <a16:creationId xmlns:a16="http://schemas.microsoft.com/office/drawing/2014/main" id="{1B104E1E-CF95-6382-71BE-061BD76DB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184" y="5099913"/>
              <a:ext cx="11113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Lake Formation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715A85-D193-DFF0-4F16-1C08AB61D9EA}"/>
                </a:ext>
              </a:extLst>
            </p:cNvPr>
            <p:cNvSpPr/>
            <p:nvPr/>
          </p:nvSpPr>
          <p:spPr>
            <a:xfrm>
              <a:off x="6254449" y="1186315"/>
              <a:ext cx="2449795" cy="5080203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    purpose-built analytics and insights</a:t>
              </a:r>
            </a:p>
          </p:txBody>
        </p:sp>
        <p:pic>
          <p:nvPicPr>
            <p:cNvPr id="50" name="Graphic 8">
              <a:extLst>
                <a:ext uri="{FF2B5EF4-FFF2-40B4-BE49-F238E27FC236}">
                  <a16:creationId xmlns:a16="http://schemas.microsoft.com/office/drawing/2014/main" id="{4AC28DB1-FD1E-34C9-B579-6DF4A8BBCB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0" y="1967880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D137E5-E946-A51B-BD17-96B64CEB1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086" y="2291144"/>
              <a:ext cx="119043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Data Exchange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7AD2974-66CC-6B4C-35C0-B9330367E896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741085" y="4170450"/>
              <a:ext cx="507315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NumBox 1">
              <a:extLst>
                <a:ext uri="{FF2B5EF4-FFF2-40B4-BE49-F238E27FC236}">
                  <a16:creationId xmlns:a16="http://schemas.microsoft.com/office/drawing/2014/main" id="{F61D63C1-40AC-BD83-4812-238D2204B674}"/>
                </a:ext>
              </a:extLst>
            </p:cNvPr>
            <p:cNvSpPr/>
            <p:nvPr/>
          </p:nvSpPr>
          <p:spPr>
            <a:xfrm>
              <a:off x="148540" y="1651021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</a:t>
              </a:r>
            </a:p>
          </p:txBody>
        </p:sp>
        <p:sp>
          <p:nvSpPr>
            <p:cNvPr id="54" name="NumBox 2">
              <a:extLst>
                <a:ext uri="{FF2B5EF4-FFF2-40B4-BE49-F238E27FC236}">
                  <a16:creationId xmlns:a16="http://schemas.microsoft.com/office/drawing/2014/main" id="{2E83E0AC-F54E-C4F0-34C0-04031CD8DD9D}"/>
                </a:ext>
              </a:extLst>
            </p:cNvPr>
            <p:cNvSpPr/>
            <p:nvPr/>
          </p:nvSpPr>
          <p:spPr>
            <a:xfrm>
              <a:off x="2668396" y="1588850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2</a:t>
              </a:r>
            </a:p>
          </p:txBody>
        </p:sp>
        <p:sp>
          <p:nvSpPr>
            <p:cNvPr id="55" name="NumBox 3">
              <a:extLst>
                <a:ext uri="{FF2B5EF4-FFF2-40B4-BE49-F238E27FC236}">
                  <a16:creationId xmlns:a16="http://schemas.microsoft.com/office/drawing/2014/main" id="{70A86E19-B323-1FB3-E27B-68C39E5E13BB}"/>
                </a:ext>
              </a:extLst>
            </p:cNvPr>
            <p:cNvSpPr/>
            <p:nvPr/>
          </p:nvSpPr>
          <p:spPr>
            <a:xfrm>
              <a:off x="3416422" y="1585623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3</a:t>
              </a:r>
            </a:p>
          </p:txBody>
        </p:sp>
        <p:sp>
          <p:nvSpPr>
            <p:cNvPr id="56" name="NumBox 4">
              <a:extLst>
                <a:ext uri="{FF2B5EF4-FFF2-40B4-BE49-F238E27FC236}">
                  <a16:creationId xmlns:a16="http://schemas.microsoft.com/office/drawing/2014/main" id="{BA0AF473-52E0-F259-AF17-CC7C01903B53}"/>
                </a:ext>
              </a:extLst>
            </p:cNvPr>
            <p:cNvSpPr/>
            <p:nvPr/>
          </p:nvSpPr>
          <p:spPr>
            <a:xfrm>
              <a:off x="3224468" y="2806070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4</a:t>
              </a:r>
            </a:p>
          </p:txBody>
        </p:sp>
        <p:sp>
          <p:nvSpPr>
            <p:cNvPr id="57" name="NumBox 5">
              <a:extLst>
                <a:ext uri="{FF2B5EF4-FFF2-40B4-BE49-F238E27FC236}">
                  <a16:creationId xmlns:a16="http://schemas.microsoft.com/office/drawing/2014/main" id="{C0265FA2-A95F-B578-D288-6912566BA7CB}"/>
                </a:ext>
              </a:extLst>
            </p:cNvPr>
            <p:cNvSpPr/>
            <p:nvPr/>
          </p:nvSpPr>
          <p:spPr>
            <a:xfrm>
              <a:off x="3298024" y="5257800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5</a:t>
              </a:r>
            </a:p>
          </p:txBody>
        </p:sp>
        <p:sp>
          <p:nvSpPr>
            <p:cNvPr id="58" name="NumBox 9">
              <a:extLst>
                <a:ext uri="{FF2B5EF4-FFF2-40B4-BE49-F238E27FC236}">
                  <a16:creationId xmlns:a16="http://schemas.microsoft.com/office/drawing/2014/main" id="{276BF243-026B-D4D5-74D2-BBCEC94EFBD3}"/>
                </a:ext>
              </a:extLst>
            </p:cNvPr>
            <p:cNvSpPr/>
            <p:nvPr/>
          </p:nvSpPr>
          <p:spPr>
            <a:xfrm>
              <a:off x="8313086" y="2674542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9</a:t>
              </a:r>
            </a:p>
          </p:txBody>
        </p:sp>
        <p:sp>
          <p:nvSpPr>
            <p:cNvPr id="59" name="NumBox 9">
              <a:extLst>
                <a:ext uri="{FF2B5EF4-FFF2-40B4-BE49-F238E27FC236}">
                  <a16:creationId xmlns:a16="http://schemas.microsoft.com/office/drawing/2014/main" id="{D5514D5B-B857-576A-9623-EDF76697FF89}"/>
                </a:ext>
              </a:extLst>
            </p:cNvPr>
            <p:cNvSpPr/>
            <p:nvPr/>
          </p:nvSpPr>
          <p:spPr>
            <a:xfrm>
              <a:off x="8313086" y="3298463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482826-1086-33CB-8C2A-019A61D1D4BB}"/>
                </a:ext>
              </a:extLst>
            </p:cNvPr>
            <p:cNvCxnSpPr>
              <a:cxnSpLocks/>
            </p:cNvCxnSpPr>
            <p:nvPr/>
          </p:nvCxnSpPr>
          <p:spPr>
            <a:xfrm>
              <a:off x="2979609" y="3429000"/>
              <a:ext cx="78476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61" name="Graphic 6">
              <a:extLst>
                <a:ext uri="{FF2B5EF4-FFF2-40B4-BE49-F238E27FC236}">
                  <a16:creationId xmlns:a16="http://schemas.microsoft.com/office/drawing/2014/main" id="{FA1705E6-6CB0-C057-9709-08D4E7AF5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208" y="330529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0">
              <a:extLst>
                <a:ext uri="{FF2B5EF4-FFF2-40B4-BE49-F238E27FC236}">
                  <a16:creationId xmlns:a16="http://schemas.microsoft.com/office/drawing/2014/main" id="{C5D98B8D-10A1-7DCA-38BB-B22989A9F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162" y="3614005"/>
              <a:ext cx="87283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Glue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BA1EA38-0E44-CCFD-3F57-100384F93C01}"/>
                </a:ext>
              </a:extLst>
            </p:cNvPr>
            <p:cNvSpPr/>
            <p:nvPr/>
          </p:nvSpPr>
          <p:spPr>
            <a:xfrm>
              <a:off x="4814837" y="2731919"/>
              <a:ext cx="926248" cy="2877062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seamless data movement</a:t>
              </a:r>
            </a:p>
          </p:txBody>
        </p:sp>
        <p:sp>
          <p:nvSpPr>
            <p:cNvPr id="64" name="TextBox 17">
              <a:extLst>
                <a:ext uri="{FF2B5EF4-FFF2-40B4-BE49-F238E27FC236}">
                  <a16:creationId xmlns:a16="http://schemas.microsoft.com/office/drawing/2014/main" id="{5CF15B10-E79C-5B6C-4832-E20EDD65C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804" y="4904660"/>
              <a:ext cx="8728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161E2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Glue </a:t>
              </a:r>
            </a:p>
            <a:p>
              <a:pPr algn="ctr" eaLnBrk="1" hangingPunct="1"/>
              <a:r>
                <a:rPr lang="en-US" altLang="en-US" sz="800" dirty="0">
                  <a:solidFill>
                    <a:srgbClr val="161E2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DataBrew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E643328F-89A1-9C86-57CB-2A6278AC8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19621" y="4576140"/>
              <a:ext cx="274320" cy="274320"/>
            </a:xfrm>
            <a:prstGeom prst="rect">
              <a:avLst/>
            </a:prstGeom>
          </p:spPr>
        </p:pic>
        <p:sp>
          <p:nvSpPr>
            <p:cNvPr id="66" name="NumBox 6">
              <a:extLst>
                <a:ext uri="{FF2B5EF4-FFF2-40B4-BE49-F238E27FC236}">
                  <a16:creationId xmlns:a16="http://schemas.microsoft.com/office/drawing/2014/main" id="{5D081B05-1448-54BE-6414-967CEB4D95E1}"/>
                </a:ext>
              </a:extLst>
            </p:cNvPr>
            <p:cNvSpPr/>
            <p:nvPr/>
          </p:nvSpPr>
          <p:spPr>
            <a:xfrm>
              <a:off x="4572000" y="2821585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6</a:t>
              </a:r>
            </a:p>
          </p:txBody>
        </p:sp>
        <p:pic>
          <p:nvPicPr>
            <p:cNvPr id="67" name="Graphic 22">
              <a:extLst>
                <a:ext uri="{FF2B5EF4-FFF2-40B4-BE49-F238E27FC236}">
                  <a16:creationId xmlns:a16="http://schemas.microsoft.com/office/drawing/2014/main" id="{7A454A00-C52A-EDD8-1401-3979E73F9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1723" y="3879643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17">
              <a:extLst>
                <a:ext uri="{FF2B5EF4-FFF2-40B4-BE49-F238E27FC236}">
                  <a16:creationId xmlns:a16="http://schemas.microsoft.com/office/drawing/2014/main" id="{CC7F80AC-A21A-3DCE-3F77-31E8A7A28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6478" y="4147667"/>
              <a:ext cx="12481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EMR</a:t>
              </a:r>
            </a:p>
          </p:txBody>
        </p:sp>
        <p:pic>
          <p:nvPicPr>
            <p:cNvPr id="69" name="Graphic 18">
              <a:extLst>
                <a:ext uri="{FF2B5EF4-FFF2-40B4-BE49-F238E27FC236}">
                  <a16:creationId xmlns:a16="http://schemas.microsoft.com/office/drawing/2014/main" id="{403FF36A-2872-CC2A-2AC3-E6B48600F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9034" y="2674597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19">
              <a:extLst>
                <a:ext uri="{FF2B5EF4-FFF2-40B4-BE49-F238E27FC236}">
                  <a16:creationId xmlns:a16="http://schemas.microsoft.com/office/drawing/2014/main" id="{CDA22275-F9CF-FC1A-6AA5-A8878E433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344" y="2943058"/>
              <a:ext cx="172580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OpenSearch</a:t>
              </a:r>
            </a:p>
          </p:txBody>
        </p:sp>
        <p:pic>
          <p:nvPicPr>
            <p:cNvPr id="71" name="Graphic 23">
              <a:extLst>
                <a:ext uri="{FF2B5EF4-FFF2-40B4-BE49-F238E27FC236}">
                  <a16:creationId xmlns:a16="http://schemas.microsoft.com/office/drawing/2014/main" id="{713A9A99-30EF-7E3E-D39F-2F1B3B0AA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6686" y="328458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4EDD3255-8EB7-601E-390A-A26254B97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0432" y="3564943"/>
              <a:ext cx="117879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Redshift</a:t>
              </a:r>
            </a:p>
          </p:txBody>
        </p:sp>
        <p:pic>
          <p:nvPicPr>
            <p:cNvPr id="74" name="Graphic 14">
              <a:extLst>
                <a:ext uri="{FF2B5EF4-FFF2-40B4-BE49-F238E27FC236}">
                  <a16:creationId xmlns:a16="http://schemas.microsoft.com/office/drawing/2014/main" id="{DA1B2ED1-139B-FBE6-1CEF-E102C62C2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151" y="1478883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B5E0FE85-5D2E-BAA8-E893-ACDC422F6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3463" y="1768106"/>
              <a:ext cx="19404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 Data Analytics</a:t>
              </a:r>
            </a:p>
          </p:txBody>
        </p:sp>
        <p:sp>
          <p:nvSpPr>
            <p:cNvPr id="76" name="TextBox 15">
              <a:extLst>
                <a:ext uri="{FF2B5EF4-FFF2-40B4-BE49-F238E27FC236}">
                  <a16:creationId xmlns:a16="http://schemas.microsoft.com/office/drawing/2014/main" id="{06A1FB5B-18FC-8DED-96F4-B52240AAD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780" y="4822700"/>
              <a:ext cx="122177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SageMaker</a:t>
              </a:r>
            </a:p>
          </p:txBody>
        </p:sp>
        <p:pic>
          <p:nvPicPr>
            <p:cNvPr id="77" name="Graphic 23">
              <a:extLst>
                <a:ext uri="{FF2B5EF4-FFF2-40B4-BE49-F238E27FC236}">
                  <a16:creationId xmlns:a16="http://schemas.microsoft.com/office/drawing/2014/main" id="{314E8234-ED08-9880-8477-F3BEBA78E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5117566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34">
              <a:extLst>
                <a:ext uri="{FF2B5EF4-FFF2-40B4-BE49-F238E27FC236}">
                  <a16:creationId xmlns:a16="http://schemas.microsoft.com/office/drawing/2014/main" id="{DFC8BC8C-8E0C-F98E-B8FC-8B667597C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6409" y="5400603"/>
              <a:ext cx="150043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Redshift Spectrum</a:t>
              </a:r>
            </a:p>
          </p:txBody>
        </p:sp>
        <p:pic>
          <p:nvPicPr>
            <p:cNvPr id="79" name="Graphic 14">
              <a:extLst>
                <a:ext uri="{FF2B5EF4-FFF2-40B4-BE49-F238E27FC236}">
                  <a16:creationId xmlns:a16="http://schemas.microsoft.com/office/drawing/2014/main" id="{67F43A49-89B5-383D-52EE-5A55B6303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896" y="5116599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17">
              <a:extLst>
                <a:ext uri="{FF2B5EF4-FFF2-40B4-BE49-F238E27FC236}">
                  <a16:creationId xmlns:a16="http://schemas.microsoft.com/office/drawing/2014/main" id="{57F44894-12D9-2774-6D33-EF0CE9BE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802" y="5400015"/>
              <a:ext cx="103804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Athena</a:t>
              </a:r>
            </a:p>
          </p:txBody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A12F38EA-777D-7C9D-5537-2F9BE86B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8224" y="4816665"/>
              <a:ext cx="103804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AI Services</a:t>
              </a:r>
            </a:p>
          </p:txBody>
        </p:sp>
        <p:sp>
          <p:nvSpPr>
            <p:cNvPr id="82" name="NumBox 7">
              <a:extLst>
                <a:ext uri="{FF2B5EF4-FFF2-40B4-BE49-F238E27FC236}">
                  <a16:creationId xmlns:a16="http://schemas.microsoft.com/office/drawing/2014/main" id="{7BF93DDE-BD2B-3356-22BC-27952A1B7E00}"/>
                </a:ext>
              </a:extLst>
            </p:cNvPr>
            <p:cNvSpPr/>
            <p:nvPr/>
          </p:nvSpPr>
          <p:spPr>
            <a:xfrm>
              <a:off x="8305800" y="1430583"/>
              <a:ext cx="288892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7</a:t>
              </a:r>
            </a:p>
          </p:txBody>
        </p:sp>
        <p:sp>
          <p:nvSpPr>
            <p:cNvPr id="83" name="NumBox 8">
              <a:extLst>
                <a:ext uri="{FF2B5EF4-FFF2-40B4-BE49-F238E27FC236}">
                  <a16:creationId xmlns:a16="http://schemas.microsoft.com/office/drawing/2014/main" id="{A5F7CD91-34BA-0965-8B06-8622773938A9}"/>
                </a:ext>
              </a:extLst>
            </p:cNvPr>
            <p:cNvSpPr/>
            <p:nvPr/>
          </p:nvSpPr>
          <p:spPr>
            <a:xfrm>
              <a:off x="8313086" y="2058771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8</a:t>
              </a:r>
            </a:p>
          </p:txBody>
        </p:sp>
        <p:sp>
          <p:nvSpPr>
            <p:cNvPr id="84" name="NumBox 9">
              <a:extLst>
                <a:ext uri="{FF2B5EF4-FFF2-40B4-BE49-F238E27FC236}">
                  <a16:creationId xmlns:a16="http://schemas.microsoft.com/office/drawing/2014/main" id="{EB8E4153-F9A4-3379-7CB2-9B78576B7F0B}"/>
                </a:ext>
              </a:extLst>
            </p:cNvPr>
            <p:cNvSpPr/>
            <p:nvPr/>
          </p:nvSpPr>
          <p:spPr>
            <a:xfrm>
              <a:off x="8313086" y="3906842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11</a:t>
              </a:r>
            </a:p>
          </p:txBody>
        </p:sp>
        <p:sp>
          <p:nvSpPr>
            <p:cNvPr id="85" name="NumBox 9">
              <a:extLst>
                <a:ext uri="{FF2B5EF4-FFF2-40B4-BE49-F238E27FC236}">
                  <a16:creationId xmlns:a16="http://schemas.microsoft.com/office/drawing/2014/main" id="{F28F8515-99E0-C887-155C-12F07C43E5AC}"/>
                </a:ext>
              </a:extLst>
            </p:cNvPr>
            <p:cNvSpPr/>
            <p:nvPr/>
          </p:nvSpPr>
          <p:spPr>
            <a:xfrm>
              <a:off x="8313086" y="4479808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12</a:t>
              </a:r>
            </a:p>
          </p:txBody>
        </p:sp>
        <p:sp>
          <p:nvSpPr>
            <p:cNvPr id="86" name="NumBox 9">
              <a:extLst>
                <a:ext uri="{FF2B5EF4-FFF2-40B4-BE49-F238E27FC236}">
                  <a16:creationId xmlns:a16="http://schemas.microsoft.com/office/drawing/2014/main" id="{9A3D840A-18FE-CD9D-B30D-F775BE6843F8}"/>
                </a:ext>
              </a:extLst>
            </p:cNvPr>
            <p:cNvSpPr/>
            <p:nvPr/>
          </p:nvSpPr>
          <p:spPr>
            <a:xfrm>
              <a:off x="8313086" y="5075575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13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C96D5EDE-6B38-D867-C878-2C957F71E85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16200000" flipH="1">
              <a:off x="4997263" y="4502994"/>
              <a:ext cx="142802" cy="2359472"/>
            </a:xfrm>
            <a:prstGeom prst="bentConnector2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DBE6A20-92E5-5285-C66F-B0ED51ADA7E0}"/>
                </a:ext>
              </a:extLst>
            </p:cNvPr>
            <p:cNvCxnSpPr>
              <a:cxnSpLocks/>
              <a:stCxn id="13" idx="3"/>
              <a:endCxn id="63" idx="1"/>
            </p:cNvCxnSpPr>
            <p:nvPr/>
          </p:nvCxnSpPr>
          <p:spPr>
            <a:xfrm flipV="1">
              <a:off x="4381517" y="4170450"/>
              <a:ext cx="433320" cy="234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89" name="Graphic 88" descr="Document">
              <a:extLst>
                <a:ext uri="{FF2B5EF4-FFF2-40B4-BE49-F238E27FC236}">
                  <a16:creationId xmlns:a16="http://schemas.microsoft.com/office/drawing/2014/main" id="{B2B4B710-8B4C-A073-9822-A887B633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533313" y="5521986"/>
              <a:ext cx="274320" cy="274320"/>
            </a:xfrm>
            <a:prstGeom prst="rect">
              <a:avLst/>
            </a:prstGeom>
          </p:spPr>
        </p:pic>
        <p:sp>
          <p:nvSpPr>
            <p:cNvPr id="90" name="TextBox 30">
              <a:extLst>
                <a:ext uri="{FF2B5EF4-FFF2-40B4-BE49-F238E27FC236}">
                  <a16:creationId xmlns:a16="http://schemas.microsoft.com/office/drawing/2014/main" id="{D03C1D07-EF7D-8B98-DBF7-9757331F7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67" y="5815145"/>
              <a:ext cx="81975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Flat files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6083D6F-264F-2459-F575-C531C2C50515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5638800"/>
              <a:ext cx="107755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58DDFB2-A17B-03A2-C3A1-66353E56F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336" y="5783179"/>
              <a:ext cx="12164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Transfer Family</a:t>
              </a:r>
            </a:p>
          </p:txBody>
        </p: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A5CBC9E3-2B51-3F74-0B50-12213ABDD1A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381369" y="2057400"/>
              <a:ext cx="383007" cy="1228272"/>
            </a:xfrm>
            <a:prstGeom prst="bentConnector3">
              <a:avLst>
                <a:gd name="adj1" fmla="val -59686"/>
              </a:avLst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2409AF4-C1C0-5C91-53AF-894F8ABDECF9}"/>
                </a:ext>
              </a:extLst>
            </p:cNvPr>
            <p:cNvSpPr/>
            <p:nvPr/>
          </p:nvSpPr>
          <p:spPr>
            <a:xfrm>
              <a:off x="6364401" y="5712859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5" name="NumBox 9">
              <a:extLst>
                <a:ext uri="{FF2B5EF4-FFF2-40B4-BE49-F238E27FC236}">
                  <a16:creationId xmlns:a16="http://schemas.microsoft.com/office/drawing/2014/main" id="{7353E6A4-C28F-9280-182A-DF2DBF7D1A02}"/>
                </a:ext>
              </a:extLst>
            </p:cNvPr>
            <p:cNvSpPr/>
            <p:nvPr/>
          </p:nvSpPr>
          <p:spPr>
            <a:xfrm>
              <a:off x="8321427" y="5754131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14</a:t>
              </a:r>
            </a:p>
          </p:txBody>
        </p:sp>
        <p:sp>
          <p:nvSpPr>
            <p:cNvPr id="96" name="TextBox 19">
              <a:extLst>
                <a:ext uri="{FF2B5EF4-FFF2-40B4-BE49-F238E27FC236}">
                  <a16:creationId xmlns:a16="http://schemas.microsoft.com/office/drawing/2014/main" id="{4B08EAFB-2F20-87D5-D1F6-52BAF6F2B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3292" y="6049861"/>
              <a:ext cx="172580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Aurora</a:t>
              </a:r>
            </a:p>
          </p:txBody>
        </p:sp>
        <p:pic>
          <p:nvPicPr>
            <p:cNvPr id="97" name="Graphic 9">
              <a:extLst>
                <a:ext uri="{FF2B5EF4-FFF2-40B4-BE49-F238E27FC236}">
                  <a16:creationId xmlns:a16="http://schemas.microsoft.com/office/drawing/2014/main" id="{7F41C838-6750-A994-7DE2-BB9BE7528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815" y="396205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17">
              <a:extLst>
                <a:ext uri="{FF2B5EF4-FFF2-40B4-BE49-F238E27FC236}">
                  <a16:creationId xmlns:a16="http://schemas.microsoft.com/office/drawing/2014/main" id="{78DAF790-4CDD-6D6C-575B-572D2CAED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803" y="4260213"/>
              <a:ext cx="1201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Glue Data Catalog</a:t>
              </a:r>
            </a:p>
          </p:txBody>
        </p:sp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4B6FC9D8-8ACE-99EE-1DE9-D50CC492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1434622" y="1144509"/>
              <a:ext cx="274320" cy="274320"/>
            </a:xfrm>
            <a:prstGeom prst="rect">
              <a:avLst/>
            </a:prstGeom>
          </p:spPr>
        </p:pic>
        <p:pic>
          <p:nvPicPr>
            <p:cNvPr id="100" name="Graphic 8">
              <a:extLst>
                <a:ext uri="{FF2B5EF4-FFF2-40B4-BE49-F238E27FC236}">
                  <a16:creationId xmlns:a16="http://schemas.microsoft.com/office/drawing/2014/main" id="{CD670756-376C-D8BD-3B84-AC6C8BA8C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 bwMode="auto">
            <a:xfrm>
              <a:off x="2082688" y="549245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Graphic 18">
              <a:extLst>
                <a:ext uri="{FF2B5EF4-FFF2-40B4-BE49-F238E27FC236}">
                  <a16:creationId xmlns:a16="http://schemas.microsoft.com/office/drawing/2014/main" id="{26A218AE-5640-5376-9062-94AD71B96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rcRect/>
            <a:stretch/>
          </p:blipFill>
          <p:spPr bwMode="auto">
            <a:xfrm>
              <a:off x="2091454" y="180980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Graphic 21">
              <a:extLst>
                <a:ext uri="{FF2B5EF4-FFF2-40B4-BE49-F238E27FC236}">
                  <a16:creationId xmlns:a16="http://schemas.microsoft.com/office/drawing/2014/main" id="{297A64B0-601D-F022-623B-46E595124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rcRect/>
            <a:stretch/>
          </p:blipFill>
          <p:spPr bwMode="auto">
            <a:xfrm>
              <a:off x="2072269" y="241813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Graphic 6">
              <a:extLst>
                <a:ext uri="{FF2B5EF4-FFF2-40B4-BE49-F238E27FC236}">
                  <a16:creationId xmlns:a16="http://schemas.microsoft.com/office/drawing/2014/main" id="{F25C5A63-0FD2-4394-9351-FAEA9D9B6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rcRect/>
            <a:stretch/>
          </p:blipFill>
          <p:spPr bwMode="auto">
            <a:xfrm>
              <a:off x="2079128" y="429285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Graphic 8">
              <a:extLst>
                <a:ext uri="{FF2B5EF4-FFF2-40B4-BE49-F238E27FC236}">
                  <a16:creationId xmlns:a16="http://schemas.microsoft.com/office/drawing/2014/main" id="{E1FF7F80-6CF8-716F-47AE-40755B1B7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rcRect/>
            <a:stretch/>
          </p:blipFill>
          <p:spPr bwMode="auto">
            <a:xfrm>
              <a:off x="3818650" y="3221946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" name="Graphic 22">
              <a:extLst>
                <a:ext uri="{FF2B5EF4-FFF2-40B4-BE49-F238E27FC236}">
                  <a16:creationId xmlns:a16="http://schemas.microsoft.com/office/drawing/2014/main" id="{34181ABE-4295-6521-CB53-C5811F51E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rcRect/>
            <a:stretch/>
          </p:blipFill>
          <p:spPr bwMode="auto">
            <a:xfrm>
              <a:off x="6812879" y="4549756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F5E44892-3030-CD00-CD0F-0473E5FAF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rcRect/>
            <a:stretch/>
          </p:blipFill>
          <p:spPr bwMode="auto">
            <a:xfrm>
              <a:off x="7892122" y="456654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" name="Graphic 7">
              <a:extLst>
                <a:ext uri="{FF2B5EF4-FFF2-40B4-BE49-F238E27FC236}">
                  <a16:creationId xmlns:a16="http://schemas.microsoft.com/office/drawing/2014/main" id="{C3A85E46-41FF-CCB5-0AAE-0824442D9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rcRect/>
            <a:stretch/>
          </p:blipFill>
          <p:spPr bwMode="auto">
            <a:xfrm>
              <a:off x="7278360" y="576996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42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6148-E3E5-664B-8A24-89C2726A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401065"/>
            <a:ext cx="10515600" cy="982412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B9B0-CBBE-A041-9695-C3789648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service icons, refer to </a:t>
            </a:r>
            <a:r>
              <a:rPr lang="en-US" dirty="0">
                <a:hlinkClick r:id="rId2"/>
              </a:rPr>
              <a:t>AWS Architecture Icons</a:t>
            </a:r>
            <a:r>
              <a:rPr lang="en-US" dirty="0"/>
              <a:t>.</a:t>
            </a:r>
          </a:p>
          <a:p>
            <a:r>
              <a:rPr lang="en-US" dirty="0"/>
              <a:t>For more architecture diagrams, refer to </a:t>
            </a:r>
            <a:r>
              <a:rPr lang="en-US" dirty="0">
                <a:hlinkClick r:id="rId3"/>
              </a:rPr>
              <a:t>AWS Architecture Center</a:t>
            </a:r>
            <a:r>
              <a:rPr lang="en-US" dirty="0"/>
              <a:t>.</a:t>
            </a:r>
          </a:p>
          <a:p>
            <a:r>
              <a:rPr lang="en-US" dirty="0"/>
              <a:t>For more AWS best practices, refer to </a:t>
            </a:r>
            <a:r>
              <a:rPr lang="en-US" dirty="0">
                <a:hlinkClick r:id="rId4"/>
              </a:rPr>
              <a:t>AWS Well-Architected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you have suggestions about making this experience better, </a:t>
            </a:r>
            <a:r>
              <a:rPr lang="en-US" dirty="0">
                <a:hlinkClick r:id="rId5"/>
              </a:rPr>
              <a:t>provide feedback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C8BDD-2AC7-FD49-B718-D5C3842239D0}"/>
              </a:ext>
            </a:extLst>
          </p:cNvPr>
          <p:cNvSpPr txBox="1"/>
          <p:nvPr/>
        </p:nvSpPr>
        <p:spPr>
          <a:xfrm>
            <a:off x="673768" y="1174282"/>
            <a:ext cx="97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started with customizing your architecture diagram, refer to the following resources.</a:t>
            </a:r>
          </a:p>
        </p:txBody>
      </p:sp>
    </p:spTree>
    <p:extLst>
      <p:ext uri="{BB962C8B-B14F-4D97-AF65-F5344CB8AC3E}">
        <p14:creationId xmlns:p14="http://schemas.microsoft.com/office/powerpoint/2010/main" val="249575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60004</TotalTime>
  <Words>290</Words>
  <Application>Microsoft Macintosh PowerPoint</Application>
  <PresentationFormat>Widescreen</PresentationFormat>
  <Paragraphs>88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Data Anylitics References Architecture on AWS</dc:title>
  <dc:subject/>
  <dc:creator>Amazon Web Services</dc:creator>
  <cp:keywords/>
  <dc:description/>
  <cp:lastModifiedBy>Paweł Safuryn</cp:lastModifiedBy>
  <cp:revision>107</cp:revision>
  <dcterms:created xsi:type="dcterms:W3CDTF">2020-07-21T19:38:25Z</dcterms:created>
  <dcterms:modified xsi:type="dcterms:W3CDTF">2024-01-05T15:21:33Z</dcterms:modified>
  <cp:category/>
</cp:coreProperties>
</file>