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</p:sldMasterIdLst>
  <p:sldIdLst>
    <p:sldId id="256" r:id="rId24"/>
    <p:sldId id="257" r:id="rId25"/>
    <p:sldId id="258" r:id="rId26"/>
    <p:sldId id="259" r:id="rId27"/>
    <p:sldId id="260" r:id="rId2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CA5A4B-ECA3-4D56-9842-A0BB9BC74A9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9B9039C-6DB8-48C4-9F45-213FF2814B1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0103B5C-0D54-4824-A99F-4208AF73A60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8E2DB2-AA5C-42AE-A1CB-E83990ED407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B80AC5F-5EDB-4CC8-BB37-823709DD8F1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2B21721-A102-4095-A157-8A1F1D32A6E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DD8D5AF-FF44-4A2F-947E-0541F8BECEF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8D9EC77-6A46-4B5E-9F87-296B9457637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870D9E6-C945-44AC-85B8-BF2C34CC67B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6D330D1-A546-4313-872C-6B08FF20627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2A58FE67-615A-4B41-BD68-C45EFE93B24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A7EB64-0844-4DF1-9D6A-D8918AE598B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7A5A7D9-279B-4096-AC35-6D1E790A45D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C22483F-1EB8-4418-9853-4A73553C537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BBF6DDC6-D918-438E-BE9B-3215EB4F185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9A5FE8-3E48-4BF6-9F90-1985085D254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CF479C-4074-4282-9115-6A194B80878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62D81A-5E4A-4970-B8E3-93DAC3BDD4C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211B96-BBC8-475F-AA0B-FAB3572AC57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8CFF120-09C5-4872-8FD1-8DC99E5EB73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8B130B-6D19-4A65-A07F-F936DDFEF48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D8484D-0296-440A-94FB-B5A72E45F9C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587421-9A2E-4171-8D53-6214334DFFF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D3C033-FCB1-45FC-9919-47326C02F5E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8;p10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B7625C-1A80-46C0-9DF9-C63D72BE66E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E55C2B-0DA0-4BCF-9281-88838D488E0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IN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238BDC-AFA0-4E1B-9F21-9488C0CE43D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94470B-D9D4-4DA7-A724-3B3F0DD8C91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C69028-B9A3-4D1F-A9DA-0BF9D8D98D1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A09323-2348-4FC1-86CA-D90BEC875DA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FB5E8B-A4D1-4559-8397-987397B3DD1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9E157D-F502-4244-935D-CAEB49BAADE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0254BD-B49C-41CF-83E1-ADF11CF6823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899855-55B7-4C98-A60F-6CEBD23B892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15F438-4597-4D4C-9DB8-406B51D92B8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1;p2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03D964-7780-46C6-A1DD-12D1D59F77A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15C232-D452-44E1-B263-A7858709A68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IN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FBDCEF-F7C6-4E0E-A763-F3B964A8A30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B746CF-B720-439B-87C1-52F711FEDDA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534EF7-643B-4A06-AC42-6AB75CBF791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13CCC8-5C61-4115-87CD-6F99CF28451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5A02C3-4323-4D13-963A-40A41DAA50F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18F7ED-58A6-4301-BDCF-F2579C4C3E0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1978A6-086A-4553-BCD4-3781E6143B7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99;p25"/>
          <p:cNvGraphicFramePr/>
          <p:nvPr/>
        </p:nvGraphicFramePr>
        <p:xfrm>
          <a:off x="0" y="426240"/>
          <a:ext cx="9143640" cy="4716720"/>
        </p:xfrm>
        <a:graphic>
          <a:graphicData uri="http://schemas.openxmlformats.org/drawingml/2006/table">
            <a:tbl>
              <a:tblPr/>
              <a:tblGrid>
                <a:gridCol w="1125720"/>
                <a:gridCol w="1189440"/>
                <a:gridCol w="1769760"/>
                <a:gridCol w="1887480"/>
                <a:gridCol w="705240"/>
                <a:gridCol w="727920"/>
                <a:gridCol w="1737360"/>
              </a:tblGrid>
              <a:tr h="828720"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Stakeholder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Role (Related to project)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Involvement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Impact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Power or Influence (H/M/L)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Interest (H/M/L)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Engagement</a:t>
                      </a:r>
                      <a:endParaRPr b="0" lang="en-IN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solidFill>
                      <a:srgbClr val="cfe2f3"/>
                    </a:solidFill>
                  </a:tcPr>
                </a:tc>
              </a:tr>
              <a:tr h="737280"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Director of Product 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Project sponsor 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Budget, People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Wants project success. No resistance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High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Medium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Communicate regularly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</a:tr>
              <a:tr h="825120"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Landscape Designer/Web Designer 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Project team member 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Knowledge, Relationships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Resistance if the role changed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High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High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Manage closely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</a:tr>
              <a:tr h="794160"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Existing clients and their employees 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Office Green customer 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Feedback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Resistance if existing product line affected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Medium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Medium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Show consideration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</a:tr>
              <a:tr h="793440"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Office Green’s investors 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Secondary stakeholder 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Financial support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Could affect their investment if it affects Company performance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Medium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periodic updates 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</a:tr>
              <a:tr h="737280"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Office Green’s receptionist 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Office Green employee 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Communicatiions with customers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Little impact. No resistance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Communicate just before the launch</a:t>
                      </a:r>
                      <a:endParaRPr b="0" lang="en-IN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6600" marR="66600">
                    <a:lnL w="9360">
                      <a:solidFill>
                        <a:srgbClr val="b7b7b7"/>
                      </a:solidFill>
                      <a:prstDash val="solid"/>
                    </a:lnL>
                    <a:lnR w="9360">
                      <a:solidFill>
                        <a:srgbClr val="b7b7b7"/>
                      </a:solidFill>
                      <a:prstDash val="solid"/>
                    </a:lnR>
                    <a:lnT w="9360">
                      <a:solidFill>
                        <a:srgbClr val="b7b7b7"/>
                      </a:solidFill>
                      <a:prstDash val="solid"/>
                    </a:lnT>
                    <a:lnB w="9360">
                      <a:solidFill>
                        <a:srgbClr val="b7b7b7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" name="Google Shape;100;p25"/>
          <p:cNvSpPr/>
          <p:nvPr/>
        </p:nvSpPr>
        <p:spPr>
          <a:xfrm>
            <a:off x="0" y="0"/>
            <a:ext cx="91436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85f4"/>
                </a:solidFill>
                <a:highlight>
                  <a:srgbClr val="ffffff"/>
                </a:highlight>
                <a:latin typeface="Arial"/>
                <a:ea typeface="Arial"/>
              </a:rPr>
              <a:t>Understanding stakeholders (stakeholder analysis)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05;p26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Keep satisfied (high priority)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06;p26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Manage closely (high effort)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07;p26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Monitor (minimum effort)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08;p26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Show consideration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09;p26"/>
          <p:cNvSpPr/>
          <p:nvPr/>
        </p:nvSpPr>
        <p:spPr>
          <a:xfrm rot="16200000">
            <a:off x="1463040" y="2476080"/>
            <a:ext cx="83412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6aa84f"/>
                </a:solidFill>
                <a:latin typeface="Arial"/>
                <a:ea typeface="Arial"/>
              </a:rPr>
              <a:t>Power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0;p26"/>
          <p:cNvSpPr/>
          <p:nvPr/>
        </p:nvSpPr>
        <p:spPr>
          <a:xfrm>
            <a:off x="1311120" y="602640"/>
            <a:ext cx="122004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1;p26"/>
          <p:cNvSpPr/>
          <p:nvPr/>
        </p:nvSpPr>
        <p:spPr>
          <a:xfrm>
            <a:off x="1311120" y="4208040"/>
            <a:ext cx="122004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Google Shape;112;p26"/>
          <p:cNvCxnSpPr/>
          <p:nvPr/>
        </p:nvCxnSpPr>
        <p:spPr>
          <a:xfrm flipV="1">
            <a:off x="2283480" y="993240"/>
            <a:ext cx="360" cy="1477080"/>
          </a:xfrm>
          <a:prstGeom prst="straightConnector1">
            <a:avLst/>
          </a:prstGeom>
          <a:ln w="19050">
            <a:solidFill>
              <a:srgbClr val="6aa84f"/>
            </a:solidFill>
            <a:round/>
            <a:tailEnd len="med" type="triangle" w="med"/>
          </a:ln>
        </p:spPr>
      </p:cxnSp>
      <p:cxnSp>
        <p:nvCxnSpPr>
          <p:cNvPr id="84" name="Google Shape;113;p26"/>
          <p:cNvCxnSpPr/>
          <p:nvPr/>
        </p:nvCxnSpPr>
        <p:spPr>
          <a:xfrm>
            <a:off x="2283480" y="2694960"/>
            <a:ext cx="360" cy="1543320"/>
          </a:xfrm>
          <a:prstGeom prst="straightConnector1">
            <a:avLst/>
          </a:prstGeom>
          <a:ln w="19050">
            <a:solidFill>
              <a:srgbClr val="6aa84f"/>
            </a:solidFill>
            <a:round/>
            <a:tailEnd len="med" type="triangle" w="med"/>
          </a:ln>
        </p:spPr>
      </p:cxnSp>
      <p:sp>
        <p:nvSpPr>
          <p:cNvPr id="85" name="Google Shape;114;p26"/>
          <p:cNvSpPr/>
          <p:nvPr/>
        </p:nvSpPr>
        <p:spPr>
          <a:xfrm>
            <a:off x="5001120" y="4446000"/>
            <a:ext cx="10069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15;p26"/>
          <p:cNvSpPr/>
          <p:nvPr/>
        </p:nvSpPr>
        <p:spPr>
          <a:xfrm>
            <a:off x="7643520" y="4446000"/>
            <a:ext cx="9241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16;p26"/>
          <p:cNvSpPr/>
          <p:nvPr/>
        </p:nvSpPr>
        <p:spPr>
          <a:xfrm>
            <a:off x="2302920" y="4446000"/>
            <a:ext cx="9241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17;p26"/>
          <p:cNvCxnSpPr>
            <a:stCxn id="85" idx="3"/>
          </p:cNvCxnSpPr>
          <p:nvPr/>
        </p:nvCxnSpPr>
        <p:spPr>
          <a:xfrm>
            <a:off x="6008040" y="4617360"/>
            <a:ext cx="1840680" cy="360"/>
          </a:xfrm>
          <a:prstGeom prst="straightConnector1">
            <a:avLst/>
          </a:prstGeom>
          <a:ln w="19050">
            <a:solidFill>
              <a:srgbClr val="ff9900"/>
            </a:solidFill>
            <a:round/>
            <a:tailEnd len="med" type="triangle" w="med"/>
          </a:ln>
        </p:spPr>
      </p:cxnSp>
      <p:cxnSp>
        <p:nvCxnSpPr>
          <p:cNvPr id="89" name="Google Shape;118;p26"/>
          <p:cNvCxnSpPr>
            <a:stCxn id="85" idx="1"/>
            <a:endCxn id="87" idx="3"/>
          </p:cNvCxnSpPr>
          <p:nvPr/>
        </p:nvCxnSpPr>
        <p:spPr>
          <a:xfrm flipH="1">
            <a:off x="3227040" y="4617360"/>
            <a:ext cx="1774440" cy="360"/>
          </a:xfrm>
          <a:prstGeom prst="straightConnector1">
            <a:avLst/>
          </a:prstGeom>
          <a:ln w="19050">
            <a:solidFill>
              <a:srgbClr val="ff9900"/>
            </a:solidFill>
            <a:round/>
            <a:tailEnd len="med" type="triangle" w="med"/>
          </a:ln>
        </p:spPr>
      </p:cxnSp>
      <p:sp>
        <p:nvSpPr>
          <p:cNvPr id="90" name="Google Shape;119;p26"/>
          <p:cNvSpPr/>
          <p:nvPr/>
        </p:nvSpPr>
        <p:spPr>
          <a:xfrm>
            <a:off x="-10080" y="76320"/>
            <a:ext cx="9143640" cy="4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85f4"/>
                </a:solidFill>
                <a:latin typeface="Arial"/>
                <a:ea typeface="Arial"/>
              </a:rPr>
              <a:t>Prioritizing stakeholders (power grid)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20;p26"/>
          <p:cNvSpPr/>
          <p:nvPr/>
        </p:nvSpPr>
        <p:spPr>
          <a:xfrm>
            <a:off x="5040000" y="75456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Google Shape;121;p26"/>
          <p:cNvSpPr/>
          <p:nvPr/>
        </p:nvSpPr>
        <p:spPr>
          <a:xfrm>
            <a:off x="3240000" y="2160000"/>
            <a:ext cx="756720" cy="34272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Investors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Google Shape;122;p26"/>
          <p:cNvSpPr/>
          <p:nvPr/>
        </p:nvSpPr>
        <p:spPr>
          <a:xfrm>
            <a:off x="5040000" y="2357280"/>
            <a:ext cx="879120" cy="34272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Clients &amp; Employees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Google Shape;123;p26"/>
          <p:cNvSpPr/>
          <p:nvPr/>
        </p:nvSpPr>
        <p:spPr>
          <a:xfrm>
            <a:off x="3780000" y="3960000"/>
            <a:ext cx="924120" cy="3427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Receptionist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Google Shape;124;p26"/>
          <p:cNvSpPr/>
          <p:nvPr/>
        </p:nvSpPr>
        <p:spPr>
          <a:xfrm>
            <a:off x="38160" y="902520"/>
            <a:ext cx="1773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25;p26"/>
          <p:cNvSpPr/>
          <p:nvPr/>
        </p:nvSpPr>
        <p:spPr>
          <a:xfrm>
            <a:off x="190440" y="932760"/>
            <a:ext cx="1773720" cy="87984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chemeClr val="dk1"/>
                </a:solidFill>
                <a:latin typeface="Arial"/>
                <a:ea typeface="Arial"/>
              </a:rPr>
              <a:t>Drag each stakeholder’s box to the appropriate place on the power-interest grid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26;p26"/>
          <p:cNvSpPr/>
          <p:nvPr/>
        </p:nvSpPr>
        <p:spPr>
          <a:xfrm>
            <a:off x="5007960" y="4712400"/>
            <a:ext cx="1006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9900"/>
                </a:solidFill>
                <a:latin typeface="Arial"/>
                <a:ea typeface="Arial"/>
              </a:rPr>
              <a:t>Interest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27;p26"/>
          <p:cNvSpPr/>
          <p:nvPr/>
        </p:nvSpPr>
        <p:spPr>
          <a:xfrm>
            <a:off x="1787040" y="2351160"/>
            <a:ext cx="10069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28;p26"/>
          <p:cNvSpPr/>
          <p:nvPr/>
        </p:nvSpPr>
        <p:spPr>
          <a:xfrm>
            <a:off x="7270560" y="1009080"/>
            <a:ext cx="1006920" cy="43092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Landscape Designer/Web Designer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33;p27"/>
          <p:cNvSpPr/>
          <p:nvPr/>
        </p:nvSpPr>
        <p:spPr>
          <a:xfrm>
            <a:off x="573840" y="2380680"/>
            <a:ext cx="1006920" cy="44568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Landscape Designer/Web Designer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34;p27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Keep satisfied (high priority)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35;p27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Manage closely (high effort)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36;p27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Monitor (minimum effort)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137;p27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Show consideration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38;p27"/>
          <p:cNvSpPr/>
          <p:nvPr/>
        </p:nvSpPr>
        <p:spPr>
          <a:xfrm rot="16200000">
            <a:off x="1463040" y="2476080"/>
            <a:ext cx="83412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aa84f"/>
                </a:solidFill>
                <a:latin typeface="Roboto Medium"/>
                <a:ea typeface="Roboto Medium"/>
              </a:rPr>
              <a:t>Power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39;p27"/>
          <p:cNvSpPr/>
          <p:nvPr/>
        </p:nvSpPr>
        <p:spPr>
          <a:xfrm>
            <a:off x="1311120" y="602640"/>
            <a:ext cx="122004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 Medium"/>
                <a:ea typeface="Roboto Medium"/>
              </a:rPr>
              <a:t>high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40;p27"/>
          <p:cNvSpPr/>
          <p:nvPr/>
        </p:nvSpPr>
        <p:spPr>
          <a:xfrm>
            <a:off x="1311120" y="4208040"/>
            <a:ext cx="122004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 Medium"/>
                <a:ea typeface="Roboto Medium"/>
              </a:rPr>
              <a:t>low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41;p27"/>
          <p:cNvCxnSpPr/>
          <p:nvPr/>
        </p:nvCxnSpPr>
        <p:spPr>
          <a:xfrm flipV="1">
            <a:off x="2283480" y="993240"/>
            <a:ext cx="360" cy="1477080"/>
          </a:xfrm>
          <a:prstGeom prst="straightConnector1">
            <a:avLst/>
          </a:prstGeom>
          <a:ln w="19050">
            <a:solidFill>
              <a:srgbClr val="6aa84f"/>
            </a:solidFill>
            <a:round/>
            <a:tailEnd len="med" type="triangle" w="med"/>
          </a:ln>
        </p:spPr>
      </p:cxnSp>
      <p:cxnSp>
        <p:nvCxnSpPr>
          <p:cNvPr id="109" name="Google Shape;142;p27"/>
          <p:cNvCxnSpPr/>
          <p:nvPr/>
        </p:nvCxnSpPr>
        <p:spPr>
          <a:xfrm>
            <a:off x="2283480" y="2694960"/>
            <a:ext cx="360" cy="1543320"/>
          </a:xfrm>
          <a:prstGeom prst="straightConnector1">
            <a:avLst/>
          </a:prstGeom>
          <a:ln w="19050">
            <a:solidFill>
              <a:srgbClr val="6aa84f"/>
            </a:solidFill>
            <a:round/>
            <a:tailEnd len="med" type="triangle" w="med"/>
          </a:ln>
        </p:spPr>
      </p:cxnSp>
      <p:sp>
        <p:nvSpPr>
          <p:cNvPr id="110" name="Google Shape;143;p27"/>
          <p:cNvSpPr/>
          <p:nvPr/>
        </p:nvSpPr>
        <p:spPr>
          <a:xfrm>
            <a:off x="5001120" y="4446000"/>
            <a:ext cx="10069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44;p27"/>
          <p:cNvSpPr/>
          <p:nvPr/>
        </p:nvSpPr>
        <p:spPr>
          <a:xfrm>
            <a:off x="7643520" y="4446000"/>
            <a:ext cx="9241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45;p27"/>
          <p:cNvSpPr/>
          <p:nvPr/>
        </p:nvSpPr>
        <p:spPr>
          <a:xfrm>
            <a:off x="2302920" y="4446000"/>
            <a:ext cx="9241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Google Shape;146;p27"/>
          <p:cNvCxnSpPr>
            <a:stCxn id="110" idx="3"/>
          </p:cNvCxnSpPr>
          <p:nvPr/>
        </p:nvCxnSpPr>
        <p:spPr>
          <a:xfrm>
            <a:off x="6008040" y="4617360"/>
            <a:ext cx="1840680" cy="360"/>
          </a:xfrm>
          <a:prstGeom prst="straightConnector1">
            <a:avLst/>
          </a:prstGeom>
          <a:ln w="19050">
            <a:solidFill>
              <a:srgbClr val="ff9900"/>
            </a:solidFill>
            <a:round/>
            <a:tailEnd len="med" type="triangle" w="med"/>
          </a:ln>
        </p:spPr>
      </p:cxnSp>
      <p:cxnSp>
        <p:nvCxnSpPr>
          <p:cNvPr id="114" name="Google Shape;147;p27"/>
          <p:cNvCxnSpPr>
            <a:stCxn id="110" idx="1"/>
            <a:endCxn id="112" idx="3"/>
          </p:cNvCxnSpPr>
          <p:nvPr/>
        </p:nvCxnSpPr>
        <p:spPr>
          <a:xfrm flipH="1">
            <a:off x="3227040" y="4617360"/>
            <a:ext cx="1774440" cy="360"/>
          </a:xfrm>
          <a:prstGeom prst="straightConnector1">
            <a:avLst/>
          </a:prstGeom>
          <a:ln w="19050">
            <a:solidFill>
              <a:srgbClr val="ff9900"/>
            </a:solidFill>
            <a:round/>
            <a:tailEnd len="med" type="triangle" w="med"/>
          </a:ln>
        </p:spPr>
      </p:cxnSp>
      <p:sp>
        <p:nvSpPr>
          <p:cNvPr id="115" name="Google Shape;148;p27"/>
          <p:cNvSpPr/>
          <p:nvPr/>
        </p:nvSpPr>
        <p:spPr>
          <a:xfrm>
            <a:off x="673200" y="190908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Google Shape;149;p27"/>
          <p:cNvSpPr/>
          <p:nvPr/>
        </p:nvSpPr>
        <p:spPr>
          <a:xfrm>
            <a:off x="699120" y="3477960"/>
            <a:ext cx="756720" cy="34272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Investors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Google Shape;150;p27"/>
          <p:cNvSpPr/>
          <p:nvPr/>
        </p:nvSpPr>
        <p:spPr>
          <a:xfrm>
            <a:off x="637920" y="2955240"/>
            <a:ext cx="879120" cy="34272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Clients &amp; Employees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Google Shape;151;p27"/>
          <p:cNvSpPr/>
          <p:nvPr/>
        </p:nvSpPr>
        <p:spPr>
          <a:xfrm>
            <a:off x="615240" y="4001040"/>
            <a:ext cx="924120" cy="3427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Receptionist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Google Shape;152;p27"/>
          <p:cNvSpPr/>
          <p:nvPr/>
        </p:nvSpPr>
        <p:spPr>
          <a:xfrm>
            <a:off x="38160" y="902520"/>
            <a:ext cx="1773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53;p27"/>
          <p:cNvSpPr/>
          <p:nvPr/>
        </p:nvSpPr>
        <p:spPr>
          <a:xfrm>
            <a:off x="5007960" y="4712400"/>
            <a:ext cx="1006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9900"/>
                </a:solidFill>
                <a:latin typeface="Arial"/>
                <a:ea typeface="Arial"/>
              </a:rPr>
              <a:t>Interest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54;p27"/>
          <p:cNvSpPr/>
          <p:nvPr/>
        </p:nvSpPr>
        <p:spPr>
          <a:xfrm>
            <a:off x="1787040" y="2351160"/>
            <a:ext cx="10069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666666"/>
                </a:solidFill>
                <a:latin typeface="Roboto Medium"/>
                <a:ea typeface="Roboto Medium"/>
              </a:rPr>
              <a:t>med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55;p27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56;p27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57;p27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58;p27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59;p27"/>
          <p:cNvSpPr/>
          <p:nvPr/>
        </p:nvSpPr>
        <p:spPr>
          <a:xfrm>
            <a:off x="122040" y="155520"/>
            <a:ext cx="19414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cccccc"/>
                </a:solidFill>
                <a:latin typeface="Arial"/>
                <a:ea typeface="Arial"/>
              </a:rPr>
              <a:t>EXAMPLE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60;p27"/>
          <p:cNvSpPr/>
          <p:nvPr/>
        </p:nvSpPr>
        <p:spPr>
          <a:xfrm>
            <a:off x="-10080" y="76320"/>
            <a:ext cx="9143640" cy="4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85f4"/>
                </a:solidFill>
                <a:latin typeface="Arial"/>
                <a:ea typeface="Arial"/>
              </a:rPr>
              <a:t>Prioritizing stakeholders (power grid)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61;p27"/>
          <p:cNvSpPr/>
          <p:nvPr/>
        </p:nvSpPr>
        <p:spPr>
          <a:xfrm>
            <a:off x="564480" y="360000"/>
            <a:ext cx="8795520" cy="4639320"/>
          </a:xfrm>
          <a:prstGeom prst="rect">
            <a:avLst/>
          </a:prstGeom>
          <a:solidFill>
            <a:srgbClr val="ffffff">
              <a:alpha val="87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62;p27"/>
          <p:cNvSpPr/>
          <p:nvPr/>
        </p:nvSpPr>
        <p:spPr>
          <a:xfrm>
            <a:off x="154080" y="932760"/>
            <a:ext cx="1877400" cy="879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Pro tip: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You can move stakeholders higher or lower (or more to the left or right) within each box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63;p27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64;p27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65;p27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66;p27"/>
          <p:cNvSpPr/>
          <p:nvPr/>
        </p:nvSpPr>
        <p:spPr>
          <a:xfrm>
            <a:off x="5460120" y="257580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71;p28"/>
          <p:cNvSpPr/>
          <p:nvPr/>
        </p:nvSpPr>
        <p:spPr>
          <a:xfrm>
            <a:off x="573840" y="2380680"/>
            <a:ext cx="1006920" cy="44568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Landscape Designer/Web Designer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72;p28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Keep satisfied (high priority)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73;p28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Manage closely (high effort)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74;p28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Monitor (minimum effort)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75;p28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Show consideration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76;p28"/>
          <p:cNvSpPr/>
          <p:nvPr/>
        </p:nvSpPr>
        <p:spPr>
          <a:xfrm rot="16200000">
            <a:off x="1463040" y="2476080"/>
            <a:ext cx="83412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aa84f"/>
                </a:solidFill>
                <a:latin typeface="Roboto Medium"/>
                <a:ea typeface="Roboto Medium"/>
              </a:rPr>
              <a:t>Power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77;p28"/>
          <p:cNvSpPr/>
          <p:nvPr/>
        </p:nvSpPr>
        <p:spPr>
          <a:xfrm>
            <a:off x="1311120" y="602640"/>
            <a:ext cx="122004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 Medium"/>
                <a:ea typeface="Roboto Medium"/>
              </a:rPr>
              <a:t>high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78;p28"/>
          <p:cNvSpPr/>
          <p:nvPr/>
        </p:nvSpPr>
        <p:spPr>
          <a:xfrm>
            <a:off x="1311120" y="4208040"/>
            <a:ext cx="122004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 Medium"/>
                <a:ea typeface="Roboto Medium"/>
              </a:rPr>
              <a:t>low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Google Shape;179;p28"/>
          <p:cNvCxnSpPr/>
          <p:nvPr/>
        </p:nvCxnSpPr>
        <p:spPr>
          <a:xfrm flipV="1">
            <a:off x="2283480" y="993240"/>
            <a:ext cx="360" cy="1477080"/>
          </a:xfrm>
          <a:prstGeom prst="straightConnector1">
            <a:avLst/>
          </a:prstGeom>
          <a:ln w="19050">
            <a:solidFill>
              <a:srgbClr val="6aa84f"/>
            </a:solidFill>
            <a:round/>
            <a:tailEnd len="med" type="triangle" w="med"/>
          </a:ln>
        </p:spPr>
      </p:cxnSp>
      <p:cxnSp>
        <p:nvCxnSpPr>
          <p:cNvPr id="143" name="Google Shape;180;p28"/>
          <p:cNvCxnSpPr/>
          <p:nvPr/>
        </p:nvCxnSpPr>
        <p:spPr>
          <a:xfrm>
            <a:off x="2283480" y="2694960"/>
            <a:ext cx="360" cy="1543320"/>
          </a:xfrm>
          <a:prstGeom prst="straightConnector1">
            <a:avLst/>
          </a:prstGeom>
          <a:ln w="19050">
            <a:solidFill>
              <a:srgbClr val="6aa84f"/>
            </a:solidFill>
            <a:round/>
            <a:tailEnd len="med" type="triangle" w="med"/>
          </a:ln>
        </p:spPr>
      </p:cxnSp>
      <p:sp>
        <p:nvSpPr>
          <p:cNvPr id="144" name="Google Shape;181;p28"/>
          <p:cNvSpPr/>
          <p:nvPr/>
        </p:nvSpPr>
        <p:spPr>
          <a:xfrm>
            <a:off x="5001120" y="4446000"/>
            <a:ext cx="10069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82;p28"/>
          <p:cNvSpPr/>
          <p:nvPr/>
        </p:nvSpPr>
        <p:spPr>
          <a:xfrm>
            <a:off x="7643520" y="4446000"/>
            <a:ext cx="9241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83;p28"/>
          <p:cNvSpPr/>
          <p:nvPr/>
        </p:nvSpPr>
        <p:spPr>
          <a:xfrm>
            <a:off x="2302920" y="4446000"/>
            <a:ext cx="9241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7" name="Google Shape;184;p28"/>
          <p:cNvCxnSpPr>
            <a:stCxn id="144" idx="3"/>
          </p:cNvCxnSpPr>
          <p:nvPr/>
        </p:nvCxnSpPr>
        <p:spPr>
          <a:xfrm>
            <a:off x="6008040" y="4617360"/>
            <a:ext cx="1840680" cy="360"/>
          </a:xfrm>
          <a:prstGeom prst="straightConnector1">
            <a:avLst/>
          </a:prstGeom>
          <a:ln w="19050">
            <a:solidFill>
              <a:srgbClr val="ff9900"/>
            </a:solidFill>
            <a:round/>
            <a:tailEnd len="med" type="triangle" w="med"/>
          </a:ln>
        </p:spPr>
      </p:cxnSp>
      <p:cxnSp>
        <p:nvCxnSpPr>
          <p:cNvPr id="148" name="Google Shape;185;p28"/>
          <p:cNvCxnSpPr>
            <a:stCxn id="144" idx="1"/>
            <a:endCxn id="146" idx="3"/>
          </p:cNvCxnSpPr>
          <p:nvPr/>
        </p:nvCxnSpPr>
        <p:spPr>
          <a:xfrm flipH="1">
            <a:off x="3227040" y="4617360"/>
            <a:ext cx="1774440" cy="360"/>
          </a:xfrm>
          <a:prstGeom prst="straightConnector1">
            <a:avLst/>
          </a:prstGeom>
          <a:ln w="19050">
            <a:solidFill>
              <a:srgbClr val="ff9900"/>
            </a:solidFill>
            <a:round/>
            <a:tailEnd len="med" type="triangle" w="med"/>
          </a:ln>
        </p:spPr>
      </p:cxnSp>
      <p:sp>
        <p:nvSpPr>
          <p:cNvPr id="149" name="Google Shape;186;p28"/>
          <p:cNvSpPr/>
          <p:nvPr/>
        </p:nvSpPr>
        <p:spPr>
          <a:xfrm>
            <a:off x="673200" y="190908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Google Shape;187;p28"/>
          <p:cNvSpPr/>
          <p:nvPr/>
        </p:nvSpPr>
        <p:spPr>
          <a:xfrm>
            <a:off x="699120" y="3477960"/>
            <a:ext cx="756720" cy="34272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Investors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Google Shape;188;p28"/>
          <p:cNvSpPr/>
          <p:nvPr/>
        </p:nvSpPr>
        <p:spPr>
          <a:xfrm>
            <a:off x="637920" y="2955240"/>
            <a:ext cx="879120" cy="34272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Clients &amp; Employees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Google Shape;189;p28"/>
          <p:cNvSpPr/>
          <p:nvPr/>
        </p:nvSpPr>
        <p:spPr>
          <a:xfrm>
            <a:off x="615240" y="4001040"/>
            <a:ext cx="924120" cy="3427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Receptionist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Google Shape;190;p28"/>
          <p:cNvSpPr/>
          <p:nvPr/>
        </p:nvSpPr>
        <p:spPr>
          <a:xfrm>
            <a:off x="38160" y="902520"/>
            <a:ext cx="1773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191;p28"/>
          <p:cNvSpPr/>
          <p:nvPr/>
        </p:nvSpPr>
        <p:spPr>
          <a:xfrm>
            <a:off x="5007960" y="4712400"/>
            <a:ext cx="1006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9900"/>
                </a:solidFill>
                <a:latin typeface="Arial"/>
                <a:ea typeface="Arial"/>
              </a:rPr>
              <a:t>Interest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192;p28"/>
          <p:cNvSpPr/>
          <p:nvPr/>
        </p:nvSpPr>
        <p:spPr>
          <a:xfrm>
            <a:off x="1787040" y="2351160"/>
            <a:ext cx="10069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666666"/>
                </a:solidFill>
                <a:latin typeface="Roboto Medium"/>
                <a:ea typeface="Roboto Medium"/>
              </a:rPr>
              <a:t>med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193;p28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Google Shape;194;p28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Google Shape;195;p28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Google Shape;196;p28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197;p28"/>
          <p:cNvSpPr/>
          <p:nvPr/>
        </p:nvSpPr>
        <p:spPr>
          <a:xfrm>
            <a:off x="122040" y="155520"/>
            <a:ext cx="19414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cccccc"/>
                </a:solidFill>
                <a:latin typeface="Arial"/>
                <a:ea typeface="Arial"/>
              </a:rPr>
              <a:t>EXAMPLE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198;p28"/>
          <p:cNvSpPr/>
          <p:nvPr/>
        </p:nvSpPr>
        <p:spPr>
          <a:xfrm>
            <a:off x="-10080" y="76320"/>
            <a:ext cx="9143640" cy="4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85f4"/>
                </a:solidFill>
                <a:latin typeface="Arial"/>
                <a:ea typeface="Arial"/>
              </a:rPr>
              <a:t>Prioritizing stakeholders (power grid)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99;p28"/>
          <p:cNvSpPr/>
          <p:nvPr/>
        </p:nvSpPr>
        <p:spPr>
          <a:xfrm>
            <a:off x="395280" y="522360"/>
            <a:ext cx="8795520" cy="4620960"/>
          </a:xfrm>
          <a:prstGeom prst="rect">
            <a:avLst/>
          </a:prstGeom>
          <a:solidFill>
            <a:srgbClr val="ffffff">
              <a:alpha val="87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00;p28"/>
          <p:cNvSpPr/>
          <p:nvPr/>
        </p:nvSpPr>
        <p:spPr>
          <a:xfrm>
            <a:off x="154080" y="932760"/>
            <a:ext cx="1877400" cy="879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Pro tip: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You can move stakeholders higher or lower (or more to the left or right) within each box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01;p28"/>
          <p:cNvSpPr/>
          <p:nvPr/>
        </p:nvSpPr>
        <p:spPr>
          <a:xfrm>
            <a:off x="2887920" y="104616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Google Shape;202;p28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203;p28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04;p28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05;p28"/>
          <p:cNvSpPr/>
          <p:nvPr/>
        </p:nvSpPr>
        <p:spPr>
          <a:xfrm>
            <a:off x="5460120" y="257580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210;p29"/>
          <p:cNvSpPr/>
          <p:nvPr/>
        </p:nvSpPr>
        <p:spPr>
          <a:xfrm>
            <a:off x="573840" y="2380680"/>
            <a:ext cx="1006920" cy="44568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Landscape Designer/Web Designer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Google Shape;211;p29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Keep satisfied (high priority)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Google Shape;212;p29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Manage closely (high effort)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213;p29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Monitor (minimum effort)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Google Shape;214;p29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Show consideration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Google Shape;215;p29"/>
          <p:cNvSpPr/>
          <p:nvPr/>
        </p:nvSpPr>
        <p:spPr>
          <a:xfrm rot="16200000">
            <a:off x="1463040" y="2476080"/>
            <a:ext cx="83412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aa84f"/>
                </a:solidFill>
                <a:latin typeface="Roboto Medium"/>
                <a:ea typeface="Roboto Medium"/>
              </a:rPr>
              <a:t>Power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216;p29"/>
          <p:cNvSpPr/>
          <p:nvPr/>
        </p:nvSpPr>
        <p:spPr>
          <a:xfrm>
            <a:off x="1311120" y="602640"/>
            <a:ext cx="122004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 Medium"/>
                <a:ea typeface="Roboto Medium"/>
              </a:rPr>
              <a:t>high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17;p29"/>
          <p:cNvSpPr/>
          <p:nvPr/>
        </p:nvSpPr>
        <p:spPr>
          <a:xfrm>
            <a:off x="1311120" y="4208040"/>
            <a:ext cx="122004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 Medium"/>
                <a:ea typeface="Roboto Medium"/>
              </a:rPr>
              <a:t>low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7" name="Google Shape;218;p29"/>
          <p:cNvCxnSpPr/>
          <p:nvPr/>
        </p:nvCxnSpPr>
        <p:spPr>
          <a:xfrm flipV="1">
            <a:off x="2283480" y="993240"/>
            <a:ext cx="360" cy="1477080"/>
          </a:xfrm>
          <a:prstGeom prst="straightConnector1">
            <a:avLst/>
          </a:prstGeom>
          <a:ln w="19050">
            <a:solidFill>
              <a:srgbClr val="6aa84f"/>
            </a:solidFill>
            <a:round/>
            <a:tailEnd len="med" type="triangle" w="med"/>
          </a:ln>
        </p:spPr>
      </p:cxnSp>
      <p:cxnSp>
        <p:nvCxnSpPr>
          <p:cNvPr id="178" name="Google Shape;219;p29"/>
          <p:cNvCxnSpPr/>
          <p:nvPr/>
        </p:nvCxnSpPr>
        <p:spPr>
          <a:xfrm>
            <a:off x="2283480" y="2694960"/>
            <a:ext cx="360" cy="1543320"/>
          </a:xfrm>
          <a:prstGeom prst="straightConnector1">
            <a:avLst/>
          </a:prstGeom>
          <a:ln w="19050">
            <a:solidFill>
              <a:srgbClr val="6aa84f"/>
            </a:solidFill>
            <a:round/>
            <a:tailEnd len="med" type="triangle" w="med"/>
          </a:ln>
        </p:spPr>
      </p:cxnSp>
      <p:sp>
        <p:nvSpPr>
          <p:cNvPr id="179" name="Google Shape;220;p29"/>
          <p:cNvSpPr/>
          <p:nvPr/>
        </p:nvSpPr>
        <p:spPr>
          <a:xfrm>
            <a:off x="5001120" y="4446000"/>
            <a:ext cx="10069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Google Shape;221;p29"/>
          <p:cNvSpPr/>
          <p:nvPr/>
        </p:nvSpPr>
        <p:spPr>
          <a:xfrm>
            <a:off x="7643520" y="4446000"/>
            <a:ext cx="9241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22;p29"/>
          <p:cNvSpPr/>
          <p:nvPr/>
        </p:nvSpPr>
        <p:spPr>
          <a:xfrm>
            <a:off x="2302920" y="4446000"/>
            <a:ext cx="9241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Google Shape;223;p29"/>
          <p:cNvCxnSpPr>
            <a:stCxn id="179" idx="3"/>
          </p:cNvCxnSpPr>
          <p:nvPr/>
        </p:nvCxnSpPr>
        <p:spPr>
          <a:xfrm>
            <a:off x="6008040" y="4617360"/>
            <a:ext cx="1840680" cy="360"/>
          </a:xfrm>
          <a:prstGeom prst="straightConnector1">
            <a:avLst/>
          </a:prstGeom>
          <a:ln w="19050">
            <a:solidFill>
              <a:srgbClr val="ff9900"/>
            </a:solidFill>
            <a:round/>
            <a:tailEnd len="med" type="triangle" w="med"/>
          </a:ln>
        </p:spPr>
      </p:cxnSp>
      <p:cxnSp>
        <p:nvCxnSpPr>
          <p:cNvPr id="183" name="Google Shape;224;p29"/>
          <p:cNvCxnSpPr>
            <a:stCxn id="179" idx="1"/>
            <a:endCxn id="181" idx="3"/>
          </p:cNvCxnSpPr>
          <p:nvPr/>
        </p:nvCxnSpPr>
        <p:spPr>
          <a:xfrm flipH="1">
            <a:off x="3227040" y="4617360"/>
            <a:ext cx="1774440" cy="360"/>
          </a:xfrm>
          <a:prstGeom prst="straightConnector1">
            <a:avLst/>
          </a:prstGeom>
          <a:ln w="19050">
            <a:solidFill>
              <a:srgbClr val="ff9900"/>
            </a:solidFill>
            <a:round/>
            <a:tailEnd len="med" type="triangle" w="med"/>
          </a:ln>
        </p:spPr>
      </p:cxnSp>
      <p:sp>
        <p:nvSpPr>
          <p:cNvPr id="184" name="Google Shape;225;p29"/>
          <p:cNvSpPr/>
          <p:nvPr/>
        </p:nvSpPr>
        <p:spPr>
          <a:xfrm>
            <a:off x="673200" y="190908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Google Shape;226;p29"/>
          <p:cNvSpPr/>
          <p:nvPr/>
        </p:nvSpPr>
        <p:spPr>
          <a:xfrm>
            <a:off x="699120" y="3477960"/>
            <a:ext cx="756720" cy="34272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Investors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Google Shape;227;p29"/>
          <p:cNvSpPr/>
          <p:nvPr/>
        </p:nvSpPr>
        <p:spPr>
          <a:xfrm>
            <a:off x="637920" y="2955240"/>
            <a:ext cx="879120" cy="34272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Clients &amp; Employees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Google Shape;228;p29"/>
          <p:cNvSpPr/>
          <p:nvPr/>
        </p:nvSpPr>
        <p:spPr>
          <a:xfrm>
            <a:off x="615240" y="4001040"/>
            <a:ext cx="924120" cy="3427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Receptionist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Google Shape;229;p29"/>
          <p:cNvSpPr/>
          <p:nvPr/>
        </p:nvSpPr>
        <p:spPr>
          <a:xfrm>
            <a:off x="38160" y="902520"/>
            <a:ext cx="1773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Google Shape;230;p29"/>
          <p:cNvSpPr/>
          <p:nvPr/>
        </p:nvSpPr>
        <p:spPr>
          <a:xfrm>
            <a:off x="5007960" y="4712400"/>
            <a:ext cx="10069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9900"/>
                </a:solidFill>
                <a:latin typeface="Arial"/>
                <a:ea typeface="Arial"/>
              </a:rPr>
              <a:t>Interest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31;p29"/>
          <p:cNvSpPr/>
          <p:nvPr/>
        </p:nvSpPr>
        <p:spPr>
          <a:xfrm>
            <a:off x="1787040" y="2351160"/>
            <a:ext cx="10069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666666"/>
                </a:solidFill>
                <a:latin typeface="Roboto Medium"/>
                <a:ea typeface="Roboto Medium"/>
              </a:rPr>
              <a:t>med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32;p29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33;p29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Google Shape;234;p29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235;p29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36;p29"/>
          <p:cNvSpPr/>
          <p:nvPr/>
        </p:nvSpPr>
        <p:spPr>
          <a:xfrm>
            <a:off x="122040" y="155520"/>
            <a:ext cx="19414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cccccc"/>
                </a:solidFill>
                <a:latin typeface="Arial"/>
                <a:ea typeface="Arial"/>
              </a:rPr>
              <a:t>EXAMPLE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37;p29"/>
          <p:cNvSpPr/>
          <p:nvPr/>
        </p:nvSpPr>
        <p:spPr>
          <a:xfrm>
            <a:off x="-10080" y="76320"/>
            <a:ext cx="9143640" cy="4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85f4"/>
                </a:solidFill>
                <a:latin typeface="Arial"/>
                <a:ea typeface="Arial"/>
              </a:rPr>
              <a:t>Prioritizing stakeholders (power grid)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38;p29"/>
          <p:cNvSpPr/>
          <p:nvPr/>
        </p:nvSpPr>
        <p:spPr>
          <a:xfrm>
            <a:off x="280440" y="522360"/>
            <a:ext cx="8795520" cy="4567320"/>
          </a:xfrm>
          <a:prstGeom prst="rect">
            <a:avLst/>
          </a:prstGeom>
          <a:solidFill>
            <a:srgbClr val="ffffff">
              <a:alpha val="87000"/>
            </a:srgbClr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Google Shape;239;p29"/>
          <p:cNvSpPr/>
          <p:nvPr/>
        </p:nvSpPr>
        <p:spPr>
          <a:xfrm>
            <a:off x="154080" y="932760"/>
            <a:ext cx="1877400" cy="879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Pro tip: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You can move stakeholders higher or lower (or more to the left or right) within each box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240;p29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Google Shape;241;p29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Google Shape;242;p29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Google Shape;243;p29"/>
          <p:cNvSpPr/>
          <p:nvPr/>
        </p:nvSpPr>
        <p:spPr>
          <a:xfrm>
            <a:off x="5460120" y="2575800"/>
            <a:ext cx="2817360" cy="1867680"/>
          </a:xfrm>
          <a:prstGeom prst="rect">
            <a:avLst/>
          </a:prstGeom>
          <a:noFill/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Google Shape;244;p29"/>
          <p:cNvSpPr/>
          <p:nvPr/>
        </p:nvSpPr>
        <p:spPr>
          <a:xfrm>
            <a:off x="2887920" y="104616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Google Shape;245;p29"/>
          <p:cNvSpPr/>
          <p:nvPr/>
        </p:nvSpPr>
        <p:spPr>
          <a:xfrm>
            <a:off x="4824000" y="205632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IN" sz="9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2024-11-12T23:11:02Z</dcterms:modified>
  <cp:revision>5</cp:revision>
  <dc:subject/>
  <dc:title/>
</cp:coreProperties>
</file>