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Nunito"/>
      <p:regular r:id="rId35"/>
      <p:bold r:id="rId36"/>
      <p:italic r:id="rId37"/>
      <p:boldItalic r:id="rId38"/>
    </p:embeddedFont>
    <p:embeddedFont>
      <p:font typeface="PT Sans Narrow"/>
      <p:regular r:id="rId39"/>
      <p:bold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PTSansNarrow-regular.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018da872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018da872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018da872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018da872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018da872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018da872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018da872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018da872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028a33f4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028a33f4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018da87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018da87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018da872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018da872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018da872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018da872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028a33f4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e028a33f4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018da872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018da872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f5e093d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f5e093d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018da872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018da872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028a33f4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028a33f4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028a33f4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028a33f4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028a33f4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028a33f4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028a33f4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028a33f4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03c5b90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03c5b90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018da872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018da872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03c5b90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03c5b90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018da872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018da872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018da872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018da872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018da87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018da87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018da872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018da87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018da87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018da87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103300" y="2738364"/>
            <a:ext cx="7136700" cy="1022400"/>
          </a:xfrm>
          <a:prstGeom prst="rect">
            <a:avLst/>
          </a:prstGeom>
        </p:spPr>
        <p:txBody>
          <a:bodyPr anchorCtr="0" anchor="b" bIns="91425" lIns="91425" spcFirstLastPara="1" rIns="91425" wrap="square" tIns="91425">
            <a:noAutofit/>
          </a:bodyPr>
          <a:lstStyle/>
          <a:p>
            <a:pPr indent="-408214" lvl="0" marL="0" marR="0" rtl="0" algn="ctr">
              <a:spcBef>
                <a:spcPts val="0"/>
              </a:spcBef>
              <a:spcAft>
                <a:spcPts val="0"/>
              </a:spcAft>
              <a:buSzPts val="990"/>
              <a:buNone/>
            </a:pPr>
            <a:r>
              <a:rPr lang="en-GB" sz="5360"/>
              <a:t>Data Structures a</a:t>
            </a:r>
            <a:r>
              <a:rPr lang="en-GB" sz="5360"/>
              <a:t>nd Algorithms</a:t>
            </a:r>
            <a:endParaRPr sz="5360"/>
          </a:p>
          <a:p>
            <a:pPr indent="0" lvl="0" marL="0" rtl="0" algn="ctr">
              <a:spcBef>
                <a:spcPts val="0"/>
              </a:spcBef>
              <a:spcAft>
                <a:spcPts val="0"/>
              </a:spcAft>
              <a:buSzPts val="990"/>
              <a:buNone/>
            </a:pPr>
            <a:r>
              <a:t/>
            </a:r>
            <a:endParaRPr sz="53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Most common coding algorithms</a:t>
            </a:r>
            <a:endParaRPr/>
          </a:p>
        </p:txBody>
      </p:sp>
      <p:sp>
        <p:nvSpPr>
          <p:cNvPr id="123" name="Google Shape;123;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GB" sz="6150"/>
              <a:t>1.Binary search</a:t>
            </a:r>
            <a:endParaRPr sz="6150"/>
          </a:p>
          <a:p>
            <a:pPr indent="0" lvl="0" marL="0" rtl="0" algn="l">
              <a:spcBef>
                <a:spcPts val="1200"/>
              </a:spcBef>
              <a:spcAft>
                <a:spcPts val="0"/>
              </a:spcAft>
              <a:buNone/>
            </a:pPr>
            <a:r>
              <a:rPr lang="en-GB" sz="6150"/>
              <a:t>2. Linear Search</a:t>
            </a:r>
            <a:endParaRPr sz="6150"/>
          </a:p>
          <a:p>
            <a:pPr indent="0" lvl="0" marL="0" rtl="0" algn="l">
              <a:spcBef>
                <a:spcPts val="1200"/>
              </a:spcBef>
              <a:spcAft>
                <a:spcPts val="0"/>
              </a:spcAft>
              <a:buNone/>
            </a:pPr>
            <a:r>
              <a:rPr lang="en-GB" sz="6150"/>
              <a:t>4. Merge sort</a:t>
            </a:r>
            <a:endParaRPr sz="6150"/>
          </a:p>
          <a:p>
            <a:pPr indent="0" lvl="0" marL="0" rtl="0" algn="l">
              <a:spcBef>
                <a:spcPts val="1200"/>
              </a:spcBef>
              <a:spcAft>
                <a:spcPts val="0"/>
              </a:spcAft>
              <a:buNone/>
            </a:pPr>
            <a:r>
              <a:rPr lang="en-GB" sz="6150"/>
              <a:t>5. Quicksort</a:t>
            </a:r>
            <a:endParaRPr sz="6150"/>
          </a:p>
          <a:p>
            <a:pPr indent="0" lvl="0" marL="0" rtl="0" algn="l">
              <a:spcBef>
                <a:spcPts val="1200"/>
              </a:spcBef>
              <a:spcAft>
                <a:spcPts val="0"/>
              </a:spcAft>
              <a:buNone/>
            </a:pPr>
            <a:r>
              <a:rPr lang="en-GB" sz="6150"/>
              <a:t>6.insertion sort</a:t>
            </a:r>
            <a:endParaRPr sz="6150"/>
          </a:p>
          <a:p>
            <a:pPr indent="0" lvl="0" marL="0" rtl="0" algn="l">
              <a:spcBef>
                <a:spcPts val="1200"/>
              </a:spcBef>
              <a:spcAft>
                <a:spcPts val="0"/>
              </a:spcAft>
              <a:buNone/>
            </a:pPr>
            <a:r>
              <a:rPr lang="en-GB" sz="6150"/>
              <a:t>7.Selection sort</a:t>
            </a:r>
            <a:endParaRPr sz="6150"/>
          </a:p>
          <a:p>
            <a:pPr indent="0" lvl="0" marL="0" rtl="0" algn="l">
              <a:spcBef>
                <a:spcPts val="1200"/>
              </a:spcBef>
              <a:spcAft>
                <a:spcPts val="0"/>
              </a:spcAft>
              <a:buNone/>
            </a:pPr>
            <a:r>
              <a:rPr lang="en-GB" sz="6150"/>
              <a:t>8.Heap sort</a:t>
            </a:r>
            <a:endParaRPr sz="615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191050"/>
            <a:ext cx="8520600" cy="70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Array Data Structure</a:t>
            </a:r>
            <a:endParaRPr/>
          </a:p>
        </p:txBody>
      </p:sp>
      <p:sp>
        <p:nvSpPr>
          <p:cNvPr id="129" name="Google Shape;129;p23"/>
          <p:cNvSpPr txBox="1"/>
          <p:nvPr>
            <p:ph idx="1" type="body"/>
          </p:nvPr>
        </p:nvSpPr>
        <p:spPr>
          <a:xfrm>
            <a:off x="311700" y="896350"/>
            <a:ext cx="8520600" cy="367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 array is a linear data structure. It is a collection of items of same data type(int, float, boolean, string)</a:t>
            </a:r>
            <a:endParaRPr/>
          </a:p>
          <a:p>
            <a:pPr indent="0" lvl="0" marL="0" rtl="0" algn="l">
              <a:spcBef>
                <a:spcPts val="1200"/>
              </a:spcBef>
              <a:spcAft>
                <a:spcPts val="0"/>
              </a:spcAft>
              <a:buNone/>
            </a:pPr>
            <a:r>
              <a:rPr lang="en-GB"/>
              <a:t>It hold upto N items</a:t>
            </a:r>
            <a:endParaRPr/>
          </a:p>
          <a:p>
            <a:pPr indent="0" lvl="0" marL="0" rtl="0" algn="l">
              <a:spcBef>
                <a:spcPts val="1200"/>
              </a:spcBef>
              <a:spcAft>
                <a:spcPts val="1200"/>
              </a:spcAft>
              <a:buNone/>
            </a:pPr>
            <a:r>
              <a:rPr lang="en-GB"/>
              <a:t>.</a:t>
            </a:r>
            <a:endParaRPr/>
          </a:p>
        </p:txBody>
      </p:sp>
      <p:pic>
        <p:nvPicPr>
          <p:cNvPr id="130" name="Google Shape;130;p23"/>
          <p:cNvPicPr preferRelativeResize="0"/>
          <p:nvPr/>
        </p:nvPicPr>
        <p:blipFill>
          <a:blip r:embed="rId3">
            <a:alphaModFix/>
          </a:blip>
          <a:stretch>
            <a:fillRect/>
          </a:stretch>
        </p:blipFill>
        <p:spPr>
          <a:xfrm>
            <a:off x="1381425" y="2659925"/>
            <a:ext cx="6833501" cy="223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we use arrays?</a:t>
            </a:r>
            <a:endParaRPr/>
          </a:p>
        </p:txBody>
      </p:sp>
      <p:sp>
        <p:nvSpPr>
          <p:cNvPr id="136" name="Google Shape;136;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store large number of elements under a single variable name.</a:t>
            </a:r>
            <a:endParaRPr/>
          </a:p>
          <a:p>
            <a:pPr indent="0" lvl="0" marL="0" rtl="0" algn="l">
              <a:spcBef>
                <a:spcPts val="1200"/>
              </a:spcBef>
              <a:spcAft>
                <a:spcPts val="1200"/>
              </a:spcAft>
              <a:buNone/>
            </a:pPr>
            <a:r>
              <a:t/>
            </a:r>
            <a:endParaRPr/>
          </a:p>
        </p:txBody>
      </p:sp>
      <p:pic>
        <p:nvPicPr>
          <p:cNvPr id="137" name="Google Shape;137;p24"/>
          <p:cNvPicPr preferRelativeResize="0"/>
          <p:nvPr/>
        </p:nvPicPr>
        <p:blipFill>
          <a:blip r:embed="rId3">
            <a:alphaModFix/>
          </a:blip>
          <a:stretch>
            <a:fillRect/>
          </a:stretch>
        </p:blipFill>
        <p:spPr>
          <a:xfrm>
            <a:off x="2083250" y="2052000"/>
            <a:ext cx="4095750" cy="133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access elements in array?</a:t>
            </a:r>
            <a:endParaRPr/>
          </a:p>
          <a:p>
            <a:pPr indent="0" lvl="0" marL="0" rtl="0" algn="l">
              <a:spcBef>
                <a:spcPts val="0"/>
              </a:spcBef>
              <a:spcAft>
                <a:spcPts val="0"/>
              </a:spcAft>
              <a:buNone/>
            </a:pPr>
            <a:r>
              <a:t/>
            </a:r>
            <a:endParaRPr/>
          </a:p>
        </p:txBody>
      </p:sp>
      <p:sp>
        <p:nvSpPr>
          <p:cNvPr id="143" name="Google Shape;143;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Every element of an array can accessed through its index. </a:t>
            </a:r>
            <a:endParaRPr/>
          </a:p>
          <a:p>
            <a:pPr indent="0" lvl="0" marL="0" rtl="0" algn="l">
              <a:spcBef>
                <a:spcPts val="1200"/>
              </a:spcBef>
              <a:spcAft>
                <a:spcPts val="1200"/>
              </a:spcAft>
              <a:buClr>
                <a:schemeClr val="dk1"/>
              </a:buClr>
              <a:buSzPts val="1100"/>
              <a:buFont typeface="Arial"/>
              <a:buNone/>
            </a:pPr>
            <a:r>
              <a:rPr lang="en-GB"/>
              <a:t>Index of array always starts with 0 and ends at N-1.</a:t>
            </a:r>
            <a:endParaRPr/>
          </a:p>
        </p:txBody>
      </p:sp>
      <p:pic>
        <p:nvPicPr>
          <p:cNvPr id="144" name="Google Shape;144;p25"/>
          <p:cNvPicPr preferRelativeResize="0"/>
          <p:nvPr/>
        </p:nvPicPr>
        <p:blipFill>
          <a:blip r:embed="rId3">
            <a:alphaModFix/>
          </a:blip>
          <a:stretch>
            <a:fillRect/>
          </a:stretch>
        </p:blipFill>
        <p:spPr>
          <a:xfrm>
            <a:off x="860375" y="2248475"/>
            <a:ext cx="6276975" cy="185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Array Capacity VS Array Length</a:t>
            </a:r>
            <a:endParaRPr/>
          </a:p>
        </p:txBody>
      </p:sp>
      <p:sp>
        <p:nvSpPr>
          <p:cNvPr id="150" name="Google Shape;150;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Number of element an array can hold is called its capacity of array.</a:t>
            </a:r>
            <a:endParaRPr/>
          </a:p>
          <a:p>
            <a:pPr indent="0" lvl="0" marL="0" rtl="0" algn="l">
              <a:spcBef>
                <a:spcPts val="1200"/>
              </a:spcBef>
              <a:spcAft>
                <a:spcPts val="0"/>
              </a:spcAft>
              <a:buNone/>
            </a:pPr>
            <a:r>
              <a:rPr lang="en-GB"/>
              <a:t>Arr[6] = [1,2,3,4,5,6]</a:t>
            </a:r>
            <a:endParaRPr/>
          </a:p>
          <a:p>
            <a:pPr indent="0" lvl="0" marL="0" rtl="0" algn="l">
              <a:spcBef>
                <a:spcPts val="1200"/>
              </a:spcBef>
              <a:spcAft>
                <a:spcPts val="0"/>
              </a:spcAft>
              <a:buNone/>
            </a:pPr>
            <a:r>
              <a:rPr lang="en-GB"/>
              <a:t>arr= [1,2,3,4,5,6]</a:t>
            </a:r>
            <a:endParaRPr/>
          </a:p>
          <a:p>
            <a:pPr indent="0" lvl="0" marL="0" rtl="0" algn="l">
              <a:spcBef>
                <a:spcPts val="1200"/>
              </a:spcBef>
              <a:spcAft>
                <a:spcPts val="0"/>
              </a:spcAft>
              <a:buNone/>
            </a:pPr>
            <a:r>
              <a:rPr lang="en-GB"/>
              <a:t>Number of elements currently in an array is called length of array.</a:t>
            </a:r>
            <a:endParaRPr/>
          </a:p>
          <a:p>
            <a:pPr indent="0" lvl="0" marL="0" rtl="0" algn="l">
              <a:spcBef>
                <a:spcPts val="1200"/>
              </a:spcBef>
              <a:spcAft>
                <a:spcPts val="0"/>
              </a:spcAft>
              <a:buNone/>
            </a:pPr>
            <a:r>
              <a:rPr lang="en-GB"/>
              <a:t>Length of array = len(arr)</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88175"/>
            <a:ext cx="8520600" cy="69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Arrays</a:t>
            </a:r>
            <a:endParaRPr/>
          </a:p>
        </p:txBody>
      </p:sp>
      <p:sp>
        <p:nvSpPr>
          <p:cNvPr id="156" name="Google Shape;156;p27"/>
          <p:cNvSpPr txBox="1"/>
          <p:nvPr>
            <p:ph idx="1" type="body"/>
          </p:nvPr>
        </p:nvSpPr>
        <p:spPr>
          <a:xfrm>
            <a:off x="311700" y="837650"/>
            <a:ext cx="8520600" cy="373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Arrays can be categorized into different </a:t>
            </a:r>
            <a:r>
              <a:rPr lang="en-GB" sz="2200"/>
              <a:t>types:</a:t>
            </a:r>
            <a:endParaRPr sz="2200"/>
          </a:p>
          <a:p>
            <a:pPr indent="0" lvl="0" marL="0" rtl="0" algn="l">
              <a:spcBef>
                <a:spcPts val="1200"/>
              </a:spcBef>
              <a:spcAft>
                <a:spcPts val="0"/>
              </a:spcAft>
              <a:buNone/>
            </a:pPr>
            <a:r>
              <a:rPr lang="en-GB" sz="2200"/>
              <a:t>1.One dimensional array</a:t>
            </a:r>
            <a:endParaRPr sz="2200"/>
          </a:p>
          <a:p>
            <a:pPr indent="0" lvl="0" marL="0" rtl="0" algn="l">
              <a:spcBef>
                <a:spcPts val="1200"/>
              </a:spcBef>
              <a:spcAft>
                <a:spcPts val="0"/>
              </a:spcAft>
              <a:buNone/>
            </a:pPr>
            <a:r>
              <a:rPr lang="en-GB" sz="2200"/>
              <a:t>2. Two dimensional array</a:t>
            </a:r>
            <a:endParaRPr sz="2200"/>
          </a:p>
          <a:p>
            <a:pPr indent="0" lvl="0" marL="0" rtl="0" algn="l">
              <a:spcBef>
                <a:spcPts val="1200"/>
              </a:spcBef>
              <a:spcAft>
                <a:spcPts val="0"/>
              </a:spcAft>
              <a:buNone/>
            </a:pPr>
            <a:r>
              <a:rPr lang="en-GB" sz="2200"/>
              <a:t>3. Three dimensional array</a:t>
            </a:r>
            <a:endParaRPr sz="2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SzPct val="100000"/>
              <a:buAutoNum type="arabicPeriod"/>
            </a:pPr>
            <a:r>
              <a:rPr lang="en-GB"/>
              <a:t>One Dimensional Array</a:t>
            </a:r>
            <a:endParaRPr/>
          </a:p>
        </p:txBody>
      </p:sp>
      <p:sp>
        <p:nvSpPr>
          <p:cNvPr id="162" name="Google Shape;162;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8"/>
          <p:cNvPicPr preferRelativeResize="0"/>
          <p:nvPr/>
        </p:nvPicPr>
        <p:blipFill>
          <a:blip r:embed="rId3">
            <a:alphaModFix/>
          </a:blip>
          <a:stretch>
            <a:fillRect/>
          </a:stretch>
        </p:blipFill>
        <p:spPr>
          <a:xfrm>
            <a:off x="311700" y="1152475"/>
            <a:ext cx="8623300" cy="2614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Two Dimensional Array</a:t>
            </a:r>
            <a:endParaRPr/>
          </a:p>
        </p:txBody>
      </p:sp>
      <p:pic>
        <p:nvPicPr>
          <p:cNvPr id="169" name="Google Shape;169;p29"/>
          <p:cNvPicPr preferRelativeResize="0"/>
          <p:nvPr/>
        </p:nvPicPr>
        <p:blipFill rotWithShape="1">
          <a:blip r:embed="rId3">
            <a:alphaModFix/>
          </a:blip>
          <a:srcRect b="3095" l="0" r="0" t="3104"/>
          <a:stretch/>
        </p:blipFill>
        <p:spPr>
          <a:xfrm>
            <a:off x="311700" y="919351"/>
            <a:ext cx="8344075" cy="42900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Three Dimensional Array</a:t>
            </a:r>
            <a:endParaRPr/>
          </a:p>
        </p:txBody>
      </p:sp>
      <p:pic>
        <p:nvPicPr>
          <p:cNvPr id="175" name="Google Shape;175;p30"/>
          <p:cNvPicPr preferRelativeResize="0"/>
          <p:nvPr/>
        </p:nvPicPr>
        <p:blipFill>
          <a:blip r:embed="rId3">
            <a:alphaModFix/>
          </a:blip>
          <a:stretch>
            <a:fillRect/>
          </a:stretch>
        </p:blipFill>
        <p:spPr>
          <a:xfrm>
            <a:off x="493375" y="1152425"/>
            <a:ext cx="7162075" cy="3453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73475"/>
            <a:ext cx="8520600" cy="69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Basic operations in an Array</a:t>
            </a:r>
            <a:endParaRPr/>
          </a:p>
        </p:txBody>
      </p:sp>
      <p:sp>
        <p:nvSpPr>
          <p:cNvPr id="181" name="Google Shape;181;p31"/>
          <p:cNvSpPr txBox="1"/>
          <p:nvPr>
            <p:ph idx="1" type="body"/>
          </p:nvPr>
        </p:nvSpPr>
        <p:spPr>
          <a:xfrm>
            <a:off x="311700" y="676000"/>
            <a:ext cx="8520600" cy="38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2" name="Google Shape;182;p31"/>
          <p:cNvPicPr preferRelativeResize="0"/>
          <p:nvPr/>
        </p:nvPicPr>
        <p:blipFill>
          <a:blip r:embed="rId3">
            <a:alphaModFix/>
          </a:blip>
          <a:stretch>
            <a:fillRect/>
          </a:stretch>
        </p:blipFill>
        <p:spPr>
          <a:xfrm>
            <a:off x="396775" y="1058100"/>
            <a:ext cx="7818126" cy="298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are Data Structures and Algorithm?</a:t>
            </a:r>
            <a:endParaRPr/>
          </a:p>
        </p:txBody>
      </p:sp>
      <p:sp>
        <p:nvSpPr>
          <p:cNvPr id="72" name="Google Shape;72;p14"/>
          <p:cNvSpPr txBox="1"/>
          <p:nvPr>
            <p:ph idx="1" type="body"/>
          </p:nvPr>
        </p:nvSpPr>
        <p:spPr>
          <a:xfrm>
            <a:off x="311700" y="1266325"/>
            <a:ext cx="8520600" cy="3302700"/>
          </a:xfrm>
          <a:prstGeom prst="rect">
            <a:avLst/>
          </a:prstGeom>
          <a:ln cap="flat" cmpd="sng" w="9525">
            <a:solidFill>
              <a:srgbClr val="000000"/>
            </a:solidFill>
            <a:prstDash val="dot"/>
            <a:round/>
            <a:headEnd len="sm" w="sm" type="none"/>
            <a:tailEnd len="sm" w="sm" type="none"/>
          </a:ln>
        </p:spPr>
        <p:txBody>
          <a:bodyPr anchorCtr="0" anchor="t" bIns="91425" lIns="91425" spcFirstLastPara="1" rIns="91425" wrap="square" tIns="198000">
            <a:normAutofit/>
          </a:bodyPr>
          <a:lstStyle/>
          <a:p>
            <a:pPr indent="0" lvl="0" marL="457200" rtl="0" algn="l">
              <a:spcBef>
                <a:spcPts val="0"/>
              </a:spcBef>
              <a:spcAft>
                <a:spcPts val="0"/>
              </a:spcAft>
              <a:buNone/>
            </a:pPr>
            <a:r>
              <a:rPr b="1" lang="en-GB" sz="2200"/>
              <a:t>Data:</a:t>
            </a:r>
            <a:r>
              <a:rPr lang="en-GB" sz="2200"/>
              <a:t> Data is a collection of values</a:t>
            </a:r>
            <a:endParaRPr sz="2200"/>
          </a:p>
          <a:p>
            <a:pPr indent="0" lvl="0" marL="457200" rtl="0" algn="l">
              <a:spcBef>
                <a:spcPts val="1200"/>
              </a:spcBef>
              <a:spcAft>
                <a:spcPts val="0"/>
              </a:spcAft>
              <a:buNone/>
            </a:pPr>
            <a:r>
              <a:rPr b="1" lang="en-GB" sz="2200"/>
              <a:t>Structure</a:t>
            </a:r>
            <a:r>
              <a:rPr b="1" lang="en-GB" sz="2200"/>
              <a:t>:</a:t>
            </a:r>
            <a:r>
              <a:rPr b="1" lang="en-GB" sz="2200">
                <a:solidFill>
                  <a:srgbClr val="666666"/>
                </a:solidFill>
              </a:rPr>
              <a:t> </a:t>
            </a:r>
            <a:r>
              <a:rPr b="1" lang="en-GB" sz="2000"/>
              <a:t> </a:t>
            </a:r>
            <a:r>
              <a:rPr lang="en-GB" sz="2200">
                <a:solidFill>
                  <a:srgbClr val="666666"/>
                </a:solidFill>
              </a:rPr>
              <a:t>It is the way of organizing.</a:t>
            </a:r>
            <a:endParaRPr sz="2400">
              <a:solidFill>
                <a:srgbClr val="666666"/>
              </a:solidFill>
            </a:endParaRPr>
          </a:p>
          <a:p>
            <a:pPr indent="0" lvl="0" marL="457200" rtl="0" algn="l">
              <a:spcBef>
                <a:spcPts val="1200"/>
              </a:spcBef>
              <a:spcAft>
                <a:spcPts val="1200"/>
              </a:spcAft>
              <a:buNone/>
            </a:pPr>
            <a:r>
              <a:rPr b="1" lang="en-GB" sz="2200"/>
              <a:t>Algorithms: </a:t>
            </a:r>
            <a:r>
              <a:rPr lang="en-GB" sz="2200"/>
              <a:t>A step by step procedure or formula for solving a problem</a:t>
            </a:r>
            <a:r>
              <a:rPr lang="en-GB" sz="2200"/>
              <a:t>.</a:t>
            </a:r>
            <a:endParaRPr b="1"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Array Insertion</a:t>
            </a:r>
            <a:endParaRPr/>
          </a:p>
        </p:txBody>
      </p:sp>
      <p:sp>
        <p:nvSpPr>
          <p:cNvPr id="188" name="Google Shape;188;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Inserting a new element in an array</a:t>
            </a:r>
            <a:endParaRPr/>
          </a:p>
          <a:p>
            <a:pPr indent="-342900" lvl="0" marL="457200" rtl="0" algn="l">
              <a:spcBef>
                <a:spcPts val="1200"/>
              </a:spcBef>
              <a:spcAft>
                <a:spcPts val="0"/>
              </a:spcAft>
              <a:buSzPts val="1800"/>
              <a:buAutoNum type="arabicPeriod"/>
            </a:pPr>
            <a:r>
              <a:rPr b="1" lang="en-GB"/>
              <a:t>Inserting a new element at the end of the array. </a:t>
            </a:r>
            <a:endParaRPr b="1"/>
          </a:p>
          <a:p>
            <a:pPr indent="0" lvl="0" marL="457200" rtl="0" algn="l">
              <a:spcBef>
                <a:spcPts val="1200"/>
              </a:spcBef>
              <a:spcAft>
                <a:spcPts val="0"/>
              </a:spcAft>
              <a:buNone/>
            </a:pPr>
            <a:r>
              <a:t/>
            </a:r>
            <a:endParaRPr b="1"/>
          </a:p>
          <a:p>
            <a:pPr indent="0" lvl="0" marL="0" rtl="0" algn="l">
              <a:spcBef>
                <a:spcPts val="1200"/>
              </a:spcBef>
              <a:spcAft>
                <a:spcPts val="1200"/>
              </a:spcAft>
              <a:buNone/>
            </a:pPr>
            <a:r>
              <a:t/>
            </a:r>
            <a:endParaRPr/>
          </a:p>
        </p:txBody>
      </p:sp>
      <p:pic>
        <p:nvPicPr>
          <p:cNvPr id="189" name="Google Shape;189;p32"/>
          <p:cNvPicPr preferRelativeResize="0"/>
          <p:nvPr/>
        </p:nvPicPr>
        <p:blipFill>
          <a:blip r:embed="rId3">
            <a:alphaModFix/>
          </a:blip>
          <a:stretch>
            <a:fillRect/>
          </a:stretch>
        </p:blipFill>
        <p:spPr>
          <a:xfrm>
            <a:off x="1768592" y="2571750"/>
            <a:ext cx="5875231" cy="208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idx="1" type="body"/>
          </p:nvPr>
        </p:nvSpPr>
        <p:spPr>
          <a:xfrm>
            <a:off x="434400" y="548625"/>
            <a:ext cx="8659500" cy="161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00"/>
              <a:t>2. Inserting a new element at the beginning of the array. </a:t>
            </a:r>
            <a:endParaRPr b="1" sz="2100"/>
          </a:p>
          <a:p>
            <a:pPr indent="0" lvl="0" marL="0" rtl="0" algn="l">
              <a:spcBef>
                <a:spcPts val="1200"/>
              </a:spcBef>
              <a:spcAft>
                <a:spcPts val="1200"/>
              </a:spcAft>
              <a:buNone/>
            </a:pPr>
            <a:r>
              <a:t/>
            </a:r>
            <a:endParaRPr b="1" sz="2100"/>
          </a:p>
        </p:txBody>
      </p:sp>
      <p:pic>
        <p:nvPicPr>
          <p:cNvPr id="195" name="Google Shape;195;p33"/>
          <p:cNvPicPr preferRelativeResize="0"/>
          <p:nvPr/>
        </p:nvPicPr>
        <p:blipFill>
          <a:blip r:embed="rId3">
            <a:alphaModFix/>
          </a:blip>
          <a:stretch>
            <a:fillRect/>
          </a:stretch>
        </p:blipFill>
        <p:spPr>
          <a:xfrm>
            <a:off x="434400" y="1699450"/>
            <a:ext cx="7042150" cy="278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idx="1" type="body"/>
          </p:nvPr>
        </p:nvSpPr>
        <p:spPr>
          <a:xfrm>
            <a:off x="172125" y="392675"/>
            <a:ext cx="8699400" cy="116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00"/>
              <a:t>3. Inserting a new element at any given index of the array.</a:t>
            </a:r>
            <a:endParaRPr b="1" sz="2100"/>
          </a:p>
          <a:p>
            <a:pPr indent="0" lvl="0" marL="0" rtl="0" algn="l">
              <a:spcBef>
                <a:spcPts val="1200"/>
              </a:spcBef>
              <a:spcAft>
                <a:spcPts val="1200"/>
              </a:spcAft>
              <a:buNone/>
            </a:pPr>
            <a:r>
              <a:t/>
            </a:r>
            <a:endParaRPr b="1" sz="2100"/>
          </a:p>
        </p:txBody>
      </p:sp>
      <p:pic>
        <p:nvPicPr>
          <p:cNvPr id="201" name="Google Shape;201;p34"/>
          <p:cNvPicPr preferRelativeResize="0"/>
          <p:nvPr/>
        </p:nvPicPr>
        <p:blipFill>
          <a:blip r:embed="rId3">
            <a:alphaModFix/>
          </a:blip>
          <a:stretch>
            <a:fillRect/>
          </a:stretch>
        </p:blipFill>
        <p:spPr>
          <a:xfrm>
            <a:off x="387000" y="1139650"/>
            <a:ext cx="6152025" cy="3275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Array Deletion</a:t>
            </a:r>
            <a:endParaRPr/>
          </a:p>
        </p:txBody>
      </p:sp>
      <p:pic>
        <p:nvPicPr>
          <p:cNvPr id="207" name="Google Shape;207;p35"/>
          <p:cNvPicPr preferRelativeResize="0"/>
          <p:nvPr/>
        </p:nvPicPr>
        <p:blipFill>
          <a:blip r:embed="rId3">
            <a:alphaModFix/>
          </a:blip>
          <a:stretch>
            <a:fillRect/>
          </a:stretch>
        </p:blipFill>
        <p:spPr>
          <a:xfrm>
            <a:off x="1230475" y="1397463"/>
            <a:ext cx="6000750" cy="2828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Array Search</a:t>
            </a:r>
            <a:endParaRPr/>
          </a:p>
        </p:txBody>
      </p:sp>
      <p:pic>
        <p:nvPicPr>
          <p:cNvPr id="213" name="Google Shape;213;p36"/>
          <p:cNvPicPr preferRelativeResize="0"/>
          <p:nvPr/>
        </p:nvPicPr>
        <p:blipFill>
          <a:blip r:embed="rId3">
            <a:alphaModFix/>
          </a:blip>
          <a:stretch>
            <a:fillRect/>
          </a:stretch>
        </p:blipFill>
        <p:spPr>
          <a:xfrm>
            <a:off x="368825" y="1890475"/>
            <a:ext cx="8162250" cy="2168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264525"/>
            <a:ext cx="8520600" cy="73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Real time Applications of Array</a:t>
            </a:r>
            <a:endParaRPr/>
          </a:p>
        </p:txBody>
      </p:sp>
      <p:sp>
        <p:nvSpPr>
          <p:cNvPr id="219" name="Google Shape;219;p37"/>
          <p:cNvSpPr txBox="1"/>
          <p:nvPr>
            <p:ph idx="1" type="body"/>
          </p:nvPr>
        </p:nvSpPr>
        <p:spPr>
          <a:xfrm>
            <a:off x="311700" y="1469575"/>
            <a:ext cx="8520600" cy="346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GB" sz="3250"/>
              <a:t>Music and Videos: </a:t>
            </a:r>
            <a:r>
              <a:rPr lang="en-GB" sz="3250"/>
              <a:t>Have you ever noticed how your phone or computer can play music and videos smoothly? That's because they use arrays to store the individual sounds and images that make up the media.</a:t>
            </a:r>
            <a:endParaRPr sz="3250"/>
          </a:p>
          <a:p>
            <a:pPr indent="0" lvl="0" marL="0" rtl="0" algn="l">
              <a:spcBef>
                <a:spcPts val="1200"/>
              </a:spcBef>
              <a:spcAft>
                <a:spcPts val="0"/>
              </a:spcAft>
              <a:buNone/>
            </a:pPr>
            <a:r>
              <a:t/>
            </a:r>
            <a:endParaRPr b="1" sz="3250"/>
          </a:p>
          <a:p>
            <a:pPr indent="0" lvl="0" marL="0" rtl="0" algn="l">
              <a:spcBef>
                <a:spcPts val="1200"/>
              </a:spcBef>
              <a:spcAft>
                <a:spcPts val="0"/>
              </a:spcAft>
              <a:buNone/>
            </a:pPr>
            <a:r>
              <a:t/>
            </a:r>
            <a:endParaRPr b="1" sz="3250"/>
          </a:p>
          <a:p>
            <a:pPr indent="0" lvl="0" marL="0" rtl="0" algn="l">
              <a:spcBef>
                <a:spcPts val="1200"/>
              </a:spcBef>
              <a:spcAft>
                <a:spcPts val="0"/>
              </a:spcAft>
              <a:buNone/>
            </a:pPr>
            <a:r>
              <a:t/>
            </a:r>
            <a:endParaRPr b="1" sz="3250"/>
          </a:p>
          <a:p>
            <a:pPr indent="0" lvl="0" marL="0" rtl="0" algn="l">
              <a:spcBef>
                <a:spcPts val="1200"/>
              </a:spcBef>
              <a:spcAft>
                <a:spcPts val="1200"/>
              </a:spcAft>
              <a:buNone/>
            </a:pPr>
            <a:r>
              <a:t/>
            </a:r>
            <a:endParaRPr b="1" sz="1350">
              <a:solidFill>
                <a:srgbClr val="273239"/>
              </a:solidFill>
              <a:highlight>
                <a:srgbClr val="FFFFFF"/>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1183488" y="590550"/>
            <a:ext cx="6372225" cy="1981200"/>
          </a:xfrm>
          <a:prstGeom prst="rect">
            <a:avLst/>
          </a:prstGeom>
          <a:noFill/>
          <a:ln>
            <a:noFill/>
          </a:ln>
        </p:spPr>
      </p:pic>
      <p:pic>
        <p:nvPicPr>
          <p:cNvPr id="78" name="Google Shape;78;p15"/>
          <p:cNvPicPr preferRelativeResize="0"/>
          <p:nvPr/>
        </p:nvPicPr>
        <p:blipFill>
          <a:blip r:embed="rId4">
            <a:alphaModFix/>
          </a:blip>
          <a:stretch>
            <a:fillRect/>
          </a:stretch>
        </p:blipFill>
        <p:spPr>
          <a:xfrm>
            <a:off x="551625" y="2683499"/>
            <a:ext cx="4895850" cy="2077975"/>
          </a:xfrm>
          <a:prstGeom prst="rect">
            <a:avLst/>
          </a:prstGeom>
          <a:noFill/>
          <a:ln>
            <a:noFill/>
          </a:ln>
        </p:spPr>
      </p:pic>
      <p:pic>
        <p:nvPicPr>
          <p:cNvPr id="79" name="Google Shape;79;p15"/>
          <p:cNvPicPr preferRelativeResize="0"/>
          <p:nvPr/>
        </p:nvPicPr>
        <p:blipFill>
          <a:blip r:embed="rId5">
            <a:alphaModFix/>
          </a:blip>
          <a:stretch>
            <a:fillRect/>
          </a:stretch>
        </p:blipFill>
        <p:spPr>
          <a:xfrm>
            <a:off x="5520950" y="2408600"/>
            <a:ext cx="3556350" cy="2248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154250" y="971625"/>
            <a:ext cx="8635500" cy="32790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b="1" lang="en-GB" sz="1900">
                <a:solidFill>
                  <a:srgbClr val="434343"/>
                </a:solidFill>
                <a:highlight>
                  <a:srgbClr val="FFFFFF"/>
                </a:highlight>
              </a:rPr>
              <a:t>Data structures and Algorithm:</a:t>
            </a:r>
            <a:r>
              <a:rPr lang="en-GB" sz="1900">
                <a:solidFill>
                  <a:srgbClr val="434343"/>
                </a:solidFill>
                <a:highlight>
                  <a:srgbClr val="FFFFFF"/>
                </a:highlight>
              </a:rPr>
              <a:t> There are essential components that help organize and store data efficiently in computer memory. They provide a way to manage and manipulate data effectively, enabling faster access.</a:t>
            </a:r>
            <a:endParaRPr sz="1900">
              <a:solidFill>
                <a:srgbClr val="434343"/>
              </a:solidFill>
            </a:endParaRPr>
          </a:p>
          <a:p>
            <a:pPr indent="0" lvl="0" marL="457200" rtl="0" algn="l">
              <a:lnSpc>
                <a:spcPct val="95000"/>
              </a:lnSpc>
              <a:spcBef>
                <a:spcPts val="1200"/>
              </a:spcBef>
              <a:spcAft>
                <a:spcPts val="0"/>
              </a:spcAft>
              <a:buNone/>
            </a:pPr>
            <a:r>
              <a:t/>
            </a:r>
            <a:endParaRPr sz="1900">
              <a:solidFill>
                <a:srgbClr val="434343"/>
              </a:solidFill>
            </a:endParaRPr>
          </a:p>
          <a:p>
            <a:pPr indent="0" lvl="0" marL="457200" rtl="0" algn="l">
              <a:lnSpc>
                <a:spcPct val="95000"/>
              </a:lnSpc>
              <a:spcBef>
                <a:spcPts val="1200"/>
              </a:spcBef>
              <a:spcAft>
                <a:spcPts val="1200"/>
              </a:spcAft>
              <a:buNone/>
            </a:pPr>
            <a:r>
              <a:rPr lang="en-GB" sz="1900">
                <a:solidFill>
                  <a:srgbClr val="434343"/>
                </a:solidFill>
              </a:rPr>
              <a:t>Data structures and algorithms make it simple for people to find and deal with the information they need.</a:t>
            </a:r>
            <a:endParaRPr sz="19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117575"/>
            <a:ext cx="8520600" cy="74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to learn?</a:t>
            </a:r>
            <a:endParaRPr/>
          </a:p>
        </p:txBody>
      </p:sp>
      <p:sp>
        <p:nvSpPr>
          <p:cNvPr id="90" name="Google Shape;90;p17"/>
          <p:cNvSpPr txBox="1"/>
          <p:nvPr>
            <p:ph idx="1" type="body"/>
          </p:nvPr>
        </p:nvSpPr>
        <p:spPr>
          <a:xfrm>
            <a:off x="0" y="866975"/>
            <a:ext cx="9144000" cy="4041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1100">
                <a:solidFill>
                  <a:srgbClr val="0C0A09"/>
                </a:solidFill>
                <a:highlight>
                  <a:srgbClr val="FFFFFF"/>
                </a:highlight>
                <a:latin typeface="Arial"/>
                <a:ea typeface="Arial"/>
                <a:cs typeface="Arial"/>
                <a:sym typeface="Arial"/>
              </a:rPr>
              <a:t>P\      </a:t>
            </a:r>
            <a:r>
              <a:rPr b="1" lang="en-GB" sz="4800">
                <a:solidFill>
                  <a:srgbClr val="0C0A09"/>
                </a:solidFill>
                <a:highlight>
                  <a:srgbClr val="FFFFFF"/>
                </a:highlight>
                <a:latin typeface="Arial"/>
                <a:ea typeface="Arial"/>
                <a:cs typeface="Arial"/>
                <a:sym typeface="Arial"/>
              </a:rPr>
              <a:t> </a:t>
            </a:r>
            <a:r>
              <a:rPr b="1" lang="en-GB" sz="5200">
                <a:solidFill>
                  <a:srgbClr val="0C0A09"/>
                </a:solidFill>
                <a:highlight>
                  <a:srgbClr val="FFFFFF"/>
                </a:highlight>
                <a:latin typeface="Arial"/>
                <a:ea typeface="Arial"/>
                <a:cs typeface="Arial"/>
                <a:sym typeface="Arial"/>
              </a:rPr>
              <a:t>  </a:t>
            </a:r>
            <a:r>
              <a:rPr b="1" lang="en-GB" sz="5200">
                <a:solidFill>
                  <a:srgbClr val="0C0A09"/>
                </a:solidFill>
                <a:highlight>
                  <a:srgbClr val="FFFFFF"/>
                </a:highlight>
              </a:rPr>
              <a:t> </a:t>
            </a:r>
            <a:r>
              <a:rPr b="1" lang="en-GB" sz="5200">
                <a:solidFill>
                  <a:srgbClr val="434343"/>
                </a:solidFill>
                <a:highlight>
                  <a:srgbClr val="FFFFFF"/>
                </a:highlight>
              </a:rPr>
              <a:t>1</a:t>
            </a:r>
            <a:r>
              <a:rPr b="1" lang="en-GB" sz="6000">
                <a:solidFill>
                  <a:srgbClr val="434343"/>
                </a:solidFill>
                <a:highlight>
                  <a:srgbClr val="FFFFFF"/>
                </a:highlight>
              </a:rPr>
              <a:t>.</a:t>
            </a:r>
            <a:r>
              <a:rPr b="1" lang="en-GB" sz="6000">
                <a:solidFill>
                  <a:srgbClr val="434343"/>
                </a:solidFill>
                <a:highlight>
                  <a:srgbClr val="FFFFFF"/>
                </a:highlight>
              </a:rPr>
              <a:t>Problem</a:t>
            </a:r>
            <a:r>
              <a:rPr b="1" lang="en-GB" sz="6000">
                <a:solidFill>
                  <a:srgbClr val="434343"/>
                </a:solidFill>
                <a:highlight>
                  <a:srgbClr val="FFFFFF"/>
                </a:highlight>
              </a:rPr>
              <a:t>-Solving Skills: </a:t>
            </a:r>
            <a:endParaRPr b="1" sz="6000">
              <a:solidFill>
                <a:srgbClr val="434343"/>
              </a:solidFill>
              <a:highlight>
                <a:srgbClr val="FFFFFF"/>
              </a:highlight>
            </a:endParaRPr>
          </a:p>
          <a:p>
            <a:pPr indent="-323850" lvl="0" marL="457200" rtl="0" algn="l">
              <a:spcBef>
                <a:spcPts val="1200"/>
              </a:spcBef>
              <a:spcAft>
                <a:spcPts val="0"/>
              </a:spcAft>
              <a:buClr>
                <a:srgbClr val="434343"/>
              </a:buClr>
              <a:buSzPct val="100000"/>
              <a:buChar char="●"/>
            </a:pPr>
            <a:r>
              <a:rPr lang="en-GB" sz="6000">
                <a:solidFill>
                  <a:srgbClr val="434343"/>
                </a:solidFill>
                <a:highlight>
                  <a:srgbClr val="FFFFFF"/>
                </a:highlight>
              </a:rPr>
              <a:t>Think logically and solve problems methodically</a:t>
            </a:r>
            <a:endParaRPr sz="6000">
              <a:solidFill>
                <a:srgbClr val="434343"/>
              </a:solidFill>
              <a:highlight>
                <a:srgbClr val="FFFFFF"/>
              </a:highlight>
            </a:endParaRPr>
          </a:p>
          <a:p>
            <a:pPr indent="-323850" lvl="0" marL="457200" rtl="0" algn="l">
              <a:spcBef>
                <a:spcPts val="0"/>
              </a:spcBef>
              <a:spcAft>
                <a:spcPts val="0"/>
              </a:spcAft>
              <a:buClr>
                <a:srgbClr val="434343"/>
              </a:buClr>
              <a:buSzPct val="100000"/>
              <a:buChar char="●"/>
            </a:pPr>
            <a:r>
              <a:rPr lang="en-GB" sz="6000">
                <a:solidFill>
                  <a:srgbClr val="434343"/>
                </a:solidFill>
                <a:highlight>
                  <a:srgbClr val="FFFFFF"/>
                </a:highlight>
              </a:rPr>
              <a:t>Choose the right approach to solve a problem efficiently</a:t>
            </a:r>
            <a:endParaRPr sz="6000">
              <a:solidFill>
                <a:srgbClr val="434343"/>
              </a:solidFill>
              <a:highlight>
                <a:srgbClr val="FFFFFF"/>
              </a:highlight>
            </a:endParaRPr>
          </a:p>
          <a:p>
            <a:pPr indent="-323850" lvl="0" marL="457200" rtl="0" algn="l">
              <a:spcBef>
                <a:spcPts val="0"/>
              </a:spcBef>
              <a:spcAft>
                <a:spcPts val="0"/>
              </a:spcAft>
              <a:buClr>
                <a:srgbClr val="434343"/>
              </a:buClr>
              <a:buSzPct val="100000"/>
              <a:buChar char="●"/>
            </a:pPr>
            <a:r>
              <a:rPr lang="en-GB" sz="6000">
                <a:solidFill>
                  <a:srgbClr val="434343"/>
                </a:solidFill>
                <a:highlight>
                  <a:srgbClr val="FFFFFF"/>
                </a:highlight>
              </a:rPr>
              <a:t>Write optimized and efficient code that performs well</a:t>
            </a:r>
            <a:endParaRPr sz="6000">
              <a:solidFill>
                <a:srgbClr val="434343"/>
              </a:solidFill>
              <a:highlight>
                <a:srgbClr val="FFFFFF"/>
              </a:highlight>
            </a:endParaRPr>
          </a:p>
          <a:p>
            <a:pPr indent="0" lvl="0" marL="457200" rtl="0" algn="l">
              <a:spcBef>
                <a:spcPts val="1200"/>
              </a:spcBef>
              <a:spcAft>
                <a:spcPts val="0"/>
              </a:spcAft>
              <a:buNone/>
            </a:pPr>
            <a:r>
              <a:rPr b="1" lang="en-GB" sz="6000">
                <a:solidFill>
                  <a:srgbClr val="434343"/>
                </a:solidFill>
                <a:highlight>
                  <a:srgbClr val="FFFFFF"/>
                </a:highlight>
              </a:rPr>
              <a:t>2. Building Applications: </a:t>
            </a:r>
            <a:r>
              <a:rPr lang="en-GB" sz="6000">
                <a:solidFill>
                  <a:srgbClr val="434343"/>
                </a:solidFill>
                <a:highlight>
                  <a:srgbClr val="FFFFFF"/>
                </a:highlight>
              </a:rPr>
              <a:t>Many real-world applications require efficient data processing. For example, search engines, social media platforms, and financial systems rely heavily on efficient data structures and algorithms.</a:t>
            </a:r>
            <a:endParaRPr sz="6000">
              <a:solidFill>
                <a:srgbClr val="434343"/>
              </a:solidFill>
              <a:highlight>
                <a:srgbClr val="FFFFFF"/>
              </a:highlight>
            </a:endParaRPr>
          </a:p>
          <a:p>
            <a:pPr indent="0" lvl="0" marL="457200" rtl="0" algn="l">
              <a:spcBef>
                <a:spcPts val="1200"/>
              </a:spcBef>
              <a:spcAft>
                <a:spcPts val="0"/>
              </a:spcAft>
              <a:buNone/>
            </a:pPr>
            <a:r>
              <a:rPr b="1" lang="en-GB" sz="6000">
                <a:solidFill>
                  <a:srgbClr val="434343"/>
                </a:solidFill>
                <a:highlight>
                  <a:srgbClr val="FFFFFF"/>
                </a:highlight>
              </a:rPr>
              <a:t>3.Interview Preparation: </a:t>
            </a:r>
            <a:r>
              <a:rPr lang="en-GB" sz="6000">
                <a:solidFill>
                  <a:srgbClr val="434343"/>
                </a:solidFill>
                <a:highlight>
                  <a:srgbClr val="FFFFFF"/>
                </a:highlight>
              </a:rPr>
              <a:t>Many technical job interviews focus heavily on DSA concepts. Companies like Google, Amazon, Facebook, and Microsoft often ask candidates to solve problems that require a good understanding of data structures and algorithms.</a:t>
            </a:r>
            <a:endParaRPr sz="6000">
              <a:solidFill>
                <a:srgbClr val="434343"/>
              </a:solidFill>
              <a:highlight>
                <a:srgbClr val="FFFFFF"/>
              </a:highlight>
            </a:endParaRPr>
          </a:p>
          <a:p>
            <a:pPr indent="0" lvl="0" marL="457200" rtl="0" algn="l">
              <a:spcBef>
                <a:spcPts val="2100"/>
              </a:spcBef>
              <a:spcAft>
                <a:spcPts val="0"/>
              </a:spcAft>
              <a:buNone/>
            </a:pPr>
            <a:r>
              <a:rPr b="1" lang="en-GB" sz="6000">
                <a:solidFill>
                  <a:srgbClr val="434343"/>
                </a:solidFill>
                <a:highlight>
                  <a:srgbClr val="FFFFFF"/>
                </a:highlight>
              </a:rPr>
              <a:t>4.Performance: </a:t>
            </a:r>
            <a:r>
              <a:rPr lang="en-GB" sz="6000">
                <a:solidFill>
                  <a:srgbClr val="434343"/>
                </a:solidFill>
                <a:highlight>
                  <a:srgbClr val="FFFFFF"/>
                </a:highlight>
              </a:rPr>
              <a:t>Efficient data structures and algorithms are essential for writing code that runs quickly and uses resources (memory, CPU) effectively. This is crucial for applications that need to scale or handle large volumes of data.</a:t>
            </a:r>
            <a:endParaRPr sz="6000">
              <a:solidFill>
                <a:srgbClr val="434343"/>
              </a:solidFill>
              <a:highlight>
                <a:srgbClr val="FFFFFF"/>
              </a:highlight>
            </a:endParaRPr>
          </a:p>
          <a:p>
            <a:pPr indent="0" lvl="0" marL="0" rtl="0" algn="l">
              <a:spcBef>
                <a:spcPts val="2100"/>
              </a:spcBef>
              <a:spcAft>
                <a:spcPts val="0"/>
              </a:spcAft>
              <a:buNone/>
            </a:pPr>
            <a:r>
              <a:t/>
            </a:r>
            <a:endParaRPr sz="4800">
              <a:solidFill>
                <a:srgbClr val="0D0D0D"/>
              </a:solidFill>
              <a:highlight>
                <a:srgbClr val="FFFFFF"/>
              </a:highlight>
              <a:latin typeface="Roboto"/>
              <a:ea typeface="Roboto"/>
              <a:cs typeface="Roboto"/>
              <a:sym typeface="Roboto"/>
            </a:endParaRPr>
          </a:p>
          <a:p>
            <a:pPr indent="0" lvl="0" marL="0" rtl="0" algn="l">
              <a:spcBef>
                <a:spcPts val="2100"/>
              </a:spcBef>
              <a:spcAft>
                <a:spcPts val="0"/>
              </a:spcAft>
              <a:buNone/>
            </a:pPr>
            <a:r>
              <a:t/>
            </a:r>
            <a:endParaRPr sz="2300"/>
          </a:p>
          <a:p>
            <a:pPr indent="0" lvl="0" marL="0" rtl="0" algn="l">
              <a:spcBef>
                <a:spcPts val="1200"/>
              </a:spcBef>
              <a:spcAft>
                <a:spcPts val="1200"/>
              </a:spcAft>
              <a:buNone/>
            </a:pPr>
            <a:r>
              <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220425"/>
            <a:ext cx="8520600" cy="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Types of Data </a:t>
            </a:r>
            <a:r>
              <a:rPr lang="en-GB"/>
              <a:t>Structures</a:t>
            </a:r>
            <a:endParaRPr/>
          </a:p>
        </p:txBody>
      </p:sp>
      <p:sp>
        <p:nvSpPr>
          <p:cNvPr id="96" name="Google Shape;96;p18"/>
          <p:cNvSpPr txBox="1"/>
          <p:nvPr>
            <p:ph idx="1" type="body"/>
          </p:nvPr>
        </p:nvSpPr>
        <p:spPr>
          <a:xfrm>
            <a:off x="252900" y="881750"/>
            <a:ext cx="8520600" cy="357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GB"/>
              <a:t>Primitive :</a:t>
            </a:r>
            <a:r>
              <a:rPr b="1" lang="en-GB" sz="1900"/>
              <a:t> </a:t>
            </a:r>
            <a:r>
              <a:rPr lang="en-GB" sz="1600"/>
              <a:t>If any keyword (Pre-Define)  in the form of data type is called </a:t>
            </a:r>
            <a:r>
              <a:rPr lang="en-GB" sz="1600"/>
              <a:t>primitive structure.</a:t>
            </a:r>
            <a:endParaRPr sz="1600"/>
          </a:p>
          <a:p>
            <a:pPr indent="-342900" lvl="0" marL="457200" rtl="0" algn="l">
              <a:spcBef>
                <a:spcPts val="0"/>
              </a:spcBef>
              <a:spcAft>
                <a:spcPts val="0"/>
              </a:spcAft>
              <a:buSzPts val="1800"/>
              <a:buAutoNum type="arabicPeriod"/>
            </a:pPr>
            <a:r>
              <a:rPr b="1" lang="en-GB"/>
              <a:t>Non Primitive :</a:t>
            </a:r>
            <a:r>
              <a:rPr lang="en-GB"/>
              <a:t> </a:t>
            </a:r>
            <a:r>
              <a:rPr lang="en-GB" sz="1600"/>
              <a:t>Non premitive structure are those that are derived from </a:t>
            </a:r>
            <a:r>
              <a:rPr lang="en-GB" sz="1600"/>
              <a:t>primitive</a:t>
            </a:r>
            <a:r>
              <a:rPr lang="en-GB" sz="1600"/>
              <a:t>.</a:t>
            </a:r>
            <a:endParaRPr sz="1600"/>
          </a:p>
        </p:txBody>
      </p:sp>
      <p:pic>
        <p:nvPicPr>
          <p:cNvPr id="97" name="Google Shape;97;p18"/>
          <p:cNvPicPr preferRelativeResize="0"/>
          <p:nvPr/>
        </p:nvPicPr>
        <p:blipFill>
          <a:blip r:embed="rId3">
            <a:alphaModFix/>
          </a:blip>
          <a:stretch>
            <a:fillRect/>
          </a:stretch>
        </p:blipFill>
        <p:spPr>
          <a:xfrm>
            <a:off x="736413" y="2204400"/>
            <a:ext cx="7553575" cy="2748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9"/>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and </a:t>
            </a:r>
            <a:r>
              <a:rPr lang="en-GB"/>
              <a:t>Nonlinear</a:t>
            </a:r>
            <a:endParaRPr/>
          </a:p>
        </p:txBody>
      </p:sp>
      <p:sp>
        <p:nvSpPr>
          <p:cNvPr id="110" name="Google Shape;110;p20"/>
          <p:cNvSpPr txBox="1"/>
          <p:nvPr>
            <p:ph idx="1" type="body"/>
          </p:nvPr>
        </p:nvSpPr>
        <p:spPr>
          <a:xfrm>
            <a:off x="3879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1127900" y="1266325"/>
            <a:ext cx="5800725" cy="286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Most common Data </a:t>
            </a:r>
            <a:r>
              <a:rPr lang="en-GB"/>
              <a:t>structures</a:t>
            </a:r>
            <a:endParaRPr/>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GB" sz="2000"/>
              <a:t>Array</a:t>
            </a:r>
            <a:endParaRPr sz="2000"/>
          </a:p>
          <a:p>
            <a:pPr indent="-355600" lvl="0" marL="457200" rtl="0" algn="l">
              <a:spcBef>
                <a:spcPts val="0"/>
              </a:spcBef>
              <a:spcAft>
                <a:spcPts val="0"/>
              </a:spcAft>
              <a:buSzPts val="2000"/>
              <a:buAutoNum type="arabicPeriod"/>
            </a:pPr>
            <a:r>
              <a:rPr lang="en-GB" sz="2000"/>
              <a:t>String</a:t>
            </a:r>
            <a:endParaRPr sz="2000"/>
          </a:p>
          <a:p>
            <a:pPr indent="-355600" lvl="0" marL="457200" rtl="0" algn="l">
              <a:spcBef>
                <a:spcPts val="0"/>
              </a:spcBef>
              <a:spcAft>
                <a:spcPts val="0"/>
              </a:spcAft>
              <a:buSzPts val="2000"/>
              <a:buAutoNum type="arabicPeriod"/>
            </a:pPr>
            <a:r>
              <a:rPr lang="en-GB" sz="2000"/>
              <a:t>Linkedlist</a:t>
            </a:r>
            <a:endParaRPr sz="2000"/>
          </a:p>
          <a:p>
            <a:pPr indent="-355600" lvl="0" marL="457200" rtl="0" algn="l">
              <a:spcBef>
                <a:spcPts val="0"/>
              </a:spcBef>
              <a:spcAft>
                <a:spcPts val="0"/>
              </a:spcAft>
              <a:buSzPts val="2000"/>
              <a:buAutoNum type="arabicPeriod"/>
            </a:pPr>
            <a:r>
              <a:rPr lang="en-GB" sz="2000"/>
              <a:t>dictionaries/hashmap</a:t>
            </a:r>
            <a:endParaRPr sz="2000"/>
          </a:p>
          <a:p>
            <a:pPr indent="-355600" lvl="0" marL="457200" rtl="0" algn="l">
              <a:spcBef>
                <a:spcPts val="0"/>
              </a:spcBef>
              <a:spcAft>
                <a:spcPts val="0"/>
              </a:spcAft>
              <a:buSzPts val="2000"/>
              <a:buAutoNum type="arabicPeriod"/>
            </a:pPr>
            <a:r>
              <a:rPr lang="en-GB" sz="2000"/>
              <a:t>stack/queue</a:t>
            </a:r>
            <a:endParaRPr sz="2000"/>
          </a:p>
          <a:p>
            <a:pPr indent="-355600" lvl="0" marL="457200" rtl="0" algn="l">
              <a:spcBef>
                <a:spcPts val="0"/>
              </a:spcBef>
              <a:spcAft>
                <a:spcPts val="0"/>
              </a:spcAft>
              <a:buSzPts val="2000"/>
              <a:buAutoNum type="arabicPeriod"/>
            </a:pPr>
            <a:r>
              <a:rPr lang="en-GB" sz="2000"/>
              <a:t>Trees</a:t>
            </a:r>
            <a:endParaRPr sz="2000"/>
          </a:p>
          <a:p>
            <a:pPr indent="-355600" lvl="0" marL="457200" rtl="0" algn="l">
              <a:spcBef>
                <a:spcPts val="0"/>
              </a:spcBef>
              <a:spcAft>
                <a:spcPts val="0"/>
              </a:spcAft>
              <a:buSzPts val="2000"/>
              <a:buAutoNum type="arabicPeriod"/>
            </a:pPr>
            <a:r>
              <a:rPr lang="en-GB" sz="2000"/>
              <a:t>Graphs</a:t>
            </a:r>
            <a:endParaRPr sz="2000"/>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