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32"/>
  </p:notesMasterIdLst>
  <p:handoutMasterIdLst>
    <p:handoutMasterId r:id="rId33"/>
  </p:handoutMasterIdLst>
  <p:sldIdLst>
    <p:sldId id="362" r:id="rId2"/>
    <p:sldId id="423" r:id="rId3"/>
    <p:sldId id="424" r:id="rId4"/>
    <p:sldId id="425" r:id="rId5"/>
    <p:sldId id="426" r:id="rId6"/>
    <p:sldId id="427" r:id="rId7"/>
    <p:sldId id="428" r:id="rId8"/>
    <p:sldId id="429" r:id="rId9"/>
    <p:sldId id="430" r:id="rId10"/>
    <p:sldId id="431" r:id="rId11"/>
    <p:sldId id="432" r:id="rId12"/>
    <p:sldId id="433" r:id="rId13"/>
    <p:sldId id="434" r:id="rId14"/>
    <p:sldId id="435" r:id="rId15"/>
    <p:sldId id="436" r:id="rId16"/>
    <p:sldId id="438" r:id="rId17"/>
    <p:sldId id="439" r:id="rId18"/>
    <p:sldId id="440" r:id="rId19"/>
    <p:sldId id="441" r:id="rId20"/>
    <p:sldId id="442" r:id="rId21"/>
    <p:sldId id="443" r:id="rId22"/>
    <p:sldId id="444" r:id="rId23"/>
    <p:sldId id="446" r:id="rId24"/>
    <p:sldId id="447" r:id="rId25"/>
    <p:sldId id="448" r:id="rId26"/>
    <p:sldId id="449" r:id="rId27"/>
    <p:sldId id="450" r:id="rId28"/>
    <p:sldId id="452" r:id="rId29"/>
    <p:sldId id="453" r:id="rId30"/>
    <p:sldId id="361" r:id="rId3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070" autoAdjust="0"/>
  </p:normalViewPr>
  <p:slideViewPr>
    <p:cSldViewPr>
      <p:cViewPr varScale="1">
        <p:scale>
          <a:sx n="80" d="100"/>
          <a:sy n="80" d="100"/>
        </p:scale>
        <p:origin x="1206" y="78"/>
      </p:cViewPr>
      <p:guideLst>
        <p:guide orient="horz" pos="2160"/>
        <p:guide pos="2880"/>
      </p:guideLst>
    </p:cSldViewPr>
  </p:slideViewPr>
  <p:outlineViewPr>
    <p:cViewPr>
      <p:scale>
        <a:sx n="33" d="100"/>
        <a:sy n="33" d="100"/>
      </p:scale>
      <p:origin x="0" y="-3787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0ACF81E-541B-3142-A047-F86EAB64A27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B141828-385B-3B4E-8F23-4B551DD05D5D}"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a:t>
            </a:r>
            <a:r>
              <a:rPr lang="en-US" sz="1200" b="0" i="0" u="none" strike="noStrike" kern="1200" cap="none" dirty="0" err="1" smtClean="0">
                <a:solidFill>
                  <a:schemeClr val="dk1"/>
                </a:solidFill>
                <a:latin typeface="+mn-lt"/>
                <a:ea typeface="Arial"/>
                <a:cs typeface="Arial"/>
                <a:sym typeface="Arial"/>
              </a:rPr>
              <a:t>MathType</a:t>
            </a:r>
            <a:r>
              <a:rPr lang="en-US" sz="1200" b="0" i="0" u="none" strike="noStrike" kern="1200" cap="none" dirty="0" smtClean="0">
                <a:solidFill>
                  <a:schemeClr val="dk1"/>
                </a:solidFill>
                <a:latin typeface="+mn-lt"/>
                <a:ea typeface="Arial"/>
                <a:cs typeface="Arial"/>
                <a:sym typeface="Arial"/>
              </a:rPr>
              <a:t>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t>
            </a:r>
            <a:r>
              <a:rPr lang="en-US" sz="1200" b="0" i="0" u="none" strike="noStrike" kern="1200" cap="none" smtClean="0">
                <a:solidFill>
                  <a:schemeClr val="dk1"/>
                </a:solidFill>
                <a:latin typeface="+mn-lt"/>
                <a:ea typeface="Arial"/>
                <a:cs typeface="Arial"/>
                <a:sym typeface="Arial"/>
              </a:rPr>
              <a:t>available)</a:t>
            </a:r>
            <a:endParaRPr lang="en-US" sz="1200" b="0" i="0" u="none" strike="noStrike" kern="1200" cap="none" dirty="0" smtClean="0">
              <a:solidFill>
                <a:schemeClr val="dk1"/>
              </a:solidFill>
              <a:latin typeface="+mn-lt"/>
              <a:ea typeface="Arial"/>
              <a:cs typeface="Arial"/>
              <a:sym typeface="Arial"/>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15946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745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1553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extLst>
      <p:ext uri="{BB962C8B-B14F-4D97-AF65-F5344CB8AC3E}">
        <p14:creationId xmlns:p14="http://schemas.microsoft.com/office/powerpoint/2010/main" val="126550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dirty="0"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Tree>
    <p:extLst>
      <p:ext uri="{BB962C8B-B14F-4D97-AF65-F5344CB8AC3E}">
        <p14:creationId xmlns:p14="http://schemas.microsoft.com/office/powerpoint/2010/main" val="262082691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2011, 2006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0904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7" name="Text Box 47"/>
          <p:cNvSpPr txBox="1">
            <a:spLocks noChangeArrowheads="1"/>
          </p:cNvSpPr>
          <p:nvPr/>
        </p:nvSpPr>
        <p:spPr bwMode="auto">
          <a:xfrm>
            <a:off x="3962400" y="6400800"/>
            <a:ext cx="3810000"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r>
              <a:rPr lang="en-US" sz="900" smtClean="0">
                <a:solidFill>
                  <a:schemeClr val="bg1"/>
                </a:solidFill>
                <a:latin typeface="Verdana" charset="0"/>
              </a:rPr>
              <a:t>Copyright © 2016, 2012, 2009 by Pearson Education, Inc.</a:t>
            </a:r>
          </a:p>
          <a:p>
            <a:pPr algn="r">
              <a:defRPr/>
            </a:pPr>
            <a:r>
              <a:rPr lang="en-US" sz="900" smtClean="0">
                <a:solidFill>
                  <a:schemeClr val="bg1"/>
                </a:solidFill>
                <a:latin typeface="Verdana" charset="0"/>
              </a:rPr>
              <a:t>All Rights Reserved</a:t>
            </a:r>
          </a:p>
        </p:txBody>
      </p:sp>
      <p:sp>
        <p:nvSpPr>
          <p:cNvPr id="8" name="Text Box 47"/>
          <p:cNvSpPr txBox="1">
            <a:spLocks noChangeArrowheads="1"/>
          </p:cNvSpPr>
          <p:nvPr/>
        </p:nvSpPr>
        <p:spPr bwMode="auto">
          <a:xfrm>
            <a:off x="1681163" y="6391275"/>
            <a:ext cx="3348037"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900" i="1" smtClean="0">
                <a:solidFill>
                  <a:srgbClr val="FFFFFF"/>
                </a:solidFill>
                <a:latin typeface="Verdana" charset="0"/>
              </a:rPr>
              <a:t>Medical Law and Ethics, </a:t>
            </a:r>
            <a:r>
              <a:rPr lang="en-US" sz="900" smtClean="0">
                <a:solidFill>
                  <a:srgbClr val="FFFFFF"/>
                </a:solidFill>
                <a:latin typeface="Verdana" charset="0"/>
              </a:rPr>
              <a:t>Fifth Edition</a:t>
            </a:r>
          </a:p>
          <a:p>
            <a:pPr>
              <a:defRPr/>
            </a:pPr>
            <a:r>
              <a:rPr lang="en-US" sz="900" smtClean="0">
                <a:solidFill>
                  <a:srgbClr val="FFFFFF"/>
                </a:solidFill>
                <a:latin typeface="Verdana" charset="0"/>
              </a:rPr>
              <a:t>Bonnie F. Fremgen</a:t>
            </a:r>
          </a:p>
        </p:txBody>
      </p:sp>
      <p:sp>
        <p:nvSpPr>
          <p:cNvPr id="10"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2011, 2006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621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b"/>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7"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2011, 2006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22278393"/>
      </p:ext>
    </p:extLst>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1512633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Content Placeholder 4"/>
          <p:cNvSpPr>
            <a:spLocks noGrp="1"/>
          </p:cNvSpPr>
          <p:nvPr>
            <p:ph sz="quarter" idx="16"/>
          </p:nvPr>
        </p:nvSpPr>
        <p:spPr>
          <a:xfrm>
            <a:off x="1600200" y="6400800"/>
            <a:ext cx="7089775" cy="352425"/>
          </a:xfrm>
        </p:spPr>
        <p:txBody>
          <a:bodyPr/>
          <a:lstStyle>
            <a:lvl1pPr marL="101600" indent="0">
              <a:buNone/>
              <a:defRPr/>
            </a:lvl1pPr>
          </a:lstStyle>
          <a:p>
            <a:pPr lvl="0"/>
            <a:endParaRPr lang="en-US" dirty="0"/>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76468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userDrawn="1"/>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2011, 2006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003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pic>
        <p:nvPicPr>
          <p:cNvPr id="15" name="Shape 15" descr="Pearson Logo"/>
          <p:cNvPicPr preferRelativeResize="0"/>
          <p:nvPr/>
        </p:nvPicPr>
        <p:blipFill rotWithShape="1">
          <a:blip r:embed="rId9">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361174570"/>
      </p:ext>
    </p:extLst>
  </p:cSld>
  <p:clrMap bg1="lt1" tx1="dk1" bg2="dk2" tx2="lt2" accent1="accent1" accent2="accent2" accent3="accent3" accent4="accent4" accent5="accent5" accent6="accent6" hlink="hlink" folHlink="folHlink"/>
  <p:sldLayoutIdLst>
    <p:sldLayoutId id="2147483727" r:id="rId1"/>
    <p:sldLayoutId id="2147483729" r:id="rId2"/>
    <p:sldLayoutId id="2147483732" r:id="rId3"/>
    <p:sldLayoutId id="2147483733" r:id="rId4"/>
    <p:sldLayoutId id="2147483738" r:id="rId5"/>
    <p:sldLayoutId id="2147483739" r:id="rId6"/>
    <p:sldLayoutId id="2147483740" r:id="rId7"/>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ront Cover: Network Security Essentials Application and Standards Sixth Edition By William Stallings."/>
          <p:cNvSpPr>
            <a:spLocks noGrp="1"/>
          </p:cNvSpPr>
          <p:nvPr>
            <p:ph type="title"/>
          </p:nvPr>
        </p:nvSpPr>
        <p:spPr/>
        <p:txBody>
          <a:bodyPr/>
          <a:lstStyle/>
          <a:p>
            <a:r>
              <a:rPr lang="en-US" sz="3600" dirty="0" smtClean="0"/>
              <a:t>Software Engineering</a:t>
            </a:r>
            <a:endParaRPr lang="en-US" sz="3600" dirty="0"/>
          </a:p>
        </p:txBody>
      </p:sp>
      <p:sp>
        <p:nvSpPr>
          <p:cNvPr id="4" name="Text Placeholder 2"/>
          <p:cNvSpPr>
            <a:spLocks noGrp="1"/>
          </p:cNvSpPr>
          <p:nvPr>
            <p:ph type="body" sz="quarter" idx="13"/>
          </p:nvPr>
        </p:nvSpPr>
        <p:spPr>
          <a:xfrm>
            <a:off x="457200" y="917132"/>
            <a:ext cx="8229600" cy="478970"/>
          </a:xfrm>
        </p:spPr>
        <p:txBody>
          <a:bodyPr/>
          <a:lstStyle/>
          <a:p>
            <a:r>
              <a:rPr lang="en-US" sz="2000" dirty="0" smtClean="0">
                <a:latin typeface="+mn-lt"/>
              </a:rPr>
              <a:t>Tenth Edition</a:t>
            </a:r>
            <a:endParaRPr lang="en-US" sz="2000" dirty="0">
              <a:latin typeface="+mn-lt"/>
            </a:endParaRPr>
          </a:p>
        </p:txBody>
      </p:sp>
      <p:sp>
        <p:nvSpPr>
          <p:cNvPr id="5" name="Text Placeholder 3"/>
          <p:cNvSpPr>
            <a:spLocks noGrp="1"/>
          </p:cNvSpPr>
          <p:nvPr>
            <p:ph type="body" sz="quarter" idx="14"/>
          </p:nvPr>
        </p:nvSpPr>
        <p:spPr/>
        <p:txBody>
          <a:bodyPr/>
          <a:lstStyle/>
          <a:p>
            <a:pPr algn="ctr"/>
            <a:r>
              <a:rPr lang="en-US" b="1" dirty="0" smtClean="0">
                <a:latin typeface="+mn-lt"/>
              </a:rPr>
              <a:t>Chapter 2</a:t>
            </a:r>
            <a:endParaRPr lang="en-US" b="1" dirty="0">
              <a:latin typeface="+mn-lt"/>
            </a:endParaRPr>
          </a:p>
        </p:txBody>
      </p:sp>
      <p:sp>
        <p:nvSpPr>
          <p:cNvPr id="3" name="Text Placeholder 4"/>
          <p:cNvSpPr>
            <a:spLocks noGrp="1"/>
          </p:cNvSpPr>
          <p:nvPr>
            <p:ph type="body" sz="quarter" idx="15"/>
          </p:nvPr>
        </p:nvSpPr>
        <p:spPr>
          <a:xfrm>
            <a:off x="5029200" y="3261298"/>
            <a:ext cx="3657600" cy="2925763"/>
          </a:xfrm>
        </p:spPr>
        <p:txBody>
          <a:bodyPr/>
          <a:lstStyle/>
          <a:p>
            <a:pPr algn="ctr"/>
            <a:r>
              <a:rPr lang="en-US" dirty="0">
                <a:latin typeface="+mn-lt"/>
              </a:rPr>
              <a:t>Software Processes</a:t>
            </a:r>
            <a:endParaRPr lang="en-AU" dirty="0">
              <a:solidFill>
                <a:schemeClr val="tx2">
                  <a:lumMod val="10000"/>
                </a:schemeClr>
              </a:solidFill>
              <a:latin typeface="+mn-lt"/>
              <a:ea typeface="ＭＳ Ｐゴシック" pitchFamily="-84" charset="-128"/>
              <a:cs typeface="ＭＳ Ｐゴシック" pitchFamily="-84" charset="-128"/>
            </a:endParaRPr>
          </a:p>
        </p:txBody>
      </p:sp>
      <p:pic>
        <p:nvPicPr>
          <p:cNvPr id="6" name="Picture 5" descr="Front Cover:Software Enginneering Tenth Edition By Sommervil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646456"/>
            <a:ext cx="3456386" cy="4484518"/>
          </a:xfrm>
          <a:prstGeom prst="rect">
            <a:avLst/>
          </a:prstGeom>
        </p:spPr>
      </p:pic>
      <p:sp>
        <p:nvSpPr>
          <p:cNvPr id="10" name="Text Placeholder 6"/>
          <p:cNvSpPr>
            <a:spLocks noGrp="1"/>
          </p:cNvSpPr>
          <p:nvPr/>
        </p:nvSpPr>
        <p:spPr>
          <a:xfrm>
            <a:off x="2697510" y="6391160"/>
            <a:ext cx="6120680" cy="35242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01600" marR="0" lvl="0" indent="0" algn="l" rtl="0" eaLnBrk="1" hangingPunct="1">
              <a:lnSpc>
                <a:spcPct val="100000"/>
              </a:lnSpc>
              <a:spcBef>
                <a:spcPts val="1500"/>
              </a:spcBef>
              <a:spcAft>
                <a:spcPts val="0"/>
              </a:spcAft>
              <a:buClr>
                <a:srgbClr val="007FA3"/>
              </a:buClr>
              <a:buSzPct val="100000"/>
              <a:buFont typeface="Arial"/>
              <a:buNone/>
              <a:defRPr sz="1600" b="0" i="0" u="none" strike="noStrike" cap="none">
                <a:solidFill>
                  <a:schemeClr val="dk1"/>
                </a:solidFill>
                <a:latin typeface="Arial"/>
                <a:ea typeface="Arial"/>
                <a:cs typeface="Arial"/>
                <a:sym typeface="Arial"/>
              </a:defRPr>
            </a:lvl1pPr>
            <a:lvl2pPr marL="742950" marR="0" lvl="1" indent="-18415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1" hangingPunct="1">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2016, 2011, 2006 Pearson </a:t>
            </a:r>
            <a:r>
              <a:rPr lang="en-US" altLang="en-US" sz="1200" dirty="0">
                <a:latin typeface="Verdana"/>
                <a:ea typeface="Verdana" panose="020B0604030504040204" pitchFamily="34" charset="0"/>
                <a:cs typeface="Verdana"/>
              </a:rPr>
              <a:t>Education, </a:t>
            </a:r>
            <a:r>
              <a:rPr lang="en-US" altLang="en-US" sz="1200" dirty="0" smtClean="0">
                <a:latin typeface="Verdana"/>
                <a:ea typeface="Verdana" panose="020B0604030504040204" pitchFamily="34" charset="0"/>
                <a:cs typeface="Verdana"/>
              </a:rPr>
              <a:t>Inc. All </a:t>
            </a:r>
            <a:r>
              <a:rPr lang="en-US" altLang="en-US" sz="1200" dirty="0">
                <a:latin typeface="Verdana"/>
                <a:ea typeface="Verdana" panose="020B0604030504040204" pitchFamily="34" charset="0"/>
                <a:cs typeface="Verdana"/>
              </a:rPr>
              <a:t>Rights </a:t>
            </a:r>
            <a:r>
              <a:rPr lang="en-US" altLang="en-US" sz="1200" dirty="0" smtClean="0">
                <a:latin typeface="Verdana"/>
                <a:ea typeface="Verdana" panose="020B0604030504040204" pitchFamily="34" charset="0"/>
                <a:cs typeface="Verdana"/>
              </a:rPr>
              <a:t>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2897556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p:txBody>
          <a:bodyPr/>
          <a:lstStyle/>
          <a:p>
            <a:r>
              <a:rPr lang="en-GB" dirty="0" smtClean="0"/>
              <a:t>Waterfall Model </a:t>
            </a:r>
            <a:r>
              <a:rPr lang="en-GB" dirty="0"/>
              <a:t>P</a:t>
            </a:r>
            <a:r>
              <a:rPr lang="en-GB" dirty="0" smtClean="0"/>
              <a:t>roblems</a:t>
            </a:r>
            <a:endParaRPr lang="en-GB" dirty="0"/>
          </a:p>
        </p:txBody>
      </p:sp>
      <p:sp>
        <p:nvSpPr>
          <p:cNvPr id="92163" name="Content Placeholder 2"/>
          <p:cNvSpPr>
            <a:spLocks noGrp="1" noChangeArrowheads="1"/>
          </p:cNvSpPr>
          <p:nvPr>
            <p:ph type="body" idx="1"/>
          </p:nvPr>
        </p:nvSpPr>
        <p:spPr/>
        <p:txBody>
          <a:bodyPr/>
          <a:lstStyle/>
          <a:p>
            <a:r>
              <a:rPr lang="en-GB" sz="2200" dirty="0" smtClean="0"/>
              <a:t>Inflexible partitioning of the project into distinct stages makes it difficult to respond to changing customer requirements.</a:t>
            </a:r>
          </a:p>
          <a:p>
            <a:pPr lvl="1"/>
            <a:r>
              <a:rPr lang="en-GB" sz="2200" dirty="0" smtClean="0"/>
              <a:t>Therefore, this model is only appropriate when the requirements are well-understood and changes will be fairly limited during the design process. </a:t>
            </a:r>
          </a:p>
          <a:p>
            <a:pPr lvl="1"/>
            <a:r>
              <a:rPr lang="en-GB" sz="2200" dirty="0" smtClean="0"/>
              <a:t>Few business systems have stable requirements.</a:t>
            </a:r>
          </a:p>
          <a:p>
            <a:r>
              <a:rPr lang="en-GB" sz="2200" dirty="0" smtClean="0"/>
              <a:t>The waterfall model is mostly used for large systems engineering projects where a system is developed at several sites.</a:t>
            </a:r>
          </a:p>
          <a:p>
            <a:pPr lvl="1"/>
            <a:r>
              <a:rPr lang="en-GB" sz="2200" dirty="0" smtClean="0"/>
              <a:t>In those circumstances, the plan-driven nature of the waterfall model helps coordinate the work. </a:t>
            </a:r>
            <a:endParaRPr lang="en-GB" sz="2200" dirty="0"/>
          </a:p>
        </p:txBody>
      </p:sp>
    </p:spTree>
    <p:extLst>
      <p:ext uri="{BB962C8B-B14F-4D97-AF65-F5344CB8AC3E}">
        <p14:creationId xmlns:p14="http://schemas.microsoft.com/office/powerpoint/2010/main" val="472291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endParaRPr lang="en-US" dirty="0" smtClean="0"/>
          </a:p>
        </p:txBody>
      </p:sp>
      <p:pic>
        <p:nvPicPr>
          <p:cNvPr id="4" name="Picture 3" descr="A diagram of blocks with arrows pointing back and forth, indicating multiple passes of information between steps. A singe block to the left is labeled outline description. This block has an arrow pointing right toward a larger blue rectangle labeled concurrent activities. Within this block are three smaller blocks arranged vertically, with arrows pointing up and down between each of the levels. The top level block is labeled specification, the center level block is labeled development, and the bottom level block is labeled validation. To the right of the concurrent activities block is another larger blue block containing three levels of smaller blocks. The top level block is labeled initial version, with arrows point both directions from and to the concurrent activities block. The center level block, which is depicted as a series of stacked blocks with only the top block readable, is labeled intermediate versions. This also has arrows pointing from and to the concurrent activities block. The bottom level block is labeled final version. This block has only one arrow, pointing from the concurrent activities block."/>
          <p:cNvPicPr>
            <a:picLocks noChangeAspect="1"/>
          </p:cNvPicPr>
          <p:nvPr/>
        </p:nvPicPr>
        <p:blipFill>
          <a:blip r:embed="rId2"/>
          <a:stretch>
            <a:fillRect/>
          </a:stretch>
        </p:blipFill>
        <p:spPr>
          <a:xfrm>
            <a:off x="457200" y="1892460"/>
            <a:ext cx="7517728" cy="4051928"/>
          </a:xfrm>
          <a:prstGeom prst="rect">
            <a:avLst/>
          </a:prstGeom>
        </p:spPr>
      </p:pic>
    </p:spTree>
    <p:extLst>
      <p:ext uri="{BB962C8B-B14F-4D97-AF65-F5344CB8AC3E}">
        <p14:creationId xmlns:p14="http://schemas.microsoft.com/office/powerpoint/2010/main" val="532636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r>
              <a:rPr lang="en-GB" dirty="0" smtClean="0"/>
              <a:t>Incremental Development </a:t>
            </a:r>
            <a:r>
              <a:rPr lang="en-GB" dirty="0"/>
              <a:t>B</a:t>
            </a:r>
            <a:r>
              <a:rPr lang="en-GB" dirty="0" smtClean="0"/>
              <a:t>enefits</a:t>
            </a:r>
            <a:endParaRPr lang="en-GB" dirty="0"/>
          </a:p>
        </p:txBody>
      </p:sp>
      <p:sp>
        <p:nvSpPr>
          <p:cNvPr id="33795" name="Content Placeholder 2"/>
          <p:cNvSpPr>
            <a:spLocks noGrp="1" noChangeArrowheads="1"/>
          </p:cNvSpPr>
          <p:nvPr>
            <p:ph type="body" idx="1"/>
          </p:nvPr>
        </p:nvSpPr>
        <p:spPr/>
        <p:txBody>
          <a:bodyPr/>
          <a:lstStyle/>
          <a:p>
            <a:r>
              <a:rPr lang="en-GB" sz="2000" dirty="0" smtClean="0"/>
              <a:t>The cost of accommodating changing customer requirements is reduced. </a:t>
            </a:r>
          </a:p>
          <a:p>
            <a:pPr lvl="1"/>
            <a:r>
              <a:rPr lang="en-GB" sz="2000" dirty="0" smtClean="0"/>
              <a:t>The amount of analysis and documentation that has to be redone is much less than is required with the waterfall model.</a:t>
            </a:r>
          </a:p>
          <a:p>
            <a:r>
              <a:rPr lang="en-GB" sz="2000" dirty="0" smtClean="0"/>
              <a:t>It is easier to get customer feedback on the development work that has been done. </a:t>
            </a:r>
          </a:p>
          <a:p>
            <a:pPr lvl="1"/>
            <a:r>
              <a:rPr lang="en-GB" sz="2000" dirty="0" smtClean="0"/>
              <a:t>Customers can comment on demonstrations of the software and see how much has been implemented. </a:t>
            </a:r>
          </a:p>
          <a:p>
            <a:r>
              <a:rPr lang="en-GB" sz="2000" dirty="0" smtClean="0"/>
              <a:t>More rapid delivery and deployment of useful software to the customer is possible. </a:t>
            </a:r>
          </a:p>
          <a:p>
            <a:pPr lvl="1"/>
            <a:r>
              <a:rPr lang="en-GB" sz="2000" dirty="0" smtClean="0"/>
              <a:t>Customers are able to use and gain value from the software earlier than is possible with a waterfall process. </a:t>
            </a:r>
            <a:endParaRPr lang="en-GB" sz="2000" dirty="0"/>
          </a:p>
        </p:txBody>
      </p:sp>
    </p:spTree>
    <p:extLst>
      <p:ext uri="{BB962C8B-B14F-4D97-AF65-F5344CB8AC3E}">
        <p14:creationId xmlns:p14="http://schemas.microsoft.com/office/powerpoint/2010/main" val="7966063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t>
            </a:r>
            <a:r>
              <a:rPr lang="en-US" dirty="0"/>
              <a:t>P</a:t>
            </a:r>
            <a:r>
              <a:rPr lang="en-US" dirty="0" smtClean="0"/>
              <a:t>roblems</a:t>
            </a:r>
            <a:endParaRPr lang="en-US" dirty="0"/>
          </a:p>
        </p:txBody>
      </p:sp>
      <p:sp>
        <p:nvSpPr>
          <p:cNvPr id="3" name="Content Placeholder 2"/>
          <p:cNvSpPr>
            <a:spLocks noGrp="1"/>
          </p:cNvSpPr>
          <p:nvPr>
            <p:ph type="body"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Tree>
    <p:extLst>
      <p:ext uri="{BB962C8B-B14F-4D97-AF65-F5344CB8AC3E}">
        <p14:creationId xmlns:p14="http://schemas.microsoft.com/office/powerpoint/2010/main" val="2851747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noChangeArrowheads="1"/>
          </p:cNvSpPr>
          <p:nvPr>
            <p:ph type="title"/>
          </p:nvPr>
        </p:nvSpPr>
        <p:spPr/>
        <p:txBody>
          <a:bodyPr/>
          <a:lstStyle/>
          <a:p>
            <a:r>
              <a:rPr lang="en-GB" dirty="0" smtClean="0"/>
              <a:t>Integration and Configuration</a:t>
            </a:r>
            <a:endParaRPr lang="en-GB" dirty="0"/>
          </a:p>
        </p:txBody>
      </p:sp>
      <p:sp>
        <p:nvSpPr>
          <p:cNvPr id="99331" name="Content Placeholder 2"/>
          <p:cNvSpPr>
            <a:spLocks noGrp="1" noChangeArrowheads="1"/>
          </p:cNvSpPr>
          <p:nvPr>
            <p:ph type="body" idx="1"/>
          </p:nvPr>
        </p:nvSpPr>
        <p:spPr/>
        <p:txBody>
          <a:bodyPr/>
          <a:lstStyle/>
          <a:p>
            <a:r>
              <a:rPr lang="en-GB" dirty="0" smtClean="0"/>
              <a:t>Based on software reuse where systems are integrated from existing components or application systems (sometimes called C</a:t>
            </a:r>
            <a:r>
              <a:rPr lang="en-GB" sz="100" dirty="0" smtClean="0"/>
              <a:t> </a:t>
            </a:r>
            <a:r>
              <a:rPr lang="en-GB" dirty="0" smtClean="0"/>
              <a:t>O</a:t>
            </a:r>
            <a:r>
              <a:rPr lang="en-GB" sz="100" dirty="0" smtClean="0"/>
              <a:t> </a:t>
            </a:r>
            <a:r>
              <a:rPr lang="en-GB" dirty="0" smtClean="0"/>
              <a:t>T</a:t>
            </a:r>
            <a:r>
              <a:rPr lang="en-GB" sz="100" dirty="0" smtClean="0"/>
              <a:t> </a:t>
            </a:r>
            <a:r>
              <a:rPr lang="en-GB" dirty="0" smtClean="0"/>
              <a:t>S -Commercial-off-the-shelf) systems).</a:t>
            </a:r>
          </a:p>
          <a:p>
            <a:r>
              <a:rPr lang="en-GB" dirty="0" smtClean="0"/>
              <a:t>Reused elements may be configured to adapt their behaviour and functionality to a user’s requirements</a:t>
            </a:r>
          </a:p>
          <a:p>
            <a:r>
              <a:rPr lang="en-GB" dirty="0" smtClean="0"/>
              <a:t>Reuse is now the standard approach for building many types of business </a:t>
            </a:r>
            <a:r>
              <a:rPr lang="en-GB" dirty="0" smtClean="0"/>
              <a:t>system</a:t>
            </a:r>
            <a:endParaRPr lang="en-GB" dirty="0" smtClean="0"/>
          </a:p>
        </p:txBody>
      </p:sp>
    </p:spTree>
    <p:extLst>
      <p:ext uri="{BB962C8B-B14F-4D97-AF65-F5344CB8AC3E}">
        <p14:creationId xmlns:p14="http://schemas.microsoft.com/office/powerpoint/2010/main" val="31196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Reusable </a:t>
            </a:r>
            <a:r>
              <a:rPr lang="en-US" dirty="0"/>
              <a:t>S</a:t>
            </a:r>
            <a:r>
              <a:rPr lang="en-US" dirty="0" smtClean="0"/>
              <a:t>oftware</a:t>
            </a:r>
            <a:endParaRPr lang="en-US" dirty="0"/>
          </a:p>
        </p:txBody>
      </p:sp>
      <p:sp>
        <p:nvSpPr>
          <p:cNvPr id="3" name="Content Placeholder 2"/>
          <p:cNvSpPr>
            <a:spLocks noGrp="1"/>
          </p:cNvSpPr>
          <p:nvPr>
            <p:ph type="body" idx="1"/>
          </p:nvPr>
        </p:nvSpPr>
        <p:spPr/>
        <p:txBody>
          <a:bodyPr/>
          <a:lstStyle/>
          <a:p>
            <a:r>
              <a:rPr lang="en-GB" dirty="0" smtClean="0"/>
              <a:t>Stand-alone application systems (sometimes called C</a:t>
            </a:r>
            <a:r>
              <a:rPr lang="en-GB" sz="100" dirty="0" smtClean="0"/>
              <a:t> </a:t>
            </a:r>
            <a:r>
              <a:rPr lang="en-GB" dirty="0" smtClean="0"/>
              <a:t>O</a:t>
            </a:r>
            <a:r>
              <a:rPr lang="en-GB" sz="100" dirty="0" smtClean="0"/>
              <a:t> </a:t>
            </a:r>
            <a:r>
              <a:rPr lang="en-GB" dirty="0" smtClean="0"/>
              <a:t>T</a:t>
            </a:r>
            <a:r>
              <a:rPr lang="en-GB" sz="100" dirty="0" smtClean="0"/>
              <a:t> </a:t>
            </a:r>
            <a:r>
              <a:rPr lang="en-GB" dirty="0" smtClean="0"/>
              <a:t>S) that are configured for use in a particular environment.</a:t>
            </a:r>
          </a:p>
          <a:p>
            <a:r>
              <a:rPr lang="en-GB" dirty="0" smtClean="0"/>
              <a:t>Collections of objects that are developed as a package to be integrated with a component framework such as .N</a:t>
            </a:r>
            <a:r>
              <a:rPr lang="en-GB" sz="100" dirty="0" smtClean="0"/>
              <a:t> </a:t>
            </a:r>
            <a:r>
              <a:rPr lang="en-GB" dirty="0" smtClean="0"/>
              <a:t>E</a:t>
            </a:r>
            <a:r>
              <a:rPr lang="en-GB" sz="100" dirty="0" smtClean="0"/>
              <a:t> </a:t>
            </a:r>
            <a:r>
              <a:rPr lang="en-GB" dirty="0" smtClean="0"/>
              <a:t>T or J</a:t>
            </a:r>
            <a:r>
              <a:rPr lang="en-GB" sz="100" dirty="0" smtClean="0"/>
              <a:t> </a:t>
            </a:r>
            <a:r>
              <a:rPr lang="en-GB" dirty="0" smtClean="0"/>
              <a:t>2</a:t>
            </a:r>
            <a:r>
              <a:rPr lang="en-GB" sz="100" dirty="0" smtClean="0"/>
              <a:t> </a:t>
            </a:r>
            <a:r>
              <a:rPr lang="en-GB" dirty="0" smtClean="0"/>
              <a:t>E</a:t>
            </a:r>
            <a:r>
              <a:rPr lang="en-GB" sz="100" dirty="0" smtClean="0"/>
              <a:t> </a:t>
            </a:r>
            <a:r>
              <a:rPr lang="en-GB" dirty="0" err="1" smtClean="0"/>
              <a:t>E</a:t>
            </a:r>
            <a:r>
              <a:rPr lang="en-GB" dirty="0" smtClean="0"/>
              <a:t>.</a:t>
            </a:r>
          </a:p>
          <a:p>
            <a:r>
              <a:rPr lang="en-GB" dirty="0" smtClean="0"/>
              <a:t>Web services that are developed according to service standards and which are available for remote invocation. </a:t>
            </a:r>
          </a:p>
        </p:txBody>
      </p:sp>
    </p:spTree>
    <p:extLst>
      <p:ext uri="{BB962C8B-B14F-4D97-AF65-F5344CB8AC3E}">
        <p14:creationId xmlns:p14="http://schemas.microsoft.com/office/powerpoint/2010/main" val="2155238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Process </a:t>
            </a:r>
            <a:r>
              <a:rPr lang="en-US" dirty="0"/>
              <a:t>S</a:t>
            </a:r>
            <a:r>
              <a:rPr lang="en-US" dirty="0" smtClean="0"/>
              <a:t>tages</a:t>
            </a:r>
            <a:endParaRPr lang="en-US" dirty="0"/>
          </a:p>
        </p:txBody>
      </p:sp>
      <p:sp>
        <p:nvSpPr>
          <p:cNvPr id="3" name="Content Placeholder 2"/>
          <p:cNvSpPr>
            <a:spLocks noGrp="1"/>
          </p:cNvSpPr>
          <p:nvPr>
            <p:ph type="body" idx="1"/>
          </p:nvPr>
        </p:nvSpPr>
        <p:spPr/>
        <p:txBody>
          <a:bodyPr/>
          <a:lstStyle/>
          <a:p>
            <a:r>
              <a:rPr lang="en-US" smtClean="0"/>
              <a:t>Requirements specification</a:t>
            </a:r>
          </a:p>
          <a:p>
            <a:r>
              <a:rPr lang="en-US" smtClean="0"/>
              <a:t>Software discovery and evaluation</a:t>
            </a:r>
          </a:p>
          <a:p>
            <a:r>
              <a:rPr lang="en-US" smtClean="0"/>
              <a:t>Requirements refinement</a:t>
            </a:r>
          </a:p>
          <a:p>
            <a:r>
              <a:rPr lang="en-US" smtClean="0"/>
              <a:t>Application system configuration</a:t>
            </a:r>
          </a:p>
          <a:p>
            <a:r>
              <a:rPr lang="en-US" smtClean="0"/>
              <a:t>Component adaptation and integration</a:t>
            </a:r>
            <a:endParaRPr lang="en-US" dirty="0"/>
          </a:p>
        </p:txBody>
      </p:sp>
    </p:spTree>
    <p:extLst>
      <p:ext uri="{BB962C8B-B14F-4D97-AF65-F5344CB8AC3E}">
        <p14:creationId xmlns:p14="http://schemas.microsoft.com/office/powerpoint/2010/main" val="2462930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type="body" idx="1"/>
          </p:nvPr>
        </p:nvSpPr>
        <p:spPr/>
        <p:txBody>
          <a:bodyPr/>
          <a:lstStyle/>
          <a:p>
            <a:r>
              <a:rPr lang="en-US" smtClean="0"/>
              <a:t>Reduced costs and risks as less software is developed from scratch</a:t>
            </a:r>
          </a:p>
          <a:p>
            <a:r>
              <a:rPr lang="en-US" smtClean="0"/>
              <a:t>Faster delivery and deployment of system</a:t>
            </a:r>
          </a:p>
          <a:p>
            <a:r>
              <a:rPr lang="en-US" smtClean="0"/>
              <a:t>But requirements compromises are inevitable so system may not meet real needs of users</a:t>
            </a:r>
          </a:p>
          <a:p>
            <a:r>
              <a:rPr lang="en-US" smtClean="0"/>
              <a:t>Loss of control over evolution of reused system elements</a:t>
            </a:r>
            <a:endParaRPr lang="en-US" dirty="0"/>
          </a:p>
        </p:txBody>
      </p:sp>
    </p:spTree>
    <p:extLst>
      <p:ext uri="{BB962C8B-B14F-4D97-AF65-F5344CB8AC3E}">
        <p14:creationId xmlns:p14="http://schemas.microsoft.com/office/powerpoint/2010/main" val="1410018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Activities </a:t>
            </a:r>
            <a:endParaRPr lang="en-US" dirty="0"/>
          </a:p>
        </p:txBody>
      </p:sp>
    </p:spTree>
    <p:extLst>
      <p:ext uri="{BB962C8B-B14F-4D97-AF65-F5344CB8AC3E}">
        <p14:creationId xmlns:p14="http://schemas.microsoft.com/office/powerpoint/2010/main" val="542160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Activities</a:t>
            </a:r>
            <a:endParaRPr lang="en-US" dirty="0"/>
          </a:p>
        </p:txBody>
      </p:sp>
      <p:sp>
        <p:nvSpPr>
          <p:cNvPr id="5" name="Content Placeholder 4"/>
          <p:cNvSpPr>
            <a:spLocks noGrp="1"/>
          </p:cNvSpPr>
          <p:nvPr>
            <p:ph type="body"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a:t>
            </a:r>
          </a:p>
          <a:p>
            <a:r>
              <a:rPr lang="en-GB" dirty="0" smtClean="0"/>
              <a:t>For example, in the waterfall model, they are organized in sequence, whereas in incremental development they are interleaved. </a:t>
            </a:r>
            <a:endParaRPr lang="en-US" dirty="0"/>
          </a:p>
        </p:txBody>
      </p:sp>
    </p:spTree>
    <p:extLst>
      <p:ext uri="{BB962C8B-B14F-4D97-AF65-F5344CB8AC3E}">
        <p14:creationId xmlns:p14="http://schemas.microsoft.com/office/powerpoint/2010/main" val="3696054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type="body" idx="1"/>
          </p:nvPr>
        </p:nvSpPr>
        <p:spPr/>
        <p:txBody>
          <a:bodyPr/>
          <a:lstStyle/>
          <a:p>
            <a:pPr marL="0" indent="0">
              <a:buNone/>
            </a:pPr>
            <a:r>
              <a:rPr lang="en-GB" b="1" dirty="0" smtClean="0">
                <a:solidFill>
                  <a:schemeClr val="tx2"/>
                </a:solidFill>
              </a:rPr>
              <a:t>2.1</a:t>
            </a:r>
            <a:r>
              <a:rPr lang="en-GB" dirty="0" smtClean="0"/>
              <a:t> Software process models</a:t>
            </a:r>
          </a:p>
          <a:p>
            <a:pPr marL="0" indent="0">
              <a:buNone/>
            </a:pPr>
            <a:r>
              <a:rPr lang="en-GB" b="1" dirty="0" smtClean="0">
                <a:solidFill>
                  <a:schemeClr val="tx2"/>
                </a:solidFill>
              </a:rPr>
              <a:t>2.2</a:t>
            </a:r>
            <a:r>
              <a:rPr lang="en-GB" dirty="0" smtClean="0"/>
              <a:t> Process activities</a:t>
            </a:r>
          </a:p>
          <a:p>
            <a:pPr marL="0" indent="0">
              <a:buNone/>
            </a:pPr>
            <a:endParaRPr lang="en-US" dirty="0"/>
          </a:p>
        </p:txBody>
      </p:sp>
    </p:spTree>
    <p:extLst>
      <p:ext uri="{BB962C8B-B14F-4D97-AF65-F5344CB8AC3E}">
        <p14:creationId xmlns:p14="http://schemas.microsoft.com/office/powerpoint/2010/main" val="1839619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a:t>The Requirements Engineering Process</a:t>
            </a:r>
            <a:endParaRPr lang="en-US" dirty="0" smtClean="0"/>
          </a:p>
        </p:txBody>
      </p:sp>
      <p:pic>
        <p:nvPicPr>
          <p:cNvPr id="2" name="Picture 1" descr="A diagram with 2 sets of 3 block staircases. The upper staircase has arrows connecting to and from the next block. The lower staircase receives output of the upper staircase. The upper staircase is made up of three blocks labeled requirements elicitation and analysis, requirements specification, requirements validation. The requirements elicitation and analysis block has an arrow pointing down to the top of the lower staircase labeled system descriptions. The requirements specification block has an arrow pointing down to the middle of the lower staircase labeled user and system requirements. The requirements validation block has an arrow pointing down to the bottom of the lower staircase labeled requirements document. Each of the previous lower staircase blocks also has an arrow pointing to the requirements document bloc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762" y="1720552"/>
            <a:ext cx="6339334" cy="4392817"/>
          </a:xfrm>
          <a:prstGeom prst="rect">
            <a:avLst/>
          </a:prstGeom>
        </p:spPr>
      </p:pic>
    </p:spTree>
    <p:extLst>
      <p:ext uri="{BB962C8B-B14F-4D97-AF65-F5344CB8AC3E}">
        <p14:creationId xmlns:p14="http://schemas.microsoft.com/office/powerpoint/2010/main" val="3968138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lstStyle/>
          <a:p>
            <a:r>
              <a:rPr lang="en-GB" dirty="0" smtClean="0"/>
              <a:t>Software Specification</a:t>
            </a:r>
            <a:endParaRPr lang="en-GB" dirty="0"/>
          </a:p>
        </p:txBody>
      </p:sp>
      <p:sp>
        <p:nvSpPr>
          <p:cNvPr id="84995" name="Content Placeholder 2"/>
          <p:cNvSpPr>
            <a:spLocks noGrp="1" noChangeArrowheads="1"/>
          </p:cNvSpPr>
          <p:nvPr>
            <p:ph type="body" idx="1"/>
          </p:nvPr>
        </p:nvSpPr>
        <p:spPr/>
        <p:txBody>
          <a:bodyPr/>
          <a:lstStyle/>
          <a:p>
            <a:r>
              <a:rPr lang="en-GB" sz="2200" dirty="0" smtClean="0"/>
              <a:t>The process of establishing what services are required and the constraints on the system’s operation and development.</a:t>
            </a:r>
          </a:p>
          <a:p>
            <a:r>
              <a:rPr lang="en-GB" sz="2200" dirty="0" smtClean="0"/>
              <a:t>Requirements engineering process</a:t>
            </a:r>
          </a:p>
          <a:p>
            <a:pPr lvl="1"/>
            <a:r>
              <a:rPr lang="en-GB" sz="2200" dirty="0" smtClean="0"/>
              <a:t>Requirements elicitation and analysis</a:t>
            </a:r>
          </a:p>
          <a:p>
            <a:pPr lvl="2"/>
            <a:r>
              <a:rPr lang="en-GB" sz="2200" dirty="0" smtClean="0"/>
              <a:t>What do the system stakeholders require or expect from the system?</a:t>
            </a:r>
          </a:p>
          <a:p>
            <a:pPr lvl="1"/>
            <a:r>
              <a:rPr lang="en-GB" sz="2200" dirty="0" smtClean="0"/>
              <a:t>Requirements specification	</a:t>
            </a:r>
          </a:p>
          <a:p>
            <a:pPr lvl="2"/>
            <a:r>
              <a:rPr lang="en-GB" sz="2200" dirty="0" smtClean="0"/>
              <a:t>Defining the requirements in detail</a:t>
            </a:r>
          </a:p>
          <a:p>
            <a:pPr lvl="1"/>
            <a:r>
              <a:rPr lang="en-GB" sz="2200" dirty="0" smtClean="0"/>
              <a:t>Requirements validation</a:t>
            </a:r>
          </a:p>
          <a:p>
            <a:pPr lvl="2"/>
            <a:r>
              <a:rPr lang="en-GB" sz="2200" dirty="0" smtClean="0"/>
              <a:t>Checking the validity of the requirements</a:t>
            </a:r>
            <a:endParaRPr lang="en-GB" sz="2200" dirty="0"/>
          </a:p>
        </p:txBody>
      </p:sp>
    </p:spTree>
    <p:extLst>
      <p:ext uri="{BB962C8B-B14F-4D97-AF65-F5344CB8AC3E}">
        <p14:creationId xmlns:p14="http://schemas.microsoft.com/office/powerpoint/2010/main" val="3041146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p:txBody>
          <a:bodyPr/>
          <a:lstStyle/>
          <a:p>
            <a:r>
              <a:rPr lang="en-GB" dirty="0"/>
              <a:t>Software Design and Implementation</a:t>
            </a:r>
          </a:p>
        </p:txBody>
      </p:sp>
      <p:sp>
        <p:nvSpPr>
          <p:cNvPr id="86019" name="Content Placeholder 2"/>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Tree>
    <p:extLst>
      <p:ext uri="{BB962C8B-B14F-4D97-AF65-F5344CB8AC3E}">
        <p14:creationId xmlns:p14="http://schemas.microsoft.com/office/powerpoint/2010/main" val="1604020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type="body" idx="1"/>
          </p:nvPr>
        </p:nvSpPr>
        <p:spPr/>
        <p:txBody>
          <a:bodyPr/>
          <a:lstStyle/>
          <a:p>
            <a:r>
              <a:rPr lang="en-GB" sz="2200" dirty="0" smtClean="0"/>
              <a:t>Architectural design, where you identify the overall structure of the system, the principal components (subsystems or modules), their relationships and how they are distributed.</a:t>
            </a:r>
          </a:p>
          <a:p>
            <a:r>
              <a:rPr lang="en-GB" sz="2200" dirty="0" smtClean="0"/>
              <a:t>Database design, where you design the system data structures and how these are to be represented in a database. </a:t>
            </a:r>
          </a:p>
          <a:p>
            <a:r>
              <a:rPr lang="en-GB" sz="2200" dirty="0" smtClean="0"/>
              <a:t>Interface design, where you define the interfaces between system components. </a:t>
            </a:r>
          </a:p>
          <a:p>
            <a:r>
              <a:rPr lang="en-GB" sz="2200" dirty="0" smtClean="0"/>
              <a:t>Component selection and design, where you search for reusable components. If unavailable, you design how it will operate.</a:t>
            </a:r>
          </a:p>
        </p:txBody>
      </p:sp>
    </p:spTree>
    <p:extLst>
      <p:ext uri="{BB962C8B-B14F-4D97-AF65-F5344CB8AC3E}">
        <p14:creationId xmlns:p14="http://schemas.microsoft.com/office/powerpoint/2010/main" val="3135428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Implementation</a:t>
            </a:r>
            <a:endParaRPr lang="en-US" dirty="0"/>
          </a:p>
        </p:txBody>
      </p:sp>
      <p:sp>
        <p:nvSpPr>
          <p:cNvPr id="3" name="Content Placeholder 2"/>
          <p:cNvSpPr>
            <a:spLocks noGrp="1"/>
          </p:cNvSpPr>
          <p:nvPr>
            <p:ph type="body" idx="1"/>
          </p:nvPr>
        </p:nvSpPr>
        <p:spPr/>
        <p:txBody>
          <a:bodyPr/>
          <a:lstStyle/>
          <a:p>
            <a:r>
              <a:rPr lang="en-US" smtClean="0"/>
              <a:t>The software is implemented either by developing a program or programs or by configuring an application system.</a:t>
            </a:r>
          </a:p>
          <a:p>
            <a:r>
              <a:rPr lang="en-US" smtClean="0"/>
              <a:t>Design and implementation are interleaved activities for most types of software system.</a:t>
            </a:r>
          </a:p>
          <a:p>
            <a:r>
              <a:rPr lang="en-US" smtClean="0"/>
              <a:t>Programming is an individual activity with no standard process.</a:t>
            </a:r>
          </a:p>
          <a:p>
            <a:r>
              <a:rPr lang="en-US" smtClean="0"/>
              <a:t>Debugging is the activity of finding program faults and correcting these faults.</a:t>
            </a:r>
            <a:endParaRPr lang="en-US" dirty="0"/>
          </a:p>
        </p:txBody>
      </p:sp>
    </p:spTree>
    <p:extLst>
      <p:ext uri="{BB962C8B-B14F-4D97-AF65-F5344CB8AC3E}">
        <p14:creationId xmlns:p14="http://schemas.microsoft.com/office/powerpoint/2010/main" val="3916829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r>
              <a:rPr lang="en-GB" dirty="0" smtClean="0"/>
              <a:t>Software Validation</a:t>
            </a:r>
            <a:endParaRPr lang="en-GB" dirty="0"/>
          </a:p>
        </p:txBody>
      </p:sp>
      <p:sp>
        <p:nvSpPr>
          <p:cNvPr id="88067" name="Content Placeholder 2"/>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Tree>
    <p:extLst>
      <p:ext uri="{BB962C8B-B14F-4D97-AF65-F5344CB8AC3E}">
        <p14:creationId xmlns:p14="http://schemas.microsoft.com/office/powerpoint/2010/main" val="3877290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endParaRPr lang="en-US" dirty="0" smtClean="0"/>
          </a:p>
        </p:txBody>
      </p:sp>
      <p:pic>
        <p:nvPicPr>
          <p:cNvPr id="4" name="Picture 3" descr="A flow diagram of three blocks, arranged horizontally. The first block is labeled component testing, the next system testing, and the last acceptance testing. Arrows point from one block to the next, from the first block to the last, and from the last block to the first."/>
          <p:cNvPicPr>
            <a:picLocks noChangeAspect="1"/>
          </p:cNvPicPr>
          <p:nvPr/>
        </p:nvPicPr>
        <p:blipFill>
          <a:blip r:embed="rId2"/>
          <a:stretch>
            <a:fillRect/>
          </a:stretch>
        </p:blipFill>
        <p:spPr>
          <a:xfrm>
            <a:off x="1486409" y="2829344"/>
            <a:ext cx="6277535" cy="1707049"/>
          </a:xfrm>
          <a:prstGeom prst="rect">
            <a:avLst/>
          </a:prstGeom>
        </p:spPr>
      </p:pic>
    </p:spTree>
    <p:extLst>
      <p:ext uri="{BB962C8B-B14F-4D97-AF65-F5344CB8AC3E}">
        <p14:creationId xmlns:p14="http://schemas.microsoft.com/office/powerpoint/2010/main" val="31761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noChangeArrowheads="1"/>
          </p:cNvSpPr>
          <p:nvPr>
            <p:ph type="title"/>
          </p:nvPr>
        </p:nvSpPr>
        <p:spPr/>
        <p:txBody>
          <a:bodyPr/>
          <a:lstStyle/>
          <a:p>
            <a:r>
              <a:rPr lang="en-GB" dirty="0" smtClean="0"/>
              <a:t>Testing Stages</a:t>
            </a:r>
            <a:endParaRPr lang="en-GB" dirty="0"/>
          </a:p>
        </p:txBody>
      </p:sp>
      <p:sp>
        <p:nvSpPr>
          <p:cNvPr id="115715" name="Content Placeholder 2"/>
          <p:cNvSpPr>
            <a:spLocks noGrp="1" noChangeArrowheads="1"/>
          </p:cNvSpPr>
          <p:nvPr>
            <p:ph type="body" idx="1"/>
          </p:nvPr>
        </p:nvSpPr>
        <p:spPr/>
        <p:txBody>
          <a:bodyPr/>
          <a:lstStyle/>
          <a:p>
            <a:r>
              <a:rPr lang="en-GB" dirty="0" smtClean="0"/>
              <a:t>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Customer testing</a:t>
            </a:r>
          </a:p>
          <a:p>
            <a:pPr lvl="1"/>
            <a:r>
              <a:rPr lang="en-GB" dirty="0" smtClean="0"/>
              <a:t>Testing with customer data to check that the system meets the customer’s needs.</a:t>
            </a:r>
            <a:endParaRPr lang="en-GB" dirty="0"/>
          </a:p>
        </p:txBody>
      </p:sp>
    </p:spTree>
    <p:extLst>
      <p:ext uri="{BB962C8B-B14F-4D97-AF65-F5344CB8AC3E}">
        <p14:creationId xmlns:p14="http://schemas.microsoft.com/office/powerpoint/2010/main" val="2597125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noChangeArrowheads="1"/>
          </p:cNvSpPr>
          <p:nvPr>
            <p:ph type="title"/>
          </p:nvPr>
        </p:nvSpPr>
        <p:spPr/>
        <p:txBody>
          <a:bodyPr/>
          <a:lstStyle/>
          <a:p>
            <a:r>
              <a:rPr lang="en-GB" dirty="0" smtClean="0"/>
              <a:t>Software Evolution</a:t>
            </a:r>
            <a:endParaRPr lang="en-GB" dirty="0"/>
          </a:p>
        </p:txBody>
      </p:sp>
      <p:sp>
        <p:nvSpPr>
          <p:cNvPr id="89091" name="Content Placeholder 2"/>
          <p:cNvSpPr>
            <a:spLocks noGrp="1" noChangeArrowheads="1"/>
          </p:cNvSpPr>
          <p:nvPr>
            <p:ph type="body" idx="1"/>
          </p:nvPr>
        </p:nvSpPr>
        <p:spPr/>
        <p:txBody>
          <a:bodyPr/>
          <a:lstStyle/>
          <a:p>
            <a:r>
              <a:rPr lang="en-GB" dirty="0" smtClean="0"/>
              <a:t>Software is inherently flexible and can change. </a:t>
            </a:r>
          </a:p>
          <a:p>
            <a:r>
              <a:rPr lang="en-GB" dirty="0" smtClean="0"/>
              <a:t>As requirements change through changing business circumstances, the software that supports the business must also evolve and change.</a:t>
            </a:r>
          </a:p>
          <a:p>
            <a:r>
              <a:rPr lang="en-GB" dirty="0" smtClean="0"/>
              <a:t>Although there has been a </a:t>
            </a:r>
            <a:r>
              <a:rPr lang="en-GB" dirty="0" smtClean="0"/>
              <a:t>separation </a:t>
            </a:r>
            <a:r>
              <a:rPr lang="en-GB" dirty="0" smtClean="0"/>
              <a:t>between development and evolution (maintenance) this is increasingly irrelevant as fewer and fewer systems are completely new.</a:t>
            </a:r>
            <a:endParaRPr lang="en-GB" dirty="0"/>
          </a:p>
        </p:txBody>
      </p:sp>
    </p:spTree>
    <p:extLst>
      <p:ext uri="{BB962C8B-B14F-4D97-AF65-F5344CB8AC3E}">
        <p14:creationId xmlns:p14="http://schemas.microsoft.com/office/powerpoint/2010/main" val="1799070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A flow diagram of analyzing and improving software systems. The diagram begins with a block on the left labeled define system requirements block. In parallel to this block is another block labeled existing systems. Each of these blocks flow into a single block labeled assess existing systems. This flows into the next block labeled propose system changes. This flows into the next block labeled modify system. This block points down toward the final block labeled new system. An arrow flows from the modify systems block back to the define system requirements block. An arrow from the new system block flows back to the assess existing systems block."/>
          <p:cNvPicPr>
            <a:picLocks noChangeAspect="1"/>
          </p:cNvPicPr>
          <p:nvPr/>
        </p:nvPicPr>
        <p:blipFill>
          <a:blip r:embed="rId2"/>
          <a:stretch>
            <a:fillRect/>
          </a:stretch>
        </p:blipFill>
        <p:spPr>
          <a:xfrm>
            <a:off x="764178" y="2563931"/>
            <a:ext cx="7567072" cy="2328330"/>
          </a:xfrm>
          <a:prstGeom prst="rect">
            <a:avLst/>
          </a:prstGeom>
        </p:spPr>
      </p:pic>
    </p:spTree>
    <p:extLst>
      <p:ext uri="{BB962C8B-B14F-4D97-AF65-F5344CB8AC3E}">
        <p14:creationId xmlns:p14="http://schemas.microsoft.com/office/powerpoint/2010/main" val="1153000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en-GB" dirty="0" smtClean="0"/>
              <a:t>The Software Process</a:t>
            </a:r>
            <a:endParaRPr lang="en-GB" dirty="0"/>
          </a:p>
        </p:txBody>
      </p:sp>
      <p:sp>
        <p:nvSpPr>
          <p:cNvPr id="17411" name="Content Placeholder 2"/>
          <p:cNvSpPr>
            <a:spLocks noGrp="1" noChangeArrowheads="1"/>
          </p:cNvSpPr>
          <p:nvPr>
            <p:ph type="body" idx="1"/>
          </p:nvPr>
        </p:nvSpPr>
        <p:spPr/>
        <p:txBody>
          <a:bodyPr/>
          <a:lstStyle/>
          <a:p>
            <a:r>
              <a:rPr lang="en-GB" sz="2000" dirty="0" smtClean="0"/>
              <a:t>A structured set of activities required to develop a </a:t>
            </a:r>
            <a:br>
              <a:rPr lang="en-GB" sz="2000" dirty="0" smtClean="0"/>
            </a:br>
            <a:r>
              <a:rPr lang="en-GB" sz="2000" dirty="0" smtClean="0"/>
              <a:t>software system. </a:t>
            </a:r>
          </a:p>
          <a:p>
            <a:r>
              <a:rPr lang="en-GB" sz="2000" dirty="0" smtClean="0"/>
              <a:t>Many different software processes but all involve:</a:t>
            </a:r>
          </a:p>
          <a:p>
            <a:pPr lvl="1"/>
            <a:r>
              <a:rPr lang="en-GB" sz="2000" dirty="0" smtClean="0"/>
              <a:t>Specification - defining what the system should do;</a:t>
            </a:r>
          </a:p>
          <a:p>
            <a:pPr lvl="1"/>
            <a:r>
              <a:rPr lang="en-GB" sz="2000" dirty="0" smtClean="0"/>
              <a:t>Design and implementation - defining the organization of the system and implementing the system;</a:t>
            </a:r>
          </a:p>
          <a:p>
            <a:pPr lvl="1"/>
            <a:r>
              <a:rPr lang="en-GB" sz="2000" dirty="0" smtClean="0"/>
              <a:t>Validation - checking that it does what the customer wants;</a:t>
            </a:r>
          </a:p>
          <a:p>
            <a:pPr lvl="1"/>
            <a:r>
              <a:rPr lang="en-GB" sz="2000" dirty="0" smtClean="0"/>
              <a:t>Evolution - changing the system in response to changing customer needs.</a:t>
            </a:r>
          </a:p>
          <a:p>
            <a:r>
              <a:rPr lang="en-GB" sz="2000" dirty="0" smtClean="0"/>
              <a:t>A software process model is an abstract representation of a process. It presents a description of a process from some particular perspective.</a:t>
            </a:r>
            <a:endParaRPr lang="en-GB" sz="2000" dirty="0"/>
          </a:p>
        </p:txBody>
      </p:sp>
    </p:spTree>
    <p:extLst>
      <p:ext uri="{BB962C8B-B14F-4D97-AF65-F5344CB8AC3E}">
        <p14:creationId xmlns:p14="http://schemas.microsoft.com/office/powerpoint/2010/main" val="21585163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latin typeface="Times New Roman" panose="02020603050405020304" pitchFamily="18" charset="0"/>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862012" y="2209800"/>
            <a:ext cx="7419975" cy="2466975"/>
          </a:xfrm>
          <a:prstGeom prst="rect">
            <a:avLst/>
          </a:prstGeom>
          <a:noFill/>
          <a:ln>
            <a:noFill/>
          </a:ln>
        </p:spPr>
      </p:pic>
    </p:spTree>
    <p:extLst>
      <p:ext uri="{BB962C8B-B14F-4D97-AF65-F5344CB8AC3E}">
        <p14:creationId xmlns:p14="http://schemas.microsoft.com/office/powerpoint/2010/main" val="2382573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t>
            </a:r>
            <a:r>
              <a:rPr lang="en-US" dirty="0"/>
              <a:t>D</a:t>
            </a:r>
            <a:r>
              <a:rPr lang="en-US" dirty="0" smtClean="0"/>
              <a:t>escriptions</a:t>
            </a:r>
            <a:endParaRPr lang="en-US" dirty="0"/>
          </a:p>
        </p:txBody>
      </p:sp>
      <p:sp>
        <p:nvSpPr>
          <p:cNvPr id="3" name="Content Placeholder 2"/>
          <p:cNvSpPr>
            <a:spLocks noGrp="1"/>
          </p:cNvSpPr>
          <p:nvPr>
            <p:ph type="body" idx="1"/>
          </p:nvPr>
        </p:nvSpPr>
        <p:spPr/>
        <p:txBody>
          <a:bodyPr/>
          <a:lstStyle/>
          <a:p>
            <a:r>
              <a:rPr lang="en-GB" sz="2200" dirty="0" smtClean="0"/>
              <a:t>When we describe and discuss processes, we usually talk about the activities in these processes such as specifying a data model, designing a user interface, etc. and the ordering of these activities.</a:t>
            </a:r>
          </a:p>
          <a:p>
            <a:r>
              <a:rPr lang="en-GB" sz="2200" dirty="0" smtClean="0"/>
              <a:t>Process descriptions may also include:</a:t>
            </a:r>
          </a:p>
          <a:p>
            <a:pPr lvl="1"/>
            <a:r>
              <a:rPr lang="en-GB" sz="2200" dirty="0" smtClean="0"/>
              <a:t>Products, which are the outcomes of a process activity; </a:t>
            </a:r>
          </a:p>
          <a:p>
            <a:pPr lvl="1"/>
            <a:r>
              <a:rPr lang="en-GB" sz="2200" dirty="0" smtClean="0"/>
              <a:t>Roles, which reflect the responsibilities of the people involved in the process;</a:t>
            </a:r>
          </a:p>
          <a:p>
            <a:pPr lvl="1"/>
            <a:r>
              <a:rPr lang="en-GB" sz="2200" dirty="0" smtClean="0"/>
              <a:t>Pre- and post-conditions, which are statements that are true before and after a process activity has been enacted or a product produced.   </a:t>
            </a:r>
            <a:endParaRPr lang="en-US" sz="2200" dirty="0"/>
          </a:p>
        </p:txBody>
      </p:sp>
    </p:spTree>
    <p:extLst>
      <p:ext uri="{BB962C8B-B14F-4D97-AF65-F5344CB8AC3E}">
        <p14:creationId xmlns:p14="http://schemas.microsoft.com/office/powerpoint/2010/main" val="1220817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Processes</a:t>
            </a:r>
          </a:p>
        </p:txBody>
      </p:sp>
      <p:sp>
        <p:nvSpPr>
          <p:cNvPr id="3" name="Content Placeholder 2"/>
          <p:cNvSpPr>
            <a:spLocks noGrp="1"/>
          </p:cNvSpPr>
          <p:nvPr>
            <p:ph type="body" idx="1"/>
          </p:nvPr>
        </p:nvSpPr>
        <p:spPr/>
        <p:txBody>
          <a:bodyPr/>
          <a:lstStyle/>
          <a:p>
            <a:r>
              <a:rPr lang="en-GB" smtClean="0"/>
              <a:t>Plan-driven processes are processes where all of the process activities are planned in advance and progress is measured against this plan. </a:t>
            </a:r>
          </a:p>
          <a:p>
            <a:r>
              <a:rPr lang="en-GB" smtClean="0"/>
              <a:t>In agile processes, planning is incremental and it is easier to change the process to reflect changing customer requirements. </a:t>
            </a:r>
          </a:p>
          <a:p>
            <a:r>
              <a:rPr lang="en-GB" smtClean="0"/>
              <a:t>In practice, most practical processes include elements of both plan-driven and agile approaches. </a:t>
            </a:r>
          </a:p>
          <a:p>
            <a:r>
              <a:rPr lang="en-GB" smtClean="0"/>
              <a:t>There are no right or wrong software processes.</a:t>
            </a:r>
            <a:endParaRPr lang="en-US" dirty="0"/>
          </a:p>
        </p:txBody>
      </p:sp>
    </p:spTree>
    <p:extLst>
      <p:ext uri="{BB962C8B-B14F-4D97-AF65-F5344CB8AC3E}">
        <p14:creationId xmlns:p14="http://schemas.microsoft.com/office/powerpoint/2010/main" val="2812035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Process </a:t>
            </a:r>
            <a:r>
              <a:rPr lang="en-US" dirty="0"/>
              <a:t>M</a:t>
            </a:r>
            <a:r>
              <a:rPr lang="en-US" dirty="0" smtClean="0"/>
              <a:t>odels </a:t>
            </a:r>
            <a:endParaRPr lang="en-US" dirty="0"/>
          </a:p>
        </p:txBody>
      </p:sp>
    </p:spTree>
    <p:extLst>
      <p:ext uri="{BB962C8B-B14F-4D97-AF65-F5344CB8AC3E}">
        <p14:creationId xmlns:p14="http://schemas.microsoft.com/office/powerpoint/2010/main" val="3136832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r>
              <a:rPr lang="en-GB" dirty="0" smtClean="0"/>
              <a:t>Software Process </a:t>
            </a:r>
            <a:r>
              <a:rPr lang="en-GB" dirty="0"/>
              <a:t>M</a:t>
            </a:r>
            <a:r>
              <a:rPr lang="en-GB" dirty="0" smtClean="0"/>
              <a:t>odels</a:t>
            </a:r>
            <a:endParaRPr lang="en-GB" dirty="0"/>
          </a:p>
        </p:txBody>
      </p:sp>
      <p:sp>
        <p:nvSpPr>
          <p:cNvPr id="25603" name="Content Placeholder 2"/>
          <p:cNvSpPr>
            <a:spLocks noGrp="1" noChangeArrowheads="1"/>
          </p:cNvSpPr>
          <p:nvPr>
            <p:ph type="body" idx="1"/>
          </p:nvPr>
        </p:nvSpPr>
        <p:spPr/>
        <p:txBody>
          <a:bodyPr/>
          <a:lstStyle/>
          <a:p>
            <a:r>
              <a:rPr lang="en-GB" sz="2200" dirty="0" smtClean="0"/>
              <a:t>The waterfall model</a:t>
            </a:r>
          </a:p>
          <a:p>
            <a:pPr lvl="1"/>
            <a:r>
              <a:rPr lang="en-GB" sz="2200" dirty="0" smtClean="0"/>
              <a:t>Plan-driven model. Separate and distinct phases of specification and development.</a:t>
            </a:r>
          </a:p>
          <a:p>
            <a:r>
              <a:rPr lang="en-GB" sz="2200" dirty="0" smtClean="0"/>
              <a:t>Incremental development</a:t>
            </a:r>
          </a:p>
          <a:p>
            <a:pPr lvl="1"/>
            <a:r>
              <a:rPr lang="en-GB" sz="2200" dirty="0" smtClean="0"/>
              <a:t>Specification, development and validation are interleaved. May be plan-driven or agile.</a:t>
            </a:r>
          </a:p>
          <a:p>
            <a:r>
              <a:rPr lang="en-GB" sz="2200" dirty="0" smtClean="0"/>
              <a:t>Integration and configuration</a:t>
            </a:r>
          </a:p>
          <a:p>
            <a:pPr lvl="1"/>
            <a:r>
              <a:rPr lang="en-GB" sz="2200" dirty="0" smtClean="0"/>
              <a:t>The system is assembled from existing configurable components. May be plan-driven or agile.</a:t>
            </a:r>
          </a:p>
          <a:p>
            <a:r>
              <a:rPr lang="en-GB" sz="2200" dirty="0" smtClean="0"/>
              <a:t>In practice, most large systems are developed using a process that incorporates elements from all of these models.</a:t>
            </a:r>
          </a:p>
        </p:txBody>
      </p:sp>
    </p:spTree>
    <p:extLst>
      <p:ext uri="{BB962C8B-B14F-4D97-AF65-F5344CB8AC3E}">
        <p14:creationId xmlns:p14="http://schemas.microsoft.com/office/powerpoint/2010/main" val="173824983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a:t>
            </a:r>
            <a:r>
              <a:rPr lang="en-GB" dirty="0"/>
              <a:t>M</a:t>
            </a:r>
            <a:r>
              <a:rPr lang="en-GB" dirty="0" smtClean="0"/>
              <a:t>odel</a:t>
            </a:r>
            <a:endParaRPr lang="en-US" dirty="0" smtClean="0"/>
          </a:p>
        </p:txBody>
      </p:sp>
      <p:pic>
        <p:nvPicPr>
          <p:cNvPr id="4" name="Picture 3" descr="5 blocks are shown organized like a downward staircase. Each step has an arrow pointing down to the next block. From the final block, a horizontal line extends to the left with offshoot arrows pointing up to each previous step. The top most block is labeled requirements definition. The next block is labeled system and software design. The next block is labeled implementation and unit testing. The next block is labeled integration and system testing. The final block is labeled operation and maintenance."/>
          <p:cNvPicPr>
            <a:picLocks noChangeAspect="1"/>
          </p:cNvPicPr>
          <p:nvPr/>
        </p:nvPicPr>
        <p:blipFill>
          <a:blip r:embed="rId2"/>
          <a:stretch>
            <a:fillRect/>
          </a:stretch>
        </p:blipFill>
        <p:spPr>
          <a:xfrm>
            <a:off x="911053" y="1931942"/>
            <a:ext cx="7183698" cy="4039465"/>
          </a:xfrm>
          <a:prstGeom prst="rect">
            <a:avLst/>
          </a:prstGeom>
        </p:spPr>
      </p:pic>
    </p:spTree>
    <p:extLst>
      <p:ext uri="{BB962C8B-B14F-4D97-AF65-F5344CB8AC3E}">
        <p14:creationId xmlns:p14="http://schemas.microsoft.com/office/powerpoint/2010/main" val="3987007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r>
              <a:rPr lang="en-GB" dirty="0" smtClean="0"/>
              <a:t>Waterfall Model </a:t>
            </a:r>
            <a:r>
              <a:rPr lang="en-GB" dirty="0"/>
              <a:t>P</a:t>
            </a:r>
            <a:r>
              <a:rPr lang="en-GB" dirty="0" smtClean="0"/>
              <a:t>hases</a:t>
            </a:r>
            <a:endParaRPr lang="en-GB" dirty="0"/>
          </a:p>
        </p:txBody>
      </p:sp>
      <p:sp>
        <p:nvSpPr>
          <p:cNvPr id="29699" name="Content Placeholder 2"/>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Tree>
    <p:extLst>
      <p:ext uri="{BB962C8B-B14F-4D97-AF65-F5344CB8AC3E}">
        <p14:creationId xmlns:p14="http://schemas.microsoft.com/office/powerpoint/2010/main" val="379883435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5673</TotalTime>
  <Words>1366</Words>
  <Application>Microsoft Office PowerPoint</Application>
  <PresentationFormat>On-screen Show (4:3)</PresentationFormat>
  <Paragraphs>141</Paragraphs>
  <Slides>30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ＭＳ Ｐゴシック</vt:lpstr>
      <vt:lpstr>Arial</vt:lpstr>
      <vt:lpstr>Calibri</vt:lpstr>
      <vt:lpstr>Noto Sans Symbols</vt:lpstr>
      <vt:lpstr>Times New Roman</vt:lpstr>
      <vt:lpstr>Verdana</vt:lpstr>
      <vt:lpstr>508 Lecture</vt:lpstr>
      <vt:lpstr>Software Engineering</vt:lpstr>
      <vt:lpstr>Learning Objectives</vt:lpstr>
      <vt:lpstr>The Software Process</vt:lpstr>
      <vt:lpstr>Software Process Descriptions</vt:lpstr>
      <vt:lpstr>Plan-Driven and Agile Processes</vt:lpstr>
      <vt:lpstr>Software Process Models </vt:lpstr>
      <vt:lpstr>Software Process Models</vt:lpstr>
      <vt:lpstr>The Waterfall Model</vt:lpstr>
      <vt:lpstr>Waterfall Model Phases</vt:lpstr>
      <vt:lpstr>Waterfall Model Problems</vt:lpstr>
      <vt:lpstr>Incremental Development </vt:lpstr>
      <vt:lpstr>Incremental Development Benefits</vt:lpstr>
      <vt:lpstr>Incremental Development Problems</vt:lpstr>
      <vt:lpstr>Integration and Configuration</vt:lpstr>
      <vt:lpstr>Types of Reusable Software</vt:lpstr>
      <vt:lpstr>Key Process Stages</vt:lpstr>
      <vt:lpstr>Advantages and Disadvantages</vt:lpstr>
      <vt:lpstr>Process Activities </vt:lpstr>
      <vt:lpstr>Process Activities</vt:lpstr>
      <vt:lpstr>The Requirements Engineering Process</vt:lpstr>
      <vt:lpstr>Software Specification</vt:lpstr>
      <vt:lpstr>Software Design and Implementation</vt:lpstr>
      <vt:lpstr>Design Activities</vt:lpstr>
      <vt:lpstr>System Implementation</vt:lpstr>
      <vt:lpstr>Software Validation</vt:lpstr>
      <vt:lpstr>Stages of Testing</vt:lpstr>
      <vt:lpstr>Testing Stages</vt:lpstr>
      <vt:lpstr>Software Evolution</vt:lpstr>
      <vt:lpstr>System Evolution </vt:lpstr>
      <vt:lpstr>Copyright</vt:lpstr>
    </vt:vector>
  </TitlesOfParts>
  <Manager/>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10e</dc:title>
  <dc:subject>Engineering Computer Science</dc:subject>
  <dc:creator>Sommerville</dc:creator>
  <cp:keywords>Engineering Computer Science</cp:keywords>
  <dc:description/>
  <cp:lastModifiedBy>Dr.Tariq Rahim Soomro</cp:lastModifiedBy>
  <cp:revision>341</cp:revision>
  <cp:lastPrinted>2005-11-18T05:37:01Z</cp:lastPrinted>
  <dcterms:created xsi:type="dcterms:W3CDTF">2016-07-12T18:46:03Z</dcterms:created>
  <dcterms:modified xsi:type="dcterms:W3CDTF">2021-09-07T06:13:26Z</dcterms:modified>
  <cp:category/>
</cp:coreProperties>
</file>