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334" r:id="rId4"/>
    <p:sldId id="337" r:id="rId5"/>
    <p:sldId id="338" r:id="rId6"/>
    <p:sldId id="359" r:id="rId7"/>
    <p:sldId id="361" r:id="rId8"/>
    <p:sldId id="372" r:id="rId9"/>
    <p:sldId id="307" r:id="rId10"/>
    <p:sldId id="342" r:id="rId11"/>
    <p:sldId id="362" r:id="rId12"/>
    <p:sldId id="344" r:id="rId13"/>
    <p:sldId id="343" r:id="rId14"/>
    <p:sldId id="369" r:id="rId15"/>
    <p:sldId id="370" r:id="rId16"/>
    <p:sldId id="363" r:id="rId17"/>
    <p:sldId id="364" r:id="rId18"/>
    <p:sldId id="366" r:id="rId19"/>
    <p:sldId id="365" r:id="rId20"/>
    <p:sldId id="348" r:id="rId21"/>
    <p:sldId id="352" r:id="rId22"/>
    <p:sldId id="371" r:id="rId23"/>
    <p:sldId id="367" r:id="rId24"/>
    <p:sldId id="357" r:id="rId25"/>
    <p:sldId id="368" r:id="rId26"/>
    <p:sldId id="355" r:id="rId27"/>
    <p:sldId id="349" r:id="rId28"/>
    <p:sldId id="353" r:id="rId29"/>
    <p:sldId id="3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A4D"/>
    <a:srgbClr val="F77D02"/>
    <a:srgbClr val="C9202B"/>
    <a:srgbClr val="F5B700"/>
    <a:srgbClr val="D384E0"/>
    <a:srgbClr val="FC4C7B"/>
    <a:srgbClr val="6BBC73"/>
    <a:srgbClr val="8DCC93"/>
    <a:srgbClr val="F6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8D9B1-1602-4E03-B465-8405651476DC}" type="datetimeFigureOut">
              <a:rPr lang="en-US" smtClean="0"/>
              <a:t>31-Jan-23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40FB4-28D5-45F9-A423-7C82FCEA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844D-6B9F-4573-88F2-6B061813F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A798-7247-4BB6-9B51-0C89D3793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FA9F4-89C0-4D91-BFCF-17181F18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28BB-A2C5-401F-8791-83D48F53DF82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956E-C5A6-41F1-805B-D87C66AC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9905-F18E-4741-946A-177A92E8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7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F70-5DB0-487A-9B94-96BF19AE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ACFD5-BE50-4D90-BCA0-978A77621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E767-A560-42D6-AC42-997FC801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11F0-1A0F-42E5-A73F-1F1140BE9FFA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313D-F235-4520-85F1-66906B71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062A-17FF-4160-B20F-51E0A793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75A0F-59A4-40C3-A2DD-D729C2A5F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5DDA1-9C3F-4026-93AA-298B3F93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61D-BEB1-491D-BF7D-FA333215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BD84-10DE-4691-B10B-2B5C7632F1E9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95BCF-12F9-4722-8613-2281A179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F0A3-057F-4BCA-A237-891FCA75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DF6F-76DD-496D-91C6-FA798C62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FA65-BD7D-4FEB-A2CD-1729325F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4C55-696B-4F0D-8CBE-9B40C1E2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D69C-CB52-4ECD-B7DE-DAA9651AC9AD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14A3-6C8A-46B3-AFF2-A74CB242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2F85-B07A-4C2A-89A6-86463D0D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1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98F2-FEE3-4BB3-8CFE-76878E8E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B4E4-F6DA-47F5-9316-48ED2CE6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5BE4-DD4A-43EA-8740-79929160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1010-2987-46C9-BAAF-48F6C422D991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9F6F-C4F3-4922-A2A4-038990EC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5129-82DB-4A4E-873F-2AD2AED2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0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1F40-A5B2-495F-B954-025D0911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40C6-E84F-452A-821F-1D852B388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BD1AC-2637-4EF9-A431-F625DAE47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9306-B8F0-4393-9DED-7A0DF3F7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7805-715C-4BA1-9A75-3A5526C53D5B}" type="datetime1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A4B7A-57EE-477C-90EF-3DF7A9F3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995D-CE50-4D8D-A118-E1D31221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FA4D-07F3-4DF7-9FFD-C60B57B8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6AEEB-9864-4024-A296-DE13C200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08702-A226-456B-95E7-F52043CA9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C423C-392F-4CC0-8ED8-7BE685C18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BE881-2D8E-4ED5-A86E-6D68377AE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E7DC3-2763-482D-AADF-11B35D00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80D1-F86E-46A9-BC67-36787F3DC683}" type="datetime1">
              <a:rPr lang="en-US" smtClean="0"/>
              <a:t>31-Jan-23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414F-0784-4104-BB9D-06FE523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C7706-AF3A-40A1-925C-AD12D67A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62F8-E778-4979-A01D-BB312F6F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D4819-0F28-45F7-A1FF-3049F236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890E-F4AF-45F2-9275-AAE09E5030F0}" type="datetime1">
              <a:rPr lang="en-US" smtClean="0"/>
              <a:t>31-Jan-23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C71BC-A8ED-4F81-BAD1-A0B992B3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46B13-82F6-4F7B-B895-F939FDA4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C88F7-5197-4328-BE07-CF321D16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AFD53-D837-4E6E-86FF-4CA1C5B0DBB9}" type="datetime1">
              <a:rPr lang="en-US" smtClean="0"/>
              <a:t>31-Jan-23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E45-7523-4588-BF52-A466082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BB508-A9CA-4455-A154-AFC96EFF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B33D-9089-4FD3-ACD0-80BAB0E7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38F1-6B99-48E6-AB02-35A384C9E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B337B-B78B-4CC1-AD02-B10A1596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A277E-1051-4AB3-A256-70B05829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CB8C-D7A6-4468-BEF0-0BBFB561829A}" type="datetime1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E31D3-467D-4B80-983B-1EFAFC7D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48E69-C5B6-4F82-B79D-22A70221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169F-DD6B-49A1-83A9-0765A25D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F4B86-FF58-4BA5-A45C-E9D8589F2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5937-D2A9-4D8C-BAF6-FAF1FD1CE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F8A05-1754-41B7-8E9C-6FC37ABA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CE7E-E33E-41CB-BE72-B9ABD3BCDE59}" type="datetime1">
              <a:rPr lang="en-US" smtClean="0"/>
              <a:t>31-Jan-23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1606-1E16-4E9A-AE06-F3F437C9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B3DB7-25B9-4A5F-9654-491C3977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F98CE-6E89-45BF-ABF5-008940F8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6E9E-E637-4ECB-B347-C3D60FEB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30D6-0B05-450E-95A5-5EC510EDB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7E0B-0642-43F5-8654-E8F29D5B9D22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A525-C07C-448E-8E8E-C6C8E2DAE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4518-4A2E-4875-9063-FB175882A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58E6-B6E9-4B7D-9DDE-04196D23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da.gov/medical-devices" TargetMode="External"/><Relationship Id="rId3" Type="http://schemas.openxmlformats.org/officeDocument/2006/relationships/hyperlink" Target="https://www.cdc.gov/media/" TargetMode="External"/><Relationship Id="rId7" Type="http://schemas.openxmlformats.org/officeDocument/2006/relationships/hyperlink" Target="https://www.fda.gov/drugs" TargetMode="External"/><Relationship Id="rId2" Type="http://schemas.openxmlformats.org/officeDocument/2006/relationships/hyperlink" Target="https://www.cdc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da.gov/food" TargetMode="External"/><Relationship Id="rId11" Type="http://schemas.openxmlformats.org/officeDocument/2006/relationships/hyperlink" Target="https://www.fiercehealthcare.com/" TargetMode="External"/><Relationship Id="rId5" Type="http://schemas.openxmlformats.org/officeDocument/2006/relationships/hyperlink" Target="https://www.medicalnewstoday.com/" TargetMode="External"/><Relationship Id="rId10" Type="http://schemas.openxmlformats.org/officeDocument/2006/relationships/hyperlink" Target="https://www.webmd.com/" TargetMode="External"/><Relationship Id="rId4" Type="http://schemas.openxmlformats.org/officeDocument/2006/relationships/hyperlink" Target="https://www.medscape.com/" TargetMode="External"/><Relationship Id="rId9" Type="http://schemas.openxmlformats.org/officeDocument/2006/relationships/hyperlink" Target="https://khn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FCB-2A97-4ACE-AA17-9F4BDBEFD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29B1-E986-4F3C-97A3-3CE2455D0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Safwan Asghar Abbas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F0B29-C728-427B-AFC2-623FB1BB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D08-B85C-432B-878F-36CA1EFA206B}" type="datetime1">
              <a:rPr lang="en-US" smtClean="0"/>
              <a:t>31-Jan-23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D501-F464-4F3B-A5C4-552AF9B7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1807-7E2C-4467-A5D7-A7EE1B1B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ECCE-0320-419A-B513-DBE30792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439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Static Web Scraping</a:t>
            </a:r>
          </a:p>
          <a:p>
            <a:pPr lvl="1"/>
            <a:r>
              <a:rPr lang="en-US" dirty="0"/>
              <a:t>Fetches web pages from the server without the help of a browser</a:t>
            </a:r>
          </a:p>
          <a:p>
            <a:pPr lvl="1"/>
            <a:r>
              <a:rPr lang="en-US" dirty="0"/>
              <a:t>Ignores JavaScript</a:t>
            </a:r>
          </a:p>
          <a:p>
            <a:endParaRPr lang="en-US" dirty="0"/>
          </a:p>
          <a:p>
            <a:r>
              <a:rPr lang="en-US" dirty="0"/>
              <a:t>Dynamic Web Scraping</a:t>
            </a:r>
          </a:p>
          <a:p>
            <a:pPr lvl="1"/>
            <a:r>
              <a:rPr lang="en-US" dirty="0"/>
              <a:t>Data which gets rendered on clicking JavaScript links</a:t>
            </a:r>
          </a:p>
          <a:p>
            <a:pPr lvl="1"/>
            <a:r>
              <a:rPr lang="en-US" dirty="0"/>
              <a:t>Automating the button clicks by accessing Chrome browser driver</a:t>
            </a:r>
          </a:p>
          <a:p>
            <a:endParaRPr lang="en-US" dirty="0"/>
          </a:p>
          <a:p>
            <a:r>
              <a:rPr lang="en-US" dirty="0"/>
              <a:t>The combination of Beautiful Soup and Selenium will do the job of dynamic scraping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FCD2-709D-4CA7-A66F-FF51C2F3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D44A-35E7-48F6-8A6E-CAE24EDAD080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01BDD-4CC0-47A4-BF77-BEFD99C2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CA435-5C82-4057-867E-8DC55DBE0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6" b="12590"/>
          <a:stretch/>
        </p:blipFill>
        <p:spPr>
          <a:xfrm>
            <a:off x="7054904" y="2697681"/>
            <a:ext cx="4298896" cy="11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7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8DC5-0677-482C-9094-7319CF34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664C-DFDC-4BF1-9B21-AE4E360E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Multiprocessing -  broken to smaller routines that run independently</a:t>
            </a:r>
          </a:p>
          <a:p>
            <a:endParaRPr lang="en-US" dirty="0"/>
          </a:p>
          <a:p>
            <a:r>
              <a:rPr lang="en-US" dirty="0"/>
              <a:t>CDC - </a:t>
            </a:r>
            <a:r>
              <a:rPr lang="en-US" dirty="0">
                <a:hlinkClick r:id="rId2" tooltip="https://www.cdc.gov/"/>
              </a:rPr>
              <a:t>https://www.cdc.gov/</a:t>
            </a:r>
            <a:r>
              <a:rPr lang="en-US" dirty="0"/>
              <a:t> / </a:t>
            </a:r>
            <a:r>
              <a:rPr lang="en-US" dirty="0">
                <a:hlinkClick r:id="rId3" tooltip="https://www.cdc.gov/media/"/>
              </a:rPr>
              <a:t>https://www.cdc.gov/media/</a:t>
            </a:r>
            <a:r>
              <a:rPr lang="en-US" dirty="0"/>
              <a:t>		</a:t>
            </a:r>
          </a:p>
          <a:p>
            <a:r>
              <a:rPr lang="en-US" dirty="0"/>
              <a:t>Medscape - </a:t>
            </a:r>
            <a:r>
              <a:rPr lang="en-US" dirty="0">
                <a:hlinkClick r:id="rId4" tooltip="https://www.medscape.com/"/>
              </a:rPr>
              <a:t>https://www.medscape.com/</a:t>
            </a:r>
            <a:endParaRPr lang="en-US" dirty="0"/>
          </a:p>
          <a:p>
            <a:pPr lvl="1"/>
            <a:r>
              <a:rPr lang="en-US" dirty="0"/>
              <a:t>1 process</a:t>
            </a:r>
          </a:p>
          <a:p>
            <a:pPr lvl="1"/>
            <a:r>
              <a:rPr lang="en-US" dirty="0"/>
              <a:t>Around 2000 scraped articles</a:t>
            </a:r>
          </a:p>
          <a:p>
            <a:r>
              <a:rPr lang="en-US" dirty="0"/>
              <a:t>Medical News Today - </a:t>
            </a:r>
            <a:r>
              <a:rPr lang="en-US" dirty="0">
                <a:hlinkClick r:id="rId5" tooltip="https://www.medicalnewstoday.com/"/>
              </a:rPr>
              <a:t>https://www.medicalnewstoday.com/</a:t>
            </a:r>
            <a:endParaRPr lang="en-US" dirty="0"/>
          </a:p>
          <a:p>
            <a:pPr lvl="1"/>
            <a:r>
              <a:rPr lang="en-US" dirty="0"/>
              <a:t>3 processes</a:t>
            </a:r>
          </a:p>
          <a:p>
            <a:pPr lvl="1"/>
            <a:r>
              <a:rPr lang="en-US" dirty="0"/>
              <a:t>Around 270 scraped articles</a:t>
            </a:r>
          </a:p>
          <a:p>
            <a:r>
              <a:rPr lang="en-US" dirty="0"/>
              <a:t>FDA - </a:t>
            </a:r>
            <a:r>
              <a:rPr lang="en-US" dirty="0">
                <a:hlinkClick r:id="rId6" tooltip="https://www.fda.gov/food"/>
              </a:rPr>
              <a:t>https://www.fda.gov/food</a:t>
            </a:r>
            <a:r>
              <a:rPr lang="en-US" dirty="0"/>
              <a:t> / </a:t>
            </a:r>
            <a:r>
              <a:rPr lang="en-US" dirty="0">
                <a:hlinkClick r:id="rId7" tooltip="https://www.fda.gov/drugs"/>
              </a:rPr>
              <a:t>https://www.fda.gov/drugs</a:t>
            </a:r>
            <a:r>
              <a:rPr lang="en-US" dirty="0"/>
              <a:t> / </a:t>
            </a:r>
            <a:r>
              <a:rPr lang="en-US" dirty="0">
                <a:hlinkClick r:id="rId8" tooltip="https://www.fda.gov/medical-devices"/>
              </a:rPr>
              <a:t>https://www.fda.gov/medical-devices</a:t>
            </a:r>
            <a:endParaRPr lang="en-US" dirty="0"/>
          </a:p>
          <a:p>
            <a:r>
              <a:rPr lang="en-US" dirty="0"/>
              <a:t>Kaiser Health News - </a:t>
            </a:r>
            <a:r>
              <a:rPr lang="en-US" dirty="0">
                <a:hlinkClick r:id="rId9"/>
              </a:rPr>
              <a:t>https://khn.org/</a:t>
            </a:r>
            <a:endParaRPr lang="en-US" dirty="0"/>
          </a:p>
          <a:p>
            <a:r>
              <a:rPr lang="en-US" dirty="0"/>
              <a:t>WebMD - </a:t>
            </a:r>
            <a:r>
              <a:rPr lang="en-US" dirty="0">
                <a:hlinkClick r:id="rId10"/>
              </a:rPr>
              <a:t>https://www.webmd.com/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processes</a:t>
            </a:r>
          </a:p>
          <a:p>
            <a:pPr lvl="1"/>
            <a:r>
              <a:rPr lang="en-US" dirty="0"/>
              <a:t>Around 650 scraped articles</a:t>
            </a:r>
          </a:p>
          <a:p>
            <a:r>
              <a:rPr lang="en-US" dirty="0"/>
              <a:t>Fierce - </a:t>
            </a:r>
            <a:r>
              <a:rPr lang="en-US" dirty="0">
                <a:hlinkClick r:id="rId11"/>
              </a:rPr>
              <a:t>https://www.fiercehealthcare.com/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9263-8B2D-474E-B777-098F3E68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E411-CCD6-4CEF-8FF8-AA71BC30B8E5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5EBD8-55AF-47A0-9C7D-8F87283D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79288-56C6-4710-A321-486C7D41F32F}"/>
              </a:ext>
            </a:extLst>
          </p:cNvPr>
          <p:cNvSpPr/>
          <p:nvPr/>
        </p:nvSpPr>
        <p:spPr>
          <a:xfrm>
            <a:off x="1138869" y="3534278"/>
            <a:ext cx="5656214" cy="285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EB25C-578A-4FC5-BBD8-773E521BB95D}"/>
              </a:ext>
            </a:extLst>
          </p:cNvPr>
          <p:cNvSpPr/>
          <p:nvPr/>
        </p:nvSpPr>
        <p:spPr>
          <a:xfrm>
            <a:off x="1138869" y="2744252"/>
            <a:ext cx="3995193" cy="304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79DF60-E696-4470-9CC8-D74520D6F3CB}"/>
              </a:ext>
            </a:extLst>
          </p:cNvPr>
          <p:cNvSpPr/>
          <p:nvPr/>
        </p:nvSpPr>
        <p:spPr>
          <a:xfrm>
            <a:off x="1138869" y="4932727"/>
            <a:ext cx="3508632" cy="285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4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4672-B1E8-4D6D-BA90-A19A7B63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16E0-60C0-457A-B090-0035F3EA4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D770-9BF4-4A65-AFFE-28598ED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1C23-0C73-403F-8BCA-8FF00D7B9AB1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B8B7C-4570-4CC4-9C4E-EC737F3C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D539-8D95-4288-9925-2B512A87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B5B0-23DE-476E-B203-FFC4149E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1258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Kafka Broker</a:t>
            </a:r>
          </a:p>
          <a:p>
            <a:endParaRPr lang="en-US" dirty="0"/>
          </a:p>
          <a:p>
            <a:r>
              <a:rPr lang="en-US" dirty="0"/>
              <a:t>Kafka Topic</a:t>
            </a:r>
          </a:p>
          <a:p>
            <a:endParaRPr lang="en-US" dirty="0"/>
          </a:p>
          <a:p>
            <a:r>
              <a:rPr lang="en-US" dirty="0"/>
              <a:t>Kafka Producer</a:t>
            </a:r>
          </a:p>
          <a:p>
            <a:endParaRPr lang="en-US" dirty="0"/>
          </a:p>
          <a:p>
            <a:r>
              <a:rPr lang="en-US" dirty="0"/>
              <a:t>Kafka Consumer</a:t>
            </a:r>
          </a:p>
          <a:p>
            <a:endParaRPr lang="en-US" dirty="0"/>
          </a:p>
          <a:p>
            <a:r>
              <a:rPr lang="en-US" dirty="0"/>
              <a:t>Kafka Manager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2543-E9F9-4D85-8BC1-1B5BEC0C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94759" y="4797323"/>
            <a:ext cx="2743200" cy="365125"/>
          </a:xfrm>
        </p:spPr>
        <p:txBody>
          <a:bodyPr/>
          <a:lstStyle/>
          <a:p>
            <a:fld id="{5334F2D9-B065-4A57-8748-5049EF27E277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E8926-31F1-4B2B-92CC-30BF612E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064368-BB13-4D28-ACC1-7A2DA3BA7641}"/>
              </a:ext>
            </a:extLst>
          </p:cNvPr>
          <p:cNvSpPr/>
          <p:nvPr/>
        </p:nvSpPr>
        <p:spPr>
          <a:xfrm>
            <a:off x="5368955" y="2004968"/>
            <a:ext cx="5402510" cy="30844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E3F18F-45D3-467F-8CB3-A8CDE8424FE7}"/>
              </a:ext>
            </a:extLst>
          </p:cNvPr>
          <p:cNvSpPr/>
          <p:nvPr/>
        </p:nvSpPr>
        <p:spPr>
          <a:xfrm>
            <a:off x="7364310" y="2653166"/>
            <a:ext cx="1413544" cy="1166478"/>
          </a:xfrm>
          <a:prstGeom prst="roundRect">
            <a:avLst/>
          </a:prstGeom>
          <a:solidFill>
            <a:srgbClr val="FC4C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Topic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F15ED7-349C-4E23-A684-B895CC33471E}"/>
              </a:ext>
            </a:extLst>
          </p:cNvPr>
          <p:cNvSpPr/>
          <p:nvPr/>
        </p:nvSpPr>
        <p:spPr>
          <a:xfrm>
            <a:off x="5418411" y="2943349"/>
            <a:ext cx="1354824" cy="656526"/>
          </a:xfrm>
          <a:prstGeom prst="roundRect">
            <a:avLst/>
          </a:prstGeom>
          <a:solidFill>
            <a:srgbClr val="D384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Producer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CFF84B-21D2-48CD-B882-FC6332BBBAF8}"/>
              </a:ext>
            </a:extLst>
          </p:cNvPr>
          <p:cNvSpPr/>
          <p:nvPr/>
        </p:nvSpPr>
        <p:spPr>
          <a:xfrm>
            <a:off x="9312304" y="2909793"/>
            <a:ext cx="1413544" cy="656526"/>
          </a:xfrm>
          <a:prstGeom prst="roundRect">
            <a:avLst/>
          </a:prstGeom>
          <a:solidFill>
            <a:srgbClr val="F5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Consumer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01103C-8594-4C22-9BCD-7A3D6C1F7433}"/>
              </a:ext>
            </a:extLst>
          </p:cNvPr>
          <p:cNvSpPr/>
          <p:nvPr/>
        </p:nvSpPr>
        <p:spPr>
          <a:xfrm>
            <a:off x="7118059" y="4275126"/>
            <a:ext cx="1904301" cy="656526"/>
          </a:xfrm>
          <a:prstGeom prst="roundRect">
            <a:avLst/>
          </a:prstGeom>
          <a:solidFill>
            <a:srgbClr val="C920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781397-B84E-49E8-BD2E-3C131AB53F9F}"/>
              </a:ext>
            </a:extLst>
          </p:cNvPr>
          <p:cNvCxnSpPr/>
          <p:nvPr/>
        </p:nvCxnSpPr>
        <p:spPr>
          <a:xfrm>
            <a:off x="6773235" y="3236405"/>
            <a:ext cx="59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745A28-89AA-44A3-9AF1-0BCF38321E52}"/>
              </a:ext>
            </a:extLst>
          </p:cNvPr>
          <p:cNvCxnSpPr>
            <a:cxnSpLocks/>
          </p:cNvCxnSpPr>
          <p:nvPr/>
        </p:nvCxnSpPr>
        <p:spPr>
          <a:xfrm>
            <a:off x="8777854" y="3234985"/>
            <a:ext cx="517145" cy="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07FE46-ADF1-4110-953C-4D01423EDB41}"/>
              </a:ext>
            </a:extLst>
          </p:cNvPr>
          <p:cNvSpPr/>
          <p:nvPr/>
        </p:nvSpPr>
        <p:spPr>
          <a:xfrm>
            <a:off x="4163037" y="2776755"/>
            <a:ext cx="875950" cy="1031297"/>
          </a:xfrm>
          <a:prstGeom prst="roundRect">
            <a:avLst/>
          </a:prstGeom>
          <a:solidFill>
            <a:srgbClr val="F77D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(Data)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C8CE9B-26CA-4E53-8447-E3F2BCBC63D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0725848" y="3224814"/>
            <a:ext cx="285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76AF69-4753-4F6E-8803-A52347FA4275}"/>
              </a:ext>
            </a:extLst>
          </p:cNvPr>
          <p:cNvCxnSpPr>
            <a:cxnSpLocks/>
          </p:cNvCxnSpPr>
          <p:nvPr/>
        </p:nvCxnSpPr>
        <p:spPr>
          <a:xfrm>
            <a:off x="5038987" y="3284841"/>
            <a:ext cx="32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E67DA5-CEAF-48B5-8A71-C82E097EC7A2}"/>
              </a:ext>
            </a:extLst>
          </p:cNvPr>
          <p:cNvSpPr/>
          <p:nvPr/>
        </p:nvSpPr>
        <p:spPr>
          <a:xfrm>
            <a:off x="11010901" y="2709165"/>
            <a:ext cx="966481" cy="1031297"/>
          </a:xfrm>
          <a:prstGeom prst="roundRect">
            <a:avLst/>
          </a:prstGeom>
          <a:solidFill>
            <a:srgbClr val="4AAA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(Apps)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D9489B-CFC7-4428-BF7B-C0B0D246A261}"/>
              </a:ext>
            </a:extLst>
          </p:cNvPr>
          <p:cNvSpPr txBox="1"/>
          <p:nvPr/>
        </p:nvSpPr>
        <p:spPr>
          <a:xfrm>
            <a:off x="6300132" y="2098500"/>
            <a:ext cx="383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388255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CAAF-E2A7-4D1C-8403-F6932FFE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63B0-1CBC-4A23-8C5C-9CF27AC7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Kafka Broker</a:t>
            </a:r>
          </a:p>
          <a:p>
            <a:pPr lvl="1"/>
            <a:r>
              <a:rPr lang="en-US" dirty="0"/>
              <a:t>Server running in a Kafka cluster</a:t>
            </a:r>
          </a:p>
          <a:p>
            <a:r>
              <a:rPr lang="en-US" u="sng" dirty="0"/>
              <a:t>Kafka Topics</a:t>
            </a:r>
          </a:p>
          <a:p>
            <a:pPr lvl="1"/>
            <a:r>
              <a:rPr lang="en-US" dirty="0"/>
              <a:t>Channel through which data is streamed</a:t>
            </a:r>
          </a:p>
          <a:p>
            <a:pPr lvl="1"/>
            <a:r>
              <a:rPr lang="en-US" dirty="0"/>
              <a:t>Topics are divided into </a:t>
            </a:r>
            <a:r>
              <a:rPr lang="en-US" b="1" dirty="0"/>
              <a:t>partitions</a:t>
            </a:r>
          </a:p>
          <a:p>
            <a:r>
              <a:rPr lang="en-US" u="sng" dirty="0"/>
              <a:t>Kafka Producer</a:t>
            </a:r>
          </a:p>
          <a:p>
            <a:pPr lvl="1"/>
            <a:r>
              <a:rPr lang="en-US" dirty="0"/>
              <a:t>A data source that publishes messages to Kafka topics</a:t>
            </a:r>
          </a:p>
          <a:p>
            <a:r>
              <a:rPr lang="en-US" u="sng" dirty="0"/>
              <a:t>Kafka Consumer</a:t>
            </a:r>
          </a:p>
          <a:p>
            <a:pPr lvl="1"/>
            <a:r>
              <a:rPr lang="en-US" dirty="0"/>
              <a:t>Read messages from the topics to which they subscribe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2273-B3C3-4AA2-8776-967F9B87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9B18-325F-4E42-BF55-F83594BB179A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78804-25B6-467B-BAB6-81648E2D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3493C0F-F46C-4277-A813-1316A089B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8"/>
          <a:stretch/>
        </p:blipFill>
        <p:spPr>
          <a:xfrm>
            <a:off x="5662569" y="1429349"/>
            <a:ext cx="6439799" cy="170813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51D4-196D-440C-9AE9-8E93B662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https://www.instaclustr.com/blog/apache-kafka-architecture/</a:t>
            </a:r>
          </a:p>
        </p:txBody>
      </p:sp>
    </p:spTree>
    <p:extLst>
      <p:ext uri="{BB962C8B-B14F-4D97-AF65-F5344CB8AC3E}">
        <p14:creationId xmlns:p14="http://schemas.microsoft.com/office/powerpoint/2010/main" val="331162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393C63-D466-4989-9671-76A82C891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5"/>
          <a:stretch/>
        </p:blipFill>
        <p:spPr>
          <a:xfrm>
            <a:off x="6096000" y="1378995"/>
            <a:ext cx="5755480" cy="18289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4DC6B4-F445-48D1-B206-E784F6D4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Relationship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5359-67E1-40E8-954B-3F38A9EE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363B-EB89-46C4-9ED4-72E18F58C3BE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2E30D-CF4D-4877-BD2C-EA532E9A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18A609-09B8-4D00-A88F-996E4CE1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7" y="1378995"/>
            <a:ext cx="5996113" cy="1828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3CBE7B-C36B-41BC-A1F5-D44B3A76B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72077"/>
            <a:ext cx="5840077" cy="3220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4D508C-568A-489D-9998-F2C51EF5E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3" y="3650076"/>
            <a:ext cx="6108219" cy="22226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90BAE-AC29-41A8-909A-92AF899C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https://www.instaclustr.com/blog/apache-kafka-architecture/</a:t>
            </a:r>
          </a:p>
        </p:txBody>
      </p:sp>
    </p:spTree>
    <p:extLst>
      <p:ext uri="{BB962C8B-B14F-4D97-AF65-F5344CB8AC3E}">
        <p14:creationId xmlns:p14="http://schemas.microsoft.com/office/powerpoint/2010/main" val="339242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D539-8D95-4288-9925-2B512A87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Manager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2543-E9F9-4D85-8BC1-1B5BEC0C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65BB-4354-430E-A091-865EFCD4E463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E8926-31F1-4B2B-92CC-30BF612E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829FA-5CF2-4ED0-9811-EC8A6C64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29" y="3587317"/>
            <a:ext cx="5564143" cy="3125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61715-BDEC-4E26-A824-724BEA7B8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7"/>
          <a:stretch/>
        </p:blipFill>
        <p:spPr>
          <a:xfrm>
            <a:off x="922331" y="1308925"/>
            <a:ext cx="10347337" cy="22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3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4672-B1E8-4D6D-BA90-A19A7B63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Ingesting into &amp; Extraction from Data Lake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16E0-60C0-457A-B090-0035F3EA4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D770-9BF4-4A65-AFFE-28598ED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FE22-377A-4577-A86B-7B6326F248DF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B8B7C-4570-4CC4-9C4E-EC737F3C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3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D50399-4606-43E6-AE3F-92E635CA2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332" y="3403629"/>
            <a:ext cx="7580556" cy="3317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ADB398-9720-4821-A857-7439DA86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657B-9C68-4CAD-A760-7FCB54D1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55548" cy="4351338"/>
          </a:xfrm>
        </p:spPr>
        <p:txBody>
          <a:bodyPr/>
          <a:lstStyle/>
          <a:p>
            <a:r>
              <a:rPr lang="en-US" dirty="0"/>
              <a:t>Kafka Streaming</a:t>
            </a:r>
          </a:p>
          <a:p>
            <a:pPr lvl="1"/>
            <a:r>
              <a:rPr lang="en-US" dirty="0"/>
              <a:t>Kafka Producer </a:t>
            </a:r>
            <a:r>
              <a:rPr lang="en-US" dirty="0">
                <a:sym typeface="Wingdings" panose="05000000000000000000" pitchFamily="2" charset="2"/>
              </a:rPr>
              <a:t> Kafka Topic (Downstream)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Kafka Topic  Kafka Consumer (Upstream)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Serialization process</a:t>
            </a:r>
          </a:p>
          <a:p>
            <a:endParaRPr lang="en-US" dirty="0"/>
          </a:p>
          <a:p>
            <a:r>
              <a:rPr lang="en-US" dirty="0"/>
              <a:t>Data stored in text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DB43-FCDD-4509-90B6-637D69B0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B338-B5A5-45A2-BBE5-7E52904AEE51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F0F9E-7CBD-40F1-8011-18C17937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doop and Python. Peas In a Pod? - Confessions of a Data Guy">
            <a:extLst>
              <a:ext uri="{FF2B5EF4-FFF2-40B4-BE49-F238E27FC236}">
                <a16:creationId xmlns:a16="http://schemas.microsoft.com/office/drawing/2014/main" id="{5142AA34-C2B3-4158-AC10-2AFA6987C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4"/>
          <a:stretch/>
        </p:blipFill>
        <p:spPr bwMode="auto">
          <a:xfrm>
            <a:off x="5187192" y="1964568"/>
            <a:ext cx="6501468" cy="29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ADB398-9720-4821-A857-7439DA86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657B-9C68-4CAD-A760-7FCB54D1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40" y="1825625"/>
            <a:ext cx="531023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Available libraries for connecting to Data Lake</a:t>
            </a:r>
          </a:p>
          <a:p>
            <a:pPr lvl="1"/>
            <a:r>
              <a:rPr lang="en-US" dirty="0"/>
              <a:t>snakebite</a:t>
            </a:r>
          </a:p>
          <a:p>
            <a:pPr lvl="1"/>
            <a:r>
              <a:rPr lang="en-US" dirty="0" err="1"/>
              <a:t>hdfs</a:t>
            </a:r>
            <a:endParaRPr lang="en-US" dirty="0"/>
          </a:p>
          <a:p>
            <a:pPr lvl="1"/>
            <a:r>
              <a:rPr lang="en-US" dirty="0" err="1"/>
              <a:t>pywebhdfs</a:t>
            </a:r>
            <a:endParaRPr lang="en-US" dirty="0"/>
          </a:p>
          <a:p>
            <a:endParaRPr lang="en-US" dirty="0"/>
          </a:p>
          <a:p>
            <a:r>
              <a:rPr lang="en-US" dirty="0"/>
              <a:t>Snakebite</a:t>
            </a:r>
          </a:p>
          <a:p>
            <a:pPr lvl="1"/>
            <a:r>
              <a:rPr lang="en-US" dirty="0"/>
              <a:t>Popular library developed by Spotify</a:t>
            </a:r>
          </a:p>
          <a:p>
            <a:pPr lvl="1"/>
            <a:r>
              <a:rPr lang="en-US" dirty="0"/>
              <a:t>Provides a python HDFS client</a:t>
            </a:r>
          </a:p>
          <a:p>
            <a:pPr lvl="1"/>
            <a:r>
              <a:rPr lang="en-US" dirty="0"/>
              <a:t>Communicates directly with the Name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DB43-FCDD-4509-90B6-637D69B0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66F9-009C-42A8-9E16-730080C72F4A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F0F9E-7CBD-40F1-8011-18C17937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3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A062-07EC-4BE8-95A7-82160D32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071"/>
            <a:ext cx="10515600" cy="111461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FFDF-3915-48EA-9D43-72D82C98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7217"/>
          </a:xfrm>
        </p:spPr>
        <p:txBody>
          <a:bodyPr>
            <a:normAutofit fontScale="92500" lnSpcReduction="20000"/>
          </a:bodyPr>
          <a:lstStyle/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Problem Statement &amp; KPIs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Building Web Crawlers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Apache Kafka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Ingesting into &amp; Extracting from Data Lake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Data Labelling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User Interface</a:t>
            </a:r>
          </a:p>
          <a:p>
            <a:pPr marL="1371600" lvl="3" indent="0">
              <a:buNone/>
            </a:pPr>
            <a:endParaRPr lang="en-US" sz="2400" dirty="0"/>
          </a:p>
          <a:p>
            <a:pPr marL="1371600" lvl="3" indent="0">
              <a:buNone/>
            </a:pPr>
            <a:r>
              <a:rPr lang="en-US" sz="2400" dirty="0"/>
              <a:t>Recommendations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8AA1FCA-5342-49E8-9378-961F1656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30D3-1865-4291-9353-566D40E6E833}" type="datetime1">
              <a:rPr lang="en-US" smtClean="0"/>
              <a:t>31-Jan-23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220C6-3A6B-4E62-A8E6-E29E1BB5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1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20EC-51F3-4814-89CF-2B8A7175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C0E01-2BDC-43C1-873E-80FE381B4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3AF1-D79C-4B83-BFE9-D54C78EC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77A7-F915-4809-86BC-BA96D86F0A02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9E0B5-B316-43C9-86BE-0CC64DAF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55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19B3-FEFA-4F7F-B6F1-EA6D05FD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Models from Hugging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570B-6524-42A0-AD59-FA9CBBC8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1825625"/>
            <a:ext cx="573806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NER – Named Entity Recognition</a:t>
            </a:r>
          </a:p>
          <a:p>
            <a:pPr lvl="1"/>
            <a:r>
              <a:rPr lang="en-US" dirty="0"/>
              <a:t>Locating named entities mentioned in unstructured text such as organizations, locations, medical codes etc.</a:t>
            </a:r>
          </a:p>
          <a:p>
            <a:endParaRPr lang="en-US" dirty="0"/>
          </a:p>
          <a:p>
            <a:r>
              <a:rPr lang="en-US" dirty="0"/>
              <a:t>Extracting disease names from text</a:t>
            </a:r>
          </a:p>
          <a:p>
            <a:pPr lvl="1"/>
            <a:r>
              <a:rPr lang="en-US" sz="1700" dirty="0"/>
              <a:t>Bio NLP - </a:t>
            </a:r>
            <a:r>
              <a:rPr lang="en-US" sz="1700" dirty="0" err="1"/>
              <a:t>raynardj</a:t>
            </a:r>
            <a:r>
              <a:rPr lang="en-US" sz="1700" dirty="0"/>
              <a:t>/ner-disease-ncbi-bionlp-bc5cdr-pubmed</a:t>
            </a:r>
            <a:endParaRPr lang="en-US" sz="1500" dirty="0"/>
          </a:p>
          <a:p>
            <a:pPr lvl="1"/>
            <a:r>
              <a:rPr lang="en-US" sz="1700" dirty="0"/>
              <a:t>Sci Bert - </a:t>
            </a:r>
            <a:r>
              <a:rPr lang="en-US" sz="1700" dirty="0" err="1"/>
              <a:t>mobashgr</a:t>
            </a:r>
            <a:r>
              <a:rPr lang="en-US" sz="1700" dirty="0"/>
              <a:t>/NCBI-disease-WLT-256-SciBERT-13INS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Extracting medicine name from text</a:t>
            </a:r>
          </a:p>
          <a:p>
            <a:pPr lvl="1"/>
            <a:r>
              <a:rPr lang="en-US" dirty="0"/>
              <a:t>No open source model was found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EA3F-ECDB-4E2A-A687-7D32B573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792F-00FC-4D71-8644-ACA1ADF7729B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2DCE-B30E-437C-ACD2-029D2C9E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EE403-A84A-4422-A5DE-163108AAC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67" y="1479390"/>
            <a:ext cx="4627533" cy="487696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65456-93F1-404A-866B-AAF8F77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https://huggingface.co/raynardj/ner-disease-ncbi-bionlp-bc5cdr-pubmed</a:t>
            </a:r>
          </a:p>
        </p:txBody>
      </p:sp>
    </p:spTree>
    <p:extLst>
      <p:ext uri="{BB962C8B-B14F-4D97-AF65-F5344CB8AC3E}">
        <p14:creationId xmlns:p14="http://schemas.microsoft.com/office/powerpoint/2010/main" val="66902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A805-C4EA-40DF-9017-32C13753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BDE2-5888-41F7-9B7F-38B9AC4E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1088" cy="4351338"/>
          </a:xfrm>
        </p:spPr>
        <p:txBody>
          <a:bodyPr>
            <a:normAutofit/>
          </a:bodyPr>
          <a:lstStyle/>
          <a:p>
            <a:r>
              <a:rPr lang="en-US" dirty="0"/>
              <a:t>Models required knowledge  of deep learning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Lack of data to train own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3C0B-1414-447F-87E7-D95C91A5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D9FF-712D-4136-9F17-9764EF2B00C1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7C3AD-04E4-401E-8BBD-B87844A0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A complete Hugging Face tutorial: how to build and train a vision  transformer | AI Summer">
            <a:extLst>
              <a:ext uri="{FF2B5EF4-FFF2-40B4-BE49-F238E27FC236}">
                <a16:creationId xmlns:a16="http://schemas.microsoft.com/office/drawing/2014/main" id="{52389B84-2B71-49B4-98EB-AF265EB68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2" t="7058" r="9422"/>
          <a:stretch/>
        </p:blipFill>
        <p:spPr bwMode="auto">
          <a:xfrm>
            <a:off x="5379091" y="1500366"/>
            <a:ext cx="6463018" cy="426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5FA91-1557-4D01-8E7C-F9991BCF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https://theaisummer.com/hugging-face-vit/</a:t>
            </a:r>
          </a:p>
        </p:txBody>
      </p:sp>
    </p:spTree>
    <p:extLst>
      <p:ext uri="{BB962C8B-B14F-4D97-AF65-F5344CB8AC3E}">
        <p14:creationId xmlns:p14="http://schemas.microsoft.com/office/powerpoint/2010/main" val="197806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19B3-FEFA-4F7F-B6F1-EA6D05FD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570B-6524-42A0-AD59-FA9CBBC8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4417" cy="4351338"/>
          </a:xfrm>
        </p:spPr>
        <p:txBody>
          <a:bodyPr>
            <a:normAutofit/>
          </a:bodyPr>
          <a:lstStyle/>
          <a:p>
            <a:r>
              <a:rPr lang="en-US" b="1" dirty="0"/>
              <a:t>Reg</a:t>
            </a:r>
            <a:r>
              <a:rPr lang="en-US" dirty="0"/>
              <a:t>ular </a:t>
            </a:r>
            <a:r>
              <a:rPr lang="en-US" b="1" dirty="0"/>
              <a:t>Ex</a:t>
            </a:r>
            <a:r>
              <a:rPr lang="en-US" dirty="0"/>
              <a:t>pression</a:t>
            </a:r>
          </a:p>
          <a:p>
            <a:endParaRPr lang="en-US" dirty="0"/>
          </a:p>
          <a:p>
            <a:r>
              <a:rPr lang="en-US" dirty="0"/>
              <a:t>String searching algorithm</a:t>
            </a:r>
          </a:p>
          <a:p>
            <a:endParaRPr lang="en-US" dirty="0"/>
          </a:p>
          <a:p>
            <a:r>
              <a:rPr lang="en-US" dirty="0"/>
              <a:t>Matched the medicine name against provided library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EA3F-ECDB-4E2A-A687-7D32B573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BDB-FD78-4F4D-A886-9A57B0E9F05A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2DCE-B30E-437C-ACD2-029D2C9E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 descr="Python RegEx | Python Regular Expressions Tutorial | Python Tutorial |  Python Training | Edureka - YouTube">
            <a:extLst>
              <a:ext uri="{FF2B5EF4-FFF2-40B4-BE49-F238E27FC236}">
                <a16:creationId xmlns:a16="http://schemas.microsoft.com/office/drawing/2014/main" id="{1B26214A-3A3D-42E8-8603-A17A8DDA9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t="12054" r="8515" b="10159"/>
          <a:stretch/>
        </p:blipFill>
        <p:spPr bwMode="auto">
          <a:xfrm>
            <a:off x="4812405" y="1646238"/>
            <a:ext cx="7110542" cy="35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B139E6-2ECE-4F35-85FD-663D82F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https://www.youtube.com/watch?v=zN8rwVXwRUE&amp;ab_channel=edureka%21</a:t>
            </a:r>
          </a:p>
        </p:txBody>
      </p:sp>
    </p:spTree>
    <p:extLst>
      <p:ext uri="{BB962C8B-B14F-4D97-AF65-F5344CB8AC3E}">
        <p14:creationId xmlns:p14="http://schemas.microsoft.com/office/powerpoint/2010/main" val="3377297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C8E2E9-A89A-4F62-AC7F-02600E2D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13" y="2531887"/>
            <a:ext cx="6586485" cy="2938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419B3-FEFA-4F7F-B6F1-EA6D05FD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NDC &amp; ICD10 Codes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570B-6524-42A0-AD59-FA9CBBC8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9261" cy="4351338"/>
          </a:xfrm>
        </p:spPr>
        <p:txBody>
          <a:bodyPr>
            <a:normAutofit/>
          </a:bodyPr>
          <a:lstStyle/>
          <a:p>
            <a:r>
              <a:rPr lang="en-US" dirty="0"/>
              <a:t>Diagnostic codes &amp; Prescription codes provided by Database Team </a:t>
            </a:r>
            <a:r>
              <a:rPr lang="en-US" sz="1800" dirty="0"/>
              <a:t>(Farhan Saeed &amp; Salman Aziz)</a:t>
            </a:r>
            <a:endParaRPr lang="en-US" dirty="0"/>
          </a:p>
          <a:p>
            <a:endParaRPr lang="en-US" dirty="0"/>
          </a:p>
          <a:p>
            <a:r>
              <a:rPr lang="en-US" dirty="0"/>
              <a:t>Diagnostic Codes - 71704</a:t>
            </a:r>
          </a:p>
          <a:p>
            <a:r>
              <a:rPr lang="en-US" dirty="0"/>
              <a:t>Prescription Codes - 150649</a:t>
            </a:r>
          </a:p>
          <a:p>
            <a:endParaRPr lang="en-US" dirty="0"/>
          </a:p>
          <a:p>
            <a:r>
              <a:rPr lang="en-US" dirty="0"/>
              <a:t>String Matching to extract codes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EA3F-ECDB-4E2A-A687-7D32B573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E41-B5B3-4240-B6B8-114E8B176408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92DCE-B30E-437C-ACD2-029D2C9E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5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20EC-51F3-4814-89CF-2B8A7175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C0E01-2BDC-43C1-873E-80FE381B4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3AF1-D79C-4B83-BFE9-D54C78EC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F713-B6BB-4F25-984C-CE4234D927BA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9E0B5-B316-43C9-86BE-0CC64DAF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4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24C3-7141-4143-BA1F-148B0EB3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A241-983A-491A-84A0-C246AEE7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769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Available frameworks: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Flask</a:t>
            </a:r>
          </a:p>
          <a:p>
            <a:pPr lvl="1"/>
            <a:endParaRPr lang="en-US" dirty="0"/>
          </a:p>
          <a:p>
            <a:r>
              <a:rPr lang="en-US" dirty="0"/>
              <a:t>Flask was selected as it is:</a:t>
            </a:r>
          </a:p>
          <a:p>
            <a:pPr lvl="1"/>
            <a:r>
              <a:rPr lang="en-US" dirty="0"/>
              <a:t>Lightweight web framework</a:t>
            </a:r>
          </a:p>
          <a:p>
            <a:pPr lvl="1"/>
            <a:r>
              <a:rPr lang="en-US" dirty="0"/>
              <a:t>Used to build simpler web applications</a:t>
            </a:r>
          </a:p>
          <a:p>
            <a:pPr lvl="1"/>
            <a:r>
              <a:rPr lang="en-US" dirty="0"/>
              <a:t>Simple and flexible</a:t>
            </a:r>
          </a:p>
          <a:p>
            <a:pPr lvl="1"/>
            <a:endParaRPr lang="en-US" dirty="0"/>
          </a:p>
          <a:p>
            <a:r>
              <a:rPr lang="en-US" dirty="0"/>
              <a:t>Dynamic website with user login</a:t>
            </a:r>
          </a:p>
          <a:p>
            <a:endParaRPr lang="en-US" dirty="0"/>
          </a:p>
          <a:p>
            <a:r>
              <a:rPr lang="en-US" dirty="0"/>
              <a:t>Search option for user to find relevant news articles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5B3F-13CE-4DE5-8B46-DA72535E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4F46-09F4-4F90-A908-40B51628E6B2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9BD57-DDDA-45C3-B46C-1387A114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5442CF-6C4C-4581-A9C3-5A7DCD760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5" y="1491855"/>
            <a:ext cx="6331248" cy="46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38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0E27-16F5-402A-870F-EFEBE4BF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60CC-EDE5-4975-B42A-A2092436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778D-213E-4EAD-934A-A0D76913F031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2011-4846-4A40-9175-5DA9423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9531E8-5B25-4AE8-8ABF-C43F4B844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1682"/>
            <a:ext cx="10515600" cy="5140837"/>
          </a:xfrm>
        </p:spPr>
      </p:pic>
    </p:spTree>
    <p:extLst>
      <p:ext uri="{BB962C8B-B14F-4D97-AF65-F5344CB8AC3E}">
        <p14:creationId xmlns:p14="http://schemas.microsoft.com/office/powerpoint/2010/main" val="142709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24C3-7141-4143-BA1F-148B0EB3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A241-983A-491A-84A0-C246AEE7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should forward the news relevant to a patients’ medical condition  </a:t>
            </a:r>
          </a:p>
          <a:p>
            <a:endParaRPr lang="en-US" dirty="0"/>
          </a:p>
          <a:p>
            <a:r>
              <a:rPr lang="en-US" dirty="0"/>
              <a:t>Instead of string matching, model should be trained to extract more accurate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5B3F-13CE-4DE5-8B46-DA72535E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DD7C-025F-4869-B0DB-45FA4EA117AE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9BD57-DDDA-45C3-B46C-1387A114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2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73229E-E4CC-4139-BE47-71F9D54F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AFCBC-E427-43D4-9432-9D0ED3E8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0284-42DB-423F-93A8-53D83FB6179F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6E560-8CA0-4EED-8377-A6E6DA1B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D7D3CD-504A-4FE6-872E-EF99465D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KPIs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69E759-3561-482B-9733-2B89B8B4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F494D-95F3-44BD-84E1-383D4BEE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1A61-CA52-4456-A18E-4A0A961A3234}" type="datetime1">
              <a:rPr lang="en-US" smtClean="0"/>
              <a:t>31-Jan-23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EA15-E34A-456D-A61F-12AF7BA4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2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C46D-A69E-4EF3-A722-9DDEB554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FD2F-4847-4DF4-B48B-0CE666D4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module that ingests data in real time into the raw-zone of Data Lake </a:t>
            </a:r>
          </a:p>
          <a:p>
            <a:endParaRPr lang="en-US" dirty="0"/>
          </a:p>
          <a:p>
            <a:r>
              <a:rPr lang="en-US" dirty="0"/>
              <a:t>Extract terms related to diseases and prescription</a:t>
            </a:r>
          </a:p>
          <a:p>
            <a:endParaRPr lang="en-US" dirty="0"/>
          </a:p>
          <a:p>
            <a:r>
              <a:rPr lang="en-US" dirty="0"/>
              <a:t>The system should forward the news relevant to a patients’ medical condition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9A4C1-0CF1-4EA6-8C16-4ADC3445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0A8E-76DE-4406-BE70-BB0E65B43DC8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4E4DC-4F7F-41E9-A771-CB5A2427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2361-0ED7-468B-BDF7-8710A10B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4EC367-8B37-4ADD-9679-CC95F0A8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Data gathering from sources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Streaming Process into raw zone 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Extracting ICD10 codes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Extracting NDC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/>
              <a:t> Building a user interface to present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FA6B-AAB4-42EB-84E5-0D854C4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51E1-573F-4720-AF46-D05A29C2358E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0A579-2E4D-4A9A-ADC2-1BA3D5D1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2361-0ED7-468B-BDF7-8710A10B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4EC367-8B37-4ADD-9679-CC95F0A8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the steps leading up to the completion of this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FA6B-AAB4-42EB-84E5-0D854C4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F09E-3948-4091-BBFC-755B34D7C0E6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0A579-2E4D-4A9A-ADC2-1BA3D5D1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6</a:t>
            </a:fld>
            <a:endParaRPr lang="en-US"/>
          </a:p>
        </p:txBody>
      </p:sp>
      <p:sp>
        <p:nvSpPr>
          <p:cNvPr id="7" name="Oval 270" descr="decorative element">
            <a:extLst>
              <a:ext uri="{FF2B5EF4-FFF2-40B4-BE49-F238E27FC236}">
                <a16:creationId xmlns:a16="http://schemas.microsoft.com/office/drawing/2014/main" id="{DBCEA91B-416F-4607-B2D8-0A5BF9776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793" y="4824836"/>
            <a:ext cx="280305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8" name="Oval 270" descr="decorative element">
            <a:extLst>
              <a:ext uri="{FF2B5EF4-FFF2-40B4-BE49-F238E27FC236}">
                <a16:creationId xmlns:a16="http://schemas.microsoft.com/office/drawing/2014/main" id="{94F32544-8B0C-43EF-B971-4262B1C89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316" y="4811022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500A499F-7B13-4F89-857F-D8BCF4F64977}"/>
              </a:ext>
            </a:extLst>
          </p:cNvPr>
          <p:cNvSpPr txBox="1">
            <a:spLocks/>
          </p:cNvSpPr>
          <p:nvPr/>
        </p:nvSpPr>
        <p:spPr>
          <a:xfrm>
            <a:off x="1216192" y="4269995"/>
            <a:ext cx="1310050" cy="5264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Scraping the articles</a:t>
            </a:r>
          </a:p>
        </p:txBody>
      </p:sp>
      <p:sp>
        <p:nvSpPr>
          <p:cNvPr id="10" name="Oval 9" descr="decorative element">
            <a:extLst>
              <a:ext uri="{FF2B5EF4-FFF2-40B4-BE49-F238E27FC236}">
                <a16:creationId xmlns:a16="http://schemas.microsoft.com/office/drawing/2014/main" id="{1BEE3139-4681-44A9-9731-E04F1388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F5B14917-6CF0-4866-952D-6F25D18EC486}"/>
              </a:ext>
            </a:extLst>
          </p:cNvPr>
          <p:cNvSpPr txBox="1">
            <a:spLocks/>
          </p:cNvSpPr>
          <p:nvPr/>
        </p:nvSpPr>
        <p:spPr>
          <a:xfrm>
            <a:off x="2491384" y="4093113"/>
            <a:ext cx="1310050" cy="7033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Using Kafka for streaming the data</a:t>
            </a:r>
          </a:p>
        </p:txBody>
      </p:sp>
      <p:sp>
        <p:nvSpPr>
          <p:cNvPr id="12" name="Oval 11" descr="decorative element">
            <a:extLst>
              <a:ext uri="{FF2B5EF4-FFF2-40B4-BE49-F238E27FC236}">
                <a16:creationId xmlns:a16="http://schemas.microsoft.com/office/drawing/2014/main" id="{91D4F0CE-580D-4A89-897C-361E4C622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683" y="4787996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78B2AF9E-901A-442F-ADA1-61B0801A37AB}"/>
              </a:ext>
            </a:extLst>
          </p:cNvPr>
          <p:cNvSpPr txBox="1">
            <a:spLocks/>
          </p:cNvSpPr>
          <p:nvPr/>
        </p:nvSpPr>
        <p:spPr>
          <a:xfrm>
            <a:off x="3855344" y="3883188"/>
            <a:ext cx="1310050" cy="9132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Ingesting in to the raw zone of Data Lake</a:t>
            </a:r>
          </a:p>
        </p:txBody>
      </p:sp>
      <p:sp>
        <p:nvSpPr>
          <p:cNvPr id="14" name="Oval 19" descr="decorative element">
            <a:extLst>
              <a:ext uri="{FF2B5EF4-FFF2-40B4-BE49-F238E27FC236}">
                <a16:creationId xmlns:a16="http://schemas.microsoft.com/office/drawing/2014/main" id="{44207F76-2363-4758-B078-5F360807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738" y="4788790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Text Placeholder 34">
            <a:extLst>
              <a:ext uri="{FF2B5EF4-FFF2-40B4-BE49-F238E27FC236}">
                <a16:creationId xmlns:a16="http://schemas.microsoft.com/office/drawing/2014/main" id="{BFB65F50-337B-41E5-AF90-81C3A1A3A28C}"/>
              </a:ext>
            </a:extLst>
          </p:cNvPr>
          <p:cNvSpPr txBox="1">
            <a:spLocks/>
          </p:cNvSpPr>
          <p:nvPr/>
        </p:nvSpPr>
        <p:spPr>
          <a:xfrm>
            <a:off x="5254823" y="3860496"/>
            <a:ext cx="1310050" cy="935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Applying  pre-trained model for text mining</a:t>
            </a:r>
          </a:p>
        </p:txBody>
      </p:sp>
      <p:sp>
        <p:nvSpPr>
          <p:cNvPr id="16" name="Oval 270" descr="decorative element">
            <a:extLst>
              <a:ext uri="{FF2B5EF4-FFF2-40B4-BE49-F238E27FC236}">
                <a16:creationId xmlns:a16="http://schemas.microsoft.com/office/drawing/2014/main" id="{82864D6D-EA32-4C42-BBBA-15C0E995C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198" y="4787996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C5719B4B-E837-479F-9A38-D5713AE277D3}"/>
              </a:ext>
            </a:extLst>
          </p:cNvPr>
          <p:cNvSpPr txBox="1">
            <a:spLocks/>
          </p:cNvSpPr>
          <p:nvPr/>
        </p:nvSpPr>
        <p:spPr>
          <a:xfrm>
            <a:off x="9534613" y="3675506"/>
            <a:ext cx="1321445" cy="11209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Presenting the data to user via dynamic website</a:t>
            </a:r>
          </a:p>
        </p:txBody>
      </p:sp>
      <p:sp>
        <p:nvSpPr>
          <p:cNvPr id="18" name="Oval 11" descr="decorative element">
            <a:extLst>
              <a:ext uri="{FF2B5EF4-FFF2-40B4-BE49-F238E27FC236}">
                <a16:creationId xmlns:a16="http://schemas.microsoft.com/office/drawing/2014/main" id="{00FB2E64-C76F-4E69-8E3A-5A89DC4C6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9" name="Rectangle 7" descr="timeline">
            <a:extLst>
              <a:ext uri="{FF2B5EF4-FFF2-40B4-BE49-F238E27FC236}">
                <a16:creationId xmlns:a16="http://schemas.microsoft.com/office/drawing/2014/main" id="{C8FB10A2-7AF5-4346-BD91-22BE409C1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345" y="4913995"/>
            <a:ext cx="9642713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0" name="Text Placeholder 34">
            <a:extLst>
              <a:ext uri="{FF2B5EF4-FFF2-40B4-BE49-F238E27FC236}">
                <a16:creationId xmlns:a16="http://schemas.microsoft.com/office/drawing/2014/main" id="{DA3AC704-3A29-45B1-B493-D269F414B2AF}"/>
              </a:ext>
            </a:extLst>
          </p:cNvPr>
          <p:cNvSpPr txBox="1">
            <a:spLocks/>
          </p:cNvSpPr>
          <p:nvPr/>
        </p:nvSpPr>
        <p:spPr bwMode="white">
          <a:xfrm>
            <a:off x="6690941" y="3883188"/>
            <a:ext cx="1310050" cy="936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Extracting the data, cleaning it &amp; labeling</a:t>
            </a:r>
          </a:p>
        </p:txBody>
      </p:sp>
      <p:sp>
        <p:nvSpPr>
          <p:cNvPr id="21" name="Text Placeholder 34">
            <a:extLst>
              <a:ext uri="{FF2B5EF4-FFF2-40B4-BE49-F238E27FC236}">
                <a16:creationId xmlns:a16="http://schemas.microsoft.com/office/drawing/2014/main" id="{DDCEFC8D-E38B-46B6-88EB-5E95DB69C992}"/>
              </a:ext>
            </a:extLst>
          </p:cNvPr>
          <p:cNvSpPr txBox="1">
            <a:spLocks/>
          </p:cNvSpPr>
          <p:nvPr/>
        </p:nvSpPr>
        <p:spPr bwMode="white">
          <a:xfrm>
            <a:off x="8077418" y="3724709"/>
            <a:ext cx="1457195" cy="959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600" dirty="0"/>
              <a:t>Storing the unstructured data in NoSQL Database (MongoDB)</a:t>
            </a:r>
          </a:p>
        </p:txBody>
      </p:sp>
    </p:spTree>
    <p:extLst>
      <p:ext uri="{BB962C8B-B14F-4D97-AF65-F5344CB8AC3E}">
        <p14:creationId xmlns:p14="http://schemas.microsoft.com/office/powerpoint/2010/main" val="81306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68667-CDCA-4233-BB5E-79C6B6730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12" y="1243001"/>
            <a:ext cx="8452375" cy="556236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156E1B6-16F8-4C76-BA9F-4A1849C9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DA52-FBB4-47D6-88F0-77D61624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8EC9-88CA-4FBE-999F-FBE9BC7115CB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398B7-BD92-4818-9DD4-676D7F20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40D763-3696-4C31-95CB-4DB7AA950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92" y="589328"/>
            <a:ext cx="7168872" cy="60398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4D5F57-656E-4B73-8DE4-828D287C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82CC-42D6-4B5C-B201-37A5CCD1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D69C-CB52-4ECD-B7DE-DAA9651AC9AD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BC743-3AB8-4509-A173-3EB6C1D6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3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A95B28-9704-4BCA-BAF3-C1F63DD4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Web Crawlers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D3E7BB-D8AB-4051-82EA-0A925929B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EC1C-4479-4902-8F00-0B77AD2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E03E-E3D2-4CA6-8B5F-EEA9B738692B}" type="datetime1">
              <a:rPr lang="en-US" smtClean="0"/>
              <a:t>31-Jan-23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96627-7F1F-4575-8064-6E46604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58E6-B6E9-4B7D-9DDE-04196D2335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2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Words>814</Words>
  <Application>Microsoft Office PowerPoint</Application>
  <PresentationFormat>Widescreen</PresentationFormat>
  <Paragraphs>236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Capstone Project</vt:lpstr>
      <vt:lpstr>Overview</vt:lpstr>
      <vt:lpstr>Problem Statement &amp; KPIs</vt:lpstr>
      <vt:lpstr>Problem Statement</vt:lpstr>
      <vt:lpstr>KPIs</vt:lpstr>
      <vt:lpstr>Timeline</vt:lpstr>
      <vt:lpstr>Architecture</vt:lpstr>
      <vt:lpstr>Class Diagram</vt:lpstr>
      <vt:lpstr>Building Web Crawlers</vt:lpstr>
      <vt:lpstr>Web Scraping</vt:lpstr>
      <vt:lpstr>Website for Scraping</vt:lpstr>
      <vt:lpstr>Apache Kafka</vt:lpstr>
      <vt:lpstr>Components</vt:lpstr>
      <vt:lpstr>Kafka Architecture</vt:lpstr>
      <vt:lpstr>Component Relationship</vt:lpstr>
      <vt:lpstr>Kafka Manager</vt:lpstr>
      <vt:lpstr>Ingesting into &amp; Extraction from Data Lake</vt:lpstr>
      <vt:lpstr>Ingesting Data</vt:lpstr>
      <vt:lpstr>Extracting Data</vt:lpstr>
      <vt:lpstr>Data Labelling</vt:lpstr>
      <vt:lpstr>Pre-trained Models from Hugging Face</vt:lpstr>
      <vt:lpstr>Limitations</vt:lpstr>
      <vt:lpstr>RegEx</vt:lpstr>
      <vt:lpstr>NDC &amp; ICD10 Codes </vt:lpstr>
      <vt:lpstr>User Interface</vt:lpstr>
      <vt:lpstr>Framework</vt:lpstr>
      <vt:lpstr>Results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Haniya Akhtar</dc:creator>
  <cp:lastModifiedBy>Safwan Asghar</cp:lastModifiedBy>
  <cp:revision>319</cp:revision>
  <dcterms:created xsi:type="dcterms:W3CDTF">2022-03-28T10:08:58Z</dcterms:created>
  <dcterms:modified xsi:type="dcterms:W3CDTF">2023-01-31T10:59:35Z</dcterms:modified>
</cp:coreProperties>
</file>