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8" r:id="rId3"/>
    <p:sldId id="275" r:id="rId4"/>
    <p:sldId id="281" r:id="rId5"/>
    <p:sldId id="278" r:id="rId6"/>
    <p:sldId id="260" r:id="rId7"/>
    <p:sldId id="261" r:id="rId8"/>
    <p:sldId id="279" r:id="rId9"/>
    <p:sldId id="262" r:id="rId10"/>
    <p:sldId id="263" r:id="rId11"/>
    <p:sldId id="264" r:id="rId12"/>
    <p:sldId id="266" r:id="rId13"/>
    <p:sldId id="267" r:id="rId14"/>
    <p:sldId id="268" r:id="rId15"/>
    <p:sldId id="277" r:id="rId16"/>
    <p:sldId id="271" r:id="rId17"/>
    <p:sldId id="269" r:id="rId18"/>
    <p:sldId id="280" r:id="rId19"/>
  </p:sldIdLst>
  <p:sldSz cx="9144000" cy="6858000" type="screen4x3"/>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430" y="-1008"/>
      </p:cViewPr>
      <p:guideLst>
        <p:guide orient="horz" pos="2160"/>
        <p:guide pos="2880"/>
      </p:guideLst>
    </p:cSldViewPr>
  </p:slideViewPr>
  <p:notesTextViewPr>
    <p:cViewPr>
      <p:scale>
        <a:sx n="1" d="1"/>
        <a:sy n="1" d="1"/>
      </p:scale>
      <p:origin x="0" y="0"/>
    </p:cViewPr>
  </p:notesTextViewPr>
  <p:sorterViewPr>
    <p:cViewPr>
      <p:scale>
        <a:sx n="100" d="100"/>
        <a:sy n="100" d="100"/>
      </p:scale>
      <p:origin x="0" y="10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41DF163B-DCCA-4C94-8E85-2FA28A949105}" type="datetimeFigureOut">
              <a:rPr lang="en-US" smtClean="0"/>
              <a:pPr/>
              <a:t>2/3/2014</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25FFD16B-20C4-40D7-89C3-158C210623DB}" type="slidenum">
              <a:rPr lang="en-US" smtClean="0"/>
              <a:pPr/>
              <a:t>‹#›</a:t>
            </a:fld>
            <a:endParaRPr lang="en-US" dirty="0"/>
          </a:p>
        </p:txBody>
      </p:sp>
    </p:spTree>
    <p:extLst>
      <p:ext uri="{BB962C8B-B14F-4D97-AF65-F5344CB8AC3E}">
        <p14:creationId xmlns:p14="http://schemas.microsoft.com/office/powerpoint/2010/main" val="2339361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52596"/>
          </a:xfrm>
          <a:prstGeom prst="rect">
            <a:avLst/>
          </a:prstGeom>
        </p:spPr>
        <p:txBody>
          <a:bodyPr vert="horz" lIns="91440" tIns="45720" rIns="91440" bIns="45720" rtlCol="0"/>
          <a:lstStyle>
            <a:lvl1pPr algn="r">
              <a:defRPr sz="1200"/>
            </a:lvl1pPr>
          </a:lstStyle>
          <a:p>
            <a:fld id="{7592261F-124F-4E34-A3D2-11AC337057E7}" type="datetimeFigureOut">
              <a:rPr lang="en-US" smtClean="0"/>
              <a:pPr/>
              <a:t>2/3/2014</a:t>
            </a:fld>
            <a:endParaRPr lang="en-US" dirty="0"/>
          </a:p>
        </p:txBody>
      </p:sp>
      <p:sp>
        <p:nvSpPr>
          <p:cNvPr id="4" name="Slide Image Placeholder 3"/>
          <p:cNvSpPr>
            <a:spLocks noGrp="1" noRot="1" noChangeAspect="1"/>
          </p:cNvSpPr>
          <p:nvPr>
            <p:ph type="sldImg" idx="2"/>
          </p:nvPr>
        </p:nvSpPr>
        <p:spPr>
          <a:xfrm>
            <a:off x="1276350" y="679450"/>
            <a:ext cx="4524375"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597758"/>
            <a:ext cx="3066733" cy="452596"/>
          </a:xfrm>
          <a:prstGeom prst="rect">
            <a:avLst/>
          </a:prstGeom>
        </p:spPr>
        <p:txBody>
          <a:bodyPr vert="horz" lIns="91440" tIns="45720" rIns="91440" bIns="45720" rtlCol="0" anchor="b"/>
          <a:lstStyle>
            <a:lvl1pPr algn="r">
              <a:defRPr sz="1200"/>
            </a:lvl1pPr>
          </a:lstStyle>
          <a:p>
            <a:fld id="{9C30D06A-176E-4962-B494-FEB1B5E51315}" type="slidenum">
              <a:rPr lang="en-US" smtClean="0"/>
              <a:pPr/>
              <a:t>‹#›</a:t>
            </a:fld>
            <a:endParaRPr lang="en-US" dirty="0"/>
          </a:p>
        </p:txBody>
      </p:sp>
    </p:spTree>
    <p:extLst>
      <p:ext uri="{BB962C8B-B14F-4D97-AF65-F5344CB8AC3E}">
        <p14:creationId xmlns:p14="http://schemas.microsoft.com/office/powerpoint/2010/main" val="6677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30D06A-176E-4962-B494-FEB1B5E51315}"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8888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379930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48536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5862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117259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2530798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140102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83669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3623017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1444471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40966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22975088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937843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2745632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05F85-496A-4A1C-B20A-8CA96B934D04}" type="datetimeFigureOut">
              <a:rPr lang="en-US" smtClean="0"/>
              <a:pPr/>
              <a:t>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377886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21402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138698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347655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57246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55902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26532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66F1049-77FA-40AF-AB8E-33AAD70C4048}" type="datetimeFigureOut">
              <a:rPr lang="en-US" smtClean="0"/>
              <a:pPr/>
              <a:t>2/3/2014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94A2394-60A6-4DEF-8449-828C34AF6D90}" type="slidenum">
              <a:rPr lang="en-US" smtClean="0"/>
              <a:pPr/>
              <a:t>‹#›</a:t>
            </a:fld>
            <a:endParaRPr lang="en-US" dirty="0"/>
          </a:p>
        </p:txBody>
      </p:sp>
    </p:spTree>
    <p:extLst>
      <p:ext uri="{BB962C8B-B14F-4D97-AF65-F5344CB8AC3E}">
        <p14:creationId xmlns:p14="http://schemas.microsoft.com/office/powerpoint/2010/main" val="6916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8765" y="304800"/>
            <a:ext cx="8856635" cy="6230112"/>
          </a:xfrm>
          <a:prstGeom prst="rect">
            <a:avLst/>
          </a:prstGeom>
        </p:spPr>
      </p:pic>
      <p:pic>
        <p:nvPicPr>
          <p:cNvPr id="8" name="Picture 7"/>
          <p:cNvPicPr>
            <a:picLocks noChangeAspect="1"/>
          </p:cNvPicPr>
          <p:nvPr userDrawn="1"/>
        </p:nvPicPr>
        <p:blipFill>
          <a:blip r:embed="rId15" cstate="print">
            <a:duotone>
              <a:schemeClr val="accent3">
                <a:shade val="45000"/>
                <a:satMod val="135000"/>
              </a:schemeClr>
              <a:prstClr val="white"/>
            </a:duotone>
            <a:extLst>
              <a:ext uri="{BEBA8EAE-BF5A-486C-A8C5-ECC9F3942E4B}">
                <a14:imgProps xmlns:a14="http://schemas.microsoft.com/office/drawing/2010/main">
                  <a14:imgLayer r:embed="rId16">
                    <a14:imgEffect>
                      <a14:sharpenSoften amount="50000"/>
                    </a14:imgEffect>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7315199" y="4953000"/>
            <a:ext cx="1481327" cy="1581911"/>
          </a:xfrm>
          <a:prstGeom prst="rect">
            <a:avLst/>
          </a:prstGeom>
        </p:spPr>
      </p:pic>
    </p:spTree>
    <p:extLst>
      <p:ext uri="{BB962C8B-B14F-4D97-AF65-F5344CB8AC3E}">
        <p14:creationId xmlns:p14="http://schemas.microsoft.com/office/powerpoint/2010/main" val="343308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F85-496A-4A1C-B20A-8CA96B934D04}" type="datetimeFigureOut">
              <a:rPr lang="en-US" smtClean="0"/>
              <a:pPr/>
              <a:t>2/3/2014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B72FF-25C7-44B6-B38C-1C5EFA2A16BD}" type="slidenum">
              <a:rPr lang="en-US" smtClean="0"/>
              <a:pPr/>
              <a:t>‹#›</a:t>
            </a:fld>
            <a:endParaRPr lang="en-US" dirty="0"/>
          </a:p>
        </p:txBody>
      </p:sp>
    </p:spTree>
    <p:extLst>
      <p:ext uri="{BB962C8B-B14F-4D97-AF65-F5344CB8AC3E}">
        <p14:creationId xmlns:p14="http://schemas.microsoft.com/office/powerpoint/2010/main" val="222689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Balverts@teleport.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Welcome to the Society of American Foresters</a:t>
            </a:r>
            <a:endParaRPr lang="en-US" b="1" dirty="0"/>
          </a:p>
        </p:txBody>
      </p:sp>
      <p:sp>
        <p:nvSpPr>
          <p:cNvPr id="3" name="Content Placeholder 2"/>
          <p:cNvSpPr>
            <a:spLocks noGrp="1"/>
          </p:cNvSpPr>
          <p:nvPr>
            <p:ph idx="1"/>
          </p:nvPr>
        </p:nvSpPr>
        <p:spPr/>
        <p:txBody>
          <a:bodyPr/>
          <a:lstStyle/>
          <a:p>
            <a:pPr>
              <a:buNone/>
            </a:pPr>
            <a:endParaRPr lang="en-US" sz="2000" dirty="0" smtClean="0">
              <a:latin typeface="Freestyle Script" panose="030804020302050B0404" pitchFamily="66" charset="0"/>
            </a:endParaRPr>
          </a:p>
          <a:p>
            <a:pPr>
              <a:buNone/>
            </a:pPr>
            <a:r>
              <a:rPr lang="en-US" sz="2800" b="1" i="1" dirty="0" smtClean="0">
                <a:latin typeface="Calibri" pitchFamily="34" charset="0"/>
              </a:rPr>
              <a:t>We’re changing SAF and now is a time for your involvement!  Do not be asleep at the wheel.  We want to increase the relevance of SAF while maintaining our core beliefs, traditions and purpose. To do so we need your ideas, support and active participation.” </a:t>
            </a:r>
            <a:r>
              <a:rPr lang="en-US" sz="1800" b="1" i="1" dirty="0" smtClean="0">
                <a:latin typeface="Calibri" pitchFamily="34" charset="0"/>
              </a:rPr>
              <a:t>- </a:t>
            </a:r>
            <a:r>
              <a:rPr lang="en-US" sz="1800" dirty="0" smtClean="0"/>
              <a:t>Dave Walters, President, January 2014</a:t>
            </a:r>
            <a:endParaRPr lang="en-US" sz="1800" dirty="0"/>
          </a:p>
        </p:txBody>
      </p:sp>
    </p:spTree>
    <p:extLst>
      <p:ext uri="{BB962C8B-B14F-4D97-AF65-F5344CB8AC3E}">
        <p14:creationId xmlns:p14="http://schemas.microsoft.com/office/powerpoint/2010/main" val="42272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b="1" dirty="0" smtClean="0"/>
              <a:t>Challenges Ahead: Member Demographics</a:t>
            </a:r>
            <a:endParaRPr lang="en-US" sz="3200" b="1" dirty="0"/>
          </a:p>
        </p:txBody>
      </p:sp>
      <p:pic>
        <p:nvPicPr>
          <p:cNvPr id="3" name="Content Placeholder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6172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522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Membership Goal</a:t>
            </a:r>
            <a:endParaRPr lang="en-US" b="1" dirty="0"/>
          </a:p>
        </p:txBody>
      </p:sp>
      <p:sp>
        <p:nvSpPr>
          <p:cNvPr id="8" name="Content Placeholder 7"/>
          <p:cNvSpPr>
            <a:spLocks noGrp="1"/>
          </p:cNvSpPr>
          <p:nvPr>
            <p:ph idx="1"/>
          </p:nvPr>
        </p:nvSpPr>
        <p:spPr/>
        <p:txBody>
          <a:bodyPr/>
          <a:lstStyle/>
          <a:p>
            <a:pPr>
              <a:buNone/>
            </a:pPr>
            <a:r>
              <a:rPr lang="en-US" sz="2800" dirty="0" smtClean="0"/>
              <a:t>Currently 33% of members are &lt;50 years of age</a:t>
            </a:r>
          </a:p>
          <a:p>
            <a:pPr>
              <a:buNone/>
            </a:pPr>
            <a:r>
              <a:rPr lang="en-US" sz="2800" dirty="0" smtClean="0"/>
              <a:t>We must:</a:t>
            </a:r>
          </a:p>
          <a:p>
            <a:r>
              <a:rPr lang="en-US" sz="2800" dirty="0" smtClean="0"/>
              <a:t>recruit and retain more young members</a:t>
            </a:r>
          </a:p>
          <a:p>
            <a:r>
              <a:rPr lang="en-US" sz="2800" dirty="0" smtClean="0"/>
              <a:t>increase 20-30-40 age classes</a:t>
            </a:r>
          </a:p>
          <a:p>
            <a:r>
              <a:rPr lang="en-US" sz="2800" dirty="0" smtClean="0"/>
              <a:t>recruit natural resource professionals</a:t>
            </a:r>
          </a:p>
          <a:p>
            <a:r>
              <a:rPr lang="en-US" sz="2800" dirty="0" smtClean="0"/>
              <a:t>retain student members after graduation</a:t>
            </a:r>
          </a:p>
          <a:p>
            <a:r>
              <a:rPr lang="en-US" sz="2800" dirty="0" smtClean="0"/>
              <a:t>find strong and engaged faculty advisors</a:t>
            </a:r>
          </a:p>
          <a:p>
            <a:r>
              <a:rPr lang="en-US" sz="2800" dirty="0" smtClean="0"/>
              <a:t>put young members to work in SAF</a:t>
            </a:r>
          </a:p>
          <a:p>
            <a:endParaRPr lang="en-US" sz="2800" dirty="0" smtClean="0"/>
          </a:p>
        </p:txBody>
      </p:sp>
    </p:spTree>
    <p:extLst>
      <p:ext uri="{BB962C8B-B14F-4D97-AF65-F5344CB8AC3E}">
        <p14:creationId xmlns:p14="http://schemas.microsoft.com/office/powerpoint/2010/main" val="912177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Funding Goal</a:t>
            </a:r>
            <a:endParaRPr lang="en-US" b="1" dirty="0"/>
          </a:p>
        </p:txBody>
      </p:sp>
      <p:sp>
        <p:nvSpPr>
          <p:cNvPr id="8" name="Content Placeholder 7"/>
          <p:cNvSpPr>
            <a:spLocks noGrp="1"/>
          </p:cNvSpPr>
          <p:nvPr>
            <p:ph idx="1"/>
          </p:nvPr>
        </p:nvSpPr>
        <p:spPr/>
        <p:txBody>
          <a:bodyPr/>
          <a:lstStyle/>
          <a:p>
            <a:pPr>
              <a:buNone/>
            </a:pPr>
            <a:r>
              <a:rPr lang="en-US" dirty="0" smtClean="0"/>
              <a:t>Dues accounts for nearly 40% SAF revenue.</a:t>
            </a:r>
          </a:p>
          <a:p>
            <a:pPr>
              <a:buNone/>
            </a:pPr>
            <a:r>
              <a:rPr lang="en-US" dirty="0" smtClean="0"/>
              <a:t>National conventions 20%</a:t>
            </a:r>
          </a:p>
          <a:p>
            <a:pPr>
              <a:buNone/>
            </a:pPr>
            <a:r>
              <a:rPr lang="en-US" dirty="0" smtClean="0"/>
              <a:t>Publications 20%</a:t>
            </a:r>
          </a:p>
          <a:p>
            <a:pPr>
              <a:buNone/>
            </a:pPr>
            <a:endParaRPr lang="en-US" sz="1800" dirty="0" smtClean="0"/>
          </a:p>
          <a:p>
            <a:r>
              <a:rPr lang="en-US" dirty="0" smtClean="0"/>
              <a:t>Goal to reduce revenue from dues to &lt;20% and replace this revenue from new sources.</a:t>
            </a:r>
          </a:p>
          <a:p>
            <a:endParaRPr lang="en-US" dirty="0"/>
          </a:p>
        </p:txBody>
      </p:sp>
    </p:spTree>
    <p:extLst>
      <p:ext uri="{BB962C8B-B14F-4D97-AF65-F5344CB8AC3E}">
        <p14:creationId xmlns:p14="http://schemas.microsoft.com/office/powerpoint/2010/main" val="125288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SAF Needs You</a:t>
            </a:r>
            <a:r>
              <a:rPr lang="en-US" dirty="0" smtClean="0"/>
              <a:t/>
            </a:r>
            <a:br>
              <a:rPr lang="en-US" dirty="0" smtClean="0"/>
            </a:br>
            <a:endParaRPr lang="en-US" dirty="0"/>
          </a:p>
        </p:txBody>
      </p:sp>
      <p:sp>
        <p:nvSpPr>
          <p:cNvPr id="8" name="Content Placeholder 7"/>
          <p:cNvSpPr>
            <a:spLocks noGrp="1"/>
          </p:cNvSpPr>
          <p:nvPr>
            <p:ph idx="1"/>
          </p:nvPr>
        </p:nvSpPr>
        <p:spPr/>
        <p:txBody>
          <a:bodyPr/>
          <a:lstStyle/>
          <a:p>
            <a:pPr>
              <a:buNone/>
            </a:pPr>
            <a:r>
              <a:rPr lang="en-US" sz="2800" dirty="0" smtClean="0"/>
              <a:t>Demonstrate your passion for the profession as we reach out to others to “grow the pie.”</a:t>
            </a:r>
          </a:p>
          <a:p>
            <a:pPr>
              <a:buNone/>
            </a:pPr>
            <a:endParaRPr lang="en-US" sz="2800" dirty="0" smtClean="0"/>
          </a:p>
          <a:p>
            <a:pPr>
              <a:buNone/>
            </a:pPr>
            <a:r>
              <a:rPr lang="en-US" sz="2800" dirty="0" smtClean="0"/>
              <a:t>Engage and encourage young professionals.</a:t>
            </a:r>
          </a:p>
          <a:p>
            <a:pPr>
              <a:buNone/>
            </a:pPr>
            <a:endParaRPr lang="en-US" sz="2800" dirty="0" smtClean="0"/>
          </a:p>
          <a:p>
            <a:pPr>
              <a:buNone/>
            </a:pPr>
            <a:r>
              <a:rPr lang="en-US" sz="2800" dirty="0" smtClean="0"/>
              <a:t>Develop coalitions with other groups and organizations.</a:t>
            </a:r>
          </a:p>
        </p:txBody>
      </p:sp>
    </p:spTree>
    <p:extLst>
      <p:ext uri="{BB962C8B-B14F-4D97-AF65-F5344CB8AC3E}">
        <p14:creationId xmlns:p14="http://schemas.microsoft.com/office/powerpoint/2010/main" val="4590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SAF Needs You</a:t>
            </a:r>
            <a:endParaRPr lang="en-US" b="1" dirty="0"/>
          </a:p>
        </p:txBody>
      </p:sp>
      <p:sp>
        <p:nvSpPr>
          <p:cNvPr id="3" name="Content Placeholder 2"/>
          <p:cNvSpPr>
            <a:spLocks noGrp="1"/>
          </p:cNvSpPr>
          <p:nvPr>
            <p:ph idx="1"/>
          </p:nvPr>
        </p:nvSpPr>
        <p:spPr/>
        <p:txBody>
          <a:bodyPr/>
          <a:lstStyle/>
          <a:p>
            <a:r>
              <a:rPr lang="en-US" sz="2400" dirty="0" smtClean="0"/>
              <a:t>Public agency employees – </a:t>
            </a:r>
            <a:r>
              <a:rPr lang="en-US" sz="2400" b="1" i="1" dirty="0" smtClean="0"/>
              <a:t>Recapture their passion</a:t>
            </a:r>
          </a:p>
          <a:p>
            <a:r>
              <a:rPr lang="en-US" sz="2400" dirty="0" smtClean="0"/>
              <a:t>Industry foresters - </a:t>
            </a:r>
            <a:r>
              <a:rPr lang="en-US" sz="2400" b="1" i="1" dirty="0" smtClean="0"/>
              <a:t>Deliver value</a:t>
            </a:r>
          </a:p>
          <a:p>
            <a:r>
              <a:rPr lang="en-US" sz="2400" dirty="0" smtClean="0"/>
              <a:t>University professors - </a:t>
            </a:r>
            <a:r>
              <a:rPr lang="en-US" sz="2400" b="1" i="1" dirty="0" smtClean="0"/>
              <a:t>Recapture their commitment to SAF</a:t>
            </a:r>
          </a:p>
          <a:p>
            <a:r>
              <a:rPr lang="en-US" sz="2400" dirty="0" smtClean="0"/>
              <a:t>Consulting foresters – </a:t>
            </a:r>
            <a:r>
              <a:rPr lang="en-US" sz="2400" b="1" i="1" dirty="0" smtClean="0"/>
              <a:t>Deliver value</a:t>
            </a:r>
          </a:p>
          <a:p>
            <a:r>
              <a:rPr lang="en-US" sz="2400" dirty="0" smtClean="0"/>
              <a:t>Students - </a:t>
            </a:r>
            <a:r>
              <a:rPr lang="en-US" sz="2400" b="1" i="1" dirty="0" smtClean="0"/>
              <a:t>They are our life blood</a:t>
            </a:r>
          </a:p>
          <a:p>
            <a:r>
              <a:rPr lang="en-US" sz="2400" dirty="0" smtClean="0"/>
              <a:t>Urban foresters - </a:t>
            </a:r>
            <a:r>
              <a:rPr lang="en-US" sz="2400" b="1" i="1" dirty="0" smtClean="0"/>
              <a:t>Provide value, seek their involvement</a:t>
            </a:r>
          </a:p>
          <a:p>
            <a:r>
              <a:rPr lang="en-US" sz="2400" dirty="0" smtClean="0"/>
              <a:t>Natural resource professionals - </a:t>
            </a:r>
            <a:r>
              <a:rPr lang="en-US" sz="2400" b="1" i="1" dirty="0" smtClean="0"/>
              <a:t>Welcome and engage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You Need SAF</a:t>
            </a:r>
            <a:endParaRPr lang="en-US" b="1" dirty="0"/>
          </a:p>
        </p:txBody>
      </p:sp>
      <p:sp>
        <p:nvSpPr>
          <p:cNvPr id="3" name="Content Placeholder 2"/>
          <p:cNvSpPr>
            <a:spLocks noGrp="1"/>
          </p:cNvSpPr>
          <p:nvPr>
            <p:ph idx="1"/>
          </p:nvPr>
        </p:nvSpPr>
        <p:spPr/>
        <p:txBody>
          <a:bodyPr/>
          <a:lstStyle/>
          <a:p>
            <a:r>
              <a:rPr lang="en-US" sz="2400" dirty="0" smtClean="0"/>
              <a:t>SAF is an organization that includes professionals across the broad field of forestry and natural resource science, education and management – a broad and inclusive field</a:t>
            </a:r>
          </a:p>
          <a:p>
            <a:r>
              <a:rPr lang="en-US" sz="2400" dirty="0" smtClean="0"/>
              <a:t>SAF publications and science and policy information keeps members abreast of current science and key issues</a:t>
            </a:r>
          </a:p>
          <a:p>
            <a:r>
              <a:rPr lang="en-US" sz="2400" dirty="0" smtClean="0"/>
              <a:t>SAF has proven capacity to influence public policy</a:t>
            </a:r>
          </a:p>
          <a:p>
            <a:r>
              <a:rPr lang="en-US" sz="2400" dirty="0" smtClean="0"/>
              <a:t>SAF provides superb capacity for networking </a:t>
            </a:r>
          </a:p>
          <a:p>
            <a:r>
              <a:rPr lang="en-US" sz="2400" dirty="0" smtClean="0"/>
              <a:t>SAF helps individuals learn new competencies and develop personal leadership skills and a sense of community</a:t>
            </a:r>
          </a:p>
          <a:p>
            <a:r>
              <a:rPr lang="en-US" sz="2400" dirty="0" smtClean="0"/>
              <a:t>SAF provides young members access to some of the profession’s key executives and leaders </a:t>
            </a:r>
            <a:endParaRPr lang="en-US" sz="2400" dirty="0"/>
          </a:p>
        </p:txBody>
      </p:sp>
    </p:spTree>
    <p:extLst>
      <p:ext uri="{BB962C8B-B14F-4D97-AF65-F5344CB8AC3E}">
        <p14:creationId xmlns:p14="http://schemas.microsoft.com/office/powerpoint/2010/main" val="1159800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Call to Action</a:t>
            </a:r>
            <a:endParaRPr lang="en-US" b="1" dirty="0"/>
          </a:p>
        </p:txBody>
      </p:sp>
      <p:sp>
        <p:nvSpPr>
          <p:cNvPr id="8" name="Content Placeholder 7"/>
          <p:cNvSpPr>
            <a:spLocks noGrp="1"/>
          </p:cNvSpPr>
          <p:nvPr>
            <p:ph idx="1"/>
          </p:nvPr>
        </p:nvSpPr>
        <p:spPr/>
        <p:txBody>
          <a:bodyPr/>
          <a:lstStyle/>
          <a:p>
            <a:r>
              <a:rPr lang="en-US" sz="2800" dirty="0" smtClean="0"/>
              <a:t>We need you, and with your support, we will continue to be a strong professional organization that is based on the science, education and practice of forestry.</a:t>
            </a:r>
          </a:p>
          <a:p>
            <a:r>
              <a:rPr lang="en-US" sz="2800" dirty="0" smtClean="0"/>
              <a:t>There is a place for you in SAF – get involved</a:t>
            </a:r>
          </a:p>
          <a:p>
            <a:pPr>
              <a:buNone/>
            </a:pPr>
            <a:endParaRPr lang="en-US" sz="1200" dirty="0" smtClean="0"/>
          </a:p>
          <a:p>
            <a:r>
              <a:rPr lang="en-US" sz="2800" dirty="0" smtClean="0"/>
              <a:t>We are committed to continuous improvement.</a:t>
            </a:r>
          </a:p>
          <a:p>
            <a:pPr>
              <a:buNone/>
            </a:pPr>
            <a:endParaRPr lang="en-US" sz="1200" dirty="0" smtClean="0"/>
          </a:p>
          <a:p>
            <a:r>
              <a:rPr lang="en-US" sz="2800" dirty="0" smtClean="0"/>
              <a:t>We need your ideas and your help as we take bold steps to move forward together. Let’s have some </a:t>
            </a:r>
            <a:r>
              <a:rPr lang="en-US" sz="2800" smtClean="0"/>
              <a:t>fun and get moving!</a:t>
            </a:r>
            <a:endParaRPr lang="en-US" sz="2800" dirty="0" smtClean="0"/>
          </a:p>
        </p:txBody>
      </p:sp>
    </p:spTree>
    <p:extLst>
      <p:ext uri="{BB962C8B-B14F-4D97-AF65-F5344CB8AC3E}">
        <p14:creationId xmlns:p14="http://schemas.microsoft.com/office/powerpoint/2010/main" val="77039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8305800" cy="4524315"/>
          </a:xfrm>
          <a:prstGeom prst="rect">
            <a:avLst/>
          </a:prstGeom>
          <a:noFill/>
        </p:spPr>
        <p:txBody>
          <a:bodyPr wrap="square" rtlCol="0">
            <a:spAutoFit/>
          </a:bodyPr>
          <a:lstStyle/>
          <a:p>
            <a:pPr algn="ctr"/>
            <a:endParaRPr lang="en-US" sz="3200" dirty="0" smtClean="0"/>
          </a:p>
          <a:p>
            <a:pPr algn="ctr"/>
            <a:endParaRPr lang="en-US" sz="3200" dirty="0"/>
          </a:p>
          <a:p>
            <a:pPr algn="ctr"/>
            <a:endParaRPr lang="en-US" sz="3200" dirty="0" smtClean="0"/>
          </a:p>
          <a:p>
            <a:pPr algn="ctr"/>
            <a:r>
              <a:rPr lang="en-US" sz="3200" dirty="0" smtClean="0"/>
              <a:t>For More Information Contact:</a:t>
            </a:r>
          </a:p>
          <a:p>
            <a:pPr algn="ctr"/>
            <a:endParaRPr lang="en-US" sz="3200" dirty="0"/>
          </a:p>
          <a:p>
            <a:pPr algn="ctr"/>
            <a:r>
              <a:rPr lang="en-US" sz="3200" dirty="0" smtClean="0"/>
              <a:t>Bob </a:t>
            </a:r>
            <a:r>
              <a:rPr lang="en-US" sz="3200" dirty="0" err="1" smtClean="0"/>
              <a:t>Alverts</a:t>
            </a:r>
            <a:endParaRPr lang="en-US" sz="3200" dirty="0" smtClean="0"/>
          </a:p>
          <a:p>
            <a:pPr algn="ctr"/>
            <a:r>
              <a:rPr lang="en-US" sz="3200" dirty="0" smtClean="0"/>
              <a:t>1-503-639-0405</a:t>
            </a:r>
          </a:p>
          <a:p>
            <a:pPr algn="ctr"/>
            <a:r>
              <a:rPr lang="en-US" sz="3200" dirty="0" smtClean="0">
                <a:hlinkClick r:id="rId2"/>
              </a:rPr>
              <a:t>Balverts@teleport.com</a:t>
            </a:r>
            <a:endParaRPr lang="en-US" sz="3200" dirty="0" smtClean="0"/>
          </a:p>
          <a:p>
            <a:pPr algn="ctr"/>
            <a:endParaRPr lang="en-US" sz="3200" dirty="0"/>
          </a:p>
        </p:txBody>
      </p:sp>
    </p:spTree>
    <p:extLst>
      <p:ext uri="{BB962C8B-B14F-4D97-AF65-F5344CB8AC3E}">
        <p14:creationId xmlns:p14="http://schemas.microsoft.com/office/powerpoint/2010/main" val="121771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341" tIns="42670" rIns="85341" bIns="42670" numCol="1" anchor="t" anchorCtr="0" compatLnSpc="1">
            <a:prstTxWarp prst="textNoShape">
              <a:avLst/>
            </a:prstTxWarp>
          </a:bodyPr>
          <a:lstStyle/>
          <a:p>
            <a:r>
              <a:rPr lang="en-US" altLang="en-US" b="1" dirty="0" smtClean="0">
                <a:ea typeface="ＭＳ Ｐゴシック" pitchFamily="34" charset="-128"/>
              </a:rPr>
              <a:t>Our Mission Stands Firm</a:t>
            </a:r>
            <a:endParaRPr lang="en-US" altLang="en-US" b="1" dirty="0" smtClean="0">
              <a:solidFill>
                <a:schemeClr val="tx1"/>
              </a:solidFill>
              <a:ea typeface="ＭＳ Ｐゴシック" pitchFamily="34" charset="-128"/>
            </a:endParaRPr>
          </a:p>
        </p:txBody>
      </p:sp>
      <p:sp>
        <p:nvSpPr>
          <p:cNvPr id="4099" name="Content Placeholder 2"/>
          <p:cNvSpPr>
            <a:spLocks noGrp="1"/>
          </p:cNvSpPr>
          <p:nvPr>
            <p:ph idx="1"/>
          </p:nvPr>
        </p:nvSpPr>
        <p:spPr bwMode="auto">
          <a:xfrm>
            <a:off x="457791" y="1599903"/>
            <a:ext cx="8228419" cy="45258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341" tIns="42670" rIns="85341" bIns="42670" numCol="1" anchor="t" anchorCtr="0" compatLnSpc="1">
            <a:prstTxWarp prst="textNoShape">
              <a:avLst/>
            </a:prstTxWarp>
          </a:bodyPr>
          <a:lstStyle/>
          <a:p>
            <a:pPr marL="0" indent="0">
              <a:buNone/>
              <a:defRPr/>
            </a:pPr>
            <a:r>
              <a:rPr lang="en-US" altLang="en-US" sz="2800" dirty="0" smtClean="0">
                <a:ea typeface="ＭＳ Ｐゴシック" pitchFamily="34" charset="-128"/>
              </a:rPr>
              <a:t>The mission of SAF is to advance the </a:t>
            </a:r>
            <a:r>
              <a:rPr lang="en-US" altLang="en-US" sz="2800" b="1" dirty="0" smtClean="0">
                <a:ea typeface="ＭＳ Ｐゴシック" pitchFamily="34" charset="-128"/>
              </a:rPr>
              <a:t>science</a:t>
            </a:r>
            <a:r>
              <a:rPr lang="en-US" altLang="en-US" sz="2800" dirty="0" smtClean="0">
                <a:ea typeface="ＭＳ Ｐゴシック" pitchFamily="34" charset="-128"/>
              </a:rPr>
              <a:t>, </a:t>
            </a:r>
            <a:r>
              <a:rPr lang="en-US" altLang="en-US" sz="2800" b="1" dirty="0" smtClean="0">
                <a:ea typeface="ＭＳ Ｐゴシック" pitchFamily="34" charset="-128"/>
              </a:rPr>
              <a:t>education</a:t>
            </a:r>
            <a:r>
              <a:rPr lang="en-US" altLang="en-US" sz="2800" dirty="0" smtClean="0">
                <a:ea typeface="ＭＳ Ｐゴシック" pitchFamily="34" charset="-128"/>
              </a:rPr>
              <a:t>, </a:t>
            </a:r>
            <a:r>
              <a:rPr lang="en-US" altLang="en-US" sz="2800" b="1" dirty="0" smtClean="0">
                <a:ea typeface="ＭＳ Ｐゴシック" pitchFamily="34" charset="-128"/>
              </a:rPr>
              <a:t>technology</a:t>
            </a:r>
            <a:r>
              <a:rPr lang="en-US" altLang="en-US" sz="2800" dirty="0" smtClean="0">
                <a:ea typeface="ＭＳ Ｐゴシック" pitchFamily="34" charset="-128"/>
              </a:rPr>
              <a:t>, and </a:t>
            </a:r>
            <a:r>
              <a:rPr lang="en-US" altLang="en-US" sz="2800" b="1" dirty="0" smtClean="0">
                <a:ea typeface="ＭＳ Ｐゴシック" pitchFamily="34" charset="-128"/>
              </a:rPr>
              <a:t>practice of forestry</a:t>
            </a:r>
            <a:r>
              <a:rPr lang="en-US" altLang="en-US" sz="2800" dirty="0" smtClean="0">
                <a:ea typeface="ＭＳ Ｐゴシック" pitchFamily="34" charset="-128"/>
              </a:rPr>
              <a:t>; to enhance the competency of its members; to establish professional excellence; and to use the knowledge, skills, and </a:t>
            </a:r>
            <a:r>
              <a:rPr lang="en-US" altLang="en-US" sz="2800" b="1" dirty="0" smtClean="0">
                <a:ea typeface="ＭＳ Ｐゴシック" pitchFamily="34" charset="-128"/>
              </a:rPr>
              <a:t>conservation ethic </a:t>
            </a:r>
            <a:r>
              <a:rPr lang="en-US" altLang="en-US" sz="2800" dirty="0" smtClean="0">
                <a:ea typeface="ＭＳ Ｐゴシック" pitchFamily="34" charset="-128"/>
              </a:rPr>
              <a:t>of the profession to ensure the continued health and use of forest ecosystems and the present and future availability of forest resources </a:t>
            </a:r>
            <a:r>
              <a:rPr lang="en-US" altLang="en-US" sz="2800" b="1" dirty="0" smtClean="0">
                <a:ea typeface="ＭＳ Ｐゴシック" pitchFamily="34" charset="-128"/>
              </a:rPr>
              <a:t>to benefit society</a:t>
            </a:r>
            <a:r>
              <a:rPr lang="en-US" altLang="en-US" sz="2800" dirty="0" smtClean="0">
                <a:ea typeface="ＭＳ Ｐゴシック" pitchFamily="34" charset="-128"/>
              </a:rPr>
              <a:t>.</a:t>
            </a:r>
          </a:p>
          <a:p>
            <a:pPr marL="0" indent="0">
              <a:buNone/>
              <a:defRPr/>
            </a:pPr>
            <a:r>
              <a:rPr lang="en-US" altLang="en-US" sz="2800" dirty="0" smtClean="0">
                <a:ea typeface="ＭＳ Ｐゴシック" pitchFamily="34" charset="-128"/>
              </a:rPr>
              <a:t> </a:t>
            </a:r>
            <a:r>
              <a:rPr lang="en-US" altLang="en-US" sz="1600" dirty="0" smtClean="0">
                <a:ea typeface="ＭＳ Ｐゴシック" pitchFamily="34" charset="-128"/>
              </a:rPr>
              <a:t>SAF Constitution: Article II. Sec. 1</a:t>
            </a:r>
          </a:p>
          <a:p>
            <a:pPr marL="0" indent="0">
              <a:buNone/>
              <a:defRPr/>
            </a:pPr>
            <a:r>
              <a:rPr lang="en-US" altLang="en-US" sz="2400" dirty="0" smtClean="0">
                <a:ea typeface="ＭＳ Ｐゴシック" pitchFamily="34" charset="-128"/>
              </a:rPr>
              <a:t> </a:t>
            </a:r>
          </a:p>
          <a:p>
            <a:pPr marL="0" indent="0">
              <a:buNone/>
              <a:defRPr/>
            </a:pPr>
            <a:endParaRPr lang="en-US" altLang="en-US" sz="2400" dirty="0" smtClean="0">
              <a:ea typeface="ＭＳ Ｐゴシック" pitchFamily="34" charset="-128"/>
            </a:endParaRPr>
          </a:p>
        </p:txBody>
      </p:sp>
    </p:spTree>
    <p:extLst>
      <p:ext uri="{BB962C8B-B14F-4D97-AF65-F5344CB8AC3E}">
        <p14:creationId xmlns:p14="http://schemas.microsoft.com/office/powerpoint/2010/main" val="331972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SAF’s Core Values are Sound </a:t>
            </a:r>
            <a:endParaRPr lang="en-US" b="1" dirty="0"/>
          </a:p>
        </p:txBody>
      </p:sp>
      <p:sp>
        <p:nvSpPr>
          <p:cNvPr id="3" name="Content Placeholder 2"/>
          <p:cNvSpPr>
            <a:spLocks noGrp="1"/>
          </p:cNvSpPr>
          <p:nvPr>
            <p:ph idx="1"/>
          </p:nvPr>
        </p:nvSpPr>
        <p:spPr/>
        <p:txBody>
          <a:bodyPr/>
          <a:lstStyle/>
          <a:p>
            <a:r>
              <a:rPr lang="en-US" sz="2400" dirty="0" smtClean="0"/>
              <a:t>Forests are a fundamental source of global health and human welfare</a:t>
            </a:r>
          </a:p>
          <a:p>
            <a:r>
              <a:rPr lang="en-US" sz="2400" dirty="0" smtClean="0"/>
              <a:t>Forests must be sustained through simultaneously meeting environmental, economic, and community aspirations and needs</a:t>
            </a:r>
          </a:p>
          <a:p>
            <a:r>
              <a:rPr lang="en-US" sz="2400" dirty="0" smtClean="0"/>
              <a:t>Forest resource professionals are dedicated to sound forest management and conservation</a:t>
            </a:r>
          </a:p>
          <a:p>
            <a:r>
              <a:rPr lang="en-US" sz="2400" dirty="0" smtClean="0"/>
              <a:t>Forest resource professionals serve landowners and society by providing sound knowledge and professional management skills</a:t>
            </a:r>
            <a:endParaRPr lang="en-US" sz="2400" dirty="0"/>
          </a:p>
        </p:txBody>
      </p:sp>
    </p:spTree>
    <p:extLst>
      <p:ext uri="{BB962C8B-B14F-4D97-AF65-F5344CB8AC3E}">
        <p14:creationId xmlns:p14="http://schemas.microsoft.com/office/powerpoint/2010/main" val="309807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Society of American Foresters</a:t>
            </a:r>
            <a:r>
              <a:rPr lang="en-US" sz="1400" dirty="0" smtClean="0"/>
              <a:t/>
            </a:r>
            <a:br>
              <a:rPr lang="en-US" sz="1400" dirty="0" smtClean="0"/>
            </a:br>
            <a:r>
              <a:rPr lang="en-US" altLang="en-US" sz="2400" b="1" dirty="0" smtClean="0"/>
              <a:t>Thriving forests. Essential resources.  Strong communities.</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2000" dirty="0" smtClean="0"/>
              <a:t>We challenge land-owners, decision-makers and society at large to make choices about our forests based on professional knowledge, leading-edge thinking and a century of practical experience.</a:t>
            </a:r>
          </a:p>
          <a:p>
            <a:pPr marL="0" indent="0">
              <a:buNone/>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2000" dirty="0" smtClean="0"/>
              <a:t> </a:t>
            </a:r>
            <a:endParaRPr lang="en-US" altLang="en-US" sz="1200" dirty="0" smtClean="0"/>
          </a:p>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2000" dirty="0" smtClean="0"/>
              <a:t>We seek viable pathways forward, balancing diverse demands on our natural resources.</a:t>
            </a:r>
          </a:p>
          <a:p>
            <a:pPr marL="0" indent="0">
              <a:buNone/>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endParaRPr lang="en-US" altLang="en-US" sz="2000" dirty="0" smtClean="0"/>
          </a:p>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2000" dirty="0" smtClean="0"/>
              <a:t>We set the standard in forest management, bringing science, best practice and the best people together to actively shape the future of the profession.</a:t>
            </a:r>
          </a:p>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endParaRPr lang="en-US" altLang="en-US" sz="2000" dirty="0" smtClean="0"/>
          </a:p>
          <a:p>
            <a:pPr marL="0" indent="0">
              <a:buNone/>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1800" dirty="0" smtClean="0"/>
              <a:t>‘For the greatest good. For the greatest number. For the long run.’</a:t>
            </a:r>
            <a:endParaRPr lang="en-US" altLang="en-US" sz="1800" b="1" dirty="0" smtClean="0"/>
          </a:p>
          <a:p>
            <a:pPr marL="0" indent="0">
              <a:buNone/>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1800" b="1" dirty="0" smtClean="0"/>
              <a:t>Society of American Foresters</a:t>
            </a:r>
            <a:endParaRPr lang="en-US" altLang="en-US" sz="1800" dirty="0" smtClean="0"/>
          </a:p>
          <a:p>
            <a:pPr marL="0" indent="0">
              <a:buNone/>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r>
              <a:rPr lang="en-US" altLang="en-US" sz="1800" dirty="0" smtClean="0"/>
              <a:t>Evolving Forest Management since 1900</a:t>
            </a:r>
          </a:p>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endParaRPr lang="en-US" altLang="en-US" sz="1800" dirty="0" smtClean="0"/>
          </a:p>
          <a:p>
            <a:pPr marL="0" indent="0">
              <a:tabLst>
                <a:tab pos="248911" algn="l"/>
                <a:tab pos="499304" algn="l"/>
                <a:tab pos="749697" algn="l"/>
                <a:tab pos="998608" algn="l"/>
                <a:tab pos="1249001" algn="l"/>
                <a:tab pos="1499393" algn="l"/>
                <a:tab pos="1748304" algn="l"/>
                <a:tab pos="1998697" algn="l"/>
                <a:tab pos="2249090" algn="l"/>
                <a:tab pos="2499483" algn="l"/>
                <a:tab pos="2748394" algn="l"/>
                <a:tab pos="2998786" algn="l"/>
              </a:tabLst>
            </a:pPr>
            <a:endParaRPr lang="en-US" altLang="en-US" sz="20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have we learned?</a:t>
            </a:r>
            <a:endParaRPr lang="en-US" b="1" dirty="0"/>
          </a:p>
        </p:txBody>
      </p:sp>
      <p:sp>
        <p:nvSpPr>
          <p:cNvPr id="4" name="Content Placeholder 3"/>
          <p:cNvSpPr>
            <a:spLocks noGrp="1"/>
          </p:cNvSpPr>
          <p:nvPr>
            <p:ph idx="1"/>
          </p:nvPr>
        </p:nvSpPr>
        <p:spPr/>
        <p:txBody>
          <a:bodyPr/>
          <a:lstStyle/>
          <a:p>
            <a:pPr>
              <a:buNone/>
            </a:pPr>
            <a:r>
              <a:rPr lang="en-US" dirty="0" smtClean="0"/>
              <a:t>We are in the business of advancing forest science &amp; education, and improving the practice of forest management.</a:t>
            </a:r>
          </a:p>
          <a:p>
            <a:pPr>
              <a:buNone/>
            </a:pPr>
            <a:r>
              <a:rPr lang="en-US" dirty="0" smtClean="0"/>
              <a:t>We seek continuous improvement.</a:t>
            </a:r>
          </a:p>
          <a:p>
            <a:pPr>
              <a:buNone/>
            </a:pPr>
            <a:r>
              <a:rPr lang="en-US" dirty="0" smtClean="0"/>
              <a:t>Our credibility and ability to demonstrate the value of being an SAF member is everything.</a:t>
            </a:r>
          </a:p>
          <a:p>
            <a:pPr>
              <a:buNone/>
            </a:pPr>
            <a:r>
              <a:rPr lang="en-US" dirty="0" smtClean="0"/>
              <a:t>We must “grow the pie.”</a:t>
            </a:r>
          </a:p>
        </p:txBody>
      </p:sp>
    </p:spTree>
    <p:extLst>
      <p:ext uri="{BB962C8B-B14F-4D97-AF65-F5344CB8AC3E}">
        <p14:creationId xmlns:p14="http://schemas.microsoft.com/office/powerpoint/2010/main" val="4242470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b="1" dirty="0" smtClean="0"/>
              <a:t>Changes already made by Council</a:t>
            </a:r>
            <a:endParaRPr lang="en-US" b="1" dirty="0"/>
          </a:p>
        </p:txBody>
      </p:sp>
      <p:sp>
        <p:nvSpPr>
          <p:cNvPr id="8" name="Content Placeholder 7"/>
          <p:cNvSpPr>
            <a:spLocks noGrp="1"/>
          </p:cNvSpPr>
          <p:nvPr>
            <p:ph idx="1"/>
          </p:nvPr>
        </p:nvSpPr>
        <p:spPr>
          <a:xfrm>
            <a:off x="457200" y="1295400"/>
            <a:ext cx="8229600" cy="4830763"/>
          </a:xfrm>
        </p:spPr>
        <p:txBody>
          <a:bodyPr/>
          <a:lstStyle/>
          <a:p>
            <a:r>
              <a:rPr lang="en-US" sz="2800" dirty="0" smtClean="0"/>
              <a:t>Committed funds to improve website and databases</a:t>
            </a:r>
          </a:p>
          <a:p>
            <a:r>
              <a:rPr lang="en-US" sz="2800" dirty="0" smtClean="0"/>
              <a:t>Provided membership information on website</a:t>
            </a:r>
          </a:p>
          <a:p>
            <a:r>
              <a:rPr lang="en-US" sz="2800" dirty="0" smtClean="0"/>
              <a:t>Implemented tiered dues structure</a:t>
            </a:r>
          </a:p>
          <a:p>
            <a:r>
              <a:rPr lang="en-US" sz="2800" dirty="0" smtClean="0"/>
              <a:t>Established Founders Circle </a:t>
            </a:r>
          </a:p>
          <a:p>
            <a:r>
              <a:rPr lang="en-US" sz="2800" dirty="0" smtClean="0"/>
              <a:t>Implemented ForestEd.org website</a:t>
            </a:r>
          </a:p>
          <a:p>
            <a:r>
              <a:rPr lang="en-US" sz="2800" dirty="0" smtClean="0"/>
              <a:t>Established pathway for SAF Technicians to become Certified Foresters (CF)</a:t>
            </a:r>
          </a:p>
          <a:p>
            <a:r>
              <a:rPr lang="en-US" sz="2800" dirty="0"/>
              <a:t>Passed resolution to govern SAF under DC Nonprofit Corporation Act of 2010 </a:t>
            </a:r>
            <a:endParaRPr lang="en-US" sz="2800" dirty="0" smtClean="0"/>
          </a:p>
          <a:p>
            <a:r>
              <a:rPr lang="en-US" sz="2800" dirty="0" smtClean="0"/>
              <a:t>Approved balanced budget for 2014</a:t>
            </a:r>
          </a:p>
          <a:p>
            <a:endParaRPr lang="en-US" sz="2800" dirty="0" smtClean="0"/>
          </a:p>
        </p:txBody>
      </p:sp>
    </p:spTree>
    <p:extLst>
      <p:ext uri="{BB962C8B-B14F-4D97-AF65-F5344CB8AC3E}">
        <p14:creationId xmlns:p14="http://schemas.microsoft.com/office/powerpoint/2010/main" val="1873127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Changes </a:t>
            </a:r>
            <a:r>
              <a:rPr lang="en-US" b="1" dirty="0"/>
              <a:t>made by </a:t>
            </a:r>
            <a:r>
              <a:rPr lang="en-US" b="1" dirty="0" smtClean="0"/>
              <a:t>Staff</a:t>
            </a:r>
            <a:endParaRPr lang="en-US" dirty="0"/>
          </a:p>
        </p:txBody>
      </p:sp>
      <p:sp>
        <p:nvSpPr>
          <p:cNvPr id="3" name="Content Placeholder 2"/>
          <p:cNvSpPr>
            <a:spLocks noGrp="1"/>
          </p:cNvSpPr>
          <p:nvPr>
            <p:ph idx="1"/>
          </p:nvPr>
        </p:nvSpPr>
        <p:spPr>
          <a:xfrm>
            <a:off x="304800" y="1066800"/>
            <a:ext cx="8382000" cy="5059363"/>
          </a:xfrm>
        </p:spPr>
        <p:txBody>
          <a:bodyPr/>
          <a:lstStyle/>
          <a:p>
            <a:r>
              <a:rPr lang="en-US" sz="2800" dirty="0" smtClean="0"/>
              <a:t>Co-Hosted “The </a:t>
            </a:r>
            <a:r>
              <a:rPr lang="en-US" sz="2800" dirty="0"/>
              <a:t>State and Future of US Forestry and the Forest </a:t>
            </a:r>
            <a:r>
              <a:rPr lang="en-US" sz="2800" dirty="0" smtClean="0"/>
              <a:t>Industry Conference”</a:t>
            </a:r>
          </a:p>
          <a:p>
            <a:r>
              <a:rPr lang="en-US" sz="2800" dirty="0" smtClean="0"/>
              <a:t>Published </a:t>
            </a:r>
            <a:r>
              <a:rPr lang="en-US" sz="2800" i="1" dirty="0"/>
              <a:t>Introduction to Consulting </a:t>
            </a:r>
            <a:r>
              <a:rPr lang="en-US" sz="2800" i="1" dirty="0" smtClean="0"/>
              <a:t>Forestry</a:t>
            </a:r>
          </a:p>
          <a:p>
            <a:r>
              <a:rPr lang="en-US" sz="2800" dirty="0" smtClean="0"/>
              <a:t>Submitted </a:t>
            </a:r>
            <a:r>
              <a:rPr lang="en-US" sz="2800" i="1" dirty="0">
                <a:solidFill>
                  <a:schemeClr val="tx2">
                    <a:lumMod val="90000"/>
                  </a:schemeClr>
                </a:solidFill>
              </a:rPr>
              <a:t>amicus brief </a:t>
            </a:r>
            <a:r>
              <a:rPr lang="en-US" sz="2800" dirty="0"/>
              <a:t>and hosted seminar on Capitol </a:t>
            </a:r>
            <a:r>
              <a:rPr lang="en-US" sz="2800" dirty="0" smtClean="0"/>
              <a:t>Hill concerning Forest Roads</a:t>
            </a:r>
            <a:endParaRPr lang="en-US" sz="2800" i="1" dirty="0"/>
          </a:p>
          <a:p>
            <a:r>
              <a:rPr lang="en-US" sz="2800" dirty="0" smtClean="0"/>
              <a:t>Maintained an SAF Carbon Accounting Response Team</a:t>
            </a:r>
          </a:p>
          <a:p>
            <a:pPr>
              <a:lnSpc>
                <a:spcPct val="150000"/>
              </a:lnSpc>
            </a:pPr>
            <a:r>
              <a:rPr lang="en-US" sz="2800" dirty="0"/>
              <a:t>Created </a:t>
            </a:r>
            <a:r>
              <a:rPr lang="en-US" sz="2800" dirty="0" smtClean="0"/>
              <a:t>Certified </a:t>
            </a:r>
            <a:r>
              <a:rPr lang="en-US" sz="2800" dirty="0"/>
              <a:t>Urban </a:t>
            </a:r>
            <a:r>
              <a:rPr lang="en-US" sz="2800" dirty="0" smtClean="0"/>
              <a:t>Forester </a:t>
            </a:r>
            <a:r>
              <a:rPr lang="en-US" sz="2800" dirty="0"/>
              <a:t>credential</a:t>
            </a:r>
          </a:p>
          <a:p>
            <a:pPr lvl="1">
              <a:lnSpc>
                <a:spcPct val="150000"/>
              </a:lnSpc>
            </a:pPr>
            <a:r>
              <a:rPr lang="en-US" dirty="0"/>
              <a:t>California Urban Forest Council </a:t>
            </a:r>
            <a:r>
              <a:rPr lang="en-US" dirty="0" smtClean="0"/>
              <a:t>partnership</a:t>
            </a:r>
          </a:p>
          <a:p>
            <a:pPr>
              <a:lnSpc>
                <a:spcPct val="150000"/>
              </a:lnSpc>
            </a:pPr>
            <a:r>
              <a:rPr lang="en-US" dirty="0" smtClean="0"/>
              <a:t>Added Implications Statements to JoF articles</a:t>
            </a:r>
            <a:endParaRPr lang="en-US" dirty="0"/>
          </a:p>
          <a:p>
            <a:endParaRPr lang="en-US" dirty="0"/>
          </a:p>
        </p:txBody>
      </p:sp>
    </p:spTree>
    <p:extLst>
      <p:ext uri="{BB962C8B-B14F-4D97-AF65-F5344CB8AC3E}">
        <p14:creationId xmlns:p14="http://schemas.microsoft.com/office/powerpoint/2010/main" val="205936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Six Key Actions for 2014</a:t>
            </a:r>
            <a:endParaRPr lang="en-US" b="1" dirty="0"/>
          </a:p>
        </p:txBody>
      </p:sp>
      <p:sp>
        <p:nvSpPr>
          <p:cNvPr id="8" name="Content Placeholder 7"/>
          <p:cNvSpPr>
            <a:spLocks noGrp="1"/>
          </p:cNvSpPr>
          <p:nvPr>
            <p:ph idx="1"/>
          </p:nvPr>
        </p:nvSpPr>
        <p:spPr/>
        <p:txBody>
          <a:bodyPr/>
          <a:lstStyle/>
          <a:p>
            <a:pPr>
              <a:buNone/>
            </a:pPr>
            <a:r>
              <a:rPr lang="en-US" sz="2400" dirty="0" smtClean="0"/>
              <a:t>1. Hire, welcome &amp; mentor new Chief Executive Officer (CEO).</a:t>
            </a:r>
          </a:p>
          <a:p>
            <a:pPr>
              <a:buNone/>
            </a:pPr>
            <a:r>
              <a:rPr lang="en-US" sz="2400" dirty="0" smtClean="0"/>
              <a:t>2. Complete the sale of headquarters property &amp; develop investment strategy for proceeds</a:t>
            </a:r>
          </a:p>
          <a:p>
            <a:pPr>
              <a:buNone/>
            </a:pPr>
            <a:r>
              <a:rPr lang="en-US" sz="2400" dirty="0" smtClean="0"/>
              <a:t>3. Increase SAF Membership </a:t>
            </a:r>
          </a:p>
          <a:p>
            <a:pPr marL="0" indent="0">
              <a:buNone/>
            </a:pPr>
            <a:r>
              <a:rPr lang="en-US" sz="2400" dirty="0" smtClean="0"/>
              <a:t>4. SUNY ESF will one of 1</a:t>
            </a:r>
            <a:r>
              <a:rPr lang="en-US" sz="2400" baseline="30000" dirty="0" smtClean="0"/>
              <a:t>st</a:t>
            </a:r>
            <a:r>
              <a:rPr lang="en-US" sz="2400" dirty="0" smtClean="0"/>
              <a:t> schools to undergo an accreditation review under the new Natural Resources/Ecosystem Management (NREM) standard for their Natural Resources Management degree program</a:t>
            </a:r>
          </a:p>
          <a:p>
            <a:pPr marL="0" indent="0">
              <a:buNone/>
            </a:pPr>
            <a:r>
              <a:rPr lang="en-US" sz="2400" dirty="0" smtClean="0"/>
              <a:t>5. Host an outstanding national convention with CIF/IUFRO colleagues in Salt Lake City.</a:t>
            </a:r>
          </a:p>
          <a:p>
            <a:pPr marL="0" indent="0">
              <a:buNone/>
            </a:pPr>
            <a:r>
              <a:rPr lang="en-US" sz="2400" dirty="0" smtClean="0"/>
              <a:t>6. Ratify </a:t>
            </a:r>
            <a:r>
              <a:rPr lang="en-US" sz="2400" dirty="0"/>
              <a:t>updated Articles of Incorporation &amp; </a:t>
            </a:r>
            <a:r>
              <a:rPr lang="en-US" sz="2400" dirty="0" smtClean="0"/>
              <a:t>Bylaws</a:t>
            </a:r>
            <a:r>
              <a:rPr lang="en-US" sz="2800" dirty="0" smtClean="0"/>
              <a:t> </a:t>
            </a:r>
            <a:endParaRPr lang="en-US" sz="2800" dirty="0"/>
          </a:p>
          <a:p>
            <a:pPr marL="0" indent="0">
              <a:buNone/>
            </a:pPr>
            <a:endParaRPr lang="en-US" sz="2800" dirty="0" smtClean="0"/>
          </a:p>
          <a:p>
            <a:pPr marL="0" indent="0">
              <a:buNone/>
            </a:pPr>
            <a:endParaRPr lang="en-US" sz="2800"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860127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Other SAF Priorities for 2014</a:t>
            </a:r>
            <a:endParaRPr lang="en-US" b="1" dirty="0"/>
          </a:p>
        </p:txBody>
      </p:sp>
      <p:sp>
        <p:nvSpPr>
          <p:cNvPr id="8" name="Content Placeholder 7"/>
          <p:cNvSpPr>
            <a:spLocks noGrp="1"/>
          </p:cNvSpPr>
          <p:nvPr>
            <p:ph idx="1"/>
          </p:nvPr>
        </p:nvSpPr>
        <p:spPr>
          <a:xfrm>
            <a:off x="304800" y="1219200"/>
            <a:ext cx="8229600" cy="4525963"/>
          </a:xfrm>
        </p:spPr>
        <p:txBody>
          <a:bodyPr/>
          <a:lstStyle/>
          <a:p>
            <a:r>
              <a:rPr lang="en-US" sz="1800" dirty="0" smtClean="0"/>
              <a:t>Develop new relationships and coalitions</a:t>
            </a:r>
          </a:p>
          <a:p>
            <a:r>
              <a:rPr lang="en-US" sz="1800" dirty="0" smtClean="0"/>
              <a:t>Continue strong SAF policy program on key issues (e.g., federal appropriations;  </a:t>
            </a:r>
            <a:r>
              <a:rPr lang="en-US" sz="1800" dirty="0" err="1" smtClean="0"/>
              <a:t>wildland</a:t>
            </a:r>
            <a:r>
              <a:rPr lang="en-US" sz="1800" dirty="0" smtClean="0"/>
              <a:t> fire; forest roads; etc.)</a:t>
            </a:r>
          </a:p>
          <a:p>
            <a:r>
              <a:rPr lang="en-US" sz="1800" dirty="0" smtClean="0"/>
              <a:t>Improve SAF member services and operational efficiency (regional models)</a:t>
            </a:r>
          </a:p>
          <a:p>
            <a:r>
              <a:rPr lang="en-US" sz="1800" dirty="0" smtClean="0"/>
              <a:t>Improve SAF governance structure &amp; program effectiveness</a:t>
            </a:r>
          </a:p>
          <a:p>
            <a:r>
              <a:rPr lang="en-US" sz="1800" dirty="0" smtClean="0"/>
              <a:t>Engage House of Society Delegates (HSD) more effectively</a:t>
            </a:r>
          </a:p>
          <a:p>
            <a:r>
              <a:rPr lang="en-US" sz="1800" dirty="0" smtClean="0"/>
              <a:t>Support SAF committees to improve and grow SAF</a:t>
            </a:r>
          </a:p>
          <a:p>
            <a:r>
              <a:rPr lang="en-US" sz="1800" dirty="0" smtClean="0"/>
              <a:t>Increase revenue from CF program activities, publications, Founders Circle, etc. </a:t>
            </a:r>
          </a:p>
          <a:p>
            <a:r>
              <a:rPr lang="en-US" sz="1800" dirty="0" smtClean="0"/>
              <a:t>Complete investment policy/procedures</a:t>
            </a:r>
            <a:endParaRPr lang="en-US" sz="1800" dirty="0"/>
          </a:p>
          <a:p>
            <a:r>
              <a:rPr lang="en-US" sz="1800" dirty="0" smtClean="0"/>
              <a:t>Manage </a:t>
            </a:r>
            <a:r>
              <a:rPr lang="en-US" sz="1800" dirty="0"/>
              <a:t>endowment funds from property </a:t>
            </a:r>
            <a:r>
              <a:rPr lang="en-US" sz="1800" dirty="0" smtClean="0"/>
              <a:t>sale and consider appropriate investments for a portion of these funds (additional staff, architectural study on headquarters building and deferred maintenance needs)</a:t>
            </a:r>
          </a:p>
          <a:p>
            <a:r>
              <a:rPr lang="en-US" sz="1800" dirty="0" smtClean="0"/>
              <a:t>Recognize outstanding accomplishment and excellence </a:t>
            </a:r>
          </a:p>
          <a:p>
            <a:pPr>
              <a:buNone/>
            </a:pPr>
            <a:endParaRPr lang="en-US" sz="1800" dirty="0"/>
          </a:p>
        </p:txBody>
      </p:sp>
    </p:spTree>
    <p:extLst>
      <p:ext uri="{BB962C8B-B14F-4D97-AF65-F5344CB8AC3E}">
        <p14:creationId xmlns:p14="http://schemas.microsoft.com/office/powerpoint/2010/main" val="3928724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1041</Words>
  <Application>Microsoft Office PowerPoint</Application>
  <PresentationFormat>On-screen Show (4:3)</PresentationFormat>
  <Paragraphs>118</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Custom Design</vt:lpstr>
      <vt:lpstr>Welcome to the Society of American Foresters</vt:lpstr>
      <vt:lpstr>Our Mission Stands Firm</vt:lpstr>
      <vt:lpstr>SAF’s Core Values are Sound </vt:lpstr>
      <vt:lpstr>Society of American Foresters Thriving forests. Essential resources.  Strong communities. </vt:lpstr>
      <vt:lpstr>What have we learned?</vt:lpstr>
      <vt:lpstr>Changes already made by Council</vt:lpstr>
      <vt:lpstr>Changes made by Staff</vt:lpstr>
      <vt:lpstr>Six Key Actions for 2014</vt:lpstr>
      <vt:lpstr>Other SAF Priorities for 2014</vt:lpstr>
      <vt:lpstr>Challenges Ahead: Member Demographics</vt:lpstr>
      <vt:lpstr>Membership Goal</vt:lpstr>
      <vt:lpstr>Funding Goal</vt:lpstr>
      <vt:lpstr>SAF Needs You </vt:lpstr>
      <vt:lpstr>SAF Needs You</vt:lpstr>
      <vt:lpstr>You Need SAF</vt:lpstr>
      <vt:lpstr>Call to Action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dc:creator>
  <cp:lastModifiedBy>Eric Kranzush</cp:lastModifiedBy>
  <cp:revision>87</cp:revision>
  <cp:lastPrinted>2014-01-22T19:07:59Z</cp:lastPrinted>
  <dcterms:created xsi:type="dcterms:W3CDTF">2014-01-10T02:36:13Z</dcterms:created>
  <dcterms:modified xsi:type="dcterms:W3CDTF">2014-02-03T17:32:41Z</dcterms:modified>
</cp:coreProperties>
</file>