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F731-59FD-F776-EA76-2002E8420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86A4E16-514B-3AE4-1944-20D645BEC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8AB49E0B-266A-8BC8-891D-9F45223597A7}"/>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E38D9D5A-35B9-B338-B115-3AA7626E4E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FDBCD04-8A69-6542-2F9B-CC74E1F4C35B}"/>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67307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597-5BF9-93B3-21BF-B74C8F31D96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847553A-594C-93B4-1797-90253E5F8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8224C80-13A0-88B5-DF8F-C63F886173F2}"/>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3DBF3D45-563E-44FA-A049-8327034742D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365B8E8-6EBF-182A-2603-CE483C06009E}"/>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26403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E8E66-8F39-8B64-1D26-150BBFBA04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64564A4-5FB5-6857-A253-0934C610BC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4A9822B-8D08-0EBE-C987-519596031CE9}"/>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BC485F87-BE1D-0249-E0B6-0EBFF52FE8E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776E20E-B944-FC1A-A721-38D3351C51D6}"/>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36497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AA08-06E8-EC66-7CE9-BA6A180E8A4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1D01B94-7AC4-8368-9781-9DC7C1871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30CEF7D-9BFD-E23D-6A4A-2FD453052225}"/>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FE316835-B4CD-C15D-9588-CE6E60A177C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47EA14D-A7CD-DD1F-05BA-106C82BA262F}"/>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384921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08F7-BA99-7025-CFE7-963862BFC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CD0628C-38A7-C509-FA0B-E9838A9A6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DB1A3A-42F1-75C6-95F9-97A5CB14862F}"/>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D1D016D2-EA3E-B34D-4B68-B387891EDCA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1D02DC0-B0F5-C1AF-35D9-759962426F3E}"/>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136221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1A12-92E6-2F1E-2EE5-716D9A1D2A5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084AB1C-F47F-FB47-F79A-5B2BC1489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A1F56B1-8443-0A17-B138-81D331FD9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1FE4A9C-F942-39F1-190C-DC77408BF84B}"/>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6" name="Footer Placeholder 5">
            <a:extLst>
              <a:ext uri="{FF2B5EF4-FFF2-40B4-BE49-F238E27FC236}">
                <a16:creationId xmlns:a16="http://schemas.microsoft.com/office/drawing/2014/main" id="{CB246010-7099-8A82-600F-A5C0BBD5019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0DA052A-346B-5E66-3A53-1B590E65612C}"/>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42097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A29A-A50C-5576-BD25-02EAD5A56014}"/>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AE16007-EA51-295C-86A8-8E7A68306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606D70-FC7B-549A-11C1-AB943ED95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E623642-6915-2A67-A8A8-48B7CEF9D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5A2E4-DDC0-5276-E671-0F1ACFD6C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8310683B-735C-0AF2-AAF8-CCC5055BB2A0}"/>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8" name="Footer Placeholder 7">
            <a:extLst>
              <a:ext uri="{FF2B5EF4-FFF2-40B4-BE49-F238E27FC236}">
                <a16:creationId xmlns:a16="http://schemas.microsoft.com/office/drawing/2014/main" id="{242E5FE2-E9A7-B00A-1CB7-D58922D3148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CF3609C-EAEB-71A7-4399-A0456DA84457}"/>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12843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6DF0-C04B-5B28-430F-B431951DFAC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8285633-5CEB-CA78-B2E5-BE18D5AD984D}"/>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4" name="Footer Placeholder 3">
            <a:extLst>
              <a:ext uri="{FF2B5EF4-FFF2-40B4-BE49-F238E27FC236}">
                <a16:creationId xmlns:a16="http://schemas.microsoft.com/office/drawing/2014/main" id="{F12C61AD-997E-F9F0-53F6-C70D80B124E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A2219E0-1E68-033B-516E-E77C97D62E4A}"/>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226858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760A05-C895-2644-41B8-3C6988E55763}"/>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3" name="Footer Placeholder 2">
            <a:extLst>
              <a:ext uri="{FF2B5EF4-FFF2-40B4-BE49-F238E27FC236}">
                <a16:creationId xmlns:a16="http://schemas.microsoft.com/office/drawing/2014/main" id="{31AC9741-BD0F-2F41-1C53-B2350617BAC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E58E665-5831-3BAA-2E59-6966159EA11F}"/>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355285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0ADB-0668-1994-66C0-E1BF22812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55E99DA-D618-58CA-DDB6-527B3D535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0F64A4D-A859-F67A-C21D-9087E7692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F76FE-8ABB-2E6D-10CD-A67EBDDA6C6E}"/>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6" name="Footer Placeholder 5">
            <a:extLst>
              <a:ext uri="{FF2B5EF4-FFF2-40B4-BE49-F238E27FC236}">
                <a16:creationId xmlns:a16="http://schemas.microsoft.com/office/drawing/2014/main" id="{C2280463-6E39-8F43-755D-437D7F8EE3B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47305E3-DC1E-5979-E77D-50A97ACA1FAD}"/>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15815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644B-91F9-14EC-3DFD-91EE78A82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EE0B5F2-036E-6213-A24A-A620FF9E2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56A980FB-B930-A487-C9E6-F63C85DCC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CF314-8212-8F2A-230C-34F30F6BB343}"/>
              </a:ext>
            </a:extLst>
          </p:cNvPr>
          <p:cNvSpPr>
            <a:spLocks noGrp="1"/>
          </p:cNvSpPr>
          <p:nvPr>
            <p:ph type="dt" sz="half" idx="10"/>
          </p:nvPr>
        </p:nvSpPr>
        <p:spPr/>
        <p:txBody>
          <a:bodyPr/>
          <a:lstStyle/>
          <a:p>
            <a:fld id="{783763A7-0EBA-4AF8-A77E-A3FE769EF8EF}" type="datetimeFigureOut">
              <a:rPr lang="en-MY" smtClean="0"/>
              <a:t>21/6/2022</a:t>
            </a:fld>
            <a:endParaRPr lang="en-MY"/>
          </a:p>
        </p:txBody>
      </p:sp>
      <p:sp>
        <p:nvSpPr>
          <p:cNvPr id="6" name="Footer Placeholder 5">
            <a:extLst>
              <a:ext uri="{FF2B5EF4-FFF2-40B4-BE49-F238E27FC236}">
                <a16:creationId xmlns:a16="http://schemas.microsoft.com/office/drawing/2014/main" id="{DD8A8FA5-4C5F-8003-83A0-6E00228963E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8A40D61-D9BD-B9F6-3D1A-7198AB63088E}"/>
              </a:ext>
            </a:extLst>
          </p:cNvPr>
          <p:cNvSpPr>
            <a:spLocks noGrp="1"/>
          </p:cNvSpPr>
          <p:nvPr>
            <p:ph type="sldNum" sz="quarter" idx="12"/>
          </p:nvPr>
        </p:nvSpPr>
        <p:spPr/>
        <p:txBody>
          <a:bodyPr/>
          <a:lstStyle/>
          <a:p>
            <a:fld id="{FC8AFBEA-A986-40B7-9255-24BBBA00C401}" type="slidenum">
              <a:rPr lang="en-MY" smtClean="0"/>
              <a:t>‹#›</a:t>
            </a:fld>
            <a:endParaRPr lang="en-MY"/>
          </a:p>
        </p:txBody>
      </p:sp>
    </p:spTree>
    <p:extLst>
      <p:ext uri="{BB962C8B-B14F-4D97-AF65-F5344CB8AC3E}">
        <p14:creationId xmlns:p14="http://schemas.microsoft.com/office/powerpoint/2010/main" val="45674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3F1D6-72EA-2246-3A8A-024394F41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975BF27-5A2B-D64B-94C5-EE6BC7CB0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B7AE610-837C-CE9D-7B53-5EBF62DD3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763A7-0EBA-4AF8-A77E-A3FE769EF8EF}" type="datetimeFigureOut">
              <a:rPr lang="en-MY" smtClean="0"/>
              <a:t>21/6/2022</a:t>
            </a:fld>
            <a:endParaRPr lang="en-MY"/>
          </a:p>
        </p:txBody>
      </p:sp>
      <p:sp>
        <p:nvSpPr>
          <p:cNvPr id="5" name="Footer Placeholder 4">
            <a:extLst>
              <a:ext uri="{FF2B5EF4-FFF2-40B4-BE49-F238E27FC236}">
                <a16:creationId xmlns:a16="http://schemas.microsoft.com/office/drawing/2014/main" id="{B05B54CC-F403-C208-DCD2-DBF445454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FC0A89B6-E77F-0515-8D23-09C254808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AFBEA-A986-40B7-9255-24BBBA00C401}" type="slidenum">
              <a:rPr lang="en-MY" smtClean="0"/>
              <a:t>‹#›</a:t>
            </a:fld>
            <a:endParaRPr lang="en-MY"/>
          </a:p>
        </p:txBody>
      </p:sp>
    </p:spTree>
    <p:extLst>
      <p:ext uri="{BB962C8B-B14F-4D97-AF65-F5344CB8AC3E}">
        <p14:creationId xmlns:p14="http://schemas.microsoft.com/office/powerpoint/2010/main" val="1474695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A056-DBAE-C0FA-9F06-4824DDE538FB}"/>
              </a:ext>
            </a:extLst>
          </p:cNvPr>
          <p:cNvSpPr>
            <a:spLocks noGrp="1"/>
          </p:cNvSpPr>
          <p:nvPr>
            <p:ph type="title"/>
          </p:nvPr>
        </p:nvSpPr>
        <p:spPr/>
        <p:txBody>
          <a:bodyPr/>
          <a:lstStyle/>
          <a:p>
            <a:r>
              <a:rPr lang="en-US" b="1" i="0" dirty="0">
                <a:solidFill>
                  <a:srgbClr val="000000"/>
                </a:solidFill>
                <a:effectLst/>
                <a:latin typeface="Calibri Light" panose="020F0302020204030204" pitchFamily="34" charset="0"/>
              </a:rPr>
              <a:t>Features of Robot Framework</a:t>
            </a:r>
            <a:endParaRPr lang="en-MY" dirty="0"/>
          </a:p>
        </p:txBody>
      </p:sp>
      <p:sp>
        <p:nvSpPr>
          <p:cNvPr id="3" name="Content Placeholder 2">
            <a:extLst>
              <a:ext uri="{FF2B5EF4-FFF2-40B4-BE49-F238E27FC236}">
                <a16:creationId xmlns:a16="http://schemas.microsoft.com/office/drawing/2014/main" id="{6E1A8574-5EAE-F037-8764-36C3AE8820AB}"/>
              </a:ext>
            </a:extLst>
          </p:cNvPr>
          <p:cNvSpPr>
            <a:spLocks noGrp="1"/>
          </p:cNvSpPr>
          <p:nvPr>
            <p:ph idx="1"/>
          </p:nvPr>
        </p:nvSpPr>
        <p:spPr/>
        <p:txBody>
          <a:bodyPr>
            <a:noAutofit/>
          </a:bodyPr>
          <a:lstStyle/>
          <a:p>
            <a:r>
              <a:rPr lang="en-US" sz="1800" b="0" i="0" dirty="0">
                <a:effectLst/>
                <a:latin typeface="Calibri "/>
                <a:cs typeface="Heebo" pitchFamily="2" charset="-79"/>
              </a:rPr>
              <a:t>Tabular format for test cases</a:t>
            </a:r>
          </a:p>
          <a:p>
            <a:pPr marL="0" indent="0">
              <a:buNone/>
            </a:pPr>
            <a:r>
              <a:rPr lang="en-US" sz="1800" b="0" i="0" dirty="0">
                <a:solidFill>
                  <a:srgbClr val="000000"/>
                </a:solidFill>
                <a:effectLst/>
                <a:latin typeface="Calibri "/>
              </a:rPr>
              <a:t>Robot framework comes with a simple tabular format where the test cases are written using keywords. It is easy for a new developer to understand and write test cases.</a:t>
            </a:r>
          </a:p>
          <a:p>
            <a:pPr marL="0" indent="0">
              <a:buNone/>
            </a:pPr>
            <a:endParaRPr lang="en-US" sz="1800" dirty="0">
              <a:solidFill>
                <a:srgbClr val="000000"/>
              </a:solidFill>
              <a:latin typeface="Calibri "/>
              <a:cs typeface="Heebo" panose="020B0604020202020204" pitchFamily="2" charset="-79"/>
            </a:endParaRPr>
          </a:p>
          <a:p>
            <a:r>
              <a:rPr lang="en-MY" sz="1800" b="0" i="0" dirty="0">
                <a:effectLst/>
                <a:latin typeface="Calibri "/>
                <a:cs typeface="Heebo" pitchFamily="2" charset="-79"/>
              </a:rPr>
              <a:t>Keywords</a:t>
            </a:r>
          </a:p>
          <a:p>
            <a:pPr marL="0" indent="0">
              <a:buNone/>
            </a:pPr>
            <a:r>
              <a:rPr lang="en-US" sz="1800" b="0" i="0" dirty="0">
                <a:solidFill>
                  <a:srgbClr val="000000"/>
                </a:solidFill>
                <a:effectLst/>
                <a:latin typeface="Calibri "/>
              </a:rPr>
              <a:t>Robot framework comes with built-in keywords available with robot framework, keywords available from the libraries like Selenium Library (open browser, close browser, maximize browser, etc.). We can also create user-defined keywords, which are a combination of other user-defined keywords or built-in or library keywords. We can also pass arguments to those keywords, which make the user-defined keywords like functions that can be reused.</a:t>
            </a:r>
          </a:p>
          <a:p>
            <a:pPr marL="0" indent="0">
              <a:buNone/>
            </a:pPr>
            <a:endParaRPr lang="en-US" sz="1800" dirty="0">
              <a:solidFill>
                <a:srgbClr val="000000"/>
              </a:solidFill>
              <a:latin typeface="Calibri "/>
              <a:cs typeface="Heebo" panose="020B0604020202020204" pitchFamily="2" charset="-79"/>
            </a:endParaRPr>
          </a:p>
          <a:p>
            <a:r>
              <a:rPr lang="en-MY" sz="1800" b="0" i="0" dirty="0">
                <a:effectLst/>
                <a:latin typeface="Calibri "/>
                <a:cs typeface="Heebo" pitchFamily="2" charset="-79"/>
              </a:rPr>
              <a:t>Variables</a:t>
            </a:r>
          </a:p>
          <a:p>
            <a:pPr marL="0" indent="0">
              <a:buNone/>
            </a:pPr>
            <a:r>
              <a:rPr lang="en-US" sz="1800" b="0" i="0" dirty="0">
                <a:solidFill>
                  <a:srgbClr val="000000"/>
                </a:solidFill>
                <a:effectLst/>
                <a:latin typeface="Calibri "/>
              </a:rPr>
              <a:t>Robot framework supports variables – scalar, list and dict. Variables in robot framework are easy to use and are of great help while writing complex test cases.</a:t>
            </a:r>
            <a:endParaRPr lang="en-US" sz="1800" b="0" i="0" dirty="0">
              <a:effectLst/>
              <a:latin typeface="Calibri "/>
              <a:cs typeface="Heebo" panose="020B0604020202020204" pitchFamily="2" charset="-79"/>
            </a:endParaRPr>
          </a:p>
        </p:txBody>
      </p:sp>
    </p:spTree>
    <p:extLst>
      <p:ext uri="{BB962C8B-B14F-4D97-AF65-F5344CB8AC3E}">
        <p14:creationId xmlns:p14="http://schemas.microsoft.com/office/powerpoint/2010/main" val="236988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60D3-B0D8-002D-2F18-16E3DF0C17E7}"/>
              </a:ext>
            </a:extLst>
          </p:cNvPr>
          <p:cNvSpPr>
            <a:spLocks noGrp="1"/>
          </p:cNvSpPr>
          <p:nvPr>
            <p:ph type="title"/>
          </p:nvPr>
        </p:nvSpPr>
        <p:spPr/>
        <p:txBody>
          <a:bodyPr/>
          <a:lstStyle/>
          <a:p>
            <a:r>
              <a:rPr lang="en-US" b="1" i="0" dirty="0">
                <a:solidFill>
                  <a:srgbClr val="000000"/>
                </a:solidFill>
                <a:effectLst/>
                <a:latin typeface="Calibri Light" panose="020F0302020204030204" pitchFamily="34" charset="0"/>
              </a:rPr>
              <a:t>Features of Robot Framework</a:t>
            </a:r>
            <a:endParaRPr lang="en-MY" dirty="0"/>
          </a:p>
        </p:txBody>
      </p:sp>
      <p:sp>
        <p:nvSpPr>
          <p:cNvPr id="3" name="Content Placeholder 2">
            <a:extLst>
              <a:ext uri="{FF2B5EF4-FFF2-40B4-BE49-F238E27FC236}">
                <a16:creationId xmlns:a16="http://schemas.microsoft.com/office/drawing/2014/main" id="{D181EC71-E292-6BE9-7C6F-E4C795EE8DC7}"/>
              </a:ext>
            </a:extLst>
          </p:cNvPr>
          <p:cNvSpPr>
            <a:spLocks noGrp="1"/>
          </p:cNvSpPr>
          <p:nvPr>
            <p:ph idx="1"/>
          </p:nvPr>
        </p:nvSpPr>
        <p:spPr/>
        <p:txBody>
          <a:bodyPr>
            <a:noAutofit/>
          </a:bodyPr>
          <a:lstStyle/>
          <a:p>
            <a:r>
              <a:rPr lang="en-MY" sz="1800" b="0" i="0" dirty="0">
                <a:effectLst/>
                <a:latin typeface="Calibri "/>
                <a:cs typeface="Heebo" pitchFamily="2" charset="-79"/>
              </a:rPr>
              <a:t>Libraries</a:t>
            </a:r>
          </a:p>
          <a:p>
            <a:pPr marL="0" indent="0">
              <a:buNone/>
            </a:pPr>
            <a:r>
              <a:rPr lang="en-US" sz="1800" b="0" i="0" dirty="0">
                <a:solidFill>
                  <a:srgbClr val="000000"/>
                </a:solidFill>
                <a:effectLst/>
                <a:latin typeface="Calibri "/>
              </a:rPr>
              <a:t>Robot framework has support for a lot of external libraries like Selenium Library, Database Library, FTP Library and http library. Selenium Library is mostly used as it helps to interact with the browsers and helps with web application and UI testing. Robot framework also has its own built-in libraries for strings, date, numbers etc.</a:t>
            </a:r>
          </a:p>
          <a:p>
            <a:pPr marL="0" indent="0">
              <a:buNone/>
            </a:pPr>
            <a:endParaRPr lang="en-US" sz="1800" dirty="0">
              <a:solidFill>
                <a:srgbClr val="000000"/>
              </a:solidFill>
              <a:latin typeface="Calibri "/>
            </a:endParaRPr>
          </a:p>
          <a:p>
            <a:r>
              <a:rPr lang="en-MY" sz="1800" b="0" i="0" dirty="0">
                <a:effectLst/>
                <a:latin typeface="Calibri "/>
                <a:cs typeface="Heebo" pitchFamily="2" charset="-79"/>
              </a:rPr>
              <a:t>Resources</a:t>
            </a:r>
          </a:p>
          <a:p>
            <a:pPr marL="0" indent="0" algn="just">
              <a:buNone/>
            </a:pPr>
            <a:r>
              <a:rPr lang="en-US" sz="1800" b="0" i="0" dirty="0">
                <a:solidFill>
                  <a:srgbClr val="000000"/>
                </a:solidFill>
                <a:effectLst/>
                <a:latin typeface="Nunito" pitchFamily="2" charset="0"/>
              </a:rPr>
              <a:t>Robot framework also allows the import of robot files with keywords externally to be used with test cases. Resources are very easy to use and are of great help when we need to use some keywords already written for other test projects.</a:t>
            </a:r>
          </a:p>
          <a:p>
            <a:pPr marL="0" indent="0">
              <a:buNone/>
            </a:pPr>
            <a:endParaRPr lang="en-US" sz="1800" dirty="0"/>
          </a:p>
          <a:p>
            <a:r>
              <a:rPr lang="en-MY" sz="1800" b="0" i="0" dirty="0">
                <a:effectLst/>
                <a:latin typeface="Calibri "/>
                <a:cs typeface="Heebo" pitchFamily="2" charset="-79"/>
              </a:rPr>
              <a:t>Data driven test cases</a:t>
            </a:r>
          </a:p>
          <a:p>
            <a:pPr marL="0" indent="0">
              <a:buNone/>
            </a:pPr>
            <a:r>
              <a:rPr lang="en-US" sz="1800" b="0" i="0" dirty="0">
                <a:solidFill>
                  <a:srgbClr val="000000"/>
                </a:solidFill>
                <a:effectLst/>
                <a:latin typeface="Nunito" pitchFamily="2" charset="0"/>
              </a:rPr>
              <a:t>Robot framework supports keyword driven style test cases and data driven style. Data driven works with high-level keyword used as a template to the test suite and the test cases are used to share data with the high-level keyword defined in the template. It makes the work very easy for testing UI with different inputs.</a:t>
            </a:r>
            <a:br>
              <a:rPr lang="en-US" sz="1800" dirty="0"/>
            </a:br>
            <a:endParaRPr lang="en-MY" sz="1800" dirty="0">
              <a:latin typeface="Calibri "/>
            </a:endParaRPr>
          </a:p>
        </p:txBody>
      </p:sp>
    </p:spTree>
    <p:extLst>
      <p:ext uri="{BB962C8B-B14F-4D97-AF65-F5344CB8AC3E}">
        <p14:creationId xmlns:p14="http://schemas.microsoft.com/office/powerpoint/2010/main" val="170650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60D3-B0D8-002D-2F18-16E3DF0C17E7}"/>
              </a:ext>
            </a:extLst>
          </p:cNvPr>
          <p:cNvSpPr>
            <a:spLocks noGrp="1"/>
          </p:cNvSpPr>
          <p:nvPr>
            <p:ph type="title"/>
          </p:nvPr>
        </p:nvSpPr>
        <p:spPr/>
        <p:txBody>
          <a:bodyPr/>
          <a:lstStyle/>
          <a:p>
            <a:r>
              <a:rPr lang="en-US" b="1" i="0" dirty="0">
                <a:solidFill>
                  <a:srgbClr val="000000"/>
                </a:solidFill>
                <a:effectLst/>
                <a:latin typeface="Calibri Light" panose="020F0302020204030204" pitchFamily="34" charset="0"/>
              </a:rPr>
              <a:t>Features of Robot Framework</a:t>
            </a:r>
            <a:endParaRPr lang="en-MY" dirty="0"/>
          </a:p>
        </p:txBody>
      </p:sp>
      <p:sp>
        <p:nvSpPr>
          <p:cNvPr id="3" name="Content Placeholder 2">
            <a:extLst>
              <a:ext uri="{FF2B5EF4-FFF2-40B4-BE49-F238E27FC236}">
                <a16:creationId xmlns:a16="http://schemas.microsoft.com/office/drawing/2014/main" id="{D181EC71-E292-6BE9-7C6F-E4C795EE8DC7}"/>
              </a:ext>
            </a:extLst>
          </p:cNvPr>
          <p:cNvSpPr>
            <a:spLocks noGrp="1"/>
          </p:cNvSpPr>
          <p:nvPr>
            <p:ph idx="1"/>
          </p:nvPr>
        </p:nvSpPr>
        <p:spPr/>
        <p:txBody>
          <a:bodyPr>
            <a:noAutofit/>
          </a:bodyPr>
          <a:lstStyle/>
          <a:p>
            <a:r>
              <a:rPr lang="en-MY" sz="1800" b="0" i="0" dirty="0">
                <a:effectLst/>
                <a:latin typeface="Calibri "/>
                <a:cs typeface="Heebo" pitchFamily="2" charset="-79"/>
              </a:rPr>
              <a:t>Test Case Tagging</a:t>
            </a:r>
          </a:p>
          <a:p>
            <a:pPr marL="0" indent="0">
              <a:buNone/>
            </a:pPr>
            <a:r>
              <a:rPr lang="en-US" sz="1800" b="0" i="0" dirty="0">
                <a:solidFill>
                  <a:srgbClr val="000000"/>
                </a:solidFill>
                <a:effectLst/>
                <a:latin typeface="Calibri "/>
              </a:rPr>
              <a:t>Robot framework allows to tag test-cases so that we can either run the tags test-cases or skip the tagged testcases. Tagging helps when we want to run only a group of test cases or skip them.</a:t>
            </a:r>
          </a:p>
          <a:p>
            <a:pPr marL="0" indent="0">
              <a:buNone/>
            </a:pPr>
            <a:endParaRPr lang="en-US" sz="1800" dirty="0">
              <a:solidFill>
                <a:srgbClr val="000000"/>
              </a:solidFill>
              <a:latin typeface="Calibri "/>
            </a:endParaRPr>
          </a:p>
          <a:p>
            <a:pPr algn="l"/>
            <a:r>
              <a:rPr lang="en-MY" sz="1800" b="0" i="0" dirty="0">
                <a:effectLst/>
                <a:latin typeface="Calibri "/>
                <a:cs typeface="Heebo" pitchFamily="2" charset="-79"/>
              </a:rPr>
              <a:t>Reports and Logs</a:t>
            </a:r>
          </a:p>
          <a:p>
            <a:pPr marL="0" indent="0" algn="just">
              <a:buNone/>
            </a:pPr>
            <a:r>
              <a:rPr lang="en-US" sz="1800" b="0" i="0" dirty="0">
                <a:solidFill>
                  <a:srgbClr val="000000"/>
                </a:solidFill>
                <a:effectLst/>
                <a:latin typeface="Calibri "/>
              </a:rPr>
              <a:t>Robot framework provides all the details of test suite, test case execution in the form of report and logs. All the execution details of the test case are available in the log file. The details like whether the test case has failed or passed, time taken for execution, steps followed to run the test case are provided.</a:t>
            </a:r>
          </a:p>
          <a:p>
            <a:pPr marL="0" indent="0">
              <a:buNone/>
            </a:pPr>
            <a:endParaRPr lang="en-US" sz="1800" dirty="0"/>
          </a:p>
          <a:p>
            <a:pPr marL="0" indent="0">
              <a:buNone/>
            </a:pPr>
            <a:br>
              <a:rPr lang="en-US" sz="1800" dirty="0"/>
            </a:br>
            <a:endParaRPr lang="en-MY" sz="1800" dirty="0">
              <a:latin typeface="Calibri "/>
            </a:endParaRPr>
          </a:p>
        </p:txBody>
      </p:sp>
    </p:spTree>
    <p:extLst>
      <p:ext uri="{BB962C8B-B14F-4D97-AF65-F5344CB8AC3E}">
        <p14:creationId xmlns:p14="http://schemas.microsoft.com/office/powerpoint/2010/main" val="1616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1F05-5800-22F7-7AF8-1AF1FBB55573}"/>
              </a:ext>
            </a:extLst>
          </p:cNvPr>
          <p:cNvSpPr>
            <a:spLocks noGrp="1"/>
          </p:cNvSpPr>
          <p:nvPr>
            <p:ph type="title"/>
          </p:nvPr>
        </p:nvSpPr>
        <p:spPr/>
        <p:txBody>
          <a:bodyPr/>
          <a:lstStyle/>
          <a:p>
            <a:r>
              <a:rPr lang="en-US" b="1" i="0" dirty="0">
                <a:solidFill>
                  <a:srgbClr val="000000"/>
                </a:solidFill>
                <a:effectLst/>
                <a:latin typeface="Calibri Light" panose="020F0302020204030204" pitchFamily="34" charset="0"/>
              </a:rPr>
              <a:t>Limitation of Robot Framework</a:t>
            </a:r>
            <a:endParaRPr lang="en-MY" dirty="0"/>
          </a:p>
        </p:txBody>
      </p:sp>
      <p:sp>
        <p:nvSpPr>
          <p:cNvPr id="3" name="Content Placeholder 2">
            <a:extLst>
              <a:ext uri="{FF2B5EF4-FFF2-40B4-BE49-F238E27FC236}">
                <a16:creationId xmlns:a16="http://schemas.microsoft.com/office/drawing/2014/main" id="{FAB54D0A-57C3-65AD-2A7F-4B6F41E7FFF9}"/>
              </a:ext>
            </a:extLst>
          </p:cNvPr>
          <p:cNvSpPr>
            <a:spLocks noGrp="1"/>
          </p:cNvSpPr>
          <p:nvPr>
            <p:ph idx="1"/>
          </p:nvPr>
        </p:nvSpPr>
        <p:spPr/>
        <p:txBody>
          <a:bodyPr/>
          <a:lstStyle/>
          <a:p>
            <a:r>
              <a:rPr lang="en-MY" dirty="0"/>
              <a:t>Robot framework does not support parallel execution</a:t>
            </a:r>
          </a:p>
          <a:p>
            <a:r>
              <a:rPr lang="en-MY" dirty="0"/>
              <a:t>Hard to customize html report</a:t>
            </a:r>
          </a:p>
          <a:p>
            <a:r>
              <a:rPr lang="en-MY" dirty="0"/>
              <a:t>Robot framework is hard to maintain</a:t>
            </a:r>
          </a:p>
          <a:p>
            <a:r>
              <a:rPr lang="en-MY" dirty="0"/>
              <a:t>Some error are difficult to debug</a:t>
            </a:r>
          </a:p>
          <a:p>
            <a:r>
              <a:rPr lang="en-MY" dirty="0"/>
              <a:t>Robot framework has strict indentation rules</a:t>
            </a:r>
          </a:p>
        </p:txBody>
      </p:sp>
    </p:spTree>
    <p:extLst>
      <p:ext uri="{BB962C8B-B14F-4D97-AF65-F5344CB8AC3E}">
        <p14:creationId xmlns:p14="http://schemas.microsoft.com/office/powerpoint/2010/main" val="3511130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465</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vt:lpstr>
      <vt:lpstr>Calibri Light</vt:lpstr>
      <vt:lpstr>Nunito</vt:lpstr>
      <vt:lpstr>Office Theme</vt:lpstr>
      <vt:lpstr>Features of Robot Framework</vt:lpstr>
      <vt:lpstr>Features of Robot Framework</vt:lpstr>
      <vt:lpstr>Features of Robot Framework</vt:lpstr>
      <vt:lpstr>Limitation of Robot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Robot Framework</dc:title>
  <dc:creator>Muhammad</dc:creator>
  <cp:lastModifiedBy>Muhammad</cp:lastModifiedBy>
  <cp:revision>1</cp:revision>
  <dcterms:created xsi:type="dcterms:W3CDTF">2022-06-22T00:21:19Z</dcterms:created>
  <dcterms:modified xsi:type="dcterms:W3CDTF">2022-06-22T01:11:34Z</dcterms:modified>
</cp:coreProperties>
</file>