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4" r:id="rId7"/>
    <p:sldId id="263" r:id="rId8"/>
    <p:sldId id="265" r:id="rId9"/>
    <p:sldId id="266" r:id="rId10"/>
    <p:sldId id="268"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sposition personnalisé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2" name="Titre 11"/>
          <p:cNvSpPr>
            <a:spLocks noGrp="1"/>
          </p:cNvSpPr>
          <p:nvPr>
            <p:ph type="title"/>
          </p:nvPr>
        </p:nvSpPr>
        <p:spPr>
          <a:xfrm>
            <a:off x="3674970" y="2245539"/>
            <a:ext cx="5113431" cy="448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lstStyle>
            <a:lvl1pPr algn="r">
              <a:defRPr lang="fr-FR" sz="2400" kern="1200" dirty="0">
                <a:solidFill>
                  <a:schemeClr val="accent4"/>
                </a:solidFill>
                <a:latin typeface="Arial" pitchFamily="34" charset="0"/>
                <a:ea typeface="+mn-ea"/>
                <a:cs typeface="+mn-cs"/>
              </a:defRPr>
            </a:lvl1pPr>
          </a:lstStyle>
          <a:p>
            <a:pPr lvl="0" algn="r">
              <a:lnSpc>
                <a:spcPct val="90000"/>
              </a:lnSpc>
            </a:pPr>
            <a:r>
              <a:rPr lang="en-US"/>
              <a:t>Click to edit Master title style</a:t>
            </a:r>
            <a:endParaRPr lang="fr-FR" dirty="0"/>
          </a:p>
        </p:txBody>
      </p:sp>
      <p:sp>
        <p:nvSpPr>
          <p:cNvPr id="18" name="Rectangle 3"/>
          <p:cNvSpPr>
            <a:spLocks noGrp="1" noChangeArrowheads="1"/>
          </p:cNvSpPr>
          <p:nvPr>
            <p:ph type="subTitle" idx="1" hasCustomPrompt="1"/>
          </p:nvPr>
        </p:nvSpPr>
        <p:spPr>
          <a:xfrm>
            <a:off x="5484002" y="2976198"/>
            <a:ext cx="3304398" cy="381000"/>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marL="0" indent="0" algn="r">
              <a:buFontTx/>
              <a:buNone/>
              <a:defRPr lang="fr-FR" sz="1600" b="1" kern="1200" noProof="1" smtClean="0">
                <a:solidFill>
                  <a:schemeClr val="bg1"/>
                </a:solidFill>
                <a:latin typeface="Arial" pitchFamily="34" charset="0"/>
              </a:defRPr>
            </a:lvl1pPr>
          </a:lstStyle>
          <a:p>
            <a:pPr lvl="0" algn="r"/>
            <a:r>
              <a:rPr lang="fr-FR" noProof="1"/>
              <a:t>Sous titre</a:t>
            </a:r>
          </a:p>
        </p:txBody>
      </p:sp>
    </p:spTree>
    <p:extLst>
      <p:ext uri="{BB962C8B-B14F-4D97-AF65-F5344CB8AC3E}">
        <p14:creationId xmlns:p14="http://schemas.microsoft.com/office/powerpoint/2010/main" val="299295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Titre 4"/>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559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214438" y="1437085"/>
            <a:ext cx="3614295" cy="3295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Espace réservé du contenu 3"/>
          <p:cNvSpPr>
            <a:spLocks noGrp="1"/>
          </p:cNvSpPr>
          <p:nvPr>
            <p:ph sz="half" idx="2"/>
          </p:nvPr>
        </p:nvSpPr>
        <p:spPr>
          <a:xfrm>
            <a:off x="5285146" y="1437085"/>
            <a:ext cx="3490795" cy="329565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2" name="Titr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16783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214438" y="1437086"/>
            <a:ext cx="3409239" cy="157346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Espace réservé du contenu 3"/>
          <p:cNvSpPr>
            <a:spLocks noGrp="1"/>
          </p:cNvSpPr>
          <p:nvPr>
            <p:ph sz="half" idx="2"/>
          </p:nvPr>
        </p:nvSpPr>
        <p:spPr>
          <a:xfrm>
            <a:off x="5159468" y="1437086"/>
            <a:ext cx="3645585" cy="157346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Espace réservé du contenu 2"/>
          <p:cNvSpPr>
            <a:spLocks noGrp="1"/>
          </p:cNvSpPr>
          <p:nvPr>
            <p:ph sz="half" idx="10"/>
          </p:nvPr>
        </p:nvSpPr>
        <p:spPr>
          <a:xfrm>
            <a:off x="1214438" y="3111810"/>
            <a:ext cx="3409239" cy="157346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Espace réservé du contenu 3"/>
          <p:cNvSpPr>
            <a:spLocks noGrp="1"/>
          </p:cNvSpPr>
          <p:nvPr>
            <p:ph sz="half" idx="11"/>
          </p:nvPr>
        </p:nvSpPr>
        <p:spPr>
          <a:xfrm>
            <a:off x="5159468" y="3111810"/>
            <a:ext cx="3645586" cy="157346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2" name="Titr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49882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783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pic>
        <p:nvPicPr>
          <p:cNvPr id="8" name="Image 7" descr="Bandeau Volute Bleu fond blanc_30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85" y="0"/>
            <a:ext cx="875554" cy="5143500"/>
          </a:xfrm>
          <a:prstGeom prst="rect">
            <a:avLst/>
          </a:prstGeom>
        </p:spPr>
      </p:pic>
      <p:sp>
        <p:nvSpPr>
          <p:cNvPr id="6" name="ZoneTexte 5"/>
          <p:cNvSpPr txBox="1"/>
          <p:nvPr userDrawn="1"/>
        </p:nvSpPr>
        <p:spPr>
          <a:xfrm>
            <a:off x="86369" y="4977858"/>
            <a:ext cx="1938509" cy="104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defPPr>
              <a:defRPr lang="fr-FR"/>
            </a:defPPr>
            <a:lvl1pPr algn="r">
              <a:defRPr sz="900" b="1" noProof="1" smtClean="0"/>
            </a:lvl1pPr>
          </a:lstStyle>
          <a:p>
            <a:pPr lvl="0" algn="l"/>
            <a:fld id="{D1C6AD3C-84CF-420F-A2E9-FAD0992118C9}" type="slidenum">
              <a:rPr lang="fr-FR" sz="800" b="0" smtClean="0">
                <a:solidFill>
                  <a:schemeClr val="bg1"/>
                </a:solidFill>
              </a:rPr>
              <a:pPr lvl="0" algn="l"/>
              <a:t>‹#›</a:t>
            </a:fld>
            <a:endParaRPr lang="fr-FR" sz="800" b="0" dirty="0">
              <a:solidFill>
                <a:schemeClr val="bg1"/>
              </a:solidFill>
            </a:endParaRPr>
          </a:p>
        </p:txBody>
      </p:sp>
      <p:sp>
        <p:nvSpPr>
          <p:cNvPr id="7" name="Text Box 11"/>
          <p:cNvSpPr txBox="1">
            <a:spLocks noChangeArrowheads="1"/>
          </p:cNvSpPr>
          <p:nvPr userDrawn="1"/>
        </p:nvSpPr>
        <p:spPr bwMode="auto">
          <a:xfrm>
            <a:off x="871469" y="4977858"/>
            <a:ext cx="8272531" cy="165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600" noProof="0" dirty="0">
                <a:solidFill>
                  <a:srgbClr val="C5C3C3"/>
                </a:solidFill>
                <a:cs typeface="Times New Roman" pitchFamily="18" charset="0"/>
              </a:rPr>
              <a:t>This document and the information contained are Sagemcom property and shall not be copied or disclosed to any third party without Sagemcom prior written authorization</a:t>
            </a:r>
          </a:p>
        </p:txBody>
      </p:sp>
    </p:spTree>
    <p:extLst>
      <p:ext uri="{BB962C8B-B14F-4D97-AF65-F5344CB8AC3E}">
        <p14:creationId xmlns:p14="http://schemas.microsoft.com/office/powerpoint/2010/main" val="36757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Bandeau Volute Bleu fond blanc_300.jp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085" y="0"/>
            <a:ext cx="875554" cy="5143500"/>
          </a:xfrm>
          <a:prstGeom prst="rect">
            <a:avLst/>
          </a:prstGeom>
        </p:spPr>
      </p:pic>
      <p:sp>
        <p:nvSpPr>
          <p:cNvPr id="1027" name="Rectangle 3"/>
          <p:cNvSpPr>
            <a:spLocks noGrp="1" noChangeArrowheads="1"/>
          </p:cNvSpPr>
          <p:nvPr>
            <p:ph type="body" idx="1"/>
          </p:nvPr>
        </p:nvSpPr>
        <p:spPr bwMode="auto">
          <a:xfrm>
            <a:off x="1214438" y="1437085"/>
            <a:ext cx="7750175" cy="3295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noProof="1"/>
              <a:t>Cliquez pour modifier les styles du texte du masque</a:t>
            </a:r>
          </a:p>
          <a:p>
            <a:pPr lvl="1"/>
            <a:r>
              <a:rPr lang="en-GB" noProof="1"/>
              <a:t>Deuxième niveau</a:t>
            </a:r>
          </a:p>
          <a:p>
            <a:pPr lvl="2"/>
            <a:r>
              <a:rPr lang="en-GB" noProof="1"/>
              <a:t>Troisième niveau</a:t>
            </a:r>
          </a:p>
          <a:p>
            <a:pPr lvl="3"/>
            <a:r>
              <a:rPr lang="en-GB" noProof="1"/>
              <a:t>Quatrième niveau</a:t>
            </a:r>
          </a:p>
          <a:p>
            <a:pPr lvl="4"/>
            <a:r>
              <a:rPr lang="en-GB" noProof="1"/>
              <a:t>Cinquième niveau</a:t>
            </a:r>
          </a:p>
        </p:txBody>
      </p:sp>
      <p:sp>
        <p:nvSpPr>
          <p:cNvPr id="1031" name="Text Box 11"/>
          <p:cNvSpPr txBox="1">
            <a:spLocks noChangeArrowheads="1"/>
          </p:cNvSpPr>
          <p:nvPr/>
        </p:nvSpPr>
        <p:spPr bwMode="auto">
          <a:xfrm>
            <a:off x="871469" y="4977858"/>
            <a:ext cx="8272531" cy="165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600" noProof="0" dirty="0">
                <a:solidFill>
                  <a:srgbClr val="C5C3C3"/>
                </a:solidFill>
                <a:cs typeface="Times New Roman" pitchFamily="18" charset="0"/>
              </a:rPr>
              <a:t>This document and the information contained are Sagemcom property and shall not be copied or disclosed to any third party without Sagemcom prior written authorization</a:t>
            </a:r>
          </a:p>
        </p:txBody>
      </p:sp>
      <p:sp>
        <p:nvSpPr>
          <p:cNvPr id="11" name="Line 17"/>
          <p:cNvSpPr>
            <a:spLocks noChangeShapeType="1"/>
          </p:cNvSpPr>
          <p:nvPr userDrawn="1"/>
        </p:nvSpPr>
        <p:spPr bwMode="auto">
          <a:xfrm>
            <a:off x="1375176" y="746673"/>
            <a:ext cx="7768824" cy="0"/>
          </a:xfrm>
          <a:prstGeom prst="line">
            <a:avLst/>
          </a:prstGeom>
          <a:noFill/>
          <a:ln w="317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dirty="0"/>
          </a:p>
        </p:txBody>
      </p:sp>
      <p:sp>
        <p:nvSpPr>
          <p:cNvPr id="14" name="ZoneTexte 13"/>
          <p:cNvSpPr txBox="1"/>
          <p:nvPr/>
        </p:nvSpPr>
        <p:spPr>
          <a:xfrm>
            <a:off x="86369" y="4977858"/>
            <a:ext cx="1938509" cy="104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defPPr>
              <a:defRPr lang="fr-FR"/>
            </a:defPPr>
            <a:lvl1pPr algn="r">
              <a:defRPr sz="900" b="1" noProof="1" smtClean="0"/>
            </a:lvl1pPr>
          </a:lstStyle>
          <a:p>
            <a:pPr lvl="0" algn="l"/>
            <a:fld id="{D1C6AD3C-84CF-420F-A2E9-FAD0992118C9}" type="slidenum">
              <a:rPr lang="fr-FR" sz="800" b="0" smtClean="0">
                <a:solidFill>
                  <a:schemeClr val="bg1"/>
                </a:solidFill>
              </a:rPr>
              <a:pPr lvl="0" algn="l"/>
              <a:t>‹#›</a:t>
            </a:fld>
            <a:endParaRPr lang="fr-FR" sz="800" b="0" dirty="0">
              <a:solidFill>
                <a:schemeClr val="bg1"/>
              </a:solidFill>
            </a:endParaRPr>
          </a:p>
        </p:txBody>
      </p:sp>
      <p:sp>
        <p:nvSpPr>
          <p:cNvPr id="9" name="Rectangle 8"/>
          <p:cNvSpPr/>
          <p:nvPr userDrawn="1"/>
        </p:nvSpPr>
        <p:spPr>
          <a:xfrm>
            <a:off x="1029707" y="137797"/>
            <a:ext cx="8114294"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Rectangle 2"/>
          <p:cNvSpPr>
            <a:spLocks noGrp="1" noChangeArrowheads="1"/>
          </p:cNvSpPr>
          <p:nvPr>
            <p:ph type="title"/>
          </p:nvPr>
        </p:nvSpPr>
        <p:spPr bwMode="auto">
          <a:xfrm>
            <a:off x="1029708" y="137797"/>
            <a:ext cx="8114294" cy="540000"/>
          </a:xfrm>
          <a:prstGeom prst="rect">
            <a:avLst/>
          </a:prstGeom>
          <a:noFill/>
          <a:ln w="9525">
            <a:noFill/>
            <a:miter lim="800000"/>
            <a:headEnd/>
            <a:tailEnd/>
          </a:ln>
          <a:effectLst/>
        </p:spPr>
        <p:txBody>
          <a:bodyPr vert="horz" wrap="square" lIns="180000" tIns="0" rIns="180000" bIns="0" numCol="1" anchor="ctr" anchorCtr="0" compatLnSpc="1">
            <a:prstTxWarp prst="textNoShape">
              <a:avLst/>
            </a:prstTxWarp>
          </a:bodyPr>
          <a:lstStyle/>
          <a:p>
            <a:pPr lvl="0"/>
            <a:r>
              <a:rPr lang="en-GB" noProof="1"/>
              <a:t>Cliquez et modifiez le titre</a:t>
            </a: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Lst>
  <p:txStyles>
    <p:titleStyle>
      <a:lvl1pPr algn="l" rtl="0" eaLnBrk="1" fontAlgn="base" hangingPunct="1">
        <a:spcBef>
          <a:spcPct val="0"/>
        </a:spcBef>
        <a:spcAft>
          <a:spcPct val="0"/>
        </a:spcAft>
        <a:defRPr sz="1900" b="1">
          <a:solidFill>
            <a:schemeClr val="bg1"/>
          </a:solidFill>
          <a:latin typeface="+mj-lt"/>
          <a:ea typeface="+mj-ea"/>
          <a:cs typeface="+mj-cs"/>
        </a:defRPr>
      </a:lvl1pPr>
      <a:lvl2pPr algn="l" rtl="0" eaLnBrk="1" fontAlgn="base" hangingPunct="1">
        <a:spcBef>
          <a:spcPct val="0"/>
        </a:spcBef>
        <a:spcAft>
          <a:spcPct val="0"/>
        </a:spcAft>
        <a:defRPr sz="1900" b="1">
          <a:solidFill>
            <a:schemeClr val="tx1"/>
          </a:solidFill>
          <a:latin typeface="Arial" pitchFamily="34" charset="0"/>
        </a:defRPr>
      </a:lvl2pPr>
      <a:lvl3pPr algn="l" rtl="0" eaLnBrk="1" fontAlgn="base" hangingPunct="1">
        <a:spcBef>
          <a:spcPct val="0"/>
        </a:spcBef>
        <a:spcAft>
          <a:spcPct val="0"/>
        </a:spcAft>
        <a:defRPr sz="1900" b="1">
          <a:solidFill>
            <a:schemeClr val="tx1"/>
          </a:solidFill>
          <a:latin typeface="Arial" pitchFamily="34" charset="0"/>
        </a:defRPr>
      </a:lvl3pPr>
      <a:lvl4pPr algn="l" rtl="0" eaLnBrk="1" fontAlgn="base" hangingPunct="1">
        <a:spcBef>
          <a:spcPct val="0"/>
        </a:spcBef>
        <a:spcAft>
          <a:spcPct val="0"/>
        </a:spcAft>
        <a:defRPr sz="1900" b="1">
          <a:solidFill>
            <a:schemeClr val="tx1"/>
          </a:solidFill>
          <a:latin typeface="Arial" pitchFamily="34" charset="0"/>
        </a:defRPr>
      </a:lvl4pPr>
      <a:lvl5pPr algn="l" rtl="0" eaLnBrk="1" fontAlgn="base" hangingPunct="1">
        <a:spcBef>
          <a:spcPct val="0"/>
        </a:spcBef>
        <a:spcAft>
          <a:spcPct val="0"/>
        </a:spcAft>
        <a:defRPr sz="1900" b="1">
          <a:solidFill>
            <a:schemeClr val="tx1"/>
          </a:solidFill>
          <a:latin typeface="Arial" pitchFamily="34" charset="0"/>
        </a:defRPr>
      </a:lvl5pPr>
      <a:lvl6pPr marL="457200" algn="l" rtl="0" eaLnBrk="1" fontAlgn="base" hangingPunct="1">
        <a:spcBef>
          <a:spcPct val="0"/>
        </a:spcBef>
        <a:spcAft>
          <a:spcPct val="0"/>
        </a:spcAft>
        <a:defRPr sz="1900" b="1">
          <a:solidFill>
            <a:schemeClr val="tx1"/>
          </a:solidFill>
          <a:latin typeface="Arial" pitchFamily="34" charset="0"/>
        </a:defRPr>
      </a:lvl6pPr>
      <a:lvl7pPr marL="914400" algn="l" rtl="0" eaLnBrk="1" fontAlgn="base" hangingPunct="1">
        <a:spcBef>
          <a:spcPct val="0"/>
        </a:spcBef>
        <a:spcAft>
          <a:spcPct val="0"/>
        </a:spcAft>
        <a:defRPr sz="1900" b="1">
          <a:solidFill>
            <a:schemeClr val="tx1"/>
          </a:solidFill>
          <a:latin typeface="Arial" pitchFamily="34" charset="0"/>
        </a:defRPr>
      </a:lvl7pPr>
      <a:lvl8pPr marL="1371600" algn="l" rtl="0" eaLnBrk="1" fontAlgn="base" hangingPunct="1">
        <a:spcBef>
          <a:spcPct val="0"/>
        </a:spcBef>
        <a:spcAft>
          <a:spcPct val="0"/>
        </a:spcAft>
        <a:defRPr sz="1900" b="1">
          <a:solidFill>
            <a:schemeClr val="tx1"/>
          </a:solidFill>
          <a:latin typeface="Arial" pitchFamily="34" charset="0"/>
        </a:defRPr>
      </a:lvl8pPr>
      <a:lvl9pPr marL="1828800" algn="l" rtl="0" eaLnBrk="1" fontAlgn="base" hangingPunct="1">
        <a:spcBef>
          <a:spcPct val="0"/>
        </a:spcBef>
        <a:spcAft>
          <a:spcPct val="0"/>
        </a:spcAft>
        <a:defRPr sz="1900" b="1">
          <a:solidFill>
            <a:schemeClr val="tx1"/>
          </a:solidFill>
          <a:latin typeface="Arial" pitchFamily="34" charset="0"/>
        </a:defRPr>
      </a:lvl9pPr>
    </p:titleStyle>
    <p:bodyStyle>
      <a:lvl1pPr marL="174625" indent="-174625" algn="l" rtl="0" eaLnBrk="1" fontAlgn="base" hangingPunct="1">
        <a:spcBef>
          <a:spcPct val="20000"/>
        </a:spcBef>
        <a:spcAft>
          <a:spcPct val="0"/>
        </a:spcAft>
        <a:buChar char="•"/>
        <a:defRPr>
          <a:solidFill>
            <a:schemeClr val="tx1"/>
          </a:solidFill>
          <a:latin typeface="+mn-lt"/>
          <a:ea typeface="+mn-ea"/>
          <a:cs typeface="+mn-cs"/>
        </a:defRPr>
      </a:lvl1pPr>
      <a:lvl2pPr marL="533400" indent="-179388" algn="l" rtl="0" eaLnBrk="1" fontAlgn="base" hangingPunct="1">
        <a:spcBef>
          <a:spcPct val="20000"/>
        </a:spcBef>
        <a:spcAft>
          <a:spcPct val="0"/>
        </a:spcAft>
        <a:buClr>
          <a:schemeClr val="tx2"/>
        </a:buClr>
        <a:buFont typeface="Times" pitchFamily="18" charset="0"/>
        <a:buChar char="•"/>
        <a:defRPr>
          <a:solidFill>
            <a:schemeClr val="tx1"/>
          </a:solidFill>
          <a:latin typeface="+mn-lt"/>
        </a:defRPr>
      </a:lvl2pPr>
      <a:lvl3pPr marL="892175" indent="-173038" algn="l" rtl="0" eaLnBrk="1" fontAlgn="base" hangingPunct="1">
        <a:spcBef>
          <a:spcPct val="20000"/>
        </a:spcBef>
        <a:spcAft>
          <a:spcPct val="0"/>
        </a:spcAft>
        <a:buClr>
          <a:schemeClr val="tx2"/>
        </a:buClr>
        <a:buFont typeface="Times" pitchFamily="18" charset="0"/>
        <a:buChar char="•"/>
        <a:defRPr sz="1600">
          <a:solidFill>
            <a:schemeClr val="tx1"/>
          </a:solidFill>
          <a:latin typeface="+mn-lt"/>
        </a:defRPr>
      </a:lvl3pPr>
      <a:lvl4pPr marL="1252538" indent="-174625" algn="l" rtl="0" eaLnBrk="1" fontAlgn="base" hangingPunct="1">
        <a:spcBef>
          <a:spcPct val="20000"/>
        </a:spcBef>
        <a:spcAft>
          <a:spcPct val="0"/>
        </a:spcAft>
        <a:buClr>
          <a:schemeClr val="accent5"/>
        </a:buClr>
        <a:buFont typeface="Alstom" pitchFamily="50" charset="0"/>
        <a:buChar char="−"/>
        <a:defRPr sz="1300">
          <a:solidFill>
            <a:schemeClr val="tx2"/>
          </a:solidFill>
          <a:latin typeface="+mn-lt"/>
        </a:defRPr>
      </a:lvl4pPr>
      <a:lvl5pPr marL="1611313" indent="-174625" algn="l" rtl="0" eaLnBrk="1" fontAlgn="base" hangingPunct="1">
        <a:spcBef>
          <a:spcPct val="20000"/>
        </a:spcBef>
        <a:spcAft>
          <a:spcPct val="0"/>
        </a:spcAft>
        <a:buClr>
          <a:schemeClr val="accent5"/>
        </a:buClr>
        <a:buFont typeface="Alstom" pitchFamily="50" charset="0"/>
        <a:buChar char="−"/>
        <a:defRPr sz="1300">
          <a:solidFill>
            <a:schemeClr val="tx2"/>
          </a:solidFill>
          <a:latin typeface="+mn-lt"/>
        </a:defRPr>
      </a:lvl5pPr>
      <a:lvl6pPr marL="2068513" indent="-174625" algn="l" rtl="0" eaLnBrk="1" fontAlgn="base" hangingPunct="1">
        <a:spcBef>
          <a:spcPct val="20000"/>
        </a:spcBef>
        <a:spcAft>
          <a:spcPct val="0"/>
        </a:spcAft>
        <a:buFont typeface="Alstom" pitchFamily="50" charset="0"/>
        <a:buChar char="−"/>
        <a:defRPr sz="1300">
          <a:solidFill>
            <a:srgbClr val="C30028"/>
          </a:solidFill>
          <a:latin typeface="+mn-lt"/>
        </a:defRPr>
      </a:lvl6pPr>
      <a:lvl7pPr marL="2525713" indent="-174625" algn="l" rtl="0" eaLnBrk="1" fontAlgn="base" hangingPunct="1">
        <a:spcBef>
          <a:spcPct val="20000"/>
        </a:spcBef>
        <a:spcAft>
          <a:spcPct val="0"/>
        </a:spcAft>
        <a:buFont typeface="Alstom" pitchFamily="50" charset="0"/>
        <a:buChar char="−"/>
        <a:defRPr sz="1300">
          <a:solidFill>
            <a:srgbClr val="C30028"/>
          </a:solidFill>
          <a:latin typeface="+mn-lt"/>
        </a:defRPr>
      </a:lvl7pPr>
      <a:lvl8pPr marL="2982913" indent="-174625" algn="l" rtl="0" eaLnBrk="1" fontAlgn="base" hangingPunct="1">
        <a:spcBef>
          <a:spcPct val="20000"/>
        </a:spcBef>
        <a:spcAft>
          <a:spcPct val="0"/>
        </a:spcAft>
        <a:buFont typeface="Alstom" pitchFamily="50" charset="0"/>
        <a:buChar char="−"/>
        <a:defRPr sz="1300">
          <a:solidFill>
            <a:srgbClr val="C30028"/>
          </a:solidFill>
          <a:latin typeface="+mn-lt"/>
        </a:defRPr>
      </a:lvl8pPr>
      <a:lvl9pPr marL="3440113" indent="-174625" algn="l" rtl="0" eaLnBrk="1" fontAlgn="base" hangingPunct="1">
        <a:spcBef>
          <a:spcPct val="20000"/>
        </a:spcBef>
        <a:spcAft>
          <a:spcPct val="0"/>
        </a:spcAft>
        <a:buFont typeface="Alstom" pitchFamily="50" charset="0"/>
        <a:buChar char="−"/>
        <a:defRPr sz="1300">
          <a:solidFill>
            <a:srgbClr val="C30028"/>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gomycode.t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1881-71AB-4776-A000-B9E5A36CF9A0}"/>
              </a:ext>
            </a:extLst>
          </p:cNvPr>
          <p:cNvSpPr>
            <a:spLocks noGrp="1"/>
          </p:cNvSpPr>
          <p:nvPr>
            <p:ph type="title"/>
          </p:nvPr>
        </p:nvSpPr>
        <p:spPr>
          <a:xfrm>
            <a:off x="2330689" y="2245539"/>
            <a:ext cx="6457713" cy="448865"/>
          </a:xfrm>
        </p:spPr>
        <p:txBody>
          <a:bodyPr/>
          <a:lstStyle/>
          <a:p>
            <a:r>
              <a:rPr lang="en-US" sz="3200" dirty="0"/>
              <a:t>CheckPoint1: Web Fundamentals</a:t>
            </a:r>
          </a:p>
        </p:txBody>
      </p:sp>
      <p:sp>
        <p:nvSpPr>
          <p:cNvPr id="3" name="Subtitle 2">
            <a:extLst>
              <a:ext uri="{FF2B5EF4-FFF2-40B4-BE49-F238E27FC236}">
                <a16:creationId xmlns:a16="http://schemas.microsoft.com/office/drawing/2014/main" id="{E3CD2678-1B15-4386-8942-B81A77F1AE45}"/>
              </a:ext>
            </a:extLst>
          </p:cNvPr>
          <p:cNvSpPr>
            <a:spLocks noGrp="1"/>
          </p:cNvSpPr>
          <p:nvPr>
            <p:ph type="subTitle" idx="1"/>
          </p:nvPr>
        </p:nvSpPr>
        <p:spPr/>
        <p:txBody>
          <a:bodyPr/>
          <a:lstStyle/>
          <a:p>
            <a:r>
              <a:rPr lang="en-US" dirty="0"/>
              <a:t>Safwan TALEB</a:t>
            </a:r>
          </a:p>
        </p:txBody>
      </p:sp>
      <p:sp>
        <p:nvSpPr>
          <p:cNvPr id="7" name="Rectangle 6">
            <a:extLst>
              <a:ext uri="{FF2B5EF4-FFF2-40B4-BE49-F238E27FC236}">
                <a16:creationId xmlns:a16="http://schemas.microsoft.com/office/drawing/2014/main" id="{CB37BCD3-C577-4885-AECE-09E62553B78E}"/>
              </a:ext>
            </a:extLst>
          </p:cNvPr>
          <p:cNvSpPr/>
          <p:nvPr/>
        </p:nvSpPr>
        <p:spPr>
          <a:xfrm>
            <a:off x="6469552" y="323134"/>
            <a:ext cx="2318848" cy="36438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10">
            <a:extLst>
              <a:ext uri="{FF2B5EF4-FFF2-40B4-BE49-F238E27FC236}">
                <a16:creationId xmlns:a16="http://schemas.microsoft.com/office/drawing/2014/main" id="{61FD91F4-A268-40AB-BB40-5F50E3922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469552" y="323133"/>
            <a:ext cx="2318848" cy="3643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47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6FE0D6-9467-41D3-B8AC-F430B06C6D7E}"/>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0">
            <a:extLst>
              <a:ext uri="{FF2B5EF4-FFF2-40B4-BE49-F238E27FC236}">
                <a16:creationId xmlns:a16="http://schemas.microsoft.com/office/drawing/2014/main" id="{57A42011-74D1-444A-858F-717315901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a:prstGeom prst="rect">
            <a:avLst/>
          </a:prstGeom>
        </p:spPr>
      </p:pic>
      <p:sp>
        <p:nvSpPr>
          <p:cNvPr id="4" name="Rectangle 3">
            <a:extLst>
              <a:ext uri="{FF2B5EF4-FFF2-40B4-BE49-F238E27FC236}">
                <a16:creationId xmlns:a16="http://schemas.microsoft.com/office/drawing/2014/main" id="{06725306-6E6B-4CD6-AE99-2BEC355216A9}"/>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20474C-2178-44D9-83F2-1882C96B4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149" y="0"/>
            <a:ext cx="8270851" cy="5143500"/>
          </a:xfrm>
          <a:prstGeom prst="rect">
            <a:avLst/>
          </a:prstGeom>
        </p:spPr>
      </p:pic>
    </p:spTree>
    <p:extLst>
      <p:ext uri="{BB962C8B-B14F-4D97-AF65-F5344CB8AC3E}">
        <p14:creationId xmlns:p14="http://schemas.microsoft.com/office/powerpoint/2010/main" val="4120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What is the World Wide Web (Web)?</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577525F1-527C-4568-82B3-1A2A5220E408}"/>
              </a:ext>
            </a:extLst>
          </p:cNvPr>
          <p:cNvSpPr txBox="1"/>
          <p:nvPr/>
        </p:nvSpPr>
        <p:spPr>
          <a:xfrm>
            <a:off x="1234094" y="1242369"/>
            <a:ext cx="7514581" cy="1169551"/>
          </a:xfrm>
          <a:prstGeom prst="rect">
            <a:avLst/>
          </a:prstGeom>
          <a:noFill/>
        </p:spPr>
        <p:txBody>
          <a:bodyPr wrap="square">
            <a:spAutoFit/>
          </a:bodyPr>
          <a:lstStyle/>
          <a:p>
            <a:pPr indent="457200" algn="just"/>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World Wide Web (WWW)</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byname the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Web</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the leading information retrieval service of the Internet (the worldwide computer network). The Web gives users an easy access to a vast array of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documents</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and other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web resources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(images, sounds, animations, movies…) that are connected to each other by means of hypertext or hypermedia links and identified by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Uniform Resource Locators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URLs</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such as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https://gomycode.tn/</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which are accessible over the Internet.</a:t>
            </a:r>
          </a:p>
        </p:txBody>
      </p:sp>
      <p:pic>
        <p:nvPicPr>
          <p:cNvPr id="5" name="Picture 4">
            <a:extLst>
              <a:ext uri="{FF2B5EF4-FFF2-40B4-BE49-F238E27FC236}">
                <a16:creationId xmlns:a16="http://schemas.microsoft.com/office/drawing/2014/main" id="{B2B42404-5DDD-46A4-AAD0-683C8E16B957}"/>
              </a:ext>
            </a:extLst>
          </p:cNvPr>
          <p:cNvPicPr>
            <a:picLocks noChangeAspect="1"/>
          </p:cNvPicPr>
          <p:nvPr/>
        </p:nvPicPr>
        <p:blipFill rotWithShape="1">
          <a:blip r:embed="rId5">
            <a:extLst>
              <a:ext uri="{28A0092B-C50C-407E-A947-70E740481C1C}">
                <a14:useLocalDpi xmlns:a14="http://schemas.microsoft.com/office/drawing/2010/main" val="0"/>
              </a:ext>
            </a:extLst>
          </a:blip>
          <a:srcRect l="2382" t="31813" r="1277" b="10041"/>
          <a:stretch/>
        </p:blipFill>
        <p:spPr>
          <a:xfrm>
            <a:off x="2208654" y="2590106"/>
            <a:ext cx="5565463" cy="2113093"/>
          </a:xfrm>
          <a:prstGeom prst="rect">
            <a:avLst/>
          </a:prstGeom>
        </p:spPr>
      </p:pic>
    </p:spTree>
    <p:extLst>
      <p:ext uri="{BB962C8B-B14F-4D97-AF65-F5344CB8AC3E}">
        <p14:creationId xmlns:p14="http://schemas.microsoft.com/office/powerpoint/2010/main" val="393245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How does the Web works?</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0307BFEE-A00C-4AF8-9664-649979BEEF11}"/>
              </a:ext>
            </a:extLst>
          </p:cNvPr>
          <p:cNvSpPr txBox="1"/>
          <p:nvPr/>
        </p:nvSpPr>
        <p:spPr>
          <a:xfrm>
            <a:off x="1029708" y="970271"/>
            <a:ext cx="7841998" cy="1600438"/>
          </a:xfrm>
          <a:prstGeom prst="rect">
            <a:avLst/>
          </a:prstGeom>
          <a:noFill/>
        </p:spPr>
        <p:txBody>
          <a:bodyPr wrap="square">
            <a:spAutoFit/>
          </a:bodyPr>
          <a:lstStyle/>
          <a:p>
            <a:pPr indent="457200" algn="just"/>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The Web operates within the Internet’s basic client-server format; servers are computer programs that store and transmit documents to other computers on the network when asked to, while clients are programs that request documents from a server as the user asks for them. </a:t>
            </a:r>
          </a:p>
          <a:p>
            <a:pPr indent="457200" algn="just"/>
            <a:endParaRPr lang="en-US" sz="1400" i="0" dirty="0">
              <a:solidFill>
                <a:schemeClr val="tx1">
                  <a:lumMod val="50000"/>
                </a:schemeClr>
              </a:solidFill>
              <a:effectLst/>
              <a:latin typeface="Times New Roman" panose="02020603050405020304" pitchFamily="18" charset="0"/>
              <a:cs typeface="Times New Roman" panose="02020603050405020304" pitchFamily="18" charset="0"/>
            </a:endParaRPr>
          </a:p>
          <a:p>
            <a:pPr indent="457200" algn="just"/>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The resources of the Web, may be accessed by users by a software application called a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web browser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(Google Chrome, Firefox, Safari…), are transferred via the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Hypertext Transfer Protocol (HTTP)</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which is the protocol that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web browsers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and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web servers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use to communicate with each other over the Internet. </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76DC4E2-5B1F-45F5-97F9-DE3D742772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153" y="2687892"/>
            <a:ext cx="5429107" cy="2145059"/>
          </a:xfrm>
          <a:prstGeom prst="rect">
            <a:avLst/>
          </a:prstGeom>
        </p:spPr>
      </p:pic>
    </p:spTree>
    <p:extLst>
      <p:ext uri="{BB962C8B-B14F-4D97-AF65-F5344CB8AC3E}">
        <p14:creationId xmlns:p14="http://schemas.microsoft.com/office/powerpoint/2010/main" val="197632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How does the Web works?</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10" name="TextBox 9">
            <a:extLst>
              <a:ext uri="{FF2B5EF4-FFF2-40B4-BE49-F238E27FC236}">
                <a16:creationId xmlns:a16="http://schemas.microsoft.com/office/drawing/2014/main" id="{3F49448E-47A5-4ABB-9BA2-FABBCAB0BA12}"/>
              </a:ext>
            </a:extLst>
          </p:cNvPr>
          <p:cNvSpPr txBox="1"/>
          <p:nvPr/>
        </p:nvSpPr>
        <p:spPr>
          <a:xfrm>
            <a:off x="2013643" y="1062635"/>
            <a:ext cx="5955483" cy="738664"/>
          </a:xfrm>
          <a:prstGeom prst="rect">
            <a:avLst/>
          </a:prstGeom>
          <a:noFill/>
        </p:spPr>
        <p:txBody>
          <a:bodyPr wrap="square">
            <a:spAutoFit/>
          </a:bodyPr>
          <a:lstStyle/>
          <a:p>
            <a:pPr indent="457200" algn="just"/>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PS: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Do not confuse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HTTP (Hypertext Transfer Protocol)</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with the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Hypertext Markup Language (HTML)</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which is the language used to write web pages.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6249C1-D78A-4A94-AF12-77F81668D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5898" y="2080281"/>
            <a:ext cx="3990975" cy="2371725"/>
          </a:xfrm>
          <a:prstGeom prst="rect">
            <a:avLst/>
          </a:prstGeom>
        </p:spPr>
      </p:pic>
    </p:spTree>
    <p:extLst>
      <p:ext uri="{BB962C8B-B14F-4D97-AF65-F5344CB8AC3E}">
        <p14:creationId xmlns:p14="http://schemas.microsoft.com/office/powerpoint/2010/main" val="382632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How does the Web works?</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11314F2D-03FE-41A7-AA43-A63BA5B79BF4}"/>
              </a:ext>
            </a:extLst>
          </p:cNvPr>
          <p:cNvSpPr txBox="1"/>
          <p:nvPr/>
        </p:nvSpPr>
        <p:spPr>
          <a:xfrm>
            <a:off x="1029706" y="1009784"/>
            <a:ext cx="7914913" cy="3354765"/>
          </a:xfrm>
          <a:prstGeom prst="rect">
            <a:avLst/>
          </a:prstGeom>
          <a:noFill/>
        </p:spPr>
        <p:txBody>
          <a:bodyPr wrap="square">
            <a:spAutoFit/>
          </a:bodyPr>
          <a:lstStyle/>
          <a:p>
            <a:pPr algn="just"/>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In addition to what we mentioned previously, we also need to say hello to:</a:t>
            </a:r>
          </a:p>
          <a:p>
            <a:pPr algn="just"/>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indent="274320" algn="just">
              <a:spcAft>
                <a:spcPts val="1200"/>
              </a:spcAft>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The internet connection</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Allows you to send and receive data on the web. It's basically like the street between your house and the shop.</a:t>
            </a:r>
          </a:p>
          <a:p>
            <a:pPr indent="274320" algn="just">
              <a:spcAft>
                <a:spcPts val="1200"/>
              </a:spcAft>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TCP/IP</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Transmission Control Protocol and Internet Protocol are communication protocols that define how data should travel across the internet. </a:t>
            </a:r>
          </a:p>
          <a:p>
            <a:pPr indent="274320" algn="just">
              <a:spcAft>
                <a:spcPts val="1200"/>
              </a:spcAft>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DNS</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Domain Name Servers are like an address book for websites. When you type a web address in your browser, the browser looks at the DNS to find the website's real address before it can retrieve the website. The browser needs to find out which server the website lives on, so it can send HTTP messages to the right place.</a:t>
            </a:r>
          </a:p>
          <a:p>
            <a:pPr indent="274320" algn="just">
              <a:spcAft>
                <a:spcPts val="1200"/>
              </a:spcAft>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DHCP:</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Dynamic Host Configuration Protocol is a network management protocol, whereby a DHCP server dynamically assigns an IP address and other network configuration parameters to each device on the network, so they can communicate with other IP networks.</a:t>
            </a:r>
          </a:p>
        </p:txBody>
      </p:sp>
    </p:spTree>
    <p:extLst>
      <p:ext uri="{BB962C8B-B14F-4D97-AF65-F5344CB8AC3E}">
        <p14:creationId xmlns:p14="http://schemas.microsoft.com/office/powerpoint/2010/main" val="215416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How does the Web works?</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11314F2D-03FE-41A7-AA43-A63BA5B79BF4}"/>
              </a:ext>
            </a:extLst>
          </p:cNvPr>
          <p:cNvSpPr txBox="1"/>
          <p:nvPr/>
        </p:nvSpPr>
        <p:spPr>
          <a:xfrm>
            <a:off x="1029706" y="1295441"/>
            <a:ext cx="7914913" cy="2923877"/>
          </a:xfrm>
          <a:prstGeom prst="rect">
            <a:avLst/>
          </a:prstGeom>
          <a:noFill/>
        </p:spPr>
        <p:txBody>
          <a:bodyPr wrap="square">
            <a:spAutoFit/>
          </a:bodyPr>
          <a:lstStyle/>
          <a:p>
            <a:pPr algn="just"/>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As a Conclusion, when you type a web address (URL) into your browser:</a:t>
            </a:r>
          </a:p>
          <a:p>
            <a:pPr algn="just"/>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indent="274320" algn="just">
              <a:spcAft>
                <a:spcPts val="1200"/>
              </a:spcAft>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1- The browser goes to the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DNS server</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and finds the real address of the server that the website lives on.</a:t>
            </a:r>
          </a:p>
          <a:p>
            <a:pPr indent="274320" algn="just">
              <a:spcAft>
                <a:spcPts val="1200"/>
              </a:spcAft>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2- The browser sends an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HTTP</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request message to the server, asking it to send a copy of the website to the client. This message, and all other data sent between the client and the server, is sent across your internet connection using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TCP/IP</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a:t>
            </a:r>
          </a:p>
          <a:p>
            <a:pPr indent="274320" algn="just">
              <a:spcAft>
                <a:spcPts val="1200"/>
              </a:spcAft>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3- If the server approves the client's request, the server sends the client a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200 OK</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message, which means "Of course you can look at that website! Here it is", and then starts sending the website's files to the browser as a series of small chunks called </a:t>
            </a: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data packets.</a:t>
            </a:r>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indent="274320" algn="just">
              <a:spcAft>
                <a:spcPts val="1200"/>
              </a:spcAft>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4- The browser assembles the small chunks into a complete web page and displays it to you.</a:t>
            </a:r>
          </a:p>
        </p:txBody>
      </p:sp>
    </p:spTree>
    <p:extLst>
      <p:ext uri="{BB962C8B-B14F-4D97-AF65-F5344CB8AC3E}">
        <p14:creationId xmlns:p14="http://schemas.microsoft.com/office/powerpoint/2010/main" val="173684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What do you need to be a Web developer?</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10" name="TextBox 9">
            <a:extLst>
              <a:ext uri="{FF2B5EF4-FFF2-40B4-BE49-F238E27FC236}">
                <a16:creationId xmlns:a16="http://schemas.microsoft.com/office/drawing/2014/main" id="{2B089DB0-49A0-444A-B461-92A62747A13E}"/>
              </a:ext>
            </a:extLst>
          </p:cNvPr>
          <p:cNvSpPr txBox="1"/>
          <p:nvPr/>
        </p:nvSpPr>
        <p:spPr>
          <a:xfrm>
            <a:off x="1999110" y="1094690"/>
            <a:ext cx="6175489" cy="3539430"/>
          </a:xfrm>
          <a:prstGeom prst="rect">
            <a:avLst/>
          </a:prstGeom>
          <a:noFill/>
        </p:spPr>
        <p:txBody>
          <a:bodyPr wrap="square">
            <a:spAutoFit/>
          </a:bodyPr>
          <a:lstStyle/>
          <a:p>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To become a web developer, you'll need a variety of hard and soft skills to succeed, Here are some of the most common skills to have in this role:</a:t>
            </a:r>
          </a:p>
          <a:p>
            <a:endParaRPr lang="en-US" sz="14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Languages</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HTML, CSS and JavaScript</a:t>
            </a:r>
          </a:p>
          <a:p>
            <a:pPr marL="285750" indent="285750">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Libraries and Frameworks</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like Bootstrap and jQuery</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Databases</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 like MongoDB and SQL</a:t>
            </a:r>
          </a:p>
          <a:p>
            <a:pPr marL="285750" indent="285750" algn="l">
              <a:buFont typeface="Arial" panose="020B0604020202020204" pitchFamily="34" charset="0"/>
              <a:buChar char="•"/>
            </a:pP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Frontend web programing languages and skills such as JavaScript</a:t>
            </a:r>
          </a:p>
          <a:p>
            <a:pPr marL="285750" indent="285750" algn="l">
              <a:buFont typeface="Arial" panose="020B0604020202020204" pitchFamily="34" charset="0"/>
              <a:buChar char="•"/>
            </a:pP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Backend web programing languages such as C# or Java, PHP and Ruby</a:t>
            </a:r>
          </a:p>
          <a:p>
            <a:pPr marL="285750" indent="285750" algn="l">
              <a:buFont typeface="Arial" panose="020B0604020202020204" pitchFamily="34" charset="0"/>
              <a:buChar char="•"/>
            </a:pPr>
            <a:r>
              <a:rPr lang="en-US" sz="1400" b="1" dirty="0">
                <a:solidFill>
                  <a:schemeClr val="tx1">
                    <a:lumMod val="50000"/>
                  </a:schemeClr>
                </a:solidFill>
                <a:latin typeface="Times New Roman" panose="02020603050405020304" pitchFamily="18" charset="0"/>
                <a:cs typeface="Times New Roman" panose="02020603050405020304" pitchFamily="18" charset="0"/>
              </a:rPr>
              <a:t>API</a:t>
            </a:r>
            <a:r>
              <a:rPr lang="en-US" sz="1400" dirty="0">
                <a:solidFill>
                  <a:schemeClr val="tx1">
                    <a:lumMod val="50000"/>
                  </a:schemeClr>
                </a:solidFill>
                <a:latin typeface="Times New Roman" panose="02020603050405020304" pitchFamily="18" charset="0"/>
                <a:cs typeface="Times New Roman" panose="02020603050405020304" pitchFamily="18" charset="0"/>
              </a:rPr>
              <a:t> knowledge: like REST API</a:t>
            </a:r>
          </a:p>
          <a:p>
            <a:pPr marL="285750" indent="285750" algn="l">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Git and GitHub</a:t>
            </a:r>
          </a:p>
          <a:p>
            <a:pPr marL="285750" indent="285750" algn="l">
              <a:buFont typeface="Arial" panose="020B0604020202020204" pitchFamily="34" charset="0"/>
              <a:buChar char="•"/>
            </a:pP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Analytical skills</a:t>
            </a:r>
          </a:p>
          <a:p>
            <a:pPr marL="285750" indent="285750" algn="l">
              <a:buFont typeface="Arial" panose="020B0604020202020204" pitchFamily="34" charset="0"/>
              <a:buChar char="•"/>
            </a:pP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Testing and debugging skills</a:t>
            </a:r>
          </a:p>
          <a:p>
            <a:pPr marL="285750" indent="285750">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Optional: </a:t>
            </a:r>
            <a:r>
              <a:rPr lang="en-US" sz="1400" i="0" dirty="0">
                <a:solidFill>
                  <a:schemeClr val="tx1">
                    <a:lumMod val="50000"/>
                  </a:schemeClr>
                </a:solidFill>
                <a:effectLst/>
                <a:latin typeface="Times New Roman" panose="02020603050405020304" pitchFamily="18" charset="0"/>
                <a:cs typeface="Times New Roman" panose="02020603050405020304" pitchFamily="18" charset="0"/>
              </a:rPr>
              <a:t>Design Software Sketch and Photoshop</a:t>
            </a:r>
          </a:p>
          <a:p>
            <a:pPr marL="285750" indent="285750" algn="l">
              <a:buFont typeface="Arial" panose="020B0604020202020204" pitchFamily="34" charset="0"/>
              <a:buChar char="•"/>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Strong communication skills</a:t>
            </a:r>
          </a:p>
          <a:p>
            <a:pPr marL="285750" indent="285750" algn="l">
              <a:buFont typeface="Arial" panose="020B0604020202020204" pitchFamily="34" charset="0"/>
              <a:buChar char="•"/>
            </a:pP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Excellent problem-solving skills</a:t>
            </a:r>
          </a:p>
          <a:p>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99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How to improve web developer skills?</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78DD708B-6E1B-4645-8209-65730728BE33}"/>
              </a:ext>
            </a:extLst>
          </p:cNvPr>
          <p:cNvSpPr txBox="1"/>
          <p:nvPr/>
        </p:nvSpPr>
        <p:spPr>
          <a:xfrm>
            <a:off x="1029706" y="813860"/>
            <a:ext cx="7841999" cy="4001095"/>
          </a:xfrm>
          <a:prstGeom prst="rect">
            <a:avLst/>
          </a:prstGeom>
          <a:noFill/>
        </p:spPr>
        <p:txBody>
          <a:bodyPr wrap="square">
            <a:spAutoFit/>
          </a:bodyPr>
          <a:lstStyle/>
          <a:p>
            <a:pPr algn="just"/>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As a web developer, there are several ways to hone in on the skills necessary for this role. Here are some tips to guide you toward improving your web developer skills:</a:t>
            </a:r>
          </a:p>
          <a:p>
            <a:pPr algn="just"/>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171450" indent="-171450" algn="just">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Practice coding: </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The more you write code, the more experienced you'll become. This will not only help your typing skills, but it'll help you catch mistakes that you can avoid in the future.</a:t>
            </a:r>
          </a:p>
          <a:p>
            <a:pPr marL="171450" indent="-171450" algn="just">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Learn something new: </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If there's a programming language you don't have experience in, consider taking a course in it. This will help you get out of your comfort zone and immerse yourself in a new skill that could work hand-in-hand with your current skillset.</a:t>
            </a:r>
          </a:p>
          <a:p>
            <a:pPr marL="171450" indent="-171450" algn="just">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Practice improving your interpersonal skills.</a:t>
            </a:r>
          </a:p>
          <a:p>
            <a:pPr marL="171450" indent="-171450" algn="l">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Be a good listener.</a:t>
            </a:r>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171450" indent="-171450" algn="l">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Manage your time.</a:t>
            </a:r>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marL="171450" indent="-171450" algn="l">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Be receptive to feedback.</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Being receptive to feedback from your supervisors is a great way to improve your skills. Take the advice and critiques they've given you and use them to become a better web developer.</a:t>
            </a:r>
          </a:p>
          <a:p>
            <a:pPr marL="171450" indent="-171450" algn="l">
              <a:spcAft>
                <a:spcPts val="600"/>
              </a:spcAft>
              <a:buFont typeface="Arial" panose="020B0604020202020204" pitchFamily="34" charset="0"/>
              <a:buChar char="•"/>
            </a:pPr>
            <a:r>
              <a:rPr lang="en-US" sz="1400" b="1" i="0" dirty="0">
                <a:solidFill>
                  <a:schemeClr val="tx1">
                    <a:lumMod val="50000"/>
                  </a:schemeClr>
                </a:solidFill>
                <a:effectLst/>
                <a:latin typeface="Times New Roman" panose="02020603050405020304" pitchFamily="18" charset="0"/>
                <a:cs typeface="Times New Roman" panose="02020603050405020304" pitchFamily="18" charset="0"/>
              </a:rPr>
              <a:t>Pay attention to trends.</a:t>
            </a:r>
            <a:r>
              <a:rPr lang="en-US" sz="1400" b="0" i="0" dirty="0">
                <a:solidFill>
                  <a:schemeClr val="tx1">
                    <a:lumMod val="50000"/>
                  </a:schemeClr>
                </a:solidFill>
                <a:effectLst/>
                <a:latin typeface="Times New Roman" panose="02020603050405020304" pitchFamily="18" charset="0"/>
                <a:cs typeface="Times New Roman" panose="02020603050405020304" pitchFamily="18" charset="0"/>
              </a:rPr>
              <a:t> Web development trends are bound to change over the years. The more on top of your skills you are and the more you're able to adapt, the better.</a:t>
            </a:r>
          </a:p>
        </p:txBody>
      </p:sp>
    </p:spTree>
    <p:extLst>
      <p:ext uri="{BB962C8B-B14F-4D97-AF65-F5344CB8AC3E}">
        <p14:creationId xmlns:p14="http://schemas.microsoft.com/office/powerpoint/2010/main" val="72496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167E6-E1ED-4DC8-9ECE-B1EF35693904}"/>
              </a:ext>
            </a:extLst>
          </p:cNvPr>
          <p:cNvSpPr>
            <a:spLocks noGrp="1"/>
          </p:cNvSpPr>
          <p:nvPr>
            <p:ph type="title"/>
          </p:nvPr>
        </p:nvSpPr>
        <p:spPr/>
        <p:txBody>
          <a:bodyPr/>
          <a:lstStyle/>
          <a:p>
            <a:r>
              <a:rPr lang="en-US" dirty="0"/>
              <a:t>What’s the role of a web developer?</a:t>
            </a:r>
          </a:p>
        </p:txBody>
      </p:sp>
      <p:sp>
        <p:nvSpPr>
          <p:cNvPr id="9" name="Rectangle 8">
            <a:extLst>
              <a:ext uri="{FF2B5EF4-FFF2-40B4-BE49-F238E27FC236}">
                <a16:creationId xmlns:a16="http://schemas.microsoft.com/office/drawing/2014/main" id="{F64780C3-B385-4F36-9A65-A52ACB664458}"/>
              </a:ext>
            </a:extLst>
          </p:cNvPr>
          <p:cNvSpPr/>
          <p:nvPr/>
        </p:nvSpPr>
        <p:spPr>
          <a:xfrm>
            <a:off x="2069432" y="4950135"/>
            <a:ext cx="5843909" cy="1375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13D38-B155-41E7-8AE1-4887B934A8B9}"/>
              </a:ext>
            </a:extLst>
          </p:cNvPr>
          <p:cNvSpPr/>
          <p:nvPr/>
        </p:nvSpPr>
        <p:spPr>
          <a:xfrm rot="16200000">
            <a:off x="-440252" y="712545"/>
            <a:ext cx="1801301" cy="37620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04F1649-A404-4221-BAE7-D1ECB8973A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40252" y="712546"/>
            <a:ext cx="1801300" cy="376206"/>
          </a:xfrm>
        </p:spPr>
      </p:pic>
      <p:sp>
        <p:nvSpPr>
          <p:cNvPr id="7" name="TextBox 6">
            <a:extLst>
              <a:ext uri="{FF2B5EF4-FFF2-40B4-BE49-F238E27FC236}">
                <a16:creationId xmlns:a16="http://schemas.microsoft.com/office/drawing/2014/main" id="{F85B777A-13C0-4770-B7AD-51B151E05CCB}"/>
              </a:ext>
            </a:extLst>
          </p:cNvPr>
          <p:cNvSpPr txBox="1"/>
          <p:nvPr/>
        </p:nvSpPr>
        <p:spPr>
          <a:xfrm>
            <a:off x="1215341" y="920179"/>
            <a:ext cx="7509275" cy="1723549"/>
          </a:xfrm>
          <a:prstGeom prst="rect">
            <a:avLst/>
          </a:prstGeom>
          <a:noFill/>
        </p:spPr>
        <p:txBody>
          <a:bodyPr wrap="square">
            <a:spAutoFit/>
          </a:bodyPr>
          <a:lstStyle/>
          <a:p>
            <a:pPr indent="457200" algn="just">
              <a:spcAft>
                <a:spcPts val="1200"/>
              </a:spcAft>
            </a:pPr>
            <a:r>
              <a:rPr lang="en-US" sz="1600" b="0" i="0" dirty="0">
                <a:solidFill>
                  <a:schemeClr val="tx1">
                    <a:lumMod val="50000"/>
                  </a:schemeClr>
                </a:solidFill>
                <a:effectLst/>
                <a:latin typeface="Times New Roman" panose="02020603050405020304" pitchFamily="18" charset="0"/>
                <a:cs typeface="Times New Roman" panose="02020603050405020304" pitchFamily="18" charset="0"/>
              </a:rPr>
              <a:t>Also known as web programmers or web coders, web developers essentially make a website work by building the functionality, interactivity and visible structure of the site, normally based on the vision of designers and other key roles.</a:t>
            </a:r>
          </a:p>
          <a:p>
            <a:pPr indent="457200" algn="just">
              <a:spcAft>
                <a:spcPts val="1200"/>
              </a:spcAft>
            </a:pPr>
            <a:r>
              <a:rPr lang="en-US" sz="1600" b="0" i="0" dirty="0">
                <a:solidFill>
                  <a:schemeClr val="tx1">
                    <a:lumMod val="50000"/>
                  </a:schemeClr>
                </a:solidFill>
                <a:effectLst/>
                <a:latin typeface="Times New Roman" panose="02020603050405020304" pitchFamily="18" charset="0"/>
                <a:cs typeface="Times New Roman" panose="02020603050405020304" pitchFamily="18" charset="0"/>
              </a:rPr>
              <a:t>Web developers are also responsible for ensuring a site functions correctly on all browsers - both desktop and mobile - through testing. Once a site is live, a developer carries out  updates and other maintenance tasks as necessary.</a:t>
            </a:r>
          </a:p>
        </p:txBody>
      </p:sp>
      <p:pic>
        <p:nvPicPr>
          <p:cNvPr id="5" name="Picture 4">
            <a:extLst>
              <a:ext uri="{FF2B5EF4-FFF2-40B4-BE49-F238E27FC236}">
                <a16:creationId xmlns:a16="http://schemas.microsoft.com/office/drawing/2014/main" id="{1DA3839A-C305-4E73-B300-BF2BAE97EE7F}"/>
              </a:ext>
            </a:extLst>
          </p:cNvPr>
          <p:cNvPicPr>
            <a:picLocks noChangeAspect="1"/>
          </p:cNvPicPr>
          <p:nvPr/>
        </p:nvPicPr>
        <p:blipFill rotWithShape="1">
          <a:blip r:embed="rId4">
            <a:extLst>
              <a:ext uri="{28A0092B-C50C-407E-A947-70E740481C1C}">
                <a14:useLocalDpi xmlns:a14="http://schemas.microsoft.com/office/drawing/2010/main" val="0"/>
              </a:ext>
            </a:extLst>
          </a:blip>
          <a:srcRect l="2361" t="4845" r="2180" b="7218"/>
          <a:stretch/>
        </p:blipFill>
        <p:spPr>
          <a:xfrm>
            <a:off x="1354411" y="2674878"/>
            <a:ext cx="7273950" cy="2261508"/>
          </a:xfrm>
          <a:prstGeom prst="rect">
            <a:avLst/>
          </a:prstGeom>
        </p:spPr>
      </p:pic>
    </p:spTree>
    <p:extLst>
      <p:ext uri="{BB962C8B-B14F-4D97-AF65-F5344CB8AC3E}">
        <p14:creationId xmlns:p14="http://schemas.microsoft.com/office/powerpoint/2010/main" val="3379558602"/>
      </p:ext>
    </p:extLst>
  </p:cSld>
  <p:clrMapOvr>
    <a:masterClrMapping/>
  </p:clrMapOvr>
</p:sld>
</file>

<file path=ppt/theme/theme1.xml><?xml version="1.0" encoding="utf-8"?>
<a:theme xmlns:a="http://schemas.openxmlformats.org/drawingml/2006/main" name="Theme Sagemcom Volute Bleue fond blanc 16-9_FR">
  <a:themeElements>
    <a:clrScheme name="Personnalisée 1">
      <a:dk1>
        <a:srgbClr val="4B555F"/>
      </a:dk1>
      <a:lt1>
        <a:srgbClr val="FFFFFF"/>
      </a:lt1>
      <a:dk2>
        <a:srgbClr val="0093D7"/>
      </a:dk2>
      <a:lt2>
        <a:srgbClr val="FFFFFF"/>
      </a:lt2>
      <a:accent1>
        <a:srgbClr val="4B555F"/>
      </a:accent1>
      <a:accent2>
        <a:srgbClr val="0093D7"/>
      </a:accent2>
      <a:accent3>
        <a:srgbClr val="5398A4"/>
      </a:accent3>
      <a:accent4>
        <a:srgbClr val="C7E1E8"/>
      </a:accent4>
      <a:accent5>
        <a:srgbClr val="312E7E"/>
      </a:accent5>
      <a:accent6>
        <a:srgbClr val="000000"/>
      </a:accent6>
      <a:hlink>
        <a:srgbClr val="312E7E"/>
      </a:hlink>
      <a:folHlink>
        <a:srgbClr val="C7E1E8"/>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dèle par défaut 13">
        <a:dk1>
          <a:srgbClr val="4B555F"/>
        </a:dk1>
        <a:lt1>
          <a:srgbClr val="FFFFFF"/>
        </a:lt1>
        <a:dk2>
          <a:srgbClr val="000000"/>
        </a:dk2>
        <a:lt2>
          <a:srgbClr val="C5C3C3"/>
        </a:lt2>
        <a:accent1>
          <a:srgbClr val="0093C9"/>
        </a:accent1>
        <a:accent2>
          <a:srgbClr val="771D7E"/>
        </a:accent2>
        <a:accent3>
          <a:srgbClr val="FFFFFF"/>
        </a:accent3>
        <a:accent4>
          <a:srgbClr val="3F4750"/>
        </a:accent4>
        <a:accent5>
          <a:srgbClr val="AAC8E1"/>
        </a:accent5>
        <a:accent6>
          <a:srgbClr val="6B1972"/>
        </a:accent6>
        <a:hlink>
          <a:srgbClr val="F29400"/>
        </a:hlink>
        <a:folHlink>
          <a:srgbClr val="97BE0D"/>
        </a:folHlink>
      </a:clrScheme>
      <a:clrMap bg1="lt1" tx1="dk1" bg2="lt2" tx2="dk2" accent1="accent1" accent2="accent2" accent3="accent3" accent4="accent4" accent5="accent5" accent6="accent6" hlink="hlink" folHlink="folHlink"/>
    </a:extraClrScheme>
    <a:extraClrScheme>
      <a:clrScheme name="Modèle par défaut 14">
        <a:dk1>
          <a:srgbClr val="4B555F"/>
        </a:dk1>
        <a:lt1>
          <a:srgbClr val="FFFFFF"/>
        </a:lt1>
        <a:dk2>
          <a:srgbClr val="000000"/>
        </a:dk2>
        <a:lt2>
          <a:srgbClr val="C5C3C3"/>
        </a:lt2>
        <a:accent1>
          <a:srgbClr val="C30028"/>
        </a:accent1>
        <a:accent2>
          <a:srgbClr val="0093D5"/>
        </a:accent2>
        <a:accent3>
          <a:srgbClr val="FFFFFF"/>
        </a:accent3>
        <a:accent4>
          <a:srgbClr val="3F4750"/>
        </a:accent4>
        <a:accent5>
          <a:srgbClr val="DEAAAC"/>
        </a:accent5>
        <a:accent6>
          <a:srgbClr val="0085C1"/>
        </a:accent6>
        <a:hlink>
          <a:srgbClr val="F29400"/>
        </a:hlink>
        <a:folHlink>
          <a:srgbClr val="791C21"/>
        </a:folHlink>
      </a:clrScheme>
      <a:clrMap bg1="lt1" tx1="dk1" bg2="lt2" tx2="dk2" accent1="accent1" accent2="accent2" accent3="accent3" accent4="accent4" accent5="accent5" accent6="accent6" hlink="hlink" folHlink="folHlink"/>
    </a:extraClrScheme>
    <a:extraClrScheme>
      <a:clrScheme name="Modèle par défaut 15">
        <a:dk1>
          <a:srgbClr val="4B555F"/>
        </a:dk1>
        <a:lt1>
          <a:srgbClr val="FFFFFF"/>
        </a:lt1>
        <a:dk2>
          <a:srgbClr val="000000"/>
        </a:dk2>
        <a:lt2>
          <a:srgbClr val="C5C3C3"/>
        </a:lt2>
        <a:accent1>
          <a:srgbClr val="C30028"/>
        </a:accent1>
        <a:accent2>
          <a:srgbClr val="0093D5"/>
        </a:accent2>
        <a:accent3>
          <a:srgbClr val="FFFFFF"/>
        </a:accent3>
        <a:accent4>
          <a:srgbClr val="3F4750"/>
        </a:accent4>
        <a:accent5>
          <a:srgbClr val="DEAAAC"/>
        </a:accent5>
        <a:accent6>
          <a:srgbClr val="0085C1"/>
        </a:accent6>
        <a:hlink>
          <a:srgbClr val="F29400"/>
        </a:hlink>
        <a:folHlink>
          <a:srgbClr val="D6859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Theme_Sagemcom_Volute_Blue_fond_blanc_16-9_EN</Template>
  <TotalTime>174</TotalTime>
  <Words>1019</Words>
  <Application>Microsoft Office PowerPoint</Application>
  <PresentationFormat>On-screen Show (16:9)</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Alstom</vt:lpstr>
      <vt:lpstr>Arial</vt:lpstr>
      <vt:lpstr>Times</vt:lpstr>
      <vt:lpstr>Times New Roman</vt:lpstr>
      <vt:lpstr>Theme Sagemcom Volute Bleue fond blanc 16-9_FR</vt:lpstr>
      <vt:lpstr>CheckPoint1: Web Fundamentals</vt:lpstr>
      <vt:lpstr>What is the World Wide Web (Web)?</vt:lpstr>
      <vt:lpstr>How does the Web works?</vt:lpstr>
      <vt:lpstr>How does the Web works?</vt:lpstr>
      <vt:lpstr>How does the Web works?</vt:lpstr>
      <vt:lpstr>How does the Web works?</vt:lpstr>
      <vt:lpstr>What do you need to be a Web developer?</vt:lpstr>
      <vt:lpstr>How to improve web developer skills?</vt:lpstr>
      <vt:lpstr>What’s the role of a web developer?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Taleb</dc:creator>
  <cp:lastModifiedBy>Safwan Taleb</cp:lastModifiedBy>
  <cp:revision>29</cp:revision>
  <dcterms:created xsi:type="dcterms:W3CDTF">2021-01-28T14:40:25Z</dcterms:created>
  <dcterms:modified xsi:type="dcterms:W3CDTF">2021-01-28T17:38:54Z</dcterms:modified>
</cp:coreProperties>
</file>