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XB Tabriz Bold Italics" charset="1" panose="02000803080000090003"/>
      <p:regular r:id="rId20"/>
    </p:embeddedFont>
    <p:embeddedFont>
      <p:font typeface="Antonio Bold" charset="1" panose="02000803000000000000"/>
      <p:regular r:id="rId21"/>
    </p:embeddedFont>
    <p:embeddedFont>
      <p:font typeface="Arimo Bold" charset="1" panose="020B0704020202020204"/>
      <p:regular r:id="rId22"/>
    </p:embeddedFont>
    <p:embeddedFont>
      <p:font typeface="Poppins" charset="1" panose="00000500000000000000"/>
      <p:regular r:id="rId23"/>
    </p:embeddedFont>
    <p:embeddedFont>
      <p:font typeface="Arimo" charset="1" panose="020B0604020202020204"/>
      <p:regular r:id="rId24"/>
    </p:embeddedFont>
    <p:embeddedFont>
      <p:font typeface="Poppins Bold" charset="1" panose="00000800000000000000"/>
      <p:regular r:id="rId25"/>
    </p:embeddedFont>
    <p:embeddedFont>
      <p:font typeface="Canva Sans Bold" charset="1" panose="020B0803030501040103"/>
      <p:regular r:id="rId26"/>
    </p:embeddedFont>
    <p:embeddedFont>
      <p:font typeface="Adam Script"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png" Type="http://schemas.openxmlformats.org/officeDocument/2006/relationships/image"/><Relationship Id="rId4" Target="../media/image1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https://www.mdpi.com/2313-433X/6/6/39" TargetMode="External" Type="http://schemas.openxmlformats.org/officeDocument/2006/relationships/hyperlink"/><Relationship Id="rId6" Target="https://www.mdpi.com/2313-433X/6/6/39" TargetMode="External" Type="http://schemas.openxmlformats.org/officeDocument/2006/relationships/hyperlink"/><Relationship Id="rId7" Target="https://ieeexplore.ieee.org/abstract/document/8391453" TargetMode="External" Type="http://schemas.openxmlformats.org/officeDocument/2006/relationships/hyperlink"/><Relationship Id="rId8" Target="https://www.mdpi.com/2075-4426/11/2/61"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604949" y="7252350"/>
            <a:ext cx="7520001" cy="322638"/>
            <a:chOff x="0" y="0"/>
            <a:chExt cx="1980576" cy="84975"/>
          </a:xfrm>
        </p:grpSpPr>
        <p:sp>
          <p:nvSpPr>
            <p:cNvPr name="Freeform 3" id="3"/>
            <p:cNvSpPr/>
            <p:nvPr/>
          </p:nvSpPr>
          <p:spPr>
            <a:xfrm flipH="false" flipV="false" rot="0">
              <a:off x="0" y="0"/>
              <a:ext cx="1980576" cy="84975"/>
            </a:xfrm>
            <a:custGeom>
              <a:avLst/>
              <a:gdLst/>
              <a:ahLst/>
              <a:cxnLst/>
              <a:rect r="r" b="b" t="t" l="l"/>
              <a:pathLst>
                <a:path h="84975" w="1980576">
                  <a:moveTo>
                    <a:pt x="42487" y="0"/>
                  </a:moveTo>
                  <a:lnTo>
                    <a:pt x="1938089" y="0"/>
                  </a:lnTo>
                  <a:cubicBezTo>
                    <a:pt x="1949357" y="0"/>
                    <a:pt x="1960164" y="4476"/>
                    <a:pt x="1968132" y="12444"/>
                  </a:cubicBezTo>
                  <a:cubicBezTo>
                    <a:pt x="1976100" y="20412"/>
                    <a:pt x="1980576" y="31219"/>
                    <a:pt x="1980576" y="42487"/>
                  </a:cubicBezTo>
                  <a:lnTo>
                    <a:pt x="1980576" y="42487"/>
                  </a:lnTo>
                  <a:cubicBezTo>
                    <a:pt x="1980576" y="65952"/>
                    <a:pt x="1961554" y="84975"/>
                    <a:pt x="1938089" y="84975"/>
                  </a:cubicBezTo>
                  <a:lnTo>
                    <a:pt x="42487" y="84975"/>
                  </a:lnTo>
                  <a:cubicBezTo>
                    <a:pt x="19022" y="84975"/>
                    <a:pt x="0" y="65952"/>
                    <a:pt x="0" y="42487"/>
                  </a:cubicBezTo>
                  <a:lnTo>
                    <a:pt x="0" y="42487"/>
                  </a:lnTo>
                  <a:cubicBezTo>
                    <a:pt x="0" y="19022"/>
                    <a:pt x="19022" y="0"/>
                    <a:pt x="42487" y="0"/>
                  </a:cubicBezTo>
                  <a:close/>
                </a:path>
              </a:pathLst>
            </a:custGeom>
            <a:solidFill>
              <a:srgbClr val="EFA2D4"/>
            </a:solidFill>
          </p:spPr>
        </p:sp>
        <p:sp>
          <p:nvSpPr>
            <p:cNvPr name="TextBox 4" id="4"/>
            <p:cNvSpPr txBox="true"/>
            <p:nvPr/>
          </p:nvSpPr>
          <p:spPr>
            <a:xfrm>
              <a:off x="0" y="-28575"/>
              <a:ext cx="1980576" cy="11355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419000" y="2300112"/>
            <a:ext cx="5113557" cy="5113557"/>
          </a:xfrm>
          <a:custGeom>
            <a:avLst/>
            <a:gdLst/>
            <a:ahLst/>
            <a:cxnLst/>
            <a:rect r="r" b="b" t="t" l="l"/>
            <a:pathLst>
              <a:path h="5113557" w="5113557">
                <a:moveTo>
                  <a:pt x="0" y="0"/>
                </a:moveTo>
                <a:lnTo>
                  <a:pt x="5113556" y="0"/>
                </a:lnTo>
                <a:lnTo>
                  <a:pt x="5113556" y="5113557"/>
                </a:lnTo>
                <a:lnTo>
                  <a:pt x="0" y="5113557"/>
                </a:lnTo>
                <a:lnTo>
                  <a:pt x="0" y="0"/>
                </a:lnTo>
                <a:close/>
              </a:path>
            </a:pathLst>
          </a:custGeom>
          <a:blipFill>
            <a:blip r:embed="rId2"/>
            <a:stretch>
              <a:fillRect l="0" t="0" r="0" b="0"/>
            </a:stretch>
          </a:blipFill>
        </p:spPr>
      </p:sp>
      <p:sp>
        <p:nvSpPr>
          <p:cNvPr name="TextBox 6" id="6"/>
          <p:cNvSpPr txBox="true"/>
          <p:nvPr/>
        </p:nvSpPr>
        <p:spPr>
          <a:xfrm rot="0">
            <a:off x="1152653" y="3158574"/>
            <a:ext cx="8424593" cy="4920609"/>
          </a:xfrm>
          <a:prstGeom prst="rect">
            <a:avLst/>
          </a:prstGeom>
        </p:spPr>
        <p:txBody>
          <a:bodyPr anchor="t" rtlCol="false" tIns="0" lIns="0" bIns="0" rIns="0">
            <a:spAutoFit/>
          </a:bodyPr>
          <a:lstStyle/>
          <a:p>
            <a:pPr algn="l">
              <a:lnSpc>
                <a:spcPts val="9629"/>
              </a:lnSpc>
            </a:pPr>
            <a:r>
              <a:rPr lang="en-US" b="true" sz="8999" i="true">
                <a:solidFill>
                  <a:srgbClr val="000000"/>
                </a:solidFill>
                <a:latin typeface="XB Tabriz Bold Italics"/>
                <a:ea typeface="XB Tabriz Bold Italics"/>
                <a:cs typeface="XB Tabriz Bold Italics"/>
                <a:sym typeface="XB Tabriz Bold Italics"/>
              </a:rPr>
              <a:t>BREAST CANCER CLASSIFIER</a:t>
            </a:r>
          </a:p>
          <a:p>
            <a:pPr algn="l">
              <a:lnSpc>
                <a:spcPts val="962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85374" y="3684310"/>
            <a:ext cx="10020501" cy="2946955"/>
          </a:xfrm>
          <a:prstGeom prst="rect">
            <a:avLst/>
          </a:prstGeom>
        </p:spPr>
        <p:txBody>
          <a:bodyPr anchor="t" rtlCol="false" tIns="0" lIns="0" bIns="0" rIns="0">
            <a:spAutoFit/>
          </a:bodyPr>
          <a:lstStyle/>
          <a:p>
            <a:pPr algn="l">
              <a:lnSpc>
                <a:spcPts val="4606"/>
              </a:lnSpc>
            </a:pPr>
            <a:r>
              <a:rPr lang="en-US" sz="4304" b="true">
                <a:solidFill>
                  <a:srgbClr val="FF66C4"/>
                </a:solidFill>
                <a:latin typeface="Arimo Bold"/>
                <a:ea typeface="Arimo Bold"/>
                <a:cs typeface="Arimo Bold"/>
                <a:sym typeface="Arimo Bold"/>
              </a:rPr>
              <a:t>5-Prediction:</a:t>
            </a:r>
          </a:p>
          <a:p>
            <a:pPr algn="l">
              <a:lnSpc>
                <a:spcPts val="4606"/>
              </a:lnSpc>
            </a:pPr>
            <a:r>
              <a:rPr lang="en-US" sz="4304" b="true">
                <a:solidFill>
                  <a:srgbClr val="000000"/>
                </a:solidFill>
                <a:latin typeface="Arimo Bold"/>
                <a:ea typeface="Arimo Bold"/>
                <a:cs typeface="Arimo Bold"/>
                <a:sym typeface="Arimo Bold"/>
              </a:rPr>
              <a:t> We tested the three models on data from one patient from each class and all three models made correct predictions.</a:t>
            </a:r>
          </a:p>
        </p:txBody>
      </p:sp>
    </p:spTree>
  </p:cSld>
  <p:clrMapOvr>
    <a:masterClrMapping/>
  </p:clrMapOvr>
  <p:transition spd="slow">
    <p:cover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8263151" cy="11111844"/>
            <a:chOff x="0" y="0"/>
            <a:chExt cx="2176303" cy="2926576"/>
          </a:xfrm>
        </p:grpSpPr>
        <p:sp>
          <p:nvSpPr>
            <p:cNvPr name="Freeform 3" id="3"/>
            <p:cNvSpPr/>
            <p:nvPr/>
          </p:nvSpPr>
          <p:spPr>
            <a:xfrm flipH="false" flipV="false" rot="0">
              <a:off x="0" y="0"/>
              <a:ext cx="2176303" cy="2926576"/>
            </a:xfrm>
            <a:custGeom>
              <a:avLst/>
              <a:gdLst/>
              <a:ahLst/>
              <a:cxnLst/>
              <a:rect r="r" b="b" t="t" l="l"/>
              <a:pathLst>
                <a:path h="2926576" w="2176303">
                  <a:moveTo>
                    <a:pt x="93692" y="0"/>
                  </a:moveTo>
                  <a:lnTo>
                    <a:pt x="2082611" y="0"/>
                  </a:lnTo>
                  <a:cubicBezTo>
                    <a:pt x="2107460" y="0"/>
                    <a:pt x="2131291" y="9871"/>
                    <a:pt x="2148861" y="27442"/>
                  </a:cubicBezTo>
                  <a:cubicBezTo>
                    <a:pt x="2166432" y="45012"/>
                    <a:pt x="2176303" y="68843"/>
                    <a:pt x="2176303" y="93692"/>
                  </a:cubicBezTo>
                  <a:lnTo>
                    <a:pt x="2176303" y="2832884"/>
                  </a:lnTo>
                  <a:cubicBezTo>
                    <a:pt x="2176303" y="2884629"/>
                    <a:pt x="2134356" y="2926576"/>
                    <a:pt x="2082611" y="2926576"/>
                  </a:cubicBezTo>
                  <a:lnTo>
                    <a:pt x="93692" y="2926576"/>
                  </a:lnTo>
                  <a:cubicBezTo>
                    <a:pt x="41947" y="2926576"/>
                    <a:pt x="0" y="2884629"/>
                    <a:pt x="0" y="2832884"/>
                  </a:cubicBezTo>
                  <a:lnTo>
                    <a:pt x="0" y="93692"/>
                  </a:lnTo>
                  <a:cubicBezTo>
                    <a:pt x="0" y="41947"/>
                    <a:pt x="41947" y="0"/>
                    <a:pt x="93692" y="0"/>
                  </a:cubicBezTo>
                  <a:close/>
                </a:path>
              </a:pathLst>
            </a:custGeom>
            <a:solidFill>
              <a:srgbClr val="EFA2D4"/>
            </a:solidFill>
          </p:spPr>
        </p:sp>
        <p:sp>
          <p:nvSpPr>
            <p:cNvPr name="TextBox 4" id="4"/>
            <p:cNvSpPr txBox="true"/>
            <p:nvPr/>
          </p:nvSpPr>
          <p:spPr>
            <a:xfrm>
              <a:off x="0" y="-38100"/>
              <a:ext cx="2176303"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82"/>
            <a:ext cx="4826394" cy="47625"/>
            <a:chOff x="0" y="0"/>
            <a:chExt cx="1271149" cy="12543"/>
          </a:xfrm>
        </p:grpSpPr>
        <p:sp>
          <p:nvSpPr>
            <p:cNvPr name="Freeform 6" id="6"/>
            <p:cNvSpPr/>
            <p:nvPr/>
          </p:nvSpPr>
          <p:spPr>
            <a:xfrm flipH="false" flipV="false" rot="0">
              <a:off x="0" y="0"/>
              <a:ext cx="1271149" cy="12543"/>
            </a:xfrm>
            <a:custGeom>
              <a:avLst/>
              <a:gdLst/>
              <a:ahLst/>
              <a:cxnLst/>
              <a:rect r="r" b="b" t="t" l="l"/>
              <a:pathLst>
                <a:path h="12543" w="1271149">
                  <a:moveTo>
                    <a:pt x="6272" y="0"/>
                  </a:moveTo>
                  <a:lnTo>
                    <a:pt x="1264878" y="0"/>
                  </a:lnTo>
                  <a:cubicBezTo>
                    <a:pt x="1266541" y="0"/>
                    <a:pt x="1268136" y="661"/>
                    <a:pt x="1269312" y="1837"/>
                  </a:cubicBezTo>
                  <a:cubicBezTo>
                    <a:pt x="1270488" y="3013"/>
                    <a:pt x="1271149" y="4608"/>
                    <a:pt x="1271149" y="6272"/>
                  </a:cubicBezTo>
                  <a:lnTo>
                    <a:pt x="1271149" y="6272"/>
                  </a:lnTo>
                  <a:cubicBezTo>
                    <a:pt x="1271149" y="7935"/>
                    <a:pt x="1270488" y="9530"/>
                    <a:pt x="1269312" y="10706"/>
                  </a:cubicBezTo>
                  <a:cubicBezTo>
                    <a:pt x="1268136" y="11882"/>
                    <a:pt x="1266541" y="12543"/>
                    <a:pt x="1264878"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CDEEFB"/>
            </a:solidFill>
          </p:spPr>
        </p:sp>
        <p:sp>
          <p:nvSpPr>
            <p:cNvPr name="TextBox 7" id="7"/>
            <p:cNvSpPr txBox="true"/>
            <p:nvPr/>
          </p:nvSpPr>
          <p:spPr>
            <a:xfrm>
              <a:off x="0" y="-38100"/>
              <a:ext cx="1271149" cy="506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407618" y="3210619"/>
            <a:ext cx="4068559" cy="5484577"/>
          </a:xfrm>
          <a:custGeom>
            <a:avLst/>
            <a:gdLst/>
            <a:ahLst/>
            <a:cxnLst/>
            <a:rect r="r" b="b" t="t" l="l"/>
            <a:pathLst>
              <a:path h="5484577" w="4068559">
                <a:moveTo>
                  <a:pt x="0" y="0"/>
                </a:moveTo>
                <a:lnTo>
                  <a:pt x="4068559" y="0"/>
                </a:lnTo>
                <a:lnTo>
                  <a:pt x="4068559" y="5484577"/>
                </a:lnTo>
                <a:lnTo>
                  <a:pt x="0" y="54845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graphicFrame>
        <p:nvGraphicFramePr>
          <p:cNvPr name="Table 10" id="10"/>
          <p:cNvGraphicFramePr>
            <a:graphicFrameLocks noGrp="true"/>
          </p:cNvGraphicFramePr>
          <p:nvPr/>
        </p:nvGraphicFramePr>
        <p:xfrm>
          <a:off x="7571358" y="2807850"/>
          <a:ext cx="10469652" cy="7142214"/>
        </p:xfrm>
        <a:graphic>
          <a:graphicData uri="http://schemas.openxmlformats.org/drawingml/2006/table">
            <a:tbl>
              <a:tblPr/>
              <a:tblGrid>
                <a:gridCol w="2622983"/>
                <a:gridCol w="2615556"/>
                <a:gridCol w="2615556"/>
                <a:gridCol w="2615556"/>
              </a:tblGrid>
              <a:tr h="1905036">
                <a:tc>
                  <a:txBody>
                    <a:bodyPr anchor="t" rtlCol="false"/>
                    <a:lstStyle/>
                    <a:p>
                      <a:pPr algn="ctr">
                        <a:lnSpc>
                          <a:spcPts val="2380"/>
                        </a:lnSpc>
                        <a:defRPr/>
                      </a:pP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c>
                  <a:txBody>
                    <a:bodyPr anchor="t" rtlCol="false"/>
                    <a:lstStyle/>
                    <a:p>
                      <a:pPr algn="ctr">
                        <a:lnSpc>
                          <a:spcPts val="3220"/>
                        </a:lnSpc>
                        <a:defRPr/>
                      </a:pPr>
                      <a:r>
                        <a:rPr lang="en-US" sz="2300" b="true">
                          <a:solidFill>
                            <a:srgbClr val="000000"/>
                          </a:solidFill>
                          <a:latin typeface="Poppins Bold"/>
                          <a:ea typeface="Poppins Bold"/>
                          <a:cs typeface="Poppins Bold"/>
                          <a:sym typeface="Poppins Bold"/>
                        </a:rPr>
                        <a:t>test accuracy</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c>
                  <a:txBody>
                    <a:bodyPr anchor="t" rtlCol="false"/>
                    <a:lstStyle/>
                    <a:p>
                      <a:pPr algn="ctr">
                        <a:lnSpc>
                          <a:spcPts val="3220"/>
                        </a:lnSpc>
                        <a:defRPr/>
                      </a:pPr>
                      <a:r>
                        <a:rPr lang="en-US" sz="2300" b="true">
                          <a:solidFill>
                            <a:srgbClr val="000000"/>
                          </a:solidFill>
                          <a:latin typeface="Poppins Bold"/>
                          <a:ea typeface="Poppins Bold"/>
                          <a:cs typeface="Poppins Bold"/>
                          <a:sym typeface="Poppins Bold"/>
                        </a:rPr>
                        <a:t>cross validation score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c>
                  <a:txBody>
                    <a:bodyPr anchor="t" rtlCol="false"/>
                    <a:lstStyle/>
                    <a:p>
                      <a:pPr algn="ctr">
                        <a:lnSpc>
                          <a:spcPts val="3220"/>
                        </a:lnSpc>
                        <a:defRPr/>
                      </a:pPr>
                      <a:r>
                        <a:rPr lang="en-US" sz="2300" b="true">
                          <a:solidFill>
                            <a:srgbClr val="000000"/>
                          </a:solidFill>
                          <a:latin typeface="Poppins Bold"/>
                          <a:ea typeface="Poppins Bold"/>
                          <a:cs typeface="Poppins Bold"/>
                          <a:sym typeface="Poppins Bold"/>
                        </a:rPr>
                        <a:t>f1-score</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EFA2D4"/>
                    </a:solidFill>
                  </a:tcPr>
                </a:tc>
              </a:tr>
              <a:tr h="1666071">
                <a:tc>
                  <a:txBody>
                    <a:bodyPr anchor="t" rtlCol="false"/>
                    <a:lstStyle/>
                    <a:p>
                      <a:pPr algn="ctr">
                        <a:lnSpc>
                          <a:spcPts val="3220"/>
                        </a:lnSpc>
                        <a:defRPr/>
                      </a:pPr>
                      <a:r>
                        <a:rPr lang="en-US" sz="2300">
                          <a:solidFill>
                            <a:srgbClr val="000000"/>
                          </a:solidFill>
                          <a:latin typeface="Poppins"/>
                          <a:ea typeface="Poppins"/>
                          <a:cs typeface="Poppins"/>
                          <a:sym typeface="Poppins"/>
                        </a:rPr>
                        <a:t>Logistic regression </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DDFF2"/>
                    </a:solidFill>
                  </a:tcPr>
                </a:tc>
                <a:tc>
                  <a:txBody>
                    <a:bodyPr anchor="t" rtlCol="false"/>
                    <a:lstStyle/>
                    <a:p>
                      <a:pPr algn="ctr">
                        <a:lnSpc>
                          <a:spcPts val="3779"/>
                        </a:lnSpc>
                        <a:defRPr/>
                      </a:pPr>
                      <a:r>
                        <a:rPr lang="en-US" sz="2699">
                          <a:solidFill>
                            <a:srgbClr val="000000"/>
                          </a:solidFill>
                          <a:latin typeface="Poppins"/>
                          <a:ea typeface="Poppins"/>
                          <a:cs typeface="Poppins"/>
                          <a:sym typeface="Poppins"/>
                        </a:rPr>
                        <a:t>98.5%</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96.3%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r>
              <a:tr h="1905036">
                <a:tc>
                  <a:txBody>
                    <a:bodyPr anchor="t" rtlCol="false"/>
                    <a:lstStyle/>
                    <a:p>
                      <a:pPr algn="ctr">
                        <a:lnSpc>
                          <a:spcPts val="3220"/>
                        </a:lnSpc>
                        <a:defRPr/>
                      </a:pPr>
                      <a:r>
                        <a:rPr lang="en-US" sz="2300">
                          <a:solidFill>
                            <a:srgbClr val="000000"/>
                          </a:solidFill>
                          <a:latin typeface="Poppins"/>
                          <a:ea typeface="Poppins"/>
                          <a:cs typeface="Poppins"/>
                          <a:sym typeface="Poppins"/>
                        </a:rPr>
                        <a:t>Random Forest</a:t>
                      </a:r>
                      <a:endParaRPr lang="en-US" sz="1100"/>
                    </a:p>
                    <a:p>
                      <a:pPr algn="ctr">
                        <a:lnSpc>
                          <a:spcPts val="3220"/>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DDFF2"/>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97.0%</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96.9%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r>
              <a:tr h="1666071">
                <a:tc>
                  <a:txBody>
                    <a:bodyPr anchor="t" rtlCol="false"/>
                    <a:lstStyle/>
                    <a:p>
                      <a:pPr algn="ctr">
                        <a:lnSpc>
                          <a:spcPts val="3220"/>
                        </a:lnSpc>
                        <a:defRPr/>
                      </a:pPr>
                      <a:r>
                        <a:rPr lang="en-US" sz="2300">
                          <a:solidFill>
                            <a:srgbClr val="000000"/>
                          </a:solidFill>
                          <a:latin typeface="Poppins"/>
                          <a:ea typeface="Poppins"/>
                          <a:cs typeface="Poppins"/>
                          <a:sym typeface="Poppins"/>
                        </a:rPr>
                        <a:t>Naive Bayes</a:t>
                      </a:r>
                      <a:endParaRPr lang="en-US" sz="1100"/>
                    </a:p>
                    <a:p>
                      <a:pPr algn="ctr">
                        <a:lnSpc>
                          <a:spcPts val="3220"/>
                        </a:lnSpc>
                      </a:pPr>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DDFF2"/>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97.8%</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Poppins"/>
                          <a:ea typeface="Poppins"/>
                          <a:cs typeface="Poppins"/>
                          <a:sym typeface="Poppins"/>
                        </a:rPr>
                        <a:t>96.3%</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c>
                  <a:txBody>
                    <a:bodyPr anchor="t" rtlCol="false"/>
                    <a:lstStyle/>
                    <a:p>
                      <a:pPr algn="ctr">
                        <a:lnSpc>
                          <a:spcPts val="3779"/>
                        </a:lnSpc>
                        <a:defRPr/>
                      </a:pPr>
                      <a:r>
                        <a:rPr lang="en-US" sz="2700">
                          <a:solidFill>
                            <a:srgbClr val="000000"/>
                          </a:solidFill>
                          <a:latin typeface="Arimo"/>
                          <a:ea typeface="Arimo"/>
                          <a:cs typeface="Arimo"/>
                          <a:sym typeface="Arimo"/>
                        </a:rPr>
                        <a:t>96.9%</a:t>
                      </a:r>
                      <a:endParaRPr lang="en-US" sz="1100"/>
                    </a:p>
                  </a:txBody>
                  <a:tcPr marL="190500" marR="190500" marT="190500" marB="19050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4F2F3"/>
                    </a:solidFill>
                  </a:tcPr>
                </a:tc>
              </a:tr>
            </a:tbl>
          </a:graphicData>
        </a:graphic>
      </p:graphicFrame>
      <p:sp>
        <p:nvSpPr>
          <p:cNvPr name="TextBox 11" id="11"/>
          <p:cNvSpPr txBox="true"/>
          <p:nvPr/>
        </p:nvSpPr>
        <p:spPr>
          <a:xfrm rot="0">
            <a:off x="1191726" y="1320586"/>
            <a:ext cx="2737407" cy="927102"/>
          </a:xfrm>
          <a:prstGeom prst="rect">
            <a:avLst/>
          </a:prstGeom>
        </p:spPr>
        <p:txBody>
          <a:bodyPr anchor="t" rtlCol="false" tIns="0" lIns="0" bIns="0" rIns="0">
            <a:spAutoFit/>
          </a:bodyPr>
          <a:lstStyle/>
          <a:p>
            <a:pPr algn="ctr">
              <a:lnSpc>
                <a:spcPts val="7699"/>
              </a:lnSpc>
              <a:spcBef>
                <a:spcPct val="0"/>
              </a:spcBef>
            </a:pPr>
            <a:r>
              <a:rPr lang="en-US" b="true" sz="5499">
                <a:solidFill>
                  <a:srgbClr val="000000"/>
                </a:solidFill>
                <a:latin typeface="Canva Sans Bold"/>
                <a:ea typeface="Canva Sans Bold"/>
                <a:cs typeface="Canva Sans Bold"/>
                <a:sym typeface="Canva Sans Bold"/>
              </a:rPr>
              <a:t>Results</a:t>
            </a:r>
          </a:p>
        </p:txBody>
      </p:sp>
    </p:spTree>
  </p:cSld>
  <p:clrMapOvr>
    <a:masterClrMapping/>
  </p:clrMapOvr>
  <p:transition spd="slow">
    <p:cover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803071"/>
            <a:ext cx="13625853" cy="11090071"/>
            <a:chOff x="0" y="0"/>
            <a:chExt cx="3588702" cy="2920842"/>
          </a:xfrm>
        </p:grpSpPr>
        <p:sp>
          <p:nvSpPr>
            <p:cNvPr name="Freeform 3" id="3"/>
            <p:cNvSpPr/>
            <p:nvPr/>
          </p:nvSpPr>
          <p:spPr>
            <a:xfrm flipH="false" flipV="false" rot="0">
              <a:off x="0" y="0"/>
              <a:ext cx="3588702" cy="2920842"/>
            </a:xfrm>
            <a:custGeom>
              <a:avLst/>
              <a:gdLst/>
              <a:ahLst/>
              <a:cxnLst/>
              <a:rect r="r" b="b" t="t" l="l"/>
              <a:pathLst>
                <a:path h="2920842" w="3588702">
                  <a:moveTo>
                    <a:pt x="56818" y="0"/>
                  </a:moveTo>
                  <a:lnTo>
                    <a:pt x="3531884" y="0"/>
                  </a:lnTo>
                  <a:cubicBezTo>
                    <a:pt x="3563264" y="0"/>
                    <a:pt x="3588702" y="25438"/>
                    <a:pt x="3588702" y="56818"/>
                  </a:cubicBezTo>
                  <a:lnTo>
                    <a:pt x="3588702" y="2864024"/>
                  </a:lnTo>
                  <a:cubicBezTo>
                    <a:pt x="3588702" y="2879093"/>
                    <a:pt x="3582716" y="2893545"/>
                    <a:pt x="3572060" y="2904200"/>
                  </a:cubicBezTo>
                  <a:cubicBezTo>
                    <a:pt x="3561405" y="2914856"/>
                    <a:pt x="3546953" y="2920842"/>
                    <a:pt x="3531884" y="2920842"/>
                  </a:cubicBezTo>
                  <a:lnTo>
                    <a:pt x="56818" y="2920842"/>
                  </a:lnTo>
                  <a:cubicBezTo>
                    <a:pt x="25438" y="2920842"/>
                    <a:pt x="0" y="2895404"/>
                    <a:pt x="0" y="2864024"/>
                  </a:cubicBezTo>
                  <a:lnTo>
                    <a:pt x="0" y="56818"/>
                  </a:lnTo>
                  <a:cubicBezTo>
                    <a:pt x="0" y="41749"/>
                    <a:pt x="5986" y="27297"/>
                    <a:pt x="16642" y="16642"/>
                  </a:cubicBezTo>
                  <a:cubicBezTo>
                    <a:pt x="27297" y="5986"/>
                    <a:pt x="41749" y="0"/>
                    <a:pt x="56818" y="0"/>
                  </a:cubicBezTo>
                  <a:close/>
                </a:path>
              </a:pathLst>
            </a:custGeom>
            <a:solidFill>
              <a:srgbClr val="000000"/>
            </a:solidFill>
          </p:spPr>
        </p:sp>
        <p:sp>
          <p:nvSpPr>
            <p:cNvPr name="TextBox 4" id="4"/>
            <p:cNvSpPr txBox="true"/>
            <p:nvPr/>
          </p:nvSpPr>
          <p:spPr>
            <a:xfrm>
              <a:off x="0" y="-38100"/>
              <a:ext cx="3588702" cy="295894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82"/>
            <a:ext cx="5501478" cy="47625"/>
            <a:chOff x="0" y="0"/>
            <a:chExt cx="1448949" cy="12543"/>
          </a:xfrm>
        </p:grpSpPr>
        <p:sp>
          <p:nvSpPr>
            <p:cNvPr name="Freeform 6" id="6"/>
            <p:cNvSpPr/>
            <p:nvPr/>
          </p:nvSpPr>
          <p:spPr>
            <a:xfrm flipH="false" flipV="false" rot="0">
              <a:off x="0" y="0"/>
              <a:ext cx="1448949" cy="12543"/>
            </a:xfrm>
            <a:custGeom>
              <a:avLst/>
              <a:gdLst/>
              <a:ahLst/>
              <a:cxnLst/>
              <a:rect r="r" b="b" t="t" l="l"/>
              <a:pathLst>
                <a:path h="12543" w="1448949">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CDEEFB"/>
            </a:solidFill>
          </p:spPr>
        </p:sp>
        <p:sp>
          <p:nvSpPr>
            <p:cNvPr name="TextBox 7" id="7"/>
            <p:cNvSpPr txBox="true"/>
            <p:nvPr/>
          </p:nvSpPr>
          <p:spPr>
            <a:xfrm>
              <a:off x="0" y="-38100"/>
              <a:ext cx="1448949" cy="506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1443681" y="2001469"/>
            <a:ext cx="7268699" cy="7057246"/>
          </a:xfrm>
          <a:custGeom>
            <a:avLst/>
            <a:gdLst/>
            <a:ahLst/>
            <a:cxnLst/>
            <a:rect r="r" b="b" t="t" l="l"/>
            <a:pathLst>
              <a:path h="7057246" w="7268699">
                <a:moveTo>
                  <a:pt x="0" y="0"/>
                </a:moveTo>
                <a:lnTo>
                  <a:pt x="7268698" y="0"/>
                </a:lnTo>
                <a:lnTo>
                  <a:pt x="7268698" y="7057246"/>
                </a:lnTo>
                <a:lnTo>
                  <a:pt x="0" y="70572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5647366" cy="1122680"/>
          </a:xfrm>
          <a:prstGeom prst="rect">
            <a:avLst/>
          </a:prstGeom>
        </p:spPr>
        <p:txBody>
          <a:bodyPr anchor="t" rtlCol="false" tIns="0" lIns="0" bIns="0" rIns="0">
            <a:spAutoFit/>
          </a:bodyPr>
          <a:lstStyle/>
          <a:p>
            <a:pPr algn="l">
              <a:lnSpc>
                <a:spcPts val="8560"/>
              </a:lnSpc>
            </a:pPr>
            <a:r>
              <a:rPr lang="en-US" sz="8000" b="true">
                <a:solidFill>
                  <a:srgbClr val="F4F2F3"/>
                </a:solidFill>
                <a:latin typeface="Antonio Bold"/>
                <a:ea typeface="Antonio Bold"/>
                <a:cs typeface="Antonio Bold"/>
                <a:sym typeface="Antonio Bold"/>
              </a:rPr>
              <a:t>Conclusions</a:t>
            </a:r>
          </a:p>
        </p:txBody>
      </p:sp>
      <p:sp>
        <p:nvSpPr>
          <p:cNvPr name="TextBox 11" id="11"/>
          <p:cNvSpPr txBox="true"/>
          <p:nvPr/>
        </p:nvSpPr>
        <p:spPr>
          <a:xfrm rot="0">
            <a:off x="423722" y="3105831"/>
            <a:ext cx="10713883" cy="6152469"/>
          </a:xfrm>
          <a:prstGeom prst="rect">
            <a:avLst/>
          </a:prstGeom>
        </p:spPr>
        <p:txBody>
          <a:bodyPr anchor="t" rtlCol="false" tIns="0" lIns="0" bIns="0" rIns="0">
            <a:spAutoFit/>
          </a:bodyPr>
          <a:lstStyle/>
          <a:p>
            <a:pPr algn="just">
              <a:lnSpc>
                <a:spcPts val="4224"/>
              </a:lnSpc>
            </a:pPr>
            <a:r>
              <a:rPr lang="en-US" b="true" sz="3017">
                <a:solidFill>
                  <a:srgbClr val="EFA2D4"/>
                </a:solidFill>
                <a:latin typeface="Poppins Bold"/>
                <a:ea typeface="Poppins Bold"/>
                <a:cs typeface="Poppins Bold"/>
                <a:sym typeface="Poppins Bold"/>
              </a:rPr>
              <a:t>1-Effectiveness:</a:t>
            </a:r>
            <a:r>
              <a:rPr lang="en-US" sz="3017">
                <a:solidFill>
                  <a:srgbClr val="F4F2F3"/>
                </a:solidFill>
                <a:latin typeface="Poppins"/>
                <a:ea typeface="Poppins"/>
                <a:cs typeface="Poppins"/>
                <a:sym typeface="Poppins"/>
              </a:rPr>
              <a:t> The model provides a reliable and accurate solution for breast cancer diagnosis.</a:t>
            </a:r>
          </a:p>
          <a:p>
            <a:pPr algn="just">
              <a:lnSpc>
                <a:spcPts val="4224"/>
              </a:lnSpc>
            </a:pPr>
            <a:r>
              <a:rPr lang="en-US" sz="3017">
                <a:solidFill>
                  <a:srgbClr val="EFA2D4"/>
                </a:solidFill>
                <a:latin typeface="Poppins"/>
                <a:ea typeface="Poppins"/>
                <a:cs typeface="Poppins"/>
                <a:sym typeface="Poppins"/>
              </a:rPr>
              <a:t>2-</a:t>
            </a:r>
            <a:r>
              <a:rPr lang="en-US" b="true" sz="3017">
                <a:solidFill>
                  <a:srgbClr val="EFA2D4"/>
                </a:solidFill>
                <a:latin typeface="Poppins Bold"/>
                <a:ea typeface="Poppins Bold"/>
                <a:cs typeface="Poppins Bold"/>
                <a:sym typeface="Poppins Bold"/>
              </a:rPr>
              <a:t>Practicality:</a:t>
            </a:r>
            <a:r>
              <a:rPr lang="en-US" sz="3017">
                <a:solidFill>
                  <a:srgbClr val="F4F2F3"/>
                </a:solidFill>
                <a:latin typeface="Poppins"/>
                <a:ea typeface="Poppins"/>
                <a:cs typeface="Poppins"/>
                <a:sym typeface="Poppins"/>
              </a:rPr>
              <a:t> By reducing reliance on manual analysis, it speeds up the diagnostic process while maintaining precision.</a:t>
            </a:r>
          </a:p>
          <a:p>
            <a:pPr algn="just">
              <a:lnSpc>
                <a:spcPts val="4224"/>
              </a:lnSpc>
            </a:pPr>
            <a:r>
              <a:rPr lang="en-US" sz="3017">
                <a:solidFill>
                  <a:srgbClr val="EFA2D4"/>
                </a:solidFill>
                <a:latin typeface="Poppins"/>
                <a:ea typeface="Poppins"/>
                <a:cs typeface="Poppins"/>
                <a:sym typeface="Poppins"/>
              </a:rPr>
              <a:t>3-</a:t>
            </a:r>
            <a:r>
              <a:rPr lang="en-US" b="true" sz="3017">
                <a:solidFill>
                  <a:srgbClr val="EFA2D4"/>
                </a:solidFill>
                <a:latin typeface="Poppins Bold"/>
                <a:ea typeface="Poppins Bold"/>
                <a:cs typeface="Poppins Bold"/>
                <a:sym typeface="Poppins Bold"/>
              </a:rPr>
              <a:t>Future Directions:</a:t>
            </a:r>
          </a:p>
          <a:p>
            <a:pPr algn="just" marL="603167" indent="-301583" lvl="1">
              <a:lnSpc>
                <a:spcPts val="3911"/>
              </a:lnSpc>
              <a:buFont typeface="Arial"/>
              <a:buChar char="•"/>
            </a:pPr>
            <a:r>
              <a:rPr lang="en-US" sz="2793">
                <a:solidFill>
                  <a:srgbClr val="F4F2F3"/>
                </a:solidFill>
                <a:latin typeface="Poppins"/>
                <a:ea typeface="Poppins"/>
                <a:cs typeface="Poppins"/>
                <a:sym typeface="Poppins"/>
              </a:rPr>
              <a:t>Incorporate additional datasets from diverse populations to enhance generalizability.</a:t>
            </a:r>
          </a:p>
          <a:p>
            <a:pPr algn="just" marL="603167" indent="-301583" lvl="1">
              <a:lnSpc>
                <a:spcPts val="3911"/>
              </a:lnSpc>
              <a:buFont typeface="Arial"/>
              <a:buChar char="•"/>
            </a:pPr>
            <a:r>
              <a:rPr lang="en-US" sz="2793">
                <a:solidFill>
                  <a:srgbClr val="F4F2F3"/>
                </a:solidFill>
                <a:latin typeface="Poppins"/>
                <a:ea typeface="Poppins"/>
                <a:cs typeface="Poppins"/>
                <a:sym typeface="Poppins"/>
              </a:rPr>
              <a:t>Explore advanced ensemble techniques or deep learning for further improvements.</a:t>
            </a:r>
          </a:p>
          <a:p>
            <a:pPr algn="just" marL="603167" indent="-301583" lvl="1">
              <a:lnSpc>
                <a:spcPts val="3911"/>
              </a:lnSpc>
              <a:buFont typeface="Arial"/>
              <a:buChar char="•"/>
            </a:pPr>
            <a:r>
              <a:rPr lang="en-US" sz="2793">
                <a:solidFill>
                  <a:srgbClr val="F4F2F3"/>
                </a:solidFill>
                <a:latin typeface="Poppins"/>
                <a:ea typeface="Poppins"/>
                <a:cs typeface="Poppins"/>
                <a:sym typeface="Poppins"/>
              </a:rPr>
              <a:t>Develop a user-friendly application to integrate the model into clinical workflows.</a:t>
            </a:r>
          </a:p>
        </p:txBody>
      </p:sp>
    </p:spTree>
  </p:cSld>
  <p:clrMapOvr>
    <a:masterClrMapping/>
  </p:clrMapOvr>
  <p:transition spd="slow">
    <p:cover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6471276" y="2381663"/>
            <a:ext cx="5347714" cy="65013"/>
            <a:chOff x="0" y="0"/>
            <a:chExt cx="1408451" cy="17123"/>
          </a:xfrm>
        </p:grpSpPr>
        <p:sp>
          <p:nvSpPr>
            <p:cNvPr name="Freeform 3" id="3"/>
            <p:cNvSpPr/>
            <p:nvPr/>
          </p:nvSpPr>
          <p:spPr>
            <a:xfrm flipH="false" flipV="false" rot="0">
              <a:off x="0" y="0"/>
              <a:ext cx="1408451" cy="17123"/>
            </a:xfrm>
            <a:custGeom>
              <a:avLst/>
              <a:gdLst/>
              <a:ahLst/>
              <a:cxnLst/>
              <a:rect r="r" b="b" t="t" l="l"/>
              <a:pathLst>
                <a:path h="17123" w="1408451">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000000"/>
            </a:solidFill>
          </p:spPr>
        </p:sp>
        <p:sp>
          <p:nvSpPr>
            <p:cNvPr name="TextBox 4" id="4"/>
            <p:cNvSpPr txBox="true"/>
            <p:nvPr/>
          </p:nvSpPr>
          <p:spPr>
            <a:xfrm>
              <a:off x="0" y="-38100"/>
              <a:ext cx="1408451" cy="55223"/>
            </a:xfrm>
            <a:prstGeom prst="rect">
              <a:avLst/>
            </a:prstGeom>
          </p:spPr>
          <p:txBody>
            <a:bodyPr anchor="ctr" rtlCol="false" tIns="50800" lIns="50800" bIns="50800" rIns="50800"/>
            <a:lstStyle/>
            <a:p>
              <a:pPr algn="ctr">
                <a:lnSpc>
                  <a:spcPts val="2659"/>
                </a:lnSpc>
              </a:pPr>
            </a:p>
          </p:txBody>
        </p:sp>
      </p:grpSp>
      <p:grpSp>
        <p:nvGrpSpPr>
          <p:cNvPr name="Group 5" id="5"/>
          <p:cNvGrpSpPr>
            <a:grpSpLocks noChangeAspect="true"/>
          </p:cNvGrpSpPr>
          <p:nvPr/>
        </p:nvGrpSpPr>
        <p:grpSpPr>
          <a:xfrm rot="0">
            <a:off x="9940227" y="3092944"/>
            <a:ext cx="3757525" cy="3742848"/>
            <a:chOff x="0" y="0"/>
            <a:chExt cx="6502400" cy="6477000"/>
          </a:xfrm>
        </p:grpSpPr>
        <p:sp>
          <p:nvSpPr>
            <p:cNvPr name="Freeform 6" id="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2"/>
              <a:stretch>
                <a:fillRect l="223" t="0" r="223" b="0"/>
              </a:stretch>
            </a:blipFill>
          </p:spPr>
        </p:sp>
        <p:sp>
          <p:nvSpPr>
            <p:cNvPr name="Freeform 7" id="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3"/>
            <a:stretch>
              <a:fillRect l="0" t="0" r="0" b="0"/>
            </a:stretch>
          </a:blipFill>
        </p:spPr>
      </p:sp>
      <p:grpSp>
        <p:nvGrpSpPr>
          <p:cNvPr name="Group 9" id="9"/>
          <p:cNvGrpSpPr>
            <a:grpSpLocks noChangeAspect="true"/>
          </p:cNvGrpSpPr>
          <p:nvPr/>
        </p:nvGrpSpPr>
        <p:grpSpPr>
          <a:xfrm rot="0">
            <a:off x="4592513" y="3092944"/>
            <a:ext cx="3757525" cy="3742848"/>
            <a:chOff x="0" y="0"/>
            <a:chExt cx="6502400" cy="6477000"/>
          </a:xfrm>
        </p:grpSpPr>
        <p:sp>
          <p:nvSpPr>
            <p:cNvPr name="Freeform 10" id="10"/>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223" t="0" r="223" b="0"/>
              </a:stretch>
            </a:blipFill>
          </p:spPr>
        </p:sp>
        <p:sp>
          <p:nvSpPr>
            <p:cNvPr name="Freeform 11" id="11"/>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000000"/>
            </a:solidFill>
          </p:spPr>
        </p:sp>
      </p:grpSp>
      <p:sp>
        <p:nvSpPr>
          <p:cNvPr name="TextBox 12" id="12"/>
          <p:cNvSpPr txBox="true"/>
          <p:nvPr/>
        </p:nvSpPr>
        <p:spPr>
          <a:xfrm rot="0">
            <a:off x="5361441" y="1123950"/>
            <a:ext cx="7565119" cy="1122680"/>
          </a:xfrm>
          <a:prstGeom prst="rect">
            <a:avLst/>
          </a:prstGeom>
        </p:spPr>
        <p:txBody>
          <a:bodyPr anchor="t" rtlCol="false" tIns="0" lIns="0" bIns="0" rIns="0">
            <a:spAutoFit/>
          </a:bodyPr>
          <a:lstStyle/>
          <a:p>
            <a:pPr algn="ctr">
              <a:lnSpc>
                <a:spcPts val="8560"/>
              </a:lnSpc>
            </a:pPr>
            <a:r>
              <a:rPr lang="en-US" b="true" sz="8000">
                <a:solidFill>
                  <a:srgbClr val="EFA2D4"/>
                </a:solidFill>
                <a:latin typeface="Antonio Bold"/>
                <a:ea typeface="Antonio Bold"/>
                <a:cs typeface="Antonio Bold"/>
                <a:sym typeface="Antonio Bold"/>
              </a:rPr>
              <a:t>Team Members</a:t>
            </a:r>
          </a:p>
        </p:txBody>
      </p:sp>
      <p:sp>
        <p:nvSpPr>
          <p:cNvPr name="TextBox 13" id="13"/>
          <p:cNvSpPr txBox="true"/>
          <p:nvPr/>
        </p:nvSpPr>
        <p:spPr>
          <a:xfrm rot="0">
            <a:off x="9760694" y="7007121"/>
            <a:ext cx="4116592" cy="1219073"/>
          </a:xfrm>
          <a:prstGeom prst="rect">
            <a:avLst/>
          </a:prstGeom>
        </p:spPr>
        <p:txBody>
          <a:bodyPr anchor="t" rtlCol="false" tIns="0" lIns="0" bIns="0" rIns="0">
            <a:spAutoFit/>
          </a:bodyPr>
          <a:lstStyle/>
          <a:p>
            <a:pPr algn="ctr">
              <a:lnSpc>
                <a:spcPts val="4732"/>
              </a:lnSpc>
            </a:pPr>
            <a:r>
              <a:rPr lang="en-US" b="true" sz="3380">
                <a:solidFill>
                  <a:srgbClr val="EFA2D4"/>
                </a:solidFill>
                <a:latin typeface="Poppins Bold"/>
                <a:ea typeface="Poppins Bold"/>
                <a:cs typeface="Poppins Bold"/>
                <a:sym typeface="Poppins Bold"/>
              </a:rPr>
              <a:t>Sara Atef Othman Mohammed</a:t>
            </a:r>
          </a:p>
        </p:txBody>
      </p:sp>
      <p:sp>
        <p:nvSpPr>
          <p:cNvPr name="TextBox 14" id="14"/>
          <p:cNvSpPr txBox="true"/>
          <p:nvPr/>
        </p:nvSpPr>
        <p:spPr>
          <a:xfrm rot="0">
            <a:off x="4545242" y="7013866"/>
            <a:ext cx="3852068" cy="1212328"/>
          </a:xfrm>
          <a:prstGeom prst="rect">
            <a:avLst/>
          </a:prstGeom>
        </p:spPr>
        <p:txBody>
          <a:bodyPr anchor="t" rtlCol="false" tIns="0" lIns="0" bIns="0" rIns="0">
            <a:spAutoFit/>
          </a:bodyPr>
          <a:lstStyle/>
          <a:p>
            <a:pPr algn="ctr">
              <a:lnSpc>
                <a:spcPts val="4736"/>
              </a:lnSpc>
            </a:pPr>
            <a:r>
              <a:rPr lang="en-US" b="true" sz="3383">
                <a:solidFill>
                  <a:srgbClr val="EFA2D4"/>
                </a:solidFill>
                <a:latin typeface="Poppins Bold"/>
                <a:ea typeface="Poppins Bold"/>
                <a:cs typeface="Poppins Bold"/>
                <a:sym typeface="Poppins Bold"/>
              </a:rPr>
              <a:t>Safia Nashaat Ali Mohammed</a:t>
            </a:r>
          </a:p>
        </p:txBody>
      </p:sp>
      <p:sp>
        <p:nvSpPr>
          <p:cNvPr name="TextBox 15" id="15"/>
          <p:cNvSpPr txBox="true"/>
          <p:nvPr/>
        </p:nvSpPr>
        <p:spPr>
          <a:xfrm rot="0">
            <a:off x="4374429" y="8413794"/>
            <a:ext cx="4193694" cy="619098"/>
          </a:xfrm>
          <a:prstGeom prst="rect">
            <a:avLst/>
          </a:prstGeom>
        </p:spPr>
        <p:txBody>
          <a:bodyPr anchor="t" rtlCol="false" tIns="0" lIns="0" bIns="0" rIns="0">
            <a:spAutoFit/>
          </a:bodyPr>
          <a:lstStyle/>
          <a:p>
            <a:pPr algn="ctr">
              <a:lnSpc>
                <a:spcPts val="4841"/>
              </a:lnSpc>
            </a:pPr>
            <a:r>
              <a:rPr lang="en-US" b="true" sz="3457">
                <a:solidFill>
                  <a:srgbClr val="48B1E0"/>
                </a:solidFill>
                <a:latin typeface="Poppins Bold"/>
                <a:ea typeface="Poppins Bold"/>
                <a:cs typeface="Poppins Bold"/>
                <a:sym typeface="Poppins Bold"/>
              </a:rPr>
              <a:t>Sec 4</a:t>
            </a:r>
          </a:p>
        </p:txBody>
      </p:sp>
      <p:sp>
        <p:nvSpPr>
          <p:cNvPr name="TextBox 16" id="16"/>
          <p:cNvSpPr txBox="true"/>
          <p:nvPr/>
        </p:nvSpPr>
        <p:spPr>
          <a:xfrm rot="0">
            <a:off x="9722143" y="8413794"/>
            <a:ext cx="4193694" cy="619098"/>
          </a:xfrm>
          <a:prstGeom prst="rect">
            <a:avLst/>
          </a:prstGeom>
        </p:spPr>
        <p:txBody>
          <a:bodyPr anchor="t" rtlCol="false" tIns="0" lIns="0" bIns="0" rIns="0">
            <a:spAutoFit/>
          </a:bodyPr>
          <a:lstStyle/>
          <a:p>
            <a:pPr algn="ctr">
              <a:lnSpc>
                <a:spcPts val="4841"/>
              </a:lnSpc>
            </a:pPr>
            <a:r>
              <a:rPr lang="en-US" b="true" sz="3457">
                <a:solidFill>
                  <a:srgbClr val="48B1E0"/>
                </a:solidFill>
                <a:latin typeface="Poppins Bold"/>
                <a:ea typeface="Poppins Bold"/>
                <a:cs typeface="Poppins Bold"/>
                <a:sym typeface="Poppins Bold"/>
              </a:rPr>
              <a:t>Sec 3</a:t>
            </a:r>
          </a:p>
        </p:txBody>
      </p:sp>
    </p:spTree>
  </p:cSld>
  <p:clrMapOvr>
    <a:masterClrMapping/>
  </p:clrMapOvr>
  <p:transition spd="slow">
    <p:cover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sp>
        <p:nvSpPr>
          <p:cNvPr name="Freeform 2" id="2"/>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Freeform 3" id="3"/>
          <p:cNvSpPr/>
          <p:nvPr/>
        </p:nvSpPr>
        <p:spPr>
          <a:xfrm flipH="false" flipV="false" rot="0">
            <a:off x="7442176" y="4770795"/>
            <a:ext cx="3403648" cy="4856144"/>
          </a:xfrm>
          <a:custGeom>
            <a:avLst/>
            <a:gdLst/>
            <a:ahLst/>
            <a:cxnLst/>
            <a:rect r="r" b="b" t="t" l="l"/>
            <a:pathLst>
              <a:path h="4856144" w="3403648">
                <a:moveTo>
                  <a:pt x="0" y="0"/>
                </a:moveTo>
                <a:lnTo>
                  <a:pt x="3403648" y="0"/>
                </a:lnTo>
                <a:lnTo>
                  <a:pt x="3403648" y="4856144"/>
                </a:lnTo>
                <a:lnTo>
                  <a:pt x="0" y="48561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151469" y="1465160"/>
            <a:ext cx="12316337" cy="3305635"/>
          </a:xfrm>
          <a:prstGeom prst="rect">
            <a:avLst/>
          </a:prstGeom>
        </p:spPr>
        <p:txBody>
          <a:bodyPr anchor="t" rtlCol="false" tIns="0" lIns="0" bIns="0" rIns="0">
            <a:spAutoFit/>
          </a:bodyPr>
          <a:lstStyle/>
          <a:p>
            <a:pPr algn="ctr">
              <a:lnSpc>
                <a:spcPts val="26965"/>
              </a:lnSpc>
              <a:spcBef>
                <a:spcPct val="0"/>
              </a:spcBef>
            </a:pPr>
            <a:r>
              <a:rPr lang="en-US" sz="19261">
                <a:solidFill>
                  <a:srgbClr val="EFA2D4"/>
                </a:solidFill>
                <a:latin typeface="Adam Script"/>
                <a:ea typeface="Adam Script"/>
                <a:cs typeface="Adam Script"/>
                <a:sym typeface="Adam Script"/>
              </a:rPr>
              <a:t>Thank you...</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4F2F3"/>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93497" y="1461053"/>
            <a:ext cx="4600931" cy="6895129"/>
          </a:xfrm>
          <a:custGeom>
            <a:avLst/>
            <a:gdLst/>
            <a:ahLst/>
            <a:cxnLst/>
            <a:rect r="r" b="b" t="t" l="l"/>
            <a:pathLst>
              <a:path h="6895129" w="4600931">
                <a:moveTo>
                  <a:pt x="0" y="0"/>
                </a:moveTo>
                <a:lnTo>
                  <a:pt x="4600931" y="0"/>
                </a:lnTo>
                <a:lnTo>
                  <a:pt x="4600931" y="6895128"/>
                </a:lnTo>
                <a:lnTo>
                  <a:pt x="0" y="6895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2451282"/>
            <a:ext cx="3315185" cy="47625"/>
            <a:chOff x="0" y="0"/>
            <a:chExt cx="873135" cy="12543"/>
          </a:xfrm>
        </p:grpSpPr>
        <p:sp>
          <p:nvSpPr>
            <p:cNvPr name="Freeform 7" id="7"/>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CDEEFB"/>
            </a:solidFill>
          </p:spPr>
        </p:sp>
        <p:sp>
          <p:nvSpPr>
            <p:cNvPr name="TextBox 8" id="8"/>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3602323" cy="1122680"/>
          </a:xfrm>
          <a:prstGeom prst="rect">
            <a:avLst/>
          </a:prstGeom>
        </p:spPr>
        <p:txBody>
          <a:bodyPr anchor="t" rtlCol="false" tIns="0" lIns="0" bIns="0" rIns="0">
            <a:spAutoFit/>
          </a:bodyPr>
          <a:lstStyle/>
          <a:p>
            <a:pPr algn="l">
              <a:lnSpc>
                <a:spcPts val="8560"/>
              </a:lnSpc>
            </a:pPr>
            <a:r>
              <a:rPr lang="en-US" b="true" sz="8000">
                <a:solidFill>
                  <a:srgbClr val="EFA2D4"/>
                </a:solidFill>
                <a:latin typeface="Antonio Bold"/>
                <a:ea typeface="Antonio Bold"/>
                <a:cs typeface="Antonio Bold"/>
                <a:sym typeface="Antonio Bold"/>
              </a:rPr>
              <a:t>AGENDA</a:t>
            </a:r>
          </a:p>
        </p:txBody>
      </p:sp>
      <p:sp>
        <p:nvSpPr>
          <p:cNvPr name="TextBox 11" id="11"/>
          <p:cNvSpPr txBox="true"/>
          <p:nvPr/>
        </p:nvSpPr>
        <p:spPr>
          <a:xfrm rot="0">
            <a:off x="1028700" y="2611822"/>
            <a:ext cx="9012307" cy="7170894"/>
          </a:xfrm>
          <a:prstGeom prst="rect">
            <a:avLst/>
          </a:prstGeom>
        </p:spPr>
        <p:txBody>
          <a:bodyPr anchor="t" rtlCol="false" tIns="0" lIns="0" bIns="0" rIns="0">
            <a:spAutoFit/>
          </a:bodyPr>
          <a:lstStyle/>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Introduction</a:t>
            </a:r>
          </a:p>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Problem Statement </a:t>
            </a:r>
          </a:p>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Related Work</a:t>
            </a:r>
          </a:p>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Proposed Methodology </a:t>
            </a:r>
          </a:p>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Results </a:t>
            </a:r>
          </a:p>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Conclusions</a:t>
            </a:r>
          </a:p>
          <a:p>
            <a:pPr algn="l" marL="838990" indent="-419495" lvl="1">
              <a:lnSpc>
                <a:spcPts val="8199"/>
              </a:lnSpc>
              <a:buFont typeface="Arial"/>
              <a:buChar char="•"/>
            </a:pPr>
            <a:r>
              <a:rPr lang="en-US" b="true" sz="3886">
                <a:solidFill>
                  <a:srgbClr val="000000"/>
                </a:solidFill>
                <a:latin typeface="Arimo Bold"/>
                <a:ea typeface="Arimo Bold"/>
                <a:cs typeface="Arimo Bold"/>
                <a:sym typeface="Arimo Bold"/>
              </a:rPr>
              <a:t>Team members</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460647" y="-412422"/>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00000"/>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17"/>
            <a:ext cx="4530458" cy="47690"/>
            <a:chOff x="0" y="0"/>
            <a:chExt cx="1193207" cy="12560"/>
          </a:xfrm>
        </p:grpSpPr>
        <p:sp>
          <p:nvSpPr>
            <p:cNvPr name="Freeform 6" id="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CDEEFB"/>
            </a:solidFill>
          </p:spPr>
        </p:sp>
        <p:sp>
          <p:nvSpPr>
            <p:cNvPr name="TextBox 7" id="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096060" y="3117199"/>
            <a:ext cx="4598369" cy="5595360"/>
          </a:xfrm>
          <a:custGeom>
            <a:avLst/>
            <a:gdLst/>
            <a:ahLst/>
            <a:cxnLst/>
            <a:rect r="r" b="b" t="t" l="l"/>
            <a:pathLst>
              <a:path h="5595360" w="4598369">
                <a:moveTo>
                  <a:pt x="0" y="0"/>
                </a:moveTo>
                <a:lnTo>
                  <a:pt x="4598368" y="0"/>
                </a:lnTo>
                <a:lnTo>
                  <a:pt x="4598368" y="5595360"/>
                </a:lnTo>
                <a:lnTo>
                  <a:pt x="0" y="55953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5511530" cy="1122680"/>
          </a:xfrm>
          <a:prstGeom prst="rect">
            <a:avLst/>
          </a:prstGeom>
        </p:spPr>
        <p:txBody>
          <a:bodyPr anchor="t" rtlCol="false" tIns="0" lIns="0" bIns="0" rIns="0">
            <a:spAutoFit/>
          </a:bodyPr>
          <a:lstStyle/>
          <a:p>
            <a:pPr algn="l">
              <a:lnSpc>
                <a:spcPts val="8560"/>
              </a:lnSpc>
            </a:pPr>
            <a:r>
              <a:rPr lang="en-US" b="true" sz="8000">
                <a:solidFill>
                  <a:srgbClr val="F4F2F3"/>
                </a:solidFill>
                <a:latin typeface="Antonio Bold"/>
                <a:ea typeface="Antonio Bold"/>
                <a:cs typeface="Antonio Bold"/>
                <a:sym typeface="Antonio Bold"/>
              </a:rPr>
              <a:t>INTRODUCTION</a:t>
            </a:r>
          </a:p>
        </p:txBody>
      </p:sp>
      <p:sp>
        <p:nvSpPr>
          <p:cNvPr name="TextBox 11" id="11"/>
          <p:cNvSpPr txBox="true"/>
          <p:nvPr/>
        </p:nvSpPr>
        <p:spPr>
          <a:xfrm rot="0">
            <a:off x="507485" y="3021949"/>
            <a:ext cx="10972083" cy="4404019"/>
          </a:xfrm>
          <a:prstGeom prst="rect">
            <a:avLst/>
          </a:prstGeom>
        </p:spPr>
        <p:txBody>
          <a:bodyPr anchor="t" rtlCol="false" tIns="0" lIns="0" bIns="0" rIns="0">
            <a:spAutoFit/>
          </a:bodyPr>
          <a:lstStyle/>
          <a:p>
            <a:pPr algn="just">
              <a:lnSpc>
                <a:spcPts val="4381"/>
              </a:lnSpc>
            </a:pPr>
            <a:r>
              <a:rPr lang="en-US" sz="3129">
                <a:solidFill>
                  <a:srgbClr val="F4F2F3"/>
                </a:solidFill>
                <a:latin typeface="Poppins"/>
                <a:ea typeface="Poppins"/>
                <a:cs typeface="Poppins"/>
                <a:sym typeface="Poppins"/>
              </a:rPr>
              <a:t>Breast cancer is a type of cancer that begins in the cells of the breast. It is the most common cancer among women globally. While the exact cause is not always clear, factors like genetics, lifestyle, and age can increase the risk. Early detection and prompt treatment are key to improving survival rates, making the role of advanced diagnostic tools even more important.</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5400000">
            <a:off x="2548219" y="-2629634"/>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FDDFF2"/>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2451217"/>
            <a:ext cx="4530458" cy="47690"/>
            <a:chOff x="0" y="0"/>
            <a:chExt cx="1193207" cy="12560"/>
          </a:xfrm>
        </p:grpSpPr>
        <p:sp>
          <p:nvSpPr>
            <p:cNvPr name="Freeform 6" id="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CDEEFB"/>
            </a:solidFill>
          </p:spPr>
        </p:sp>
        <p:sp>
          <p:nvSpPr>
            <p:cNvPr name="TextBox 7" id="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305816" y="1942524"/>
            <a:ext cx="4725804" cy="6401952"/>
          </a:xfrm>
          <a:custGeom>
            <a:avLst/>
            <a:gdLst/>
            <a:ahLst/>
            <a:cxnLst/>
            <a:rect r="r" b="b" t="t" l="l"/>
            <a:pathLst>
              <a:path h="6401952" w="4725804">
                <a:moveTo>
                  <a:pt x="0" y="0"/>
                </a:moveTo>
                <a:lnTo>
                  <a:pt x="4725805" y="0"/>
                </a:lnTo>
                <a:lnTo>
                  <a:pt x="4725805" y="6401952"/>
                </a:lnTo>
                <a:lnTo>
                  <a:pt x="0" y="64019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1201251" y="1123950"/>
            <a:ext cx="8179026" cy="1122680"/>
          </a:xfrm>
          <a:prstGeom prst="rect">
            <a:avLst/>
          </a:prstGeom>
        </p:spPr>
        <p:txBody>
          <a:bodyPr anchor="t" rtlCol="false" tIns="0" lIns="0" bIns="0" rIns="0">
            <a:spAutoFit/>
          </a:bodyPr>
          <a:lstStyle/>
          <a:p>
            <a:pPr algn="l">
              <a:lnSpc>
                <a:spcPts val="8560"/>
              </a:lnSpc>
            </a:pPr>
            <a:r>
              <a:rPr lang="en-US" sz="8000" b="true">
                <a:solidFill>
                  <a:srgbClr val="004AAD"/>
                </a:solidFill>
                <a:latin typeface="Antonio Bold"/>
                <a:ea typeface="Antonio Bold"/>
                <a:cs typeface="Antonio Bold"/>
                <a:sym typeface="Antonio Bold"/>
              </a:rPr>
              <a:t>Problem Statement</a:t>
            </a:r>
            <a:r>
              <a:rPr lang="en-US" sz="8000" b="true">
                <a:solidFill>
                  <a:srgbClr val="004AAD"/>
                </a:solidFill>
                <a:latin typeface="Antonio Bold"/>
                <a:ea typeface="Antonio Bold"/>
                <a:cs typeface="Antonio Bold"/>
                <a:sym typeface="Antonio Bold"/>
              </a:rPr>
              <a:t> </a:t>
            </a:r>
          </a:p>
        </p:txBody>
      </p:sp>
      <p:sp>
        <p:nvSpPr>
          <p:cNvPr name="TextBox 11" id="11"/>
          <p:cNvSpPr txBox="true"/>
          <p:nvPr/>
        </p:nvSpPr>
        <p:spPr>
          <a:xfrm rot="0">
            <a:off x="538752" y="2811147"/>
            <a:ext cx="10666242" cy="6676905"/>
          </a:xfrm>
          <a:prstGeom prst="rect">
            <a:avLst/>
          </a:prstGeom>
        </p:spPr>
        <p:txBody>
          <a:bodyPr anchor="t" rtlCol="false" tIns="0" lIns="0" bIns="0" rIns="0">
            <a:spAutoFit/>
          </a:bodyPr>
          <a:lstStyle/>
          <a:p>
            <a:pPr algn="just">
              <a:lnSpc>
                <a:spcPts val="4486"/>
              </a:lnSpc>
            </a:pPr>
            <a:r>
              <a:rPr lang="en-US" sz="3204">
                <a:solidFill>
                  <a:srgbClr val="1E2021"/>
                </a:solidFill>
                <a:latin typeface="Arimo"/>
                <a:ea typeface="Arimo"/>
                <a:cs typeface="Arimo"/>
                <a:sym typeface="Arimo"/>
              </a:rPr>
              <a:t>Breast cancer is a leading cause of death among women, accounting for a significant number of cancer-related fatalities annually. Early detection significantly improves patient outcomes by enabling timely interventions. However, current diagnostic processes, which heavily rely on manual evaluation of cell characteristics, are prone to subjectivity and human error. This project aims to create a machine learning-based model that can accurately classify tumors as malignant or benign based on their characteristics, thereby assisting medical professionals in making faster and more reliable diagnoses.</a:t>
            </a:r>
          </a:p>
          <a:p>
            <a:pPr algn="just">
              <a:lnSpc>
                <a:spcPts val="3926"/>
              </a:lnSpc>
            </a:pP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8A7F85"/>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920067" y="2451282"/>
            <a:ext cx="3348708" cy="47625"/>
            <a:chOff x="0" y="0"/>
            <a:chExt cx="881964" cy="12543"/>
          </a:xfrm>
        </p:grpSpPr>
        <p:sp>
          <p:nvSpPr>
            <p:cNvPr name="Freeform 6" id="6"/>
            <p:cNvSpPr/>
            <p:nvPr/>
          </p:nvSpPr>
          <p:spPr>
            <a:xfrm flipH="false" flipV="false" rot="0">
              <a:off x="0" y="0"/>
              <a:ext cx="881964" cy="12543"/>
            </a:xfrm>
            <a:custGeom>
              <a:avLst/>
              <a:gdLst/>
              <a:ahLst/>
              <a:cxnLst/>
              <a:rect r="r" b="b" t="t" l="l"/>
              <a:pathLst>
                <a:path h="12543" w="881964">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8A7F85"/>
            </a:solidFill>
          </p:spPr>
        </p:sp>
        <p:sp>
          <p:nvSpPr>
            <p:cNvPr name="TextBox 7" id="7"/>
            <p:cNvSpPr txBox="true"/>
            <p:nvPr/>
          </p:nvSpPr>
          <p:spPr>
            <a:xfrm>
              <a:off x="0" y="-38100"/>
              <a:ext cx="881964" cy="5064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265490" y="1070638"/>
            <a:ext cx="4058689" cy="7200900"/>
          </a:xfrm>
          <a:custGeom>
            <a:avLst/>
            <a:gdLst/>
            <a:ahLst/>
            <a:cxnLst/>
            <a:rect r="r" b="b" t="t" l="l"/>
            <a:pathLst>
              <a:path h="7200900" w="4058689">
                <a:moveTo>
                  <a:pt x="0" y="0"/>
                </a:moveTo>
                <a:lnTo>
                  <a:pt x="4058689" y="0"/>
                </a:lnTo>
                <a:lnTo>
                  <a:pt x="4058689"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4"/>
            <a:stretch>
              <a:fillRect l="0" t="0" r="0" b="0"/>
            </a:stretch>
          </a:blipFill>
        </p:spPr>
      </p:sp>
      <p:sp>
        <p:nvSpPr>
          <p:cNvPr name="TextBox 10" id="10"/>
          <p:cNvSpPr txBox="true"/>
          <p:nvPr/>
        </p:nvSpPr>
        <p:spPr>
          <a:xfrm rot="0">
            <a:off x="8092619" y="1123950"/>
            <a:ext cx="5967097" cy="1122680"/>
          </a:xfrm>
          <a:prstGeom prst="rect">
            <a:avLst/>
          </a:prstGeom>
        </p:spPr>
        <p:txBody>
          <a:bodyPr anchor="t" rtlCol="false" tIns="0" lIns="0" bIns="0" rIns="0">
            <a:spAutoFit/>
          </a:bodyPr>
          <a:lstStyle/>
          <a:p>
            <a:pPr algn="l">
              <a:lnSpc>
                <a:spcPts val="8560"/>
              </a:lnSpc>
            </a:pPr>
            <a:r>
              <a:rPr lang="en-US" sz="8000" b="true">
                <a:solidFill>
                  <a:srgbClr val="EFA2D4"/>
                </a:solidFill>
                <a:latin typeface="Antonio Bold"/>
                <a:ea typeface="Antonio Bold"/>
                <a:cs typeface="Antonio Bold"/>
                <a:sym typeface="Antonio Bold"/>
              </a:rPr>
              <a:t>Related Work</a:t>
            </a:r>
          </a:p>
        </p:txBody>
      </p:sp>
      <p:sp>
        <p:nvSpPr>
          <p:cNvPr name="TextBox 11" id="11"/>
          <p:cNvSpPr txBox="true"/>
          <p:nvPr/>
        </p:nvSpPr>
        <p:spPr>
          <a:xfrm rot="0">
            <a:off x="7756751" y="3348422"/>
            <a:ext cx="9937677" cy="4712916"/>
          </a:xfrm>
          <a:prstGeom prst="rect">
            <a:avLst/>
          </a:prstGeom>
        </p:spPr>
        <p:txBody>
          <a:bodyPr anchor="t" rtlCol="false" tIns="0" lIns="0" bIns="0" rIns="0">
            <a:spAutoFit/>
          </a:bodyPr>
          <a:lstStyle/>
          <a:p>
            <a:pPr algn="just" marL="806694" indent="-403347" lvl="1">
              <a:lnSpc>
                <a:spcPts val="5567"/>
              </a:lnSpc>
              <a:buAutoNum type="arabicPeriod" startAt="1"/>
            </a:pPr>
            <a:r>
              <a:rPr lang="en-US" sz="3736" u="none">
                <a:solidFill>
                  <a:srgbClr val="004AAD"/>
                </a:solidFill>
                <a:latin typeface="Poppins"/>
                <a:ea typeface="Poppins"/>
                <a:cs typeface="Poppins"/>
                <a:sym typeface="Poppins"/>
                <a:hlinkClick r:id="rId5" tooltip="https://www.mdpi.com/2313-433X/6/6/39"/>
              </a:rPr>
              <a:t>h</a:t>
            </a:r>
            <a:r>
              <a:rPr lang="en-US" sz="3736" u="sng">
                <a:solidFill>
                  <a:srgbClr val="004AAD"/>
                </a:solidFill>
                <a:latin typeface="Poppins"/>
                <a:ea typeface="Poppins"/>
                <a:cs typeface="Poppins"/>
                <a:sym typeface="Poppins"/>
                <a:hlinkClick r:id="rId6" tooltip="https://www.mdpi.com/2313-433X/6/6/39"/>
              </a:rPr>
              <a:t>ttps://www.mdpi.com/2313-433X/6/6/39</a:t>
            </a:r>
          </a:p>
          <a:p>
            <a:pPr algn="just" marL="806694" indent="-403347" lvl="1">
              <a:lnSpc>
                <a:spcPts val="5230"/>
              </a:lnSpc>
              <a:buAutoNum type="arabicPeriod" startAt="1"/>
            </a:pPr>
            <a:r>
              <a:rPr lang="en-US" sz="3736" u="sng">
                <a:solidFill>
                  <a:srgbClr val="004AAD"/>
                </a:solidFill>
                <a:latin typeface="Poppins"/>
                <a:ea typeface="Poppins"/>
                <a:cs typeface="Poppins"/>
                <a:sym typeface="Poppins"/>
                <a:hlinkClick r:id="rId7" tooltip="https://ieeexplore.ieee.org/abstract/document/8391453"/>
              </a:rPr>
              <a:t>https://ieeexplore.ieee.org/abstract/document/8391453</a:t>
            </a:r>
          </a:p>
          <a:p>
            <a:pPr algn="just" marL="806694" indent="-403347" lvl="1">
              <a:lnSpc>
                <a:spcPts val="5230"/>
              </a:lnSpc>
              <a:buAutoNum type="arabicPeriod" startAt="1"/>
            </a:pPr>
            <a:r>
              <a:rPr lang="en-US" sz="3736" u="sng">
                <a:solidFill>
                  <a:srgbClr val="004AAD"/>
                </a:solidFill>
                <a:latin typeface="Poppins"/>
                <a:ea typeface="Poppins"/>
                <a:cs typeface="Poppins"/>
                <a:sym typeface="Poppins"/>
                <a:hlinkClick r:id="rId8" tooltip="https://www.mdpi.com/2075-4426/11/2/61"/>
              </a:rPr>
              <a:t>https://www.mdpi.com/2075-4426/11/2/61</a:t>
            </a:r>
          </a:p>
          <a:p>
            <a:pPr algn="just">
              <a:lnSpc>
                <a:spcPts val="5230"/>
              </a:lnSpc>
            </a:pP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47274" y="3586048"/>
            <a:ext cx="10788794" cy="4310716"/>
          </a:xfrm>
          <a:prstGeom prst="rect">
            <a:avLst/>
          </a:prstGeom>
        </p:spPr>
        <p:txBody>
          <a:bodyPr anchor="t" rtlCol="false" tIns="0" lIns="0" bIns="0" rIns="0">
            <a:spAutoFit/>
          </a:bodyPr>
          <a:lstStyle/>
          <a:p>
            <a:pPr algn="l">
              <a:lnSpc>
                <a:spcPts val="4325"/>
              </a:lnSpc>
            </a:pPr>
            <a:r>
              <a:rPr lang="en-US" sz="4042" b="true">
                <a:solidFill>
                  <a:srgbClr val="FF66C4"/>
                </a:solidFill>
                <a:latin typeface="Arimo Bold"/>
                <a:ea typeface="Arimo Bold"/>
                <a:cs typeface="Arimo Bold"/>
                <a:sym typeface="Arimo Bold"/>
              </a:rPr>
              <a:t>1- Dataset Overview:</a:t>
            </a:r>
          </a:p>
          <a:p>
            <a:pPr algn="l" marL="872708" indent="-436354" lvl="1">
              <a:lnSpc>
                <a:spcPts val="4325"/>
              </a:lnSpc>
              <a:buFont typeface="Arial"/>
              <a:buChar char="•"/>
            </a:pPr>
            <a:r>
              <a:rPr lang="en-US" b="true" sz="4042">
                <a:solidFill>
                  <a:srgbClr val="000000"/>
                </a:solidFill>
                <a:latin typeface="Arimo Bold"/>
                <a:ea typeface="Arimo Bold"/>
                <a:cs typeface="Arimo Bold"/>
                <a:sym typeface="Arimo Bold"/>
              </a:rPr>
              <a:t>Data comprises 683 records of breast cancer diagnoses with features such as clump thickness, cell size uniformity, and chromatin texture.</a:t>
            </a:r>
          </a:p>
          <a:p>
            <a:pPr algn="l" marL="872708" indent="-436354" lvl="1">
              <a:lnSpc>
                <a:spcPts val="4325"/>
              </a:lnSpc>
              <a:buFont typeface="Arial"/>
              <a:buChar char="•"/>
            </a:pPr>
            <a:r>
              <a:rPr lang="en-US" b="true" sz="4042">
                <a:solidFill>
                  <a:srgbClr val="000000"/>
                </a:solidFill>
                <a:latin typeface="Arimo Bold"/>
                <a:ea typeface="Arimo Bold"/>
                <a:cs typeface="Arimo Bold"/>
                <a:sym typeface="Arimo Bold"/>
              </a:rPr>
              <a:t>The target variable indicates whether the tumor is malignant (1) or benign</a:t>
            </a:r>
            <a:r>
              <a:rPr lang="en-US" b="true" sz="4042">
                <a:solidFill>
                  <a:srgbClr val="000000"/>
                </a:solidFill>
                <a:latin typeface="Arimo Bold"/>
                <a:ea typeface="Arimo Bold"/>
                <a:cs typeface="Arimo Bold"/>
                <a:sym typeface="Arimo Bold"/>
              </a:rPr>
              <a:t> (0).</a:t>
            </a:r>
          </a:p>
          <a:p>
            <a:pPr algn="l">
              <a:lnSpc>
                <a:spcPts val="3784"/>
              </a:lnSpc>
            </a:pP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85374" y="3146607"/>
            <a:ext cx="10550186" cy="5371064"/>
          </a:xfrm>
          <a:prstGeom prst="rect">
            <a:avLst/>
          </a:prstGeom>
        </p:spPr>
        <p:txBody>
          <a:bodyPr anchor="t" rtlCol="false" tIns="0" lIns="0" bIns="0" rIns="0">
            <a:spAutoFit/>
          </a:bodyPr>
          <a:lstStyle/>
          <a:p>
            <a:pPr algn="l">
              <a:lnSpc>
                <a:spcPts val="4254"/>
              </a:lnSpc>
            </a:pPr>
            <a:r>
              <a:rPr lang="en-US" sz="3975" b="true">
                <a:solidFill>
                  <a:srgbClr val="FF66C4"/>
                </a:solidFill>
                <a:latin typeface="Arimo Bold"/>
                <a:ea typeface="Arimo Bold"/>
                <a:cs typeface="Arimo Bold"/>
                <a:sym typeface="Arimo Bold"/>
              </a:rPr>
              <a:t>2-Data Preprocessing and Visualization:</a:t>
            </a:r>
          </a:p>
          <a:p>
            <a:pPr algn="l" marL="858360" indent="-429180" lvl="1">
              <a:lnSpc>
                <a:spcPts val="4254"/>
              </a:lnSpc>
              <a:buFont typeface="Arial"/>
              <a:buChar char="•"/>
            </a:pPr>
            <a:r>
              <a:rPr lang="en-US" b="true" sz="3975">
                <a:solidFill>
                  <a:srgbClr val="48B1E0"/>
                </a:solidFill>
                <a:latin typeface="Arimo Bold"/>
                <a:ea typeface="Arimo Bold"/>
                <a:cs typeface="Arimo Bold"/>
                <a:sym typeface="Arimo Bold"/>
              </a:rPr>
              <a:t>Visualization:</a:t>
            </a:r>
            <a:r>
              <a:rPr lang="en-US" b="true" sz="3975">
                <a:solidFill>
                  <a:srgbClr val="000000"/>
                </a:solidFill>
                <a:latin typeface="Arimo Bold"/>
                <a:ea typeface="Arimo Bold"/>
                <a:cs typeface="Arimo Bold"/>
                <a:sym typeface="Arimo Bold"/>
              </a:rPr>
              <a:t> Representing data in graphs to understand the distribution of values ​​and the relationship of features to each other, such as: histogram, boxplot, and hetmap.</a:t>
            </a:r>
          </a:p>
          <a:p>
            <a:pPr algn="l" marL="858360" indent="-429180" lvl="1">
              <a:lnSpc>
                <a:spcPts val="4254"/>
              </a:lnSpc>
              <a:buFont typeface="Arial"/>
              <a:buChar char="•"/>
            </a:pPr>
            <a:r>
              <a:rPr lang="en-US" b="true" sz="3975">
                <a:solidFill>
                  <a:srgbClr val="48B1E0"/>
                </a:solidFill>
                <a:latin typeface="Arimo Bold"/>
                <a:ea typeface="Arimo Bold"/>
                <a:cs typeface="Arimo Bold"/>
                <a:sym typeface="Arimo Bold"/>
              </a:rPr>
              <a:t>Feature Selection:</a:t>
            </a:r>
            <a:r>
              <a:rPr lang="en-US" b="true" sz="3975">
                <a:solidFill>
                  <a:srgbClr val="000000"/>
                </a:solidFill>
                <a:latin typeface="Arimo Bold"/>
                <a:ea typeface="Arimo Bold"/>
                <a:cs typeface="Arimo Bold"/>
                <a:sym typeface="Arimo Bold"/>
              </a:rPr>
              <a:t> The Mitoses feature was removed due to its weak effect and relationship with the rest of the features.</a:t>
            </a:r>
          </a:p>
        </p:txBody>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47274" y="3385465"/>
            <a:ext cx="10777150" cy="5098179"/>
          </a:xfrm>
          <a:prstGeom prst="rect">
            <a:avLst/>
          </a:prstGeom>
        </p:spPr>
        <p:txBody>
          <a:bodyPr anchor="t" rtlCol="false" tIns="0" lIns="0" bIns="0" rIns="0">
            <a:spAutoFit/>
          </a:bodyPr>
          <a:lstStyle/>
          <a:p>
            <a:pPr algn="l">
              <a:lnSpc>
                <a:spcPts val="4470"/>
              </a:lnSpc>
            </a:pPr>
            <a:r>
              <a:rPr lang="en-US" sz="4178" b="true">
                <a:solidFill>
                  <a:srgbClr val="FF66C4"/>
                </a:solidFill>
                <a:latin typeface="Arimo Bold"/>
                <a:ea typeface="Arimo Bold"/>
                <a:cs typeface="Arimo Bold"/>
                <a:sym typeface="Arimo Bold"/>
              </a:rPr>
              <a:t>3-Model Training:</a:t>
            </a:r>
          </a:p>
          <a:p>
            <a:pPr algn="l" marL="902039" indent="-451019" lvl="1">
              <a:lnSpc>
                <a:spcPts val="4470"/>
              </a:lnSpc>
              <a:buFont typeface="Arial"/>
              <a:buChar char="•"/>
            </a:pPr>
            <a:r>
              <a:rPr lang="en-US" b="true" sz="4178">
                <a:solidFill>
                  <a:srgbClr val="48B1E0"/>
                </a:solidFill>
                <a:latin typeface="Arimo Bold"/>
                <a:ea typeface="Arimo Bold"/>
                <a:cs typeface="Arimo Bold"/>
                <a:sym typeface="Arimo Bold"/>
              </a:rPr>
              <a:t>Data Splitting:</a:t>
            </a:r>
            <a:r>
              <a:rPr lang="en-US" b="true" sz="4178">
                <a:solidFill>
                  <a:srgbClr val="000000"/>
                </a:solidFill>
                <a:latin typeface="Arimo Bold"/>
                <a:ea typeface="Arimo Bold"/>
                <a:cs typeface="Arimo Bold"/>
                <a:sym typeface="Arimo Bold"/>
              </a:rPr>
              <a:t> The dataset was divided into 80% training data and 20% testing data.</a:t>
            </a:r>
          </a:p>
          <a:p>
            <a:pPr algn="l" marL="902039" indent="-451019" lvl="1">
              <a:lnSpc>
                <a:spcPts val="4470"/>
              </a:lnSpc>
              <a:buFont typeface="Arial"/>
              <a:buChar char="•"/>
            </a:pPr>
            <a:r>
              <a:rPr lang="en-US" b="true" sz="4178">
                <a:solidFill>
                  <a:srgbClr val="48B1E0"/>
                </a:solidFill>
                <a:latin typeface="Arimo Bold"/>
                <a:ea typeface="Arimo Bold"/>
                <a:cs typeface="Arimo Bold"/>
                <a:sym typeface="Arimo Bold"/>
              </a:rPr>
              <a:t>Models:</a:t>
            </a:r>
          </a:p>
          <a:p>
            <a:pPr algn="l" marL="902039" indent="-451019" lvl="1">
              <a:lnSpc>
                <a:spcPts val="4470"/>
              </a:lnSpc>
              <a:buAutoNum type="arabicPeriod" startAt="1"/>
            </a:pPr>
            <a:r>
              <a:rPr lang="en-US" b="true" sz="4178">
                <a:solidFill>
                  <a:srgbClr val="000000"/>
                </a:solidFill>
                <a:latin typeface="Arimo Bold"/>
                <a:ea typeface="Arimo Bold"/>
                <a:cs typeface="Arimo Bold"/>
                <a:sym typeface="Arimo Bold"/>
              </a:rPr>
              <a:t>Logistic regression for binary classification.</a:t>
            </a:r>
          </a:p>
          <a:p>
            <a:pPr algn="l" marL="902039" indent="-451019" lvl="1">
              <a:lnSpc>
                <a:spcPts val="4470"/>
              </a:lnSpc>
              <a:buAutoNum type="arabicPeriod" startAt="1"/>
            </a:pPr>
            <a:r>
              <a:rPr lang="en-US" b="true" sz="4178">
                <a:solidFill>
                  <a:srgbClr val="000000"/>
                </a:solidFill>
                <a:latin typeface="Arimo Bold"/>
                <a:ea typeface="Arimo Bold"/>
                <a:cs typeface="Arimo Bold"/>
                <a:sym typeface="Arimo Bold"/>
              </a:rPr>
              <a:t>Random forest with 300 decision tree.</a:t>
            </a:r>
          </a:p>
          <a:p>
            <a:pPr algn="l" marL="902039" indent="-451019" lvl="1">
              <a:lnSpc>
                <a:spcPts val="4470"/>
              </a:lnSpc>
              <a:buAutoNum type="arabicPeriod" startAt="1"/>
            </a:pPr>
            <a:r>
              <a:rPr lang="en-US" b="true" sz="4178">
                <a:solidFill>
                  <a:srgbClr val="000000"/>
                </a:solidFill>
                <a:latin typeface="Arimo Bold"/>
                <a:ea typeface="Arimo Bold"/>
                <a:cs typeface="Arimo Bold"/>
                <a:sym typeface="Arimo Bold"/>
              </a:rPr>
              <a:t>Naive Bayes of type: GaussianNB.</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DEEFB"/>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00000"/>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985374" y="2451218"/>
            <a:ext cx="3774875" cy="47688"/>
            <a:chOff x="0" y="0"/>
            <a:chExt cx="994206" cy="12560"/>
          </a:xfrm>
        </p:grpSpPr>
        <p:sp>
          <p:nvSpPr>
            <p:cNvPr name="Freeform 6" id="6"/>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000000"/>
            </a:solidFill>
          </p:spPr>
        </p:sp>
        <p:sp>
          <p:nvSpPr>
            <p:cNvPr name="TextBox 7" id="7"/>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451365" y="220765"/>
            <a:ext cx="1615870" cy="1615870"/>
          </a:xfrm>
          <a:custGeom>
            <a:avLst/>
            <a:gdLst/>
            <a:ahLst/>
            <a:cxnLst/>
            <a:rect r="r" b="b" t="t" l="l"/>
            <a:pathLst>
              <a:path h="1615870" w="1615870">
                <a:moveTo>
                  <a:pt x="0" y="0"/>
                </a:moveTo>
                <a:lnTo>
                  <a:pt x="1615870" y="0"/>
                </a:lnTo>
                <a:lnTo>
                  <a:pt x="1615870" y="1615870"/>
                </a:lnTo>
                <a:lnTo>
                  <a:pt x="0" y="1615870"/>
                </a:lnTo>
                <a:lnTo>
                  <a:pt x="0" y="0"/>
                </a:lnTo>
                <a:close/>
              </a:path>
            </a:pathLst>
          </a:custGeom>
          <a:blipFill>
            <a:blip r:embed="rId2"/>
            <a:stretch>
              <a:fillRect l="0" t="0" r="0" b="0"/>
            </a:stretch>
          </a:blipFill>
        </p:spPr>
      </p:sp>
      <p:sp>
        <p:nvSpPr>
          <p:cNvPr name="TextBox 9" id="9"/>
          <p:cNvSpPr txBox="true"/>
          <p:nvPr/>
        </p:nvSpPr>
        <p:spPr>
          <a:xfrm rot="0">
            <a:off x="6947274" y="1123950"/>
            <a:ext cx="9451174" cy="1122680"/>
          </a:xfrm>
          <a:prstGeom prst="rect">
            <a:avLst/>
          </a:prstGeom>
        </p:spPr>
        <p:txBody>
          <a:bodyPr anchor="t" rtlCol="false" tIns="0" lIns="0" bIns="0" rIns="0">
            <a:spAutoFit/>
          </a:bodyPr>
          <a:lstStyle/>
          <a:p>
            <a:pPr algn="l">
              <a:lnSpc>
                <a:spcPts val="8560"/>
              </a:lnSpc>
            </a:pPr>
            <a:r>
              <a:rPr lang="en-US" sz="8000" b="true">
                <a:solidFill>
                  <a:srgbClr val="000000"/>
                </a:solidFill>
                <a:latin typeface="Antonio Bold"/>
                <a:ea typeface="Antonio Bold"/>
                <a:cs typeface="Antonio Bold"/>
                <a:sym typeface="Antonio Bold"/>
              </a:rPr>
              <a:t>Proposed Methodology</a:t>
            </a:r>
            <a:r>
              <a:rPr lang="en-US" sz="8000" b="true">
                <a:solidFill>
                  <a:srgbClr val="000000"/>
                </a:solidFill>
                <a:latin typeface="Antonio Bold"/>
                <a:ea typeface="Antonio Bold"/>
                <a:cs typeface="Antonio Bold"/>
                <a:sym typeface="Antonio Bold"/>
              </a:rPr>
              <a:t> </a:t>
            </a:r>
          </a:p>
        </p:txBody>
      </p:sp>
      <p:sp>
        <p:nvSpPr>
          <p:cNvPr name="TextBox 10" id="10"/>
          <p:cNvSpPr txBox="true"/>
          <p:nvPr/>
        </p:nvSpPr>
        <p:spPr>
          <a:xfrm rot="0">
            <a:off x="6947274" y="2914481"/>
            <a:ext cx="10012949" cy="6909654"/>
          </a:xfrm>
          <a:prstGeom prst="rect">
            <a:avLst/>
          </a:prstGeom>
        </p:spPr>
        <p:txBody>
          <a:bodyPr anchor="t" rtlCol="false" tIns="0" lIns="0" bIns="0" rIns="0">
            <a:spAutoFit/>
          </a:bodyPr>
          <a:lstStyle/>
          <a:p>
            <a:pPr algn="l">
              <a:lnSpc>
                <a:spcPts val="3659"/>
              </a:lnSpc>
            </a:pPr>
            <a:r>
              <a:rPr lang="en-US" sz="3420" b="true">
                <a:solidFill>
                  <a:srgbClr val="FF66C4"/>
                </a:solidFill>
                <a:latin typeface="Arimo Bold"/>
                <a:ea typeface="Arimo Bold"/>
                <a:cs typeface="Arimo Bold"/>
                <a:sym typeface="Arimo Bold"/>
              </a:rPr>
              <a:t>4-Evaluation Metrics:</a:t>
            </a:r>
          </a:p>
          <a:p>
            <a:pPr algn="l">
              <a:lnSpc>
                <a:spcPts val="3659"/>
              </a:lnSpc>
            </a:pPr>
            <a:r>
              <a:rPr lang="en-US" sz="3420" b="true">
                <a:solidFill>
                  <a:srgbClr val="000000"/>
                </a:solidFill>
                <a:latin typeface="Arimo Bold"/>
                <a:ea typeface="Arimo Bold"/>
                <a:cs typeface="Arimo Bold"/>
                <a:sym typeface="Arimo Bold"/>
              </a:rPr>
              <a:t>The model's performance was evaluated using:</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Accuracy:</a:t>
            </a:r>
            <a:r>
              <a:rPr lang="en-US" b="true" sz="3420">
                <a:solidFill>
                  <a:srgbClr val="000000"/>
                </a:solidFill>
                <a:latin typeface="Arimo Bold"/>
                <a:ea typeface="Arimo Bold"/>
                <a:cs typeface="Arimo Bold"/>
                <a:sym typeface="Arimo Bold"/>
              </a:rPr>
              <a:t> Measures overall correctness of the predictions.</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Precision:</a:t>
            </a:r>
            <a:r>
              <a:rPr lang="en-US" b="true" sz="3420">
                <a:solidFill>
                  <a:srgbClr val="000000"/>
                </a:solidFill>
                <a:latin typeface="Arimo Bold"/>
                <a:ea typeface="Arimo Bold"/>
                <a:cs typeface="Arimo Bold"/>
                <a:sym typeface="Arimo Bold"/>
              </a:rPr>
              <a:t> Focuses on the model's ability to correctly identify malignant cases.</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Recall:</a:t>
            </a:r>
            <a:r>
              <a:rPr lang="en-US" b="true" sz="3420">
                <a:solidFill>
                  <a:srgbClr val="000000"/>
                </a:solidFill>
                <a:latin typeface="Arimo Bold"/>
                <a:ea typeface="Arimo Bold"/>
                <a:cs typeface="Arimo Bold"/>
                <a:sym typeface="Arimo Bold"/>
              </a:rPr>
              <a:t> Ensures no malignant cases are missed.</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F1 Score:</a:t>
            </a:r>
            <a:r>
              <a:rPr lang="en-US" b="true" sz="3420">
                <a:solidFill>
                  <a:srgbClr val="000000"/>
                </a:solidFill>
                <a:latin typeface="Arimo Bold"/>
                <a:ea typeface="Arimo Bold"/>
                <a:cs typeface="Arimo Bold"/>
                <a:sym typeface="Arimo Bold"/>
              </a:rPr>
              <a:t> Balances precision and recall for a comprehensive evaluation.</a:t>
            </a:r>
          </a:p>
          <a:p>
            <a:pPr algn="l" marL="738469" indent="-369234" lvl="1">
              <a:lnSpc>
                <a:spcPts val="3659"/>
              </a:lnSpc>
              <a:buFont typeface="Arial"/>
              <a:buChar char="•"/>
            </a:pPr>
            <a:r>
              <a:rPr lang="en-US" b="true" sz="3420">
                <a:solidFill>
                  <a:srgbClr val="48B1E0"/>
                </a:solidFill>
                <a:latin typeface="Arimo Bold"/>
                <a:ea typeface="Arimo Bold"/>
                <a:cs typeface="Arimo Bold"/>
                <a:sym typeface="Arimo Bold"/>
              </a:rPr>
              <a:t>Cross-Validation Score:</a:t>
            </a:r>
            <a:r>
              <a:rPr lang="en-US" b="true" sz="3420">
                <a:solidFill>
                  <a:srgbClr val="000000"/>
                </a:solidFill>
                <a:latin typeface="Arimo Bold"/>
                <a:ea typeface="Arimo Bold"/>
                <a:cs typeface="Arimo Bold"/>
                <a:sym typeface="Arimo Bold"/>
              </a:rPr>
              <a:t> Provides an average performance metric by</a:t>
            </a:r>
            <a:r>
              <a:rPr lang="en-US" b="true" sz="3420">
                <a:solidFill>
                  <a:srgbClr val="000000"/>
                </a:solidFill>
                <a:latin typeface="Arimo Bold"/>
                <a:ea typeface="Arimo Bold"/>
                <a:cs typeface="Arimo Bold"/>
                <a:sym typeface="Arimo Bold"/>
              </a:rPr>
              <a:t> evaluating the model on multiple subsets of the data, ensuring its robustness and generalizability.</a:t>
            </a:r>
          </a:p>
          <a:p>
            <a:pPr algn="l">
              <a:lnSpc>
                <a:spcPts val="3659"/>
              </a:lnSpc>
            </a:pPr>
          </a:p>
        </p:txBody>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DAGY2iuQ22g</dc:identifier>
  <dcterms:modified xsi:type="dcterms:W3CDTF">2011-08-01T06:04:30Z</dcterms:modified>
  <cp:revision>1</cp:revision>
  <dc:title>Breast Cancer Classifier</dc:title>
</cp:coreProperties>
</file>