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96" r:id="rId4"/>
    <p:sldId id="304" r:id="rId5"/>
    <p:sldId id="298" r:id="rId6"/>
    <p:sldId id="305" r:id="rId7"/>
    <p:sldId id="299" r:id="rId8"/>
    <p:sldId id="306" r:id="rId9"/>
    <p:sldId id="300" r:id="rId10"/>
    <p:sldId id="307" r:id="rId11"/>
    <p:sldId id="301" r:id="rId12"/>
    <p:sldId id="302" r:id="rId13"/>
    <p:sldId id="303" r:id="rId14"/>
  </p:sldIdLst>
  <p:sldSz cx="4610100" cy="3460750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62" autoAdjust="0"/>
    <p:restoredTop sz="88151" autoAdjust="0"/>
  </p:normalViewPr>
  <p:slideViewPr>
    <p:cSldViewPr>
      <p:cViewPr varScale="1">
        <p:scale>
          <a:sx n="126" d="100"/>
          <a:sy n="126" d="100"/>
        </p:scale>
        <p:origin x="1458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7160" cy="350521"/>
          </a:xfrm>
          <a:prstGeom prst="rect">
            <a:avLst/>
          </a:prstGeom>
        </p:spPr>
        <p:txBody>
          <a:bodyPr vert="horz" lIns="184745" tIns="92373" rIns="184745" bIns="92373" rtlCol="0"/>
          <a:lstStyle>
            <a:lvl1pPr algn="l">
              <a:defRPr sz="2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6041" y="0"/>
            <a:ext cx="4027160" cy="350521"/>
          </a:xfrm>
          <a:prstGeom prst="rect">
            <a:avLst/>
          </a:prstGeom>
        </p:spPr>
        <p:txBody>
          <a:bodyPr vert="horz" lIns="184745" tIns="92373" rIns="184745" bIns="92373" rtlCol="0"/>
          <a:lstStyle>
            <a:lvl1pPr algn="r">
              <a:defRPr sz="2400"/>
            </a:lvl1pPr>
          </a:lstStyle>
          <a:p>
            <a:fld id="{DEB2ADED-856B-4E5E-ABE0-0633AB34124B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74988" y="877888"/>
            <a:ext cx="3146425" cy="23637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84745" tIns="92373" rIns="184745" bIns="923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8360" y="3373354"/>
            <a:ext cx="7439681" cy="2762354"/>
          </a:xfrm>
          <a:prstGeom prst="rect">
            <a:avLst/>
          </a:prstGeom>
        </p:spPr>
        <p:txBody>
          <a:bodyPr vert="horz" lIns="184745" tIns="92373" rIns="184745" bIns="9237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9882"/>
            <a:ext cx="4027160" cy="350519"/>
          </a:xfrm>
          <a:prstGeom prst="rect">
            <a:avLst/>
          </a:prstGeom>
        </p:spPr>
        <p:txBody>
          <a:bodyPr vert="horz" lIns="184745" tIns="92373" rIns="184745" bIns="92373" rtlCol="0" anchor="b"/>
          <a:lstStyle>
            <a:lvl1pPr algn="l">
              <a:defRPr sz="24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6041" y="6659882"/>
            <a:ext cx="4027160" cy="350519"/>
          </a:xfrm>
          <a:prstGeom prst="rect">
            <a:avLst/>
          </a:prstGeom>
        </p:spPr>
        <p:txBody>
          <a:bodyPr vert="horz" lIns="184745" tIns="92373" rIns="184745" bIns="92373" rtlCol="0" anchor="b"/>
          <a:lstStyle>
            <a:lvl1pPr algn="r">
              <a:defRPr sz="2400"/>
            </a:lvl1pPr>
          </a:lstStyle>
          <a:p>
            <a:fld id="{1C302E15-9B49-4378-94D3-772F4307F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08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t </a:t>
            </a:r>
            <a:r>
              <a:rPr lang="en-US" dirty="0" err="1" smtClean="0"/>
              <a:t>creat</a:t>
            </a:r>
            <a:r>
              <a:rPr lang="en-US" baseline="0" dirty="0" smtClean="0"/>
              <a:t> deep NN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02E15-9B49-4378-94D3-772F4307F3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80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t </a:t>
            </a:r>
            <a:r>
              <a:rPr lang="en-US" dirty="0" err="1" smtClean="0"/>
              <a:t>creat</a:t>
            </a:r>
            <a:r>
              <a:rPr lang="en-US" baseline="0" dirty="0" smtClean="0"/>
              <a:t> deep NN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02E15-9B49-4378-94D3-772F4307F3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7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3333B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3333B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3333B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5982" y="7219"/>
            <a:ext cx="307240" cy="3599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242405" y="36792"/>
            <a:ext cx="301975" cy="2872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2858" y="851204"/>
            <a:ext cx="3564382" cy="4718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3333B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6588" y="670572"/>
            <a:ext cx="3836923" cy="2256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535938" y="1383804"/>
            <a:ext cx="2064512" cy="80182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solidFill>
                  <a:srgbClr val="3333B2"/>
                </a:solidFill>
                <a:latin typeface="Arial"/>
                <a:cs typeface="Arial"/>
              </a:rPr>
              <a:t>by:</a:t>
            </a:r>
            <a:endParaRPr sz="1100" dirty="0">
              <a:latin typeface="Arial"/>
              <a:cs typeface="Arial"/>
            </a:endParaRPr>
          </a:p>
          <a:p>
            <a:pPr marL="12700" marR="5080" algn="ctr">
              <a:lnSpc>
                <a:spcPct val="102699"/>
              </a:lnSpc>
              <a:spcBef>
                <a:spcPts val="960"/>
              </a:spcBef>
            </a:pPr>
            <a:r>
              <a:rPr sz="1200" b="1" spc="20" dirty="0" smtClean="0">
                <a:latin typeface="Arial"/>
                <a:cs typeface="Arial"/>
              </a:rPr>
              <a:t>Dr</a:t>
            </a:r>
            <a:r>
              <a:rPr lang="en-US" sz="1200" b="1" spc="20" dirty="0" smtClean="0">
                <a:latin typeface="Arial"/>
                <a:cs typeface="Arial"/>
              </a:rPr>
              <a:t>.</a:t>
            </a:r>
            <a:r>
              <a:rPr sz="1200" b="1" spc="20" dirty="0" smtClean="0">
                <a:latin typeface="Arial"/>
                <a:cs typeface="Arial"/>
              </a:rPr>
              <a:t> </a:t>
            </a:r>
            <a:r>
              <a:rPr lang="en-US" sz="1200" b="1" spc="20" dirty="0" smtClean="0">
                <a:latin typeface="Arial"/>
                <a:cs typeface="Arial"/>
              </a:rPr>
              <a:t>Muhammad </a:t>
            </a:r>
            <a:r>
              <a:rPr lang="en-US" sz="1200" b="1" spc="20" dirty="0" err="1" smtClean="0">
                <a:latin typeface="Arial"/>
                <a:cs typeface="Arial"/>
              </a:rPr>
              <a:t>Safyan</a:t>
            </a:r>
            <a:r>
              <a:rPr sz="1200" b="1" spc="-50" dirty="0" smtClean="0">
                <a:latin typeface="Arial"/>
                <a:cs typeface="Arial"/>
              </a:rPr>
              <a:t> </a:t>
            </a:r>
            <a:endParaRPr lang="en-US" sz="1200" b="1" spc="-50" dirty="0" smtClean="0">
              <a:latin typeface="Arial"/>
              <a:cs typeface="Arial"/>
            </a:endParaRPr>
          </a:p>
          <a:p>
            <a:pPr marL="12700" marR="5080" algn="ctr">
              <a:lnSpc>
                <a:spcPct val="102699"/>
              </a:lnSpc>
              <a:spcBef>
                <a:spcPts val="960"/>
              </a:spcBef>
            </a:pPr>
            <a:r>
              <a:rPr sz="1100" b="1" spc="-50" dirty="0" smtClean="0">
                <a:latin typeface="Arial"/>
                <a:cs typeface="Arial"/>
              </a:rPr>
              <a:t> </a:t>
            </a:r>
            <a:r>
              <a:rPr lang="en-US" sz="1100" b="1" spc="40" dirty="0" smtClean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2858" y="851204"/>
            <a:ext cx="3564382" cy="430887"/>
          </a:xfrm>
        </p:spPr>
        <p:txBody>
          <a:bodyPr/>
          <a:lstStyle/>
          <a:p>
            <a:pPr algn="ctr"/>
            <a:r>
              <a:rPr lang="en-US" dirty="0" smtClean="0"/>
              <a:t>Deep Learning </a:t>
            </a:r>
            <a:br>
              <a:rPr lang="en-US" dirty="0" smtClean="0"/>
            </a:br>
            <a:r>
              <a:rPr lang="en-US" dirty="0" smtClean="0"/>
              <a:t>Activation Functions</a:t>
            </a:r>
            <a:endParaRPr lang="en-US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4850" y="79679"/>
            <a:ext cx="3124200" cy="29431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800" dirty="0" smtClean="0"/>
              <a:t>Leaky </a:t>
            </a:r>
            <a:r>
              <a:rPr lang="en-US" sz="1800" dirty="0"/>
              <a:t> </a:t>
            </a:r>
            <a:r>
              <a:rPr lang="en-US" sz="1800" dirty="0" err="1" smtClean="0"/>
              <a:t>ReLU</a:t>
            </a:r>
            <a:endParaRPr sz="1800" spc="-8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71450" y="971161"/>
            <a:ext cx="4343400" cy="197874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2235" algn="just">
              <a:lnSpc>
                <a:spcPct val="100000"/>
              </a:lnSpc>
              <a:spcBef>
                <a:spcPts val="90"/>
              </a:spcBef>
            </a:pPr>
            <a:endParaRPr lang="en-US" sz="1400" spc="-30" dirty="0" smtClean="0">
              <a:solidFill>
                <a:srgbClr val="3333B2"/>
              </a:solidFill>
              <a:latin typeface="Lucida Sans Unicode"/>
              <a:cs typeface="Lucida Sans Unicode"/>
            </a:endParaRPr>
          </a:p>
          <a:p>
            <a:pPr marL="273685" indent="-171450" algn="just">
              <a:lnSpc>
                <a:spcPct val="100000"/>
              </a:lnSpc>
              <a:spcBef>
                <a:spcPts val="90"/>
              </a:spcBef>
              <a:buFont typeface="Wingdings" panose="05000000000000000000" pitchFamily="2" charset="2"/>
              <a:buChar char="Ø"/>
            </a:pPr>
            <a:r>
              <a:rPr lang="en-US" sz="1400" spc="-30" dirty="0" smtClean="0">
                <a:solidFill>
                  <a:srgbClr val="3333B2"/>
                </a:solidFill>
                <a:latin typeface="Lucida Sans Unicode"/>
                <a:cs typeface="Lucida Sans Unicode"/>
              </a:rPr>
              <a:t>Range(-∞, ∞)</a:t>
            </a:r>
          </a:p>
          <a:p>
            <a:pPr marL="273685" indent="-171450" algn="just">
              <a:lnSpc>
                <a:spcPct val="100000"/>
              </a:lnSpc>
              <a:spcBef>
                <a:spcPts val="90"/>
              </a:spcBef>
              <a:buFont typeface="Wingdings" panose="05000000000000000000" pitchFamily="2" charset="2"/>
              <a:buChar char="Ø"/>
            </a:pPr>
            <a:r>
              <a:rPr lang="en-US" sz="1400" spc="-30" dirty="0" smtClean="0">
                <a:solidFill>
                  <a:srgbClr val="3333B2"/>
                </a:solidFill>
                <a:latin typeface="Lucida Sans Unicode"/>
                <a:cs typeface="Lucida Sans Unicode"/>
                <a:sym typeface="Wingdings" panose="05000000000000000000" pitchFamily="2" charset="2"/>
              </a:rPr>
              <a:t>solve Vanishing Gradient Problem for higher value of Z.</a:t>
            </a:r>
          </a:p>
          <a:p>
            <a:pPr marL="273685" indent="-171450" algn="just">
              <a:lnSpc>
                <a:spcPct val="100000"/>
              </a:lnSpc>
              <a:spcBef>
                <a:spcPts val="90"/>
              </a:spcBef>
              <a:buFont typeface="Wingdings" panose="05000000000000000000" pitchFamily="2" charset="2"/>
              <a:buChar char="Ø"/>
            </a:pPr>
            <a:r>
              <a:rPr lang="en-US" sz="1400" spc="-30" dirty="0" smtClean="0">
                <a:solidFill>
                  <a:srgbClr val="3333B2"/>
                </a:solidFill>
                <a:latin typeface="Lucida Sans Unicode"/>
                <a:cs typeface="Lucida Sans Unicode"/>
                <a:sym typeface="Wingdings" panose="05000000000000000000" pitchFamily="2" charset="2"/>
              </a:rPr>
              <a:t>Gradient is undefined for z=0 and z</a:t>
            </a:r>
          </a:p>
          <a:p>
            <a:pPr marL="273685" indent="-171450" algn="just">
              <a:lnSpc>
                <a:spcPct val="100000"/>
              </a:lnSpc>
              <a:spcBef>
                <a:spcPts val="90"/>
              </a:spcBef>
              <a:buFont typeface="Wingdings" panose="05000000000000000000" pitchFamily="2" charset="2"/>
              <a:buChar char="Ø"/>
            </a:pPr>
            <a:r>
              <a:rPr lang="en-US" sz="1400" spc="-30" dirty="0" smtClean="0">
                <a:solidFill>
                  <a:srgbClr val="3333B2"/>
                </a:solidFill>
                <a:latin typeface="Lucida Sans Unicode"/>
                <a:cs typeface="Lucida Sans Unicode"/>
                <a:sym typeface="Wingdings" panose="05000000000000000000" pitchFamily="2" charset="2"/>
              </a:rPr>
              <a:t>Solve dead neuron problem</a:t>
            </a:r>
          </a:p>
          <a:p>
            <a:pPr marL="273685" indent="-171450" algn="just">
              <a:lnSpc>
                <a:spcPct val="100000"/>
              </a:lnSpc>
              <a:spcBef>
                <a:spcPts val="90"/>
              </a:spcBef>
              <a:buFont typeface="Wingdings" panose="05000000000000000000" pitchFamily="2" charset="2"/>
              <a:buChar char="Ø"/>
            </a:pPr>
            <a:r>
              <a:rPr lang="en-US" sz="1400" b="1" spc="-30" dirty="0" smtClean="0">
                <a:solidFill>
                  <a:srgbClr val="3333B2"/>
                </a:solidFill>
                <a:latin typeface="Lucida Sans Unicode"/>
                <a:cs typeface="Lucida Sans Unicode"/>
                <a:sym typeface="Wingdings" panose="05000000000000000000" pitchFamily="2" charset="2"/>
              </a:rPr>
              <a:t>Derivative: </a:t>
            </a:r>
          </a:p>
          <a:p>
            <a:pPr marL="102235" algn="just">
              <a:lnSpc>
                <a:spcPct val="100000"/>
              </a:lnSpc>
              <a:spcBef>
                <a:spcPts val="90"/>
              </a:spcBef>
            </a:pPr>
            <a:endParaRPr lang="en-US" sz="1200" spc="-30" dirty="0" smtClean="0">
              <a:solidFill>
                <a:srgbClr val="3333B2"/>
              </a:solidFill>
              <a:latin typeface="Lucida Sans Unicode"/>
              <a:cs typeface="Lucida Sans Unicode"/>
              <a:sym typeface="Wingdings" panose="05000000000000000000" pitchFamily="2" charset="2"/>
            </a:endParaRPr>
          </a:p>
          <a:p>
            <a:pPr marL="102235" algn="just">
              <a:lnSpc>
                <a:spcPct val="100000"/>
              </a:lnSpc>
              <a:spcBef>
                <a:spcPts val="90"/>
              </a:spcBef>
            </a:pPr>
            <a:endParaRPr lang="en-US" sz="1200" spc="-30" dirty="0" smtClean="0">
              <a:solidFill>
                <a:srgbClr val="3333B2"/>
              </a:solidFill>
              <a:latin typeface="Lucida Sans Unicode"/>
              <a:cs typeface="Lucida Sans Unicode"/>
              <a:sym typeface="Wingdings" panose="05000000000000000000" pitchFamily="2" charset="2"/>
            </a:endParaRPr>
          </a:p>
        </p:txBody>
      </p:sp>
      <p:sp>
        <p:nvSpPr>
          <p:cNvPr id="6" name="AutoShape 2" descr="Image result for leaky relu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803" y="358692"/>
            <a:ext cx="1633297" cy="10197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941" y="428494"/>
            <a:ext cx="1528862" cy="2779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6825" y="2345446"/>
            <a:ext cx="2000250" cy="7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49039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4850" y="79679"/>
            <a:ext cx="3124200" cy="29431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800" dirty="0" smtClean="0"/>
              <a:t>ELU-Exponential Linear Unit</a:t>
            </a:r>
            <a:endParaRPr sz="1800" spc="-8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71450" y="971161"/>
            <a:ext cx="4343400" cy="8810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2235" algn="just">
              <a:lnSpc>
                <a:spcPct val="100000"/>
              </a:lnSpc>
              <a:spcBef>
                <a:spcPts val="90"/>
              </a:spcBef>
            </a:pPr>
            <a:endParaRPr lang="en-US" sz="1400" spc="-30" dirty="0" smtClean="0">
              <a:solidFill>
                <a:srgbClr val="3333B2"/>
              </a:solidFill>
              <a:latin typeface="Lucida Sans Unicode"/>
              <a:cs typeface="Lucida Sans Unicode"/>
            </a:endParaRPr>
          </a:p>
          <a:p>
            <a:pPr marL="273685" indent="-171450" algn="just">
              <a:lnSpc>
                <a:spcPct val="100000"/>
              </a:lnSpc>
              <a:spcBef>
                <a:spcPts val="90"/>
              </a:spcBef>
              <a:buFont typeface="Wingdings" panose="05000000000000000000" pitchFamily="2" charset="2"/>
              <a:buChar char="Ø"/>
            </a:pPr>
            <a:r>
              <a:rPr lang="en-US" sz="1400" spc="-30" dirty="0" smtClean="0">
                <a:solidFill>
                  <a:srgbClr val="3333B2"/>
                </a:solidFill>
                <a:latin typeface="Lucida Sans Unicode"/>
                <a:cs typeface="Lucida Sans Unicode"/>
              </a:rPr>
              <a:t>Range(0, </a:t>
            </a:r>
            <a:r>
              <a:rPr lang="en-US" sz="1400" spc="-30" dirty="0">
                <a:solidFill>
                  <a:srgbClr val="3333B2"/>
                </a:solidFill>
                <a:latin typeface="Lucida Sans Unicode"/>
                <a:cs typeface="Lucida Sans Unicode"/>
              </a:rPr>
              <a:t>1</a:t>
            </a:r>
            <a:r>
              <a:rPr lang="en-US" sz="1400" spc="-30" dirty="0" smtClean="0">
                <a:solidFill>
                  <a:srgbClr val="3333B2"/>
                </a:solidFill>
                <a:latin typeface="Lucida Sans Unicode"/>
                <a:cs typeface="Lucida Sans Unicode"/>
              </a:rPr>
              <a:t>)</a:t>
            </a:r>
          </a:p>
          <a:p>
            <a:pPr marL="273685" indent="-171450" algn="just">
              <a:lnSpc>
                <a:spcPct val="100000"/>
              </a:lnSpc>
              <a:spcBef>
                <a:spcPts val="90"/>
              </a:spcBef>
              <a:buFont typeface="Wingdings" panose="05000000000000000000" pitchFamily="2" charset="2"/>
              <a:buChar char="Ø"/>
            </a:pPr>
            <a:endParaRPr lang="en-US" sz="1200" spc="-30" dirty="0" smtClean="0">
              <a:solidFill>
                <a:srgbClr val="3333B2"/>
              </a:solidFill>
              <a:latin typeface="Lucida Sans Unicode"/>
              <a:cs typeface="Lucida Sans Unicode"/>
              <a:sym typeface="Wingdings" panose="05000000000000000000" pitchFamily="2" charset="2"/>
            </a:endParaRPr>
          </a:p>
          <a:p>
            <a:pPr marL="102235" algn="just">
              <a:lnSpc>
                <a:spcPct val="100000"/>
              </a:lnSpc>
              <a:spcBef>
                <a:spcPts val="90"/>
              </a:spcBef>
            </a:pPr>
            <a:endParaRPr lang="en-US" sz="1200" spc="-30" dirty="0" smtClean="0">
              <a:solidFill>
                <a:srgbClr val="3333B2"/>
              </a:solidFill>
              <a:latin typeface="Lucida Sans Unicode"/>
              <a:cs typeface="Lucida Sans Unicode"/>
              <a:sym typeface="Wingdings" panose="05000000000000000000" pitchFamily="2" charset="2"/>
            </a:endParaRPr>
          </a:p>
        </p:txBody>
      </p:sp>
      <p:sp>
        <p:nvSpPr>
          <p:cNvPr id="6" name="AutoShape 2" descr="Image result for leaky relu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654387"/>
            <a:ext cx="2000250" cy="7523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277" y="485088"/>
            <a:ext cx="1493848" cy="3749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6649" y="883821"/>
            <a:ext cx="2206014" cy="160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5421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4850" y="79679"/>
            <a:ext cx="3124200" cy="29431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800" spc="-80" dirty="0" smtClean="0"/>
              <a:t>Use of Activation function </a:t>
            </a:r>
            <a:endParaRPr sz="1800" spc="-8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0" y="434975"/>
            <a:ext cx="4343400" cy="352532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2235" algn="just">
              <a:lnSpc>
                <a:spcPct val="100000"/>
              </a:lnSpc>
              <a:spcBef>
                <a:spcPts val="90"/>
              </a:spcBef>
            </a:pPr>
            <a:endParaRPr lang="en-US" sz="1400" spc="-30" dirty="0" smtClean="0">
              <a:solidFill>
                <a:srgbClr val="3333B2"/>
              </a:solidFill>
              <a:latin typeface="Lucida Sans Unicode"/>
              <a:cs typeface="Lucida Sans Unicode"/>
            </a:endParaRPr>
          </a:p>
          <a:p>
            <a:pPr marL="273685" indent="-171450" algn="just">
              <a:lnSpc>
                <a:spcPct val="100000"/>
              </a:lnSpc>
              <a:spcBef>
                <a:spcPts val="90"/>
              </a:spcBef>
              <a:buFont typeface="Wingdings" panose="05000000000000000000" pitchFamily="2" charset="2"/>
              <a:buChar char="Ø"/>
            </a:pPr>
            <a:r>
              <a:rPr lang="en-US" sz="1400" spc="-30" dirty="0" smtClean="0">
                <a:solidFill>
                  <a:srgbClr val="3333B2"/>
                </a:solidFill>
                <a:latin typeface="Lucida Sans Unicode"/>
                <a:cs typeface="Lucida Sans Unicode"/>
              </a:rPr>
              <a:t>Which activation function should used</a:t>
            </a:r>
          </a:p>
          <a:p>
            <a:pPr marL="273685" indent="-171450" algn="just">
              <a:lnSpc>
                <a:spcPct val="100000"/>
              </a:lnSpc>
              <a:spcBef>
                <a:spcPts val="90"/>
              </a:spcBef>
              <a:buFont typeface="Wingdings" panose="05000000000000000000" pitchFamily="2" charset="2"/>
              <a:buChar char="Ø"/>
            </a:pPr>
            <a:r>
              <a:rPr lang="en-US" sz="1400" spc="-30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lang="en-US" sz="1400" spc="-30" dirty="0" smtClean="0">
                <a:solidFill>
                  <a:srgbClr val="3333B2"/>
                </a:solidFill>
                <a:latin typeface="Lucida Sans Unicode"/>
                <a:cs typeface="Lucida Sans Unicode"/>
              </a:rPr>
              <a:t>with sigmoid and </a:t>
            </a:r>
            <a:r>
              <a:rPr lang="en-US" sz="1400" spc="-30" dirty="0" err="1" smtClean="0">
                <a:solidFill>
                  <a:srgbClr val="3333B2"/>
                </a:solidFill>
                <a:latin typeface="Lucida Sans Unicode"/>
                <a:cs typeface="Lucida Sans Unicode"/>
              </a:rPr>
              <a:t>tanh</a:t>
            </a:r>
            <a:r>
              <a:rPr lang="en-US" sz="1400" spc="-30" dirty="0" smtClean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lang="en-US" sz="1400" spc="-30" dirty="0" smtClean="0">
                <a:solidFill>
                  <a:srgbClr val="3333B2"/>
                </a:solidFill>
                <a:latin typeface="Lucida Sans Unicode"/>
                <a:cs typeface="Lucida Sans Unicode"/>
                <a:sym typeface="Wingdings" panose="05000000000000000000" pitchFamily="2" charset="2"/>
              </a:rPr>
              <a:t> vanishing Gradient descent.</a:t>
            </a:r>
          </a:p>
          <a:p>
            <a:pPr marL="273685" indent="-171450" algn="just">
              <a:lnSpc>
                <a:spcPct val="100000"/>
              </a:lnSpc>
              <a:spcBef>
                <a:spcPts val="90"/>
              </a:spcBef>
              <a:buFont typeface="Wingdings" panose="05000000000000000000" pitchFamily="2" charset="2"/>
              <a:buChar char="Ø"/>
            </a:pPr>
            <a:r>
              <a:rPr lang="en-US" sz="1400" spc="-30" dirty="0" smtClean="0">
                <a:solidFill>
                  <a:srgbClr val="3333B2"/>
                </a:solidFill>
                <a:latin typeface="Lucida Sans Unicode"/>
                <a:cs typeface="Lucida Sans Unicode"/>
                <a:sym typeface="Wingdings" panose="05000000000000000000" pitchFamily="2" charset="2"/>
              </a:rPr>
              <a:t>With Binary classification</a:t>
            </a:r>
          </a:p>
          <a:p>
            <a:pPr marL="273685" indent="-171450" algn="just">
              <a:lnSpc>
                <a:spcPct val="100000"/>
              </a:lnSpc>
              <a:spcBef>
                <a:spcPts val="90"/>
              </a:spcBef>
              <a:buFont typeface="Wingdings" panose="05000000000000000000" pitchFamily="2" charset="2"/>
              <a:buChar char="Ø"/>
            </a:pPr>
            <a:r>
              <a:rPr lang="en-US" sz="1400" spc="-30" dirty="0" smtClean="0">
                <a:solidFill>
                  <a:srgbClr val="3333B2"/>
                </a:solidFill>
                <a:latin typeface="Lucida Sans Unicode"/>
                <a:cs typeface="Lucida Sans Unicode"/>
                <a:sym typeface="Wingdings" panose="05000000000000000000" pitchFamily="2" charset="2"/>
              </a:rPr>
              <a:t>With hidden layer use </a:t>
            </a:r>
            <a:r>
              <a:rPr lang="en-US" sz="1400" spc="-30" dirty="0" err="1" smtClean="0">
                <a:solidFill>
                  <a:srgbClr val="3333B2"/>
                </a:solidFill>
                <a:latin typeface="Lucida Sans Unicode"/>
                <a:cs typeface="Lucida Sans Unicode"/>
                <a:sym typeface="Wingdings" panose="05000000000000000000" pitchFamily="2" charset="2"/>
              </a:rPr>
              <a:t>Relu</a:t>
            </a:r>
            <a:r>
              <a:rPr lang="en-US" sz="1400" spc="-30" dirty="0" smtClean="0">
                <a:solidFill>
                  <a:srgbClr val="3333B2"/>
                </a:solidFill>
                <a:latin typeface="Lucida Sans Unicode"/>
                <a:cs typeface="Lucida Sans Unicode"/>
                <a:sym typeface="Wingdings" panose="05000000000000000000" pitchFamily="2" charset="2"/>
              </a:rPr>
              <a:t>/ELU/</a:t>
            </a:r>
            <a:r>
              <a:rPr lang="en-US" sz="1400" spc="-30" dirty="0" err="1" smtClean="0">
                <a:solidFill>
                  <a:srgbClr val="3333B2"/>
                </a:solidFill>
                <a:latin typeface="Lucida Sans Unicode"/>
                <a:cs typeface="Lucida Sans Unicode"/>
                <a:sym typeface="Wingdings" panose="05000000000000000000" pitchFamily="2" charset="2"/>
              </a:rPr>
              <a:t>PRelu</a:t>
            </a:r>
            <a:r>
              <a:rPr lang="en-US" sz="1400" spc="-30" dirty="0" smtClean="0">
                <a:solidFill>
                  <a:srgbClr val="3333B2"/>
                </a:solidFill>
                <a:latin typeface="Lucida Sans Unicode"/>
                <a:cs typeface="Lucida Sans Unicode"/>
                <a:sym typeface="Wingdings" panose="05000000000000000000" pitchFamily="2" charset="2"/>
              </a:rPr>
              <a:t> and in output layer use sigmoid activation function.</a:t>
            </a:r>
          </a:p>
          <a:p>
            <a:pPr marL="273685" indent="-171450" algn="just">
              <a:lnSpc>
                <a:spcPct val="100000"/>
              </a:lnSpc>
              <a:spcBef>
                <a:spcPts val="90"/>
              </a:spcBef>
              <a:buFont typeface="Wingdings" panose="05000000000000000000" pitchFamily="2" charset="2"/>
              <a:buChar char="Ø"/>
            </a:pPr>
            <a:r>
              <a:rPr lang="en-US" sz="1400" spc="-30" dirty="0">
                <a:solidFill>
                  <a:srgbClr val="3333B2"/>
                </a:solidFill>
                <a:latin typeface="Lucida Sans Unicode"/>
                <a:cs typeface="Lucida Sans Unicode"/>
                <a:sym typeface="Wingdings" panose="05000000000000000000" pitchFamily="2" charset="2"/>
              </a:rPr>
              <a:t> </a:t>
            </a:r>
            <a:r>
              <a:rPr lang="en-US" sz="1400" spc="-30" dirty="0" smtClean="0">
                <a:solidFill>
                  <a:srgbClr val="3333B2"/>
                </a:solidFill>
                <a:latin typeface="Lucida Sans Unicode"/>
                <a:cs typeface="Lucida Sans Unicode"/>
                <a:sym typeface="Wingdings" panose="05000000000000000000" pitchFamily="2" charset="2"/>
              </a:rPr>
              <a:t>with Multi classification use </a:t>
            </a:r>
            <a:r>
              <a:rPr lang="en-US" sz="1400" spc="-30" dirty="0" err="1" smtClean="0">
                <a:solidFill>
                  <a:srgbClr val="3333B2"/>
                </a:solidFill>
                <a:latin typeface="Lucida Sans Unicode"/>
                <a:cs typeface="Lucida Sans Unicode"/>
                <a:sym typeface="Wingdings" panose="05000000000000000000" pitchFamily="2" charset="2"/>
              </a:rPr>
              <a:t>SoftMax</a:t>
            </a:r>
            <a:r>
              <a:rPr lang="en-US" sz="1400" spc="-30" dirty="0" smtClean="0">
                <a:solidFill>
                  <a:srgbClr val="3333B2"/>
                </a:solidFill>
                <a:latin typeface="Lucida Sans Unicode"/>
                <a:cs typeface="Lucida Sans Unicode"/>
                <a:sym typeface="Wingdings" panose="05000000000000000000" pitchFamily="2" charset="2"/>
              </a:rPr>
              <a:t> activation function in output layer , hidden layer will be same.</a:t>
            </a:r>
          </a:p>
          <a:p>
            <a:pPr marL="273685" indent="-171450" algn="just">
              <a:lnSpc>
                <a:spcPct val="100000"/>
              </a:lnSpc>
              <a:spcBef>
                <a:spcPts val="90"/>
              </a:spcBef>
              <a:buFont typeface="Wingdings" panose="05000000000000000000" pitchFamily="2" charset="2"/>
              <a:buChar char="Ø"/>
            </a:pPr>
            <a:r>
              <a:rPr lang="en-US" sz="1400" spc="-30" dirty="0" smtClean="0">
                <a:solidFill>
                  <a:srgbClr val="3333B2"/>
                </a:solidFill>
                <a:latin typeface="Lucida Sans Unicode"/>
                <a:cs typeface="Lucida Sans Unicode"/>
                <a:sym typeface="Wingdings" panose="05000000000000000000" pitchFamily="2" charset="2"/>
              </a:rPr>
              <a:t>With Regression use </a:t>
            </a:r>
            <a:r>
              <a:rPr lang="en-US" sz="1400" spc="-30" dirty="0" err="1" smtClean="0">
                <a:solidFill>
                  <a:srgbClr val="3333B2"/>
                </a:solidFill>
                <a:latin typeface="Lucida Sans Unicode"/>
                <a:cs typeface="Lucida Sans Unicode"/>
                <a:sym typeface="Wingdings" panose="05000000000000000000" pitchFamily="2" charset="2"/>
              </a:rPr>
              <a:t>Relu</a:t>
            </a:r>
            <a:r>
              <a:rPr lang="en-US" sz="1400" spc="-30" dirty="0" smtClean="0">
                <a:solidFill>
                  <a:srgbClr val="3333B2"/>
                </a:solidFill>
                <a:latin typeface="Lucida Sans Unicode"/>
                <a:cs typeface="Lucida Sans Unicode"/>
                <a:sym typeface="Wingdings" panose="05000000000000000000" pitchFamily="2" charset="2"/>
              </a:rPr>
              <a:t> for hidden layer and Linear activation function for output layer.</a:t>
            </a:r>
          </a:p>
          <a:p>
            <a:pPr marL="273685" indent="-171450" algn="just">
              <a:lnSpc>
                <a:spcPct val="100000"/>
              </a:lnSpc>
              <a:spcBef>
                <a:spcPts val="90"/>
              </a:spcBef>
              <a:buFont typeface="Wingdings" panose="05000000000000000000" pitchFamily="2" charset="2"/>
              <a:buChar char="Ø"/>
            </a:pPr>
            <a:endParaRPr lang="en-US" sz="1400" spc="-30" dirty="0" smtClean="0">
              <a:solidFill>
                <a:srgbClr val="3333B2"/>
              </a:solidFill>
              <a:latin typeface="Lucida Sans Unicode"/>
              <a:cs typeface="Lucida Sans Unicode"/>
              <a:sym typeface="Wingdings" panose="05000000000000000000" pitchFamily="2" charset="2"/>
            </a:endParaRPr>
          </a:p>
          <a:p>
            <a:pPr marL="273685" indent="-171450" algn="just">
              <a:lnSpc>
                <a:spcPct val="100000"/>
              </a:lnSpc>
              <a:spcBef>
                <a:spcPts val="90"/>
              </a:spcBef>
              <a:buFont typeface="Wingdings" panose="05000000000000000000" pitchFamily="2" charset="2"/>
              <a:buChar char="Ø"/>
            </a:pPr>
            <a:endParaRPr lang="en-US" sz="1400" spc="-30" dirty="0" smtClean="0">
              <a:solidFill>
                <a:srgbClr val="3333B2"/>
              </a:solidFill>
              <a:latin typeface="Lucida Sans Unicode"/>
              <a:cs typeface="Lucida Sans Unicode"/>
            </a:endParaRPr>
          </a:p>
          <a:p>
            <a:pPr marL="273685" indent="-171450" algn="just">
              <a:lnSpc>
                <a:spcPct val="100000"/>
              </a:lnSpc>
              <a:spcBef>
                <a:spcPts val="90"/>
              </a:spcBef>
              <a:buFont typeface="Wingdings" panose="05000000000000000000" pitchFamily="2" charset="2"/>
              <a:buChar char="Ø"/>
            </a:pPr>
            <a:endParaRPr lang="en-US" sz="1200" spc="-30" dirty="0" smtClean="0">
              <a:solidFill>
                <a:srgbClr val="3333B2"/>
              </a:solidFill>
              <a:latin typeface="Lucida Sans Unicode"/>
              <a:cs typeface="Lucida Sans Unicode"/>
              <a:sym typeface="Wingdings" panose="05000000000000000000" pitchFamily="2" charset="2"/>
            </a:endParaRPr>
          </a:p>
          <a:p>
            <a:pPr marL="102235" algn="just">
              <a:lnSpc>
                <a:spcPct val="100000"/>
              </a:lnSpc>
              <a:spcBef>
                <a:spcPts val="90"/>
              </a:spcBef>
            </a:pPr>
            <a:endParaRPr lang="en-US" sz="1200" spc="-30" dirty="0" smtClean="0">
              <a:solidFill>
                <a:srgbClr val="3333B2"/>
              </a:solidFill>
              <a:latin typeface="Lucida Sans Unicode"/>
              <a:cs typeface="Lucida Sans Unicode"/>
              <a:sym typeface="Wingdings" panose="05000000000000000000" pitchFamily="2" charset="2"/>
            </a:endParaRPr>
          </a:p>
        </p:txBody>
      </p:sp>
      <p:sp>
        <p:nvSpPr>
          <p:cNvPr id="6" name="AutoShape 2" descr="Image result for leaky relu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3303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4850" y="79679"/>
            <a:ext cx="3124200" cy="29431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800" spc="-80" dirty="0" smtClean="0"/>
              <a:t>Loss function </a:t>
            </a:r>
            <a:endParaRPr sz="1800" spc="-8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0" y="434975"/>
            <a:ext cx="4343400" cy="176330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2235" algn="just">
              <a:lnSpc>
                <a:spcPct val="100000"/>
              </a:lnSpc>
              <a:spcBef>
                <a:spcPts val="90"/>
              </a:spcBef>
            </a:pPr>
            <a:endParaRPr lang="en-US" sz="1400" spc="-30" dirty="0" smtClean="0">
              <a:solidFill>
                <a:srgbClr val="3333B2"/>
              </a:solidFill>
              <a:latin typeface="Lucida Sans Unicode"/>
              <a:cs typeface="Lucida Sans Unicode"/>
            </a:endParaRPr>
          </a:p>
          <a:p>
            <a:pPr marL="273685" indent="-171450" algn="just">
              <a:lnSpc>
                <a:spcPct val="100000"/>
              </a:lnSpc>
              <a:spcBef>
                <a:spcPts val="90"/>
              </a:spcBef>
              <a:buFont typeface="Wingdings" panose="05000000000000000000" pitchFamily="2" charset="2"/>
              <a:buChar char="Ø"/>
            </a:pPr>
            <a:r>
              <a:rPr lang="en-US" sz="1400" spc="-30" dirty="0" smtClean="0">
                <a:solidFill>
                  <a:srgbClr val="3333B2"/>
                </a:solidFill>
                <a:latin typeface="Lucida Sans Unicode"/>
                <a:cs typeface="Lucida Sans Unicode"/>
                <a:sym typeface="Wingdings" panose="05000000000000000000" pitchFamily="2" charset="2"/>
              </a:rPr>
              <a:t>Cross </a:t>
            </a:r>
            <a:r>
              <a:rPr lang="en-US" sz="1400" spc="-30" dirty="0" smtClean="0">
                <a:solidFill>
                  <a:srgbClr val="3333B2"/>
                </a:solidFill>
                <a:latin typeface="Lucida Sans Unicode"/>
                <a:cs typeface="Lucida Sans Unicode"/>
                <a:sym typeface="Wingdings" panose="05000000000000000000" pitchFamily="2" charset="2"/>
              </a:rPr>
              <a:t>entropy for Binary classification</a:t>
            </a:r>
            <a:endParaRPr lang="en-US" sz="1400" spc="-30" dirty="0" smtClean="0">
              <a:solidFill>
                <a:srgbClr val="3333B2"/>
              </a:solidFill>
              <a:latin typeface="Lucida Sans Unicode"/>
              <a:cs typeface="Lucida Sans Unicode"/>
              <a:sym typeface="Wingdings" panose="05000000000000000000" pitchFamily="2" charset="2"/>
            </a:endParaRPr>
          </a:p>
          <a:p>
            <a:pPr marL="273685" indent="-171450" algn="just">
              <a:lnSpc>
                <a:spcPct val="100000"/>
              </a:lnSpc>
              <a:spcBef>
                <a:spcPts val="90"/>
              </a:spcBef>
              <a:buFont typeface="Wingdings" panose="05000000000000000000" pitchFamily="2" charset="2"/>
              <a:buChar char="Ø"/>
            </a:pPr>
            <a:endParaRPr lang="en-US" sz="1400" spc="-30" dirty="0" smtClean="0">
              <a:solidFill>
                <a:srgbClr val="3333B2"/>
              </a:solidFill>
              <a:latin typeface="Lucida Sans Unicode"/>
              <a:cs typeface="Lucida Sans Unicode"/>
              <a:sym typeface="Wingdings" panose="05000000000000000000" pitchFamily="2" charset="2"/>
            </a:endParaRPr>
          </a:p>
          <a:p>
            <a:pPr marL="273685" indent="-171450" algn="just">
              <a:lnSpc>
                <a:spcPct val="100000"/>
              </a:lnSpc>
              <a:spcBef>
                <a:spcPts val="90"/>
              </a:spcBef>
              <a:buFont typeface="Wingdings" panose="05000000000000000000" pitchFamily="2" charset="2"/>
              <a:buChar char="Ø"/>
            </a:pPr>
            <a:endParaRPr lang="en-US" sz="1400" spc="-30" dirty="0" smtClean="0">
              <a:solidFill>
                <a:srgbClr val="3333B2"/>
              </a:solidFill>
              <a:latin typeface="Lucida Sans Unicode"/>
              <a:cs typeface="Lucida Sans Unicode"/>
              <a:sym typeface="Wingdings" panose="05000000000000000000" pitchFamily="2" charset="2"/>
            </a:endParaRPr>
          </a:p>
          <a:p>
            <a:pPr marL="273685" indent="-171450" algn="just">
              <a:lnSpc>
                <a:spcPct val="100000"/>
              </a:lnSpc>
              <a:spcBef>
                <a:spcPts val="90"/>
              </a:spcBef>
              <a:buFont typeface="Wingdings" panose="05000000000000000000" pitchFamily="2" charset="2"/>
              <a:buChar char="Ø"/>
            </a:pPr>
            <a:endParaRPr lang="en-US" sz="1400" spc="-30" dirty="0" smtClean="0">
              <a:solidFill>
                <a:srgbClr val="3333B2"/>
              </a:solidFill>
              <a:latin typeface="Lucida Sans Unicode"/>
              <a:cs typeface="Lucida Sans Unicode"/>
              <a:sym typeface="Wingdings" panose="05000000000000000000" pitchFamily="2" charset="2"/>
            </a:endParaRPr>
          </a:p>
          <a:p>
            <a:pPr marL="273685" indent="-171450" algn="just">
              <a:lnSpc>
                <a:spcPct val="100000"/>
              </a:lnSpc>
              <a:spcBef>
                <a:spcPts val="90"/>
              </a:spcBef>
              <a:buFont typeface="Wingdings" panose="05000000000000000000" pitchFamily="2" charset="2"/>
              <a:buChar char="Ø"/>
            </a:pPr>
            <a:endParaRPr lang="en-US" sz="1400" spc="-30" dirty="0" smtClean="0">
              <a:solidFill>
                <a:srgbClr val="3333B2"/>
              </a:solidFill>
              <a:latin typeface="Lucida Sans Unicode"/>
              <a:cs typeface="Lucida Sans Unicode"/>
            </a:endParaRPr>
          </a:p>
          <a:p>
            <a:pPr marL="273685" indent="-171450" algn="just">
              <a:lnSpc>
                <a:spcPct val="100000"/>
              </a:lnSpc>
              <a:spcBef>
                <a:spcPts val="90"/>
              </a:spcBef>
              <a:buFont typeface="Wingdings" panose="05000000000000000000" pitchFamily="2" charset="2"/>
              <a:buChar char="Ø"/>
            </a:pPr>
            <a:endParaRPr lang="en-US" sz="1200" spc="-30" dirty="0" smtClean="0">
              <a:solidFill>
                <a:srgbClr val="3333B2"/>
              </a:solidFill>
              <a:latin typeface="Lucida Sans Unicode"/>
              <a:cs typeface="Lucida Sans Unicode"/>
              <a:sym typeface="Wingdings" panose="05000000000000000000" pitchFamily="2" charset="2"/>
            </a:endParaRPr>
          </a:p>
          <a:p>
            <a:pPr marL="102235" algn="just">
              <a:lnSpc>
                <a:spcPct val="100000"/>
              </a:lnSpc>
              <a:spcBef>
                <a:spcPts val="90"/>
              </a:spcBef>
            </a:pPr>
            <a:endParaRPr lang="en-US" sz="1200" spc="-30" dirty="0" smtClean="0">
              <a:solidFill>
                <a:srgbClr val="3333B2"/>
              </a:solidFill>
              <a:latin typeface="Lucida Sans Unicode"/>
              <a:cs typeface="Lucida Sans Unicode"/>
              <a:sym typeface="Wingdings" panose="05000000000000000000" pitchFamily="2" charset="2"/>
            </a:endParaRPr>
          </a:p>
        </p:txBody>
      </p:sp>
      <p:sp>
        <p:nvSpPr>
          <p:cNvPr id="6" name="AutoShape 2" descr="Image result for leaky relu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21685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4202" y="434975"/>
            <a:ext cx="1425829" cy="32508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00" b="1" spc="45" dirty="0">
                <a:solidFill>
                  <a:srgbClr val="3333B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Outline</a:t>
            </a:r>
            <a:endParaRPr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345" y="739775"/>
            <a:ext cx="2872105" cy="229165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lnSpc>
                <a:spcPct val="200000"/>
              </a:lnSpc>
              <a:spcBef>
                <a:spcPts val="90"/>
              </a:spcBef>
              <a:buFont typeface="Wingdings" panose="05000000000000000000" pitchFamily="2" charset="2"/>
              <a:buChar char="Ø"/>
            </a:pPr>
            <a:r>
              <a:rPr lang="en-US" sz="1200" spc="-80" dirty="0" smtClean="0">
                <a:solidFill>
                  <a:srgbClr val="3333B2"/>
                </a:solidFill>
                <a:latin typeface="Arial"/>
                <a:cs typeface="Arial"/>
              </a:rPr>
              <a:t>Sigmoid Function</a:t>
            </a:r>
          </a:p>
          <a:p>
            <a:pPr marL="641350" lvl="1" indent="-171450">
              <a:lnSpc>
                <a:spcPct val="200000"/>
              </a:lnSpc>
              <a:spcBef>
                <a:spcPts val="90"/>
              </a:spcBef>
              <a:buFont typeface="Wingdings" panose="05000000000000000000" pitchFamily="2" charset="2"/>
              <a:buChar char="Ø"/>
            </a:pPr>
            <a:r>
              <a:rPr lang="en-US" sz="1200" spc="-80" dirty="0" smtClean="0">
                <a:solidFill>
                  <a:srgbClr val="3333B2"/>
                </a:solidFill>
                <a:latin typeface="Arial"/>
                <a:cs typeface="Arial"/>
              </a:rPr>
              <a:t>Pros and Cons</a:t>
            </a:r>
          </a:p>
          <a:p>
            <a:pPr marL="184150" indent="-171450">
              <a:lnSpc>
                <a:spcPct val="200000"/>
              </a:lnSpc>
              <a:spcBef>
                <a:spcPts val="90"/>
              </a:spcBef>
              <a:buFont typeface="Wingdings" panose="05000000000000000000" pitchFamily="2" charset="2"/>
              <a:buChar char="Ø"/>
            </a:pPr>
            <a:r>
              <a:rPr lang="en-US" sz="1200" spc="-80" dirty="0" err="1" smtClean="0">
                <a:solidFill>
                  <a:srgbClr val="3333B2"/>
                </a:solidFill>
                <a:latin typeface="Arial"/>
                <a:cs typeface="Arial"/>
              </a:rPr>
              <a:t>Tanh</a:t>
            </a:r>
            <a:endParaRPr lang="en-US" sz="1200" spc="-80" dirty="0" smtClean="0">
              <a:solidFill>
                <a:srgbClr val="3333B2"/>
              </a:solidFill>
              <a:latin typeface="Arial"/>
              <a:cs typeface="Arial"/>
            </a:endParaRPr>
          </a:p>
          <a:p>
            <a:pPr marL="184150" indent="-171450">
              <a:lnSpc>
                <a:spcPct val="200000"/>
              </a:lnSpc>
              <a:spcBef>
                <a:spcPts val="90"/>
              </a:spcBef>
              <a:buFont typeface="Wingdings" panose="05000000000000000000" pitchFamily="2" charset="2"/>
              <a:buChar char="Ø"/>
            </a:pPr>
            <a:r>
              <a:rPr lang="en-US" sz="1200" spc="-80" dirty="0" err="1" smtClean="0">
                <a:solidFill>
                  <a:srgbClr val="3333B2"/>
                </a:solidFill>
                <a:latin typeface="Arial"/>
                <a:cs typeface="Arial"/>
              </a:rPr>
              <a:t>ReLU</a:t>
            </a:r>
            <a:endParaRPr lang="en-US" sz="1200" spc="-80" dirty="0" smtClean="0">
              <a:solidFill>
                <a:srgbClr val="3333B2"/>
              </a:solidFill>
              <a:latin typeface="Arial"/>
              <a:cs typeface="Arial"/>
            </a:endParaRPr>
          </a:p>
          <a:p>
            <a:pPr marL="184150" indent="-171450">
              <a:lnSpc>
                <a:spcPct val="200000"/>
              </a:lnSpc>
              <a:spcBef>
                <a:spcPts val="90"/>
              </a:spcBef>
              <a:buFont typeface="Wingdings" panose="05000000000000000000" pitchFamily="2" charset="2"/>
              <a:buChar char="Ø"/>
            </a:pPr>
            <a:r>
              <a:rPr lang="en-US" sz="1200" spc="-80" dirty="0" smtClean="0">
                <a:solidFill>
                  <a:srgbClr val="3333B2"/>
                </a:solidFill>
                <a:latin typeface="Arial"/>
                <a:cs typeface="Arial"/>
              </a:rPr>
              <a:t>Leaky </a:t>
            </a:r>
            <a:r>
              <a:rPr lang="en-US" sz="1200" spc="-80" dirty="0" err="1" smtClean="0">
                <a:solidFill>
                  <a:srgbClr val="3333B2"/>
                </a:solidFill>
                <a:latin typeface="Arial"/>
                <a:cs typeface="Arial"/>
              </a:rPr>
              <a:t>ReLU</a:t>
            </a:r>
            <a:endParaRPr lang="en-US" sz="1200" spc="-80" dirty="0" smtClean="0">
              <a:solidFill>
                <a:srgbClr val="3333B2"/>
              </a:solidFill>
              <a:latin typeface="Arial"/>
              <a:cs typeface="Arial"/>
            </a:endParaRPr>
          </a:p>
          <a:p>
            <a:pPr marL="184150" indent="-171450">
              <a:lnSpc>
                <a:spcPct val="200000"/>
              </a:lnSpc>
              <a:spcBef>
                <a:spcPts val="90"/>
              </a:spcBef>
              <a:buFont typeface="Wingdings" panose="05000000000000000000" pitchFamily="2" charset="2"/>
              <a:buChar char="Ø"/>
            </a:pPr>
            <a:r>
              <a:rPr lang="en-US" sz="1200" spc="-80" dirty="0" smtClean="0">
                <a:solidFill>
                  <a:srgbClr val="3333B2"/>
                </a:solidFill>
                <a:latin typeface="Arial"/>
                <a:cs typeface="Arial"/>
              </a:rPr>
              <a:t>ELU</a:t>
            </a:r>
            <a:endParaRPr sz="1200" spc="-80" dirty="0">
              <a:solidFill>
                <a:srgbClr val="3333B2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5850" y="79679"/>
            <a:ext cx="2743200" cy="29431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800" dirty="0" smtClean="0"/>
              <a:t>Sigmoid </a:t>
            </a:r>
            <a:r>
              <a:rPr lang="el-GR" sz="1800" dirty="0"/>
              <a:t> σ</a:t>
            </a:r>
            <a:endParaRPr sz="1800" spc="-8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3" y="2791288"/>
            <a:ext cx="1828800" cy="6845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4450" y="511175"/>
            <a:ext cx="2912674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4754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5850" y="79679"/>
            <a:ext cx="2743200" cy="29431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800" dirty="0" smtClean="0"/>
              <a:t>Sigmoid </a:t>
            </a:r>
            <a:r>
              <a:rPr lang="el-GR" sz="1800" dirty="0"/>
              <a:t> σ</a:t>
            </a:r>
            <a:endParaRPr sz="1800" spc="-8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95250" y="511175"/>
            <a:ext cx="4343400" cy="265072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7985" indent="-285750" algn="just">
              <a:lnSpc>
                <a:spcPct val="100000"/>
              </a:lnSpc>
              <a:spcBef>
                <a:spcPts val="90"/>
              </a:spcBef>
              <a:buFont typeface="Wingdings" panose="05000000000000000000" pitchFamily="2" charset="2"/>
              <a:buChar char="Ø"/>
            </a:pPr>
            <a:r>
              <a:rPr lang="en-US" sz="1400" spc="-30" dirty="0" smtClean="0">
                <a:solidFill>
                  <a:srgbClr val="3333B2"/>
                </a:solidFill>
                <a:latin typeface="Lucida Sans Unicode"/>
                <a:cs typeface="Lucida Sans Unicode"/>
              </a:rPr>
              <a:t>Smooth gradient, preventing jump</a:t>
            </a:r>
          </a:p>
          <a:p>
            <a:pPr marL="273685" indent="-171450" algn="just">
              <a:lnSpc>
                <a:spcPct val="100000"/>
              </a:lnSpc>
              <a:spcBef>
                <a:spcPts val="90"/>
              </a:spcBef>
              <a:buFont typeface="Wingdings" panose="05000000000000000000" pitchFamily="2" charset="2"/>
              <a:buChar char="Ø"/>
            </a:pPr>
            <a:r>
              <a:rPr lang="en-US" sz="1400" spc="-30" dirty="0" smtClean="0">
                <a:solidFill>
                  <a:srgbClr val="3333B2"/>
                </a:solidFill>
                <a:latin typeface="Lucida Sans Unicode"/>
                <a:cs typeface="Lucida Sans Unicode"/>
              </a:rPr>
              <a:t>Range(0, +1), Normalizing the value of each Neuron. </a:t>
            </a:r>
          </a:p>
          <a:p>
            <a:pPr marL="273685" indent="-171450" algn="just">
              <a:lnSpc>
                <a:spcPct val="100000"/>
              </a:lnSpc>
              <a:spcBef>
                <a:spcPts val="90"/>
              </a:spcBef>
              <a:buFont typeface="Wingdings" panose="05000000000000000000" pitchFamily="2" charset="2"/>
              <a:buChar char="Ø"/>
            </a:pPr>
            <a:r>
              <a:rPr lang="en-US" sz="1400" spc="-30" dirty="0" smtClean="0">
                <a:solidFill>
                  <a:srgbClr val="3333B2"/>
                </a:solidFill>
                <a:latin typeface="Lucida Sans Unicode"/>
                <a:cs typeface="Lucida Sans Unicode"/>
              </a:rPr>
              <a:t>Clear prediction (0,1)</a:t>
            </a:r>
          </a:p>
          <a:p>
            <a:pPr marL="273685" indent="-171450" algn="just">
              <a:lnSpc>
                <a:spcPct val="100000"/>
              </a:lnSpc>
              <a:spcBef>
                <a:spcPts val="90"/>
              </a:spcBef>
              <a:buFont typeface="Wingdings" panose="05000000000000000000" pitchFamily="2" charset="2"/>
              <a:buChar char="Ø"/>
            </a:pPr>
            <a:r>
              <a:rPr lang="en-US" sz="1400" spc="-30" dirty="0" smtClean="0">
                <a:solidFill>
                  <a:srgbClr val="3333B2"/>
                </a:solidFill>
                <a:latin typeface="Lucida Sans Unicode"/>
                <a:cs typeface="Lucida Sans Unicode"/>
              </a:rPr>
              <a:t>Gradient vanishing problem </a:t>
            </a:r>
            <a:r>
              <a:rPr lang="en-US" sz="1400" spc="-30" dirty="0" smtClean="0">
                <a:solidFill>
                  <a:srgbClr val="3333B2"/>
                </a:solidFill>
                <a:latin typeface="Lucida Sans Unicode"/>
                <a:cs typeface="Lucida Sans Unicode"/>
                <a:sym typeface="Wingdings" panose="05000000000000000000" pitchFamily="2" charset="2"/>
              </a:rPr>
              <a:t> 0 for higher value of z</a:t>
            </a:r>
          </a:p>
          <a:p>
            <a:pPr marL="273685" indent="-171450" algn="just">
              <a:lnSpc>
                <a:spcPct val="100000"/>
              </a:lnSpc>
              <a:spcBef>
                <a:spcPts val="90"/>
              </a:spcBef>
              <a:buFont typeface="Wingdings" panose="05000000000000000000" pitchFamily="2" charset="2"/>
              <a:buChar char="Ø"/>
            </a:pPr>
            <a:r>
              <a:rPr lang="en-US" sz="1400" spc="-30" dirty="0" smtClean="0">
                <a:solidFill>
                  <a:srgbClr val="3333B2"/>
                </a:solidFill>
                <a:latin typeface="Lucida Sans Unicode"/>
                <a:cs typeface="Lucida Sans Unicode"/>
                <a:sym typeface="Wingdings" panose="05000000000000000000" pitchFamily="2" charset="2"/>
              </a:rPr>
              <a:t>Power operation is relatively time consuming</a:t>
            </a:r>
          </a:p>
          <a:p>
            <a:pPr marL="273685" indent="-171450" algn="just">
              <a:lnSpc>
                <a:spcPct val="100000"/>
              </a:lnSpc>
              <a:spcBef>
                <a:spcPts val="90"/>
              </a:spcBef>
              <a:buFont typeface="Wingdings" panose="05000000000000000000" pitchFamily="2" charset="2"/>
              <a:buChar char="Ø"/>
            </a:pPr>
            <a:r>
              <a:rPr lang="en-US" sz="1400" spc="-30" dirty="0" smtClean="0">
                <a:solidFill>
                  <a:srgbClr val="3333B2"/>
                </a:solidFill>
                <a:latin typeface="Lucida Sans Unicode"/>
                <a:cs typeface="Lucida Sans Unicode"/>
                <a:sym typeface="Wingdings" panose="05000000000000000000" pitchFamily="2" charset="2"/>
              </a:rPr>
              <a:t>Mean round 0 , Less optimal in NN</a:t>
            </a:r>
          </a:p>
          <a:p>
            <a:pPr marL="273685" indent="-171450" algn="just">
              <a:lnSpc>
                <a:spcPct val="100000"/>
              </a:lnSpc>
              <a:spcBef>
                <a:spcPts val="90"/>
              </a:spcBef>
              <a:buFont typeface="Wingdings" panose="05000000000000000000" pitchFamily="2" charset="2"/>
              <a:buChar char="Ø"/>
            </a:pPr>
            <a:r>
              <a:rPr lang="en-US" sz="1400" spc="-30" dirty="0" smtClean="0">
                <a:solidFill>
                  <a:srgbClr val="3333B2"/>
                </a:solidFill>
                <a:latin typeface="Lucida Sans Unicode"/>
                <a:cs typeface="Lucida Sans Unicode"/>
                <a:sym typeface="Wingdings" panose="05000000000000000000" pitchFamily="2" charset="2"/>
              </a:rPr>
              <a:t>Very less used in NN</a:t>
            </a:r>
          </a:p>
          <a:p>
            <a:pPr marL="273685" indent="-171450" algn="just">
              <a:lnSpc>
                <a:spcPct val="100000"/>
              </a:lnSpc>
              <a:spcBef>
                <a:spcPts val="90"/>
              </a:spcBef>
              <a:buFont typeface="Wingdings" panose="05000000000000000000" pitchFamily="2" charset="2"/>
              <a:buChar char="Ø"/>
            </a:pPr>
            <a:r>
              <a:rPr lang="en-US" sz="1400" b="1" spc="-30" dirty="0" smtClean="0">
                <a:solidFill>
                  <a:srgbClr val="3333B2"/>
                </a:solidFill>
                <a:latin typeface="Lucida Sans Unicode"/>
                <a:cs typeface="Lucida Sans Unicode"/>
                <a:sym typeface="Wingdings" panose="05000000000000000000" pitchFamily="2" charset="2"/>
              </a:rPr>
              <a:t>Derivative: </a:t>
            </a:r>
          </a:p>
          <a:p>
            <a:pPr marL="102235" algn="just">
              <a:lnSpc>
                <a:spcPct val="100000"/>
              </a:lnSpc>
              <a:spcBef>
                <a:spcPts val="90"/>
              </a:spcBef>
            </a:pPr>
            <a:endParaRPr lang="en-US" sz="1200" spc="-30" dirty="0" smtClean="0">
              <a:solidFill>
                <a:srgbClr val="3333B2"/>
              </a:solidFill>
              <a:latin typeface="Lucida Sans Unicode"/>
              <a:cs typeface="Lucida Sans Unicode"/>
              <a:sym typeface="Wingdings" panose="05000000000000000000" pitchFamily="2" charset="2"/>
            </a:endParaRPr>
          </a:p>
          <a:p>
            <a:pPr marL="102235" algn="just">
              <a:lnSpc>
                <a:spcPct val="100000"/>
              </a:lnSpc>
              <a:spcBef>
                <a:spcPts val="90"/>
              </a:spcBef>
            </a:pPr>
            <a:endParaRPr lang="en-US" sz="1200" spc="-30" dirty="0" smtClean="0">
              <a:solidFill>
                <a:srgbClr val="3333B2"/>
              </a:solidFill>
              <a:latin typeface="Lucida Sans Unicode"/>
              <a:cs typeface="Lucida Sans Unicode"/>
              <a:sym typeface="Wingdings" panose="05000000000000000000" pitchFamily="2" charset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3" y="2791288"/>
            <a:ext cx="1828800" cy="6845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5545" y="2320545"/>
            <a:ext cx="1566862" cy="114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86454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4850" y="79679"/>
            <a:ext cx="3124200" cy="29431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800" dirty="0" smtClean="0"/>
              <a:t>Hyperbolic Tangent(</a:t>
            </a:r>
            <a:r>
              <a:rPr lang="en-US" sz="1800" dirty="0" err="1" smtClean="0"/>
              <a:t>tanh</a:t>
            </a:r>
            <a:r>
              <a:rPr lang="en-US" sz="1800" dirty="0" smtClean="0"/>
              <a:t>)</a:t>
            </a:r>
            <a:endParaRPr sz="1800" spc="-8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49" y="585194"/>
            <a:ext cx="2863633" cy="23643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3" y="585194"/>
            <a:ext cx="1252537" cy="5529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69" y="2833160"/>
            <a:ext cx="2167981" cy="62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72665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4850" y="79679"/>
            <a:ext cx="3124200" cy="29431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800" dirty="0" smtClean="0"/>
              <a:t>Hyperbolic Tangent(</a:t>
            </a:r>
            <a:r>
              <a:rPr lang="en-US" sz="1800" dirty="0" err="1" smtClean="0"/>
              <a:t>tanh</a:t>
            </a:r>
            <a:r>
              <a:rPr lang="en-US" sz="1800" dirty="0" smtClean="0"/>
              <a:t>)</a:t>
            </a:r>
            <a:endParaRPr sz="1800" spc="-8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71450" y="971161"/>
            <a:ext cx="4343400" cy="199157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2235" algn="just">
              <a:lnSpc>
                <a:spcPct val="100000"/>
              </a:lnSpc>
              <a:spcBef>
                <a:spcPts val="90"/>
              </a:spcBef>
            </a:pPr>
            <a:endParaRPr lang="en-US" sz="1400" spc="-30" dirty="0" smtClean="0">
              <a:solidFill>
                <a:srgbClr val="3333B2"/>
              </a:solidFill>
              <a:latin typeface="Lucida Sans Unicode"/>
              <a:cs typeface="Lucida Sans Unicode"/>
            </a:endParaRPr>
          </a:p>
          <a:p>
            <a:pPr marL="273685" indent="-171450" algn="just">
              <a:lnSpc>
                <a:spcPct val="100000"/>
              </a:lnSpc>
              <a:spcBef>
                <a:spcPts val="90"/>
              </a:spcBef>
              <a:buFont typeface="Wingdings" panose="05000000000000000000" pitchFamily="2" charset="2"/>
              <a:buChar char="Ø"/>
            </a:pPr>
            <a:r>
              <a:rPr lang="en-US" sz="1400" spc="-30" dirty="0" smtClean="0">
                <a:solidFill>
                  <a:srgbClr val="3333B2"/>
                </a:solidFill>
                <a:latin typeface="Lucida Sans Unicode"/>
                <a:cs typeface="Lucida Sans Unicode"/>
              </a:rPr>
              <a:t>Shifted version of sigmoid</a:t>
            </a:r>
          </a:p>
          <a:p>
            <a:pPr marL="273685" indent="-171450" algn="just">
              <a:lnSpc>
                <a:spcPct val="100000"/>
              </a:lnSpc>
              <a:spcBef>
                <a:spcPts val="90"/>
              </a:spcBef>
              <a:buFont typeface="Wingdings" panose="05000000000000000000" pitchFamily="2" charset="2"/>
              <a:buChar char="Ø"/>
            </a:pPr>
            <a:r>
              <a:rPr lang="en-US" sz="1400" spc="-30" dirty="0" smtClean="0">
                <a:solidFill>
                  <a:srgbClr val="3333B2"/>
                </a:solidFill>
                <a:latin typeface="Lucida Sans Unicode"/>
                <a:cs typeface="Lucida Sans Unicode"/>
              </a:rPr>
              <a:t>Range(-1, +1)</a:t>
            </a:r>
          </a:p>
          <a:p>
            <a:pPr marL="273685" indent="-171450" algn="just">
              <a:lnSpc>
                <a:spcPct val="100000"/>
              </a:lnSpc>
              <a:spcBef>
                <a:spcPts val="90"/>
              </a:spcBef>
              <a:buFont typeface="Wingdings" panose="05000000000000000000" pitchFamily="2" charset="2"/>
              <a:buChar char="Ø"/>
            </a:pPr>
            <a:r>
              <a:rPr lang="en-US" sz="1400" spc="-30" dirty="0" smtClean="0">
                <a:solidFill>
                  <a:srgbClr val="3333B2"/>
                </a:solidFill>
                <a:latin typeface="Lucida Sans Unicode"/>
                <a:cs typeface="Lucida Sans Unicode"/>
              </a:rPr>
              <a:t>0 centric</a:t>
            </a:r>
          </a:p>
          <a:p>
            <a:pPr marL="273685" indent="-171450" algn="just">
              <a:lnSpc>
                <a:spcPct val="100000"/>
              </a:lnSpc>
              <a:spcBef>
                <a:spcPts val="90"/>
              </a:spcBef>
              <a:buFont typeface="Wingdings" panose="05000000000000000000" pitchFamily="2" charset="2"/>
              <a:buChar char="Ø"/>
            </a:pPr>
            <a:r>
              <a:rPr lang="en-US" sz="1400" spc="-30" dirty="0" smtClean="0">
                <a:solidFill>
                  <a:srgbClr val="3333B2"/>
                </a:solidFill>
                <a:latin typeface="Lucida Sans Unicode"/>
                <a:cs typeface="Lucida Sans Unicode"/>
                <a:sym typeface="Wingdings" panose="05000000000000000000" pitchFamily="2" charset="2"/>
              </a:rPr>
              <a:t>Same Vanishing Gradient Problem0</a:t>
            </a:r>
          </a:p>
          <a:p>
            <a:pPr marL="273685" indent="-171450" algn="just">
              <a:lnSpc>
                <a:spcPct val="100000"/>
              </a:lnSpc>
              <a:spcBef>
                <a:spcPts val="90"/>
              </a:spcBef>
              <a:buFont typeface="Wingdings" panose="05000000000000000000" pitchFamily="2" charset="2"/>
              <a:buChar char="Ø"/>
            </a:pPr>
            <a:endParaRPr lang="en-US" sz="1400" spc="-30" dirty="0" smtClean="0">
              <a:solidFill>
                <a:srgbClr val="3333B2"/>
              </a:solidFill>
              <a:latin typeface="Lucida Sans Unicode"/>
              <a:cs typeface="Lucida Sans Unicode"/>
              <a:sym typeface="Wingdings" panose="05000000000000000000" pitchFamily="2" charset="2"/>
            </a:endParaRPr>
          </a:p>
          <a:p>
            <a:pPr marL="273685" indent="-171450" algn="just">
              <a:lnSpc>
                <a:spcPct val="100000"/>
              </a:lnSpc>
              <a:spcBef>
                <a:spcPts val="90"/>
              </a:spcBef>
              <a:buFont typeface="Wingdings" panose="05000000000000000000" pitchFamily="2" charset="2"/>
              <a:buChar char="Ø"/>
            </a:pPr>
            <a:r>
              <a:rPr lang="en-US" sz="1400" b="1" spc="-30" dirty="0" smtClean="0">
                <a:solidFill>
                  <a:srgbClr val="3333B2"/>
                </a:solidFill>
                <a:latin typeface="Lucida Sans Unicode"/>
                <a:cs typeface="Lucida Sans Unicode"/>
                <a:sym typeface="Wingdings" panose="05000000000000000000" pitchFamily="2" charset="2"/>
              </a:rPr>
              <a:t>Derivative: </a:t>
            </a:r>
          </a:p>
          <a:p>
            <a:pPr marL="102235" algn="just">
              <a:lnSpc>
                <a:spcPct val="100000"/>
              </a:lnSpc>
              <a:spcBef>
                <a:spcPts val="90"/>
              </a:spcBef>
            </a:pPr>
            <a:endParaRPr lang="en-US" sz="1200" spc="-30" dirty="0" smtClean="0">
              <a:solidFill>
                <a:srgbClr val="3333B2"/>
              </a:solidFill>
              <a:latin typeface="Lucida Sans Unicode"/>
              <a:cs typeface="Lucida Sans Unicode"/>
              <a:sym typeface="Wingdings" panose="05000000000000000000" pitchFamily="2" charset="2"/>
            </a:endParaRPr>
          </a:p>
          <a:p>
            <a:pPr marL="102235" algn="just">
              <a:lnSpc>
                <a:spcPct val="100000"/>
              </a:lnSpc>
              <a:spcBef>
                <a:spcPts val="90"/>
              </a:spcBef>
            </a:pPr>
            <a:endParaRPr lang="en-US" sz="1200" spc="-30" dirty="0" smtClean="0">
              <a:solidFill>
                <a:srgbClr val="3333B2"/>
              </a:solidFill>
              <a:latin typeface="Lucida Sans Unicode"/>
              <a:cs typeface="Lucida Sans Unicode"/>
              <a:sym typeface="Wingdings" panose="05000000000000000000" pitchFamily="2" charset="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373989"/>
            <a:ext cx="1357312" cy="9753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0" y="339200"/>
            <a:ext cx="1252537" cy="5529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2119" y="2339975"/>
            <a:ext cx="2167981" cy="62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75748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4850" y="79679"/>
            <a:ext cx="3124200" cy="29431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800" dirty="0" smtClean="0"/>
              <a:t>Rectified Linear Unit(</a:t>
            </a:r>
            <a:r>
              <a:rPr lang="en-US" sz="1800" dirty="0" err="1" smtClean="0"/>
              <a:t>ReLU</a:t>
            </a:r>
            <a:endParaRPr sz="1800" spc="-8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641408"/>
            <a:ext cx="3048000" cy="22091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" y="421484"/>
            <a:ext cx="1524001" cy="2199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" y="2710886"/>
            <a:ext cx="2043112" cy="75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26179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4850" y="79679"/>
            <a:ext cx="3124200" cy="29431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800" dirty="0" smtClean="0"/>
              <a:t>Rectified Linear Unit(</a:t>
            </a:r>
            <a:r>
              <a:rPr lang="en-US" sz="1800" dirty="0" err="1" smtClean="0"/>
              <a:t>ReLU</a:t>
            </a:r>
            <a:endParaRPr sz="1800" spc="-8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71450" y="1122896"/>
            <a:ext cx="4343400" cy="197874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2235" algn="just">
              <a:lnSpc>
                <a:spcPct val="100000"/>
              </a:lnSpc>
              <a:spcBef>
                <a:spcPts val="90"/>
              </a:spcBef>
            </a:pPr>
            <a:endParaRPr lang="en-US" sz="1400" spc="-30" dirty="0" smtClean="0">
              <a:solidFill>
                <a:srgbClr val="3333B2"/>
              </a:solidFill>
              <a:latin typeface="Lucida Sans Unicode"/>
              <a:cs typeface="Lucida Sans Unicode"/>
            </a:endParaRPr>
          </a:p>
          <a:p>
            <a:pPr marL="273685" indent="-171450" algn="just">
              <a:lnSpc>
                <a:spcPct val="100000"/>
              </a:lnSpc>
              <a:spcBef>
                <a:spcPts val="90"/>
              </a:spcBef>
              <a:buFont typeface="Wingdings" panose="05000000000000000000" pitchFamily="2" charset="2"/>
              <a:buChar char="Ø"/>
            </a:pPr>
            <a:r>
              <a:rPr lang="en-US" sz="1400" spc="-30" dirty="0" smtClean="0">
                <a:solidFill>
                  <a:srgbClr val="3333B2"/>
                </a:solidFill>
                <a:latin typeface="Lucida Sans Unicode"/>
                <a:cs typeface="Lucida Sans Unicode"/>
              </a:rPr>
              <a:t>Range(0, infinity)</a:t>
            </a:r>
          </a:p>
          <a:p>
            <a:pPr marL="273685" indent="-171450" algn="just">
              <a:lnSpc>
                <a:spcPct val="100000"/>
              </a:lnSpc>
              <a:spcBef>
                <a:spcPts val="90"/>
              </a:spcBef>
              <a:buFont typeface="Wingdings" panose="05000000000000000000" pitchFamily="2" charset="2"/>
              <a:buChar char="Ø"/>
            </a:pPr>
            <a:r>
              <a:rPr lang="en-US" sz="1400" spc="-30" dirty="0" smtClean="0">
                <a:solidFill>
                  <a:srgbClr val="3333B2"/>
                </a:solidFill>
                <a:latin typeface="Lucida Sans Unicode"/>
                <a:cs typeface="Lucida Sans Unicode"/>
                <a:sym typeface="Wingdings" panose="05000000000000000000" pitchFamily="2" charset="2"/>
              </a:rPr>
              <a:t>solve Vanishing Gradient Problem for higher value of Z.</a:t>
            </a:r>
          </a:p>
          <a:p>
            <a:pPr marL="273685" indent="-171450" algn="just">
              <a:lnSpc>
                <a:spcPct val="100000"/>
              </a:lnSpc>
              <a:spcBef>
                <a:spcPts val="90"/>
              </a:spcBef>
              <a:buFont typeface="Wingdings" panose="05000000000000000000" pitchFamily="2" charset="2"/>
              <a:buChar char="Ø"/>
            </a:pPr>
            <a:r>
              <a:rPr lang="en-US" sz="1400" spc="-30" dirty="0" err="1" smtClean="0">
                <a:solidFill>
                  <a:srgbClr val="3333B2"/>
                </a:solidFill>
                <a:latin typeface="Lucida Sans Unicode"/>
                <a:cs typeface="Lucida Sans Unicode"/>
                <a:sym typeface="Wingdings" panose="05000000000000000000" pitchFamily="2" charset="2"/>
              </a:rPr>
              <a:t>Grandient</a:t>
            </a:r>
            <a:r>
              <a:rPr lang="en-US" sz="1400" spc="-30" dirty="0" smtClean="0">
                <a:solidFill>
                  <a:srgbClr val="3333B2"/>
                </a:solidFill>
                <a:latin typeface="Lucida Sans Unicode"/>
                <a:cs typeface="Lucida Sans Unicode"/>
                <a:sym typeface="Wingdings" panose="05000000000000000000" pitchFamily="2" charset="2"/>
              </a:rPr>
              <a:t> undefined for z=0 and z when z&lt;0</a:t>
            </a:r>
          </a:p>
          <a:p>
            <a:pPr marL="273685" indent="-171450" algn="just">
              <a:lnSpc>
                <a:spcPct val="100000"/>
              </a:lnSpc>
              <a:spcBef>
                <a:spcPts val="90"/>
              </a:spcBef>
              <a:buFont typeface="Wingdings" panose="05000000000000000000" pitchFamily="2" charset="2"/>
              <a:buChar char="Ø"/>
            </a:pPr>
            <a:r>
              <a:rPr lang="en-US" sz="1400" spc="-30" dirty="0" err="1" smtClean="0">
                <a:solidFill>
                  <a:srgbClr val="3333B2"/>
                </a:solidFill>
                <a:latin typeface="Lucida Sans Unicode"/>
                <a:cs typeface="Lucida Sans Unicode"/>
                <a:sym typeface="Wingdings" panose="05000000000000000000" pitchFamily="2" charset="2"/>
              </a:rPr>
              <a:t>Relue</a:t>
            </a:r>
            <a:r>
              <a:rPr lang="en-US" sz="1400" spc="-30" dirty="0" smtClean="0">
                <a:solidFill>
                  <a:srgbClr val="3333B2"/>
                </a:solidFill>
                <a:latin typeface="Lucida Sans Unicode"/>
                <a:cs typeface="Lucida Sans Unicode"/>
                <a:sym typeface="Wingdings" panose="05000000000000000000" pitchFamily="2" charset="2"/>
              </a:rPr>
              <a:t> dies when having value negative</a:t>
            </a:r>
          </a:p>
          <a:p>
            <a:pPr marL="273685" indent="-171450" algn="just">
              <a:lnSpc>
                <a:spcPct val="100000"/>
              </a:lnSpc>
              <a:spcBef>
                <a:spcPts val="90"/>
              </a:spcBef>
              <a:buFont typeface="Wingdings" panose="05000000000000000000" pitchFamily="2" charset="2"/>
              <a:buChar char="Ø"/>
            </a:pPr>
            <a:r>
              <a:rPr lang="en-US" sz="1400" b="1" spc="-30" dirty="0" smtClean="0">
                <a:solidFill>
                  <a:srgbClr val="3333B2"/>
                </a:solidFill>
                <a:latin typeface="Lucida Sans Unicode"/>
                <a:cs typeface="Lucida Sans Unicode"/>
                <a:sym typeface="Wingdings" panose="05000000000000000000" pitchFamily="2" charset="2"/>
              </a:rPr>
              <a:t>Derivative: </a:t>
            </a:r>
          </a:p>
          <a:p>
            <a:pPr marL="102235" algn="just">
              <a:lnSpc>
                <a:spcPct val="100000"/>
              </a:lnSpc>
              <a:spcBef>
                <a:spcPts val="90"/>
              </a:spcBef>
            </a:pPr>
            <a:endParaRPr lang="en-US" sz="1200" spc="-30" dirty="0" smtClean="0">
              <a:solidFill>
                <a:srgbClr val="3333B2"/>
              </a:solidFill>
              <a:latin typeface="Lucida Sans Unicode"/>
              <a:cs typeface="Lucida Sans Unicode"/>
              <a:sym typeface="Wingdings" panose="05000000000000000000" pitchFamily="2" charset="2"/>
            </a:endParaRPr>
          </a:p>
          <a:p>
            <a:pPr marL="102235" algn="just">
              <a:lnSpc>
                <a:spcPct val="100000"/>
              </a:lnSpc>
              <a:spcBef>
                <a:spcPts val="90"/>
              </a:spcBef>
            </a:pPr>
            <a:endParaRPr lang="en-US" sz="1200" spc="-30" dirty="0" smtClean="0">
              <a:solidFill>
                <a:srgbClr val="3333B2"/>
              </a:solidFill>
              <a:latin typeface="Lucida Sans Unicode"/>
              <a:cs typeface="Lucida Sans Unicode"/>
              <a:sym typeface="Wingdings" panose="05000000000000000000" pitchFamily="2" charset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851" y="392699"/>
            <a:ext cx="1524000" cy="11090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850" y="443652"/>
            <a:ext cx="1524001" cy="2199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739" y="2416175"/>
            <a:ext cx="2043112" cy="75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82962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4850" y="79679"/>
            <a:ext cx="3124200" cy="29431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800" dirty="0" smtClean="0"/>
              <a:t>Leaky </a:t>
            </a:r>
            <a:r>
              <a:rPr lang="en-US" sz="1800" dirty="0"/>
              <a:t> </a:t>
            </a:r>
            <a:r>
              <a:rPr lang="en-US" sz="1800" dirty="0" err="1" smtClean="0"/>
              <a:t>ReLU</a:t>
            </a:r>
            <a:endParaRPr sz="1800" spc="-80" dirty="0"/>
          </a:p>
        </p:txBody>
      </p:sp>
      <p:sp>
        <p:nvSpPr>
          <p:cNvPr id="6" name="AutoShape 2" descr="Image result for leaky relu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843747"/>
            <a:ext cx="2738589" cy="17098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459265"/>
            <a:ext cx="1528862" cy="2779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" y="2339975"/>
            <a:ext cx="2000250" cy="7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57691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5546</TotalTime>
  <Words>267</Words>
  <Application>Microsoft Office PowerPoint</Application>
  <PresentationFormat>Custom</PresentationFormat>
  <Paragraphs>70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Lucida Sans Unicode</vt:lpstr>
      <vt:lpstr>Tahoma</vt:lpstr>
      <vt:lpstr>Wingdings</vt:lpstr>
      <vt:lpstr>Office Theme</vt:lpstr>
      <vt:lpstr>Deep Learning  Activation Functions</vt:lpstr>
      <vt:lpstr>PowerPoint Presentation</vt:lpstr>
      <vt:lpstr>Sigmoid  σ</vt:lpstr>
      <vt:lpstr>Sigmoid  σ</vt:lpstr>
      <vt:lpstr>Hyperbolic Tangent(tanh)</vt:lpstr>
      <vt:lpstr>Hyperbolic Tangent(tanh)</vt:lpstr>
      <vt:lpstr>Rectified Linear Unit(ReLU</vt:lpstr>
      <vt:lpstr>Rectified Linear Unit(ReLU</vt:lpstr>
      <vt:lpstr>Leaky  ReLU</vt:lpstr>
      <vt:lpstr>Leaky  ReLU</vt:lpstr>
      <vt:lpstr>ELU-Exponential Linear Unit</vt:lpstr>
      <vt:lpstr>Use of Activation function </vt:lpstr>
      <vt:lpstr>Loss function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Orientation Session for MSCS Students of Batch 2018-2020 - by:</dc:title>
  <dc:subject>A brief example. This only goes in the PDF information catalog.</dc:subject>
  <dc:creator>Name: Dr Awais Qasim MS Coordinator</dc:creator>
  <cp:lastModifiedBy>hp</cp:lastModifiedBy>
  <cp:revision>58</cp:revision>
  <cp:lastPrinted>2020-11-11T08:09:06Z</cp:lastPrinted>
  <dcterms:created xsi:type="dcterms:W3CDTF">2019-10-06T15:39:04Z</dcterms:created>
  <dcterms:modified xsi:type="dcterms:W3CDTF">2023-03-27T08:02:02Z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2018-11-04T00:00:00Z</vt:filetime>
  </property>
  <property fmtid="{D5CDD505-2E9C-101B-9397-08002B2CF9AE}" pid="3" name="Creator">
    <vt:lpwstr>LaTeX with Beamer class version 3.36</vt:lpwstr>
  </property>
  <property fmtid="{D5CDD505-2E9C-101B-9397-08002B2CF9AE}" pid="4" name="LastSaved">
    <vt:filetime>2018-11-04T00:00:00Z</vt:filetime>
  </property>
</Properties>
</file>