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6" r:id="rId4"/>
    <p:sldId id="308" r:id="rId5"/>
    <p:sldId id="304" r:id="rId6"/>
    <p:sldId id="298" r:id="rId7"/>
    <p:sldId id="305" r:id="rId8"/>
    <p:sldId id="299" r:id="rId9"/>
    <p:sldId id="306" r:id="rId10"/>
    <p:sldId id="300" r:id="rId11"/>
    <p:sldId id="307" r:id="rId12"/>
    <p:sldId id="301" r:id="rId13"/>
    <p:sldId id="309" r:id="rId14"/>
    <p:sldId id="310" r:id="rId15"/>
    <p:sldId id="302" r:id="rId16"/>
    <p:sldId id="303" r:id="rId17"/>
  </p:sldIdLst>
  <p:sldSz cx="4610100" cy="346075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8151" autoAdjust="0"/>
  </p:normalViewPr>
  <p:slideViewPr>
    <p:cSldViewPr>
      <p:cViewPr varScale="1">
        <p:scale>
          <a:sx n="126" d="100"/>
          <a:sy n="126" d="100"/>
        </p:scale>
        <p:origin x="14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160" cy="350521"/>
          </a:xfrm>
          <a:prstGeom prst="rect">
            <a:avLst/>
          </a:prstGeom>
        </p:spPr>
        <p:txBody>
          <a:bodyPr vert="horz" lIns="184745" tIns="92373" rIns="184745" bIns="92373" rtlCol="0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041" y="0"/>
            <a:ext cx="4027160" cy="350521"/>
          </a:xfrm>
          <a:prstGeom prst="rect">
            <a:avLst/>
          </a:prstGeom>
        </p:spPr>
        <p:txBody>
          <a:bodyPr vert="horz" lIns="184745" tIns="92373" rIns="184745" bIns="92373" rtlCol="0"/>
          <a:lstStyle>
            <a:lvl1pPr algn="r">
              <a:defRPr sz="2400"/>
            </a:lvl1pPr>
          </a:lstStyle>
          <a:p>
            <a:fld id="{DEB2ADED-856B-4E5E-ABE0-0633AB34124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77888"/>
            <a:ext cx="3146425" cy="2363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4745" tIns="92373" rIns="184745" bIns="923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60" y="3373354"/>
            <a:ext cx="7439681" cy="2762354"/>
          </a:xfrm>
          <a:prstGeom prst="rect">
            <a:avLst/>
          </a:prstGeom>
        </p:spPr>
        <p:txBody>
          <a:bodyPr vert="horz" lIns="184745" tIns="92373" rIns="184745" bIns="923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9882"/>
            <a:ext cx="4027160" cy="350519"/>
          </a:xfrm>
          <a:prstGeom prst="rect">
            <a:avLst/>
          </a:prstGeom>
        </p:spPr>
        <p:txBody>
          <a:bodyPr vert="horz" lIns="184745" tIns="92373" rIns="184745" bIns="92373" rtlCol="0"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041" y="6659882"/>
            <a:ext cx="4027160" cy="350519"/>
          </a:xfrm>
          <a:prstGeom prst="rect">
            <a:avLst/>
          </a:prstGeom>
        </p:spPr>
        <p:txBody>
          <a:bodyPr vert="horz" lIns="184745" tIns="92373" rIns="184745" bIns="92373" rtlCol="0" anchor="b"/>
          <a:lstStyle>
            <a:lvl1pPr algn="r">
              <a:defRPr sz="2400"/>
            </a:lvl1pPr>
          </a:lstStyle>
          <a:p>
            <a:fld id="{1C302E15-9B49-4378-94D3-772F4307F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 </a:t>
            </a:r>
            <a:r>
              <a:rPr lang="en-US" dirty="0" err="1" smtClean="0"/>
              <a:t>creat</a:t>
            </a:r>
            <a:r>
              <a:rPr lang="en-US" baseline="0" dirty="0" smtClean="0"/>
              <a:t> deep 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 </a:t>
            </a:r>
            <a:r>
              <a:rPr lang="en-US" dirty="0" err="1" smtClean="0"/>
              <a:t>creat</a:t>
            </a:r>
            <a:r>
              <a:rPr lang="en-US" baseline="0" dirty="0" smtClean="0"/>
              <a:t> deep 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centered</a:t>
            </a:r>
            <a:r>
              <a:rPr lang="en-US" baseline="0" dirty="0" smtClean="0"/>
              <a:t> toward zero.</a:t>
            </a:r>
          </a:p>
          <a:p>
            <a:r>
              <a:rPr lang="en-US" baseline="0" dirty="0" smtClean="0"/>
              <a:t>Not bell curve- Normal </a:t>
            </a:r>
            <a:r>
              <a:rPr lang="en-US" baseline="0" dirty="0" err="1" smtClean="0"/>
              <a:t>Distrubution</a:t>
            </a:r>
            <a:endParaRPr lang="en-US" baseline="0" dirty="0" smtClean="0"/>
          </a:p>
          <a:p>
            <a:r>
              <a:rPr lang="en-US" baseline="0" dirty="0" smtClean="0"/>
              <a:t>If data is not zero </a:t>
            </a:r>
            <a:r>
              <a:rPr lang="en-US" baseline="0" dirty="0" err="1" smtClean="0"/>
              <a:t>centeric</a:t>
            </a:r>
            <a:r>
              <a:rPr lang="en-US" baseline="0" dirty="0" smtClean="0"/>
              <a:t> , more computation power is required to </a:t>
            </a:r>
            <a:r>
              <a:rPr lang="en-US" baseline="0" dirty="0" err="1" smtClean="0"/>
              <a:t>conververge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gobal</a:t>
            </a:r>
            <a:r>
              <a:rPr lang="en-US" baseline="0" dirty="0" smtClean="0"/>
              <a:t> minima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 rule  if one </a:t>
            </a:r>
            <a:r>
              <a:rPr lang="en-US" dirty="0" err="1" smtClean="0"/>
              <a:t>szero</a:t>
            </a:r>
            <a:r>
              <a:rPr lang="en-US" baseline="0" dirty="0" smtClean="0"/>
              <a:t> all  </a:t>
            </a:r>
            <a:r>
              <a:rPr lang="en-US" baseline="0" dirty="0" err="1" smtClean="0"/>
              <a:t>dervivtive</a:t>
            </a:r>
            <a:r>
              <a:rPr lang="en-US" baseline="0" dirty="0" smtClean="0"/>
              <a:t> become zero , weigh will not update, call </a:t>
            </a:r>
            <a:r>
              <a:rPr lang="en-US" baseline="0" dirty="0" err="1" smtClean="0"/>
              <a:t>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situation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Slightly computational</a:t>
            </a:r>
            <a:r>
              <a:rPr lang="en-US" baseline="0" dirty="0" smtClean="0"/>
              <a:t> expensive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Slightly computational</a:t>
            </a:r>
            <a:r>
              <a:rPr lang="en-US" baseline="0" dirty="0" smtClean="0"/>
              <a:t> expensive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Slightly computational</a:t>
            </a:r>
            <a:r>
              <a:rPr lang="en-US" baseline="0" dirty="0" smtClean="0"/>
              <a:t> expensive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02E15-9B49-4378-94D3-772F4307F3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982" y="7219"/>
            <a:ext cx="307240" cy="35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42405" y="36792"/>
            <a:ext cx="301975" cy="287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858" y="851204"/>
            <a:ext cx="3564382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588" y="670572"/>
            <a:ext cx="3836923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35938" y="1383804"/>
            <a:ext cx="2064512" cy="8018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3333B2"/>
                </a:solidFill>
                <a:latin typeface="Arial"/>
                <a:cs typeface="Arial"/>
              </a:rPr>
              <a:t>by:</a:t>
            </a:r>
            <a:endParaRPr sz="1100" dirty="0">
              <a:latin typeface="Arial"/>
              <a:cs typeface="Arial"/>
            </a:endParaRPr>
          </a:p>
          <a:p>
            <a:pPr marL="12700" marR="5080" algn="ctr">
              <a:lnSpc>
                <a:spcPct val="102699"/>
              </a:lnSpc>
              <a:spcBef>
                <a:spcPts val="960"/>
              </a:spcBef>
            </a:pPr>
            <a:r>
              <a:rPr sz="1200" b="1" spc="20" dirty="0" smtClean="0">
                <a:latin typeface="Arial"/>
                <a:cs typeface="Arial"/>
              </a:rPr>
              <a:t>Dr</a:t>
            </a:r>
            <a:r>
              <a:rPr lang="en-US" sz="1200" b="1" spc="20" dirty="0" smtClean="0">
                <a:latin typeface="Arial"/>
                <a:cs typeface="Arial"/>
              </a:rPr>
              <a:t>.</a:t>
            </a:r>
            <a:r>
              <a:rPr sz="1200" b="1" spc="20" dirty="0" smtClean="0">
                <a:latin typeface="Arial"/>
                <a:cs typeface="Arial"/>
              </a:rPr>
              <a:t> </a:t>
            </a:r>
            <a:r>
              <a:rPr lang="en-US" sz="1200" b="1" spc="20" dirty="0" smtClean="0">
                <a:latin typeface="Arial"/>
                <a:cs typeface="Arial"/>
              </a:rPr>
              <a:t>Muhammad </a:t>
            </a:r>
            <a:r>
              <a:rPr lang="en-US" sz="1200" b="1" spc="20" dirty="0" err="1" smtClean="0">
                <a:latin typeface="Arial"/>
                <a:cs typeface="Arial"/>
              </a:rPr>
              <a:t>Safyan</a:t>
            </a:r>
            <a:r>
              <a:rPr sz="1200" b="1" spc="-50" dirty="0" smtClean="0">
                <a:latin typeface="Arial"/>
                <a:cs typeface="Arial"/>
              </a:rPr>
              <a:t> </a:t>
            </a:r>
            <a:endParaRPr lang="en-US" sz="1200" b="1" spc="-50" dirty="0" smtClean="0">
              <a:latin typeface="Arial"/>
              <a:cs typeface="Arial"/>
            </a:endParaRPr>
          </a:p>
          <a:p>
            <a:pPr marL="12700" marR="5080" algn="ctr">
              <a:lnSpc>
                <a:spcPct val="102699"/>
              </a:lnSpc>
              <a:spcBef>
                <a:spcPts val="960"/>
              </a:spcBef>
            </a:pPr>
            <a:r>
              <a:rPr sz="1100" b="1" spc="-50" dirty="0" smtClean="0">
                <a:latin typeface="Arial"/>
                <a:cs typeface="Arial"/>
              </a:rPr>
              <a:t> </a:t>
            </a:r>
            <a:r>
              <a:rPr lang="en-US" sz="1100" b="1" spc="40" dirty="0" smtClean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858" y="851204"/>
            <a:ext cx="3564382" cy="430887"/>
          </a:xfrm>
        </p:spPr>
        <p:txBody>
          <a:bodyPr/>
          <a:lstStyle/>
          <a:p>
            <a:pPr algn="ctr"/>
            <a:r>
              <a:rPr lang="en-US" dirty="0" smtClean="0"/>
              <a:t>Deep Learning </a:t>
            </a:r>
            <a:br>
              <a:rPr lang="en-US" dirty="0" smtClean="0"/>
            </a:br>
            <a:r>
              <a:rPr lang="en-US" dirty="0" smtClean="0"/>
              <a:t>Activation Functions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Leaky </a:t>
            </a:r>
            <a:r>
              <a:rPr lang="en-US" sz="1800" dirty="0"/>
              <a:t> 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43747"/>
            <a:ext cx="2738589" cy="1709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59265"/>
            <a:ext cx="1528862" cy="277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339975"/>
            <a:ext cx="2000250" cy="7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769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Leaky </a:t>
            </a:r>
            <a:r>
              <a:rPr lang="en-US" sz="1800" dirty="0"/>
              <a:t> 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71161"/>
            <a:ext cx="4343400" cy="19787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Range(-∞, ∞)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Vanishing Gradient Problem for higher value of Z.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Gradient is undefined for z=0 and z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dead neuron problem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03" y="358692"/>
            <a:ext cx="1633297" cy="1019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41" y="428494"/>
            <a:ext cx="1528862" cy="277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2345446"/>
            <a:ext cx="2000250" cy="7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03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ELU-Exponential Linear Unit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209550" y="2654387"/>
            <a:ext cx="4343400" cy="881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Range(0, </a:t>
            </a: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1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54387"/>
            <a:ext cx="2000250" cy="7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77" y="485088"/>
            <a:ext cx="1493848" cy="37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1" y="917212"/>
            <a:ext cx="2206014" cy="1608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250" y="773288"/>
            <a:ext cx="2149334" cy="17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42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err="1" smtClean="0"/>
              <a:t>PRelu</a:t>
            </a:r>
            <a:endParaRPr sz="1800" spc="-80" dirty="0"/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" y="1044575"/>
            <a:ext cx="39781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248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Swish 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69107"/>
            <a:ext cx="1304925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92175"/>
            <a:ext cx="451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for LSTM</a:t>
            </a:r>
          </a:p>
          <a:p>
            <a:r>
              <a:rPr lang="en-US" dirty="0" smtClean="0"/>
              <a:t>Used when having more than 40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659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spc="-80" dirty="0" smtClean="0"/>
              <a:t>Use of Activation function 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0" y="434975"/>
            <a:ext cx="4343400" cy="3525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Which activation function should used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with sigmoid and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</a:rPr>
              <a:t>tanh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 vanishing Gradient descent.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Binary classification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hidden layer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/ELU/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PRelu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and in output layer use sigmoid activation function.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Multi classification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SoftMax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activation function in output layer , hidden layer will be same.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With Regression use </a:t>
            </a: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for hidden layer and Linear activation function for output layer.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33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spc="-80" dirty="0" smtClean="0"/>
              <a:t>Loss function 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0" y="434975"/>
            <a:ext cx="4343400" cy="1763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Cross entropy for Binary classification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sp>
        <p:nvSpPr>
          <p:cNvPr id="6" name="AutoShape 2" descr="Image result for leaky relu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6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202" y="434975"/>
            <a:ext cx="1425829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b="1" spc="45" dirty="0">
                <a:solidFill>
                  <a:srgbClr val="3333B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45" y="739775"/>
            <a:ext cx="2872105" cy="22916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Sigmoid Function</a:t>
            </a:r>
          </a:p>
          <a:p>
            <a:pPr marL="641350" lvl="1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Pros and Cons</a:t>
            </a: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Tanh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ReLU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Leaky </a:t>
            </a:r>
            <a:r>
              <a:rPr lang="en-US" sz="1200" spc="-80" dirty="0" err="1" smtClean="0">
                <a:solidFill>
                  <a:srgbClr val="3333B2"/>
                </a:solidFill>
                <a:latin typeface="Arial"/>
                <a:cs typeface="Arial"/>
              </a:rPr>
              <a:t>ReLU</a:t>
            </a:r>
            <a:endParaRPr lang="en-US" sz="1200" spc="-80" dirty="0" smtClean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2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200" spc="-80" dirty="0" smtClean="0">
                <a:solidFill>
                  <a:srgbClr val="3333B2"/>
                </a:solidFill>
                <a:latin typeface="Arial"/>
                <a:cs typeface="Arial"/>
              </a:rPr>
              <a:t>ELU</a:t>
            </a:r>
            <a:endParaRPr sz="1200" spc="-8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79679"/>
            <a:ext cx="2743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Sigmoid </a:t>
            </a:r>
            <a:r>
              <a:rPr lang="el-GR" sz="1800" dirty="0"/>
              <a:t> σ</a:t>
            </a:r>
            <a:endParaRPr sz="1800" spc="-8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702523"/>
            <a:ext cx="3333750" cy="1822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50" y="2253900"/>
            <a:ext cx="1114425" cy="467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9050" y="1501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5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79679"/>
            <a:ext cx="2743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Sigmoid </a:t>
            </a:r>
            <a:r>
              <a:rPr lang="el-GR" sz="1800" dirty="0"/>
              <a:t> σ</a:t>
            </a:r>
            <a:endParaRPr sz="1800" spc="-8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11175"/>
            <a:ext cx="2303074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19" y="8159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96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79679"/>
            <a:ext cx="2743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Sigmoid </a:t>
            </a:r>
            <a:r>
              <a:rPr lang="el-GR" sz="1800" dirty="0"/>
              <a:t> σ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250" y="511175"/>
            <a:ext cx="4343400" cy="28789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985" indent="-2857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Smooth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gradient, preventing jump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Range(0, +1), Normalizing the value of each Neuron. 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Clear prediction (0,1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</a:p>
          <a:p>
            <a:pPr marL="273685" indent="-171450" algn="just"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</a:rPr>
              <a:t>Gradient vanishing problem </a:t>
            </a:r>
            <a:r>
              <a:rPr lang="en-US" sz="1400" spc="-30" dirty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 0 for higher value of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z</a:t>
            </a:r>
          </a:p>
          <a:p>
            <a:pPr marL="273685" indent="-171450" algn="just"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Data is not zero centric</a:t>
            </a: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Power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operation is relatively time consuming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Mean round 0 , Less optimal in NN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Very less used in NN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" y="2791288"/>
            <a:ext cx="1828800" cy="684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545" y="2320545"/>
            <a:ext cx="15668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645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Hyperbolic Tangent(</a:t>
            </a:r>
            <a:r>
              <a:rPr lang="en-US" sz="1800" dirty="0" err="1" smtClean="0"/>
              <a:t>tanh</a:t>
            </a:r>
            <a:r>
              <a:rPr lang="en-US" sz="1800" dirty="0" smtClean="0"/>
              <a:t>)</a:t>
            </a:r>
            <a:endParaRPr sz="1800" spc="-8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585194"/>
            <a:ext cx="2863633" cy="2364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" y="585194"/>
            <a:ext cx="1252537" cy="5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9" y="2833160"/>
            <a:ext cx="2167981" cy="6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266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Hyperbolic Tangent(</a:t>
            </a:r>
            <a:r>
              <a:rPr lang="en-US" sz="1800" dirty="0" err="1" smtClean="0"/>
              <a:t>tanh</a:t>
            </a:r>
            <a:r>
              <a:rPr lang="en-US" sz="1800" dirty="0" smtClean="0"/>
              <a:t>)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971161"/>
            <a:ext cx="4343400" cy="19915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Shifted version of sigmoid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Range(-1, +1)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0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centric, bette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 than sigmoid</a:t>
            </a: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Same Vanishing Gradient Problem0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73989"/>
            <a:ext cx="1357312" cy="97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339200"/>
            <a:ext cx="1252537" cy="5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119" y="2339975"/>
            <a:ext cx="2167981" cy="6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74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Rectified Linear Unit(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52" y="585258"/>
            <a:ext cx="3048000" cy="212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21484"/>
            <a:ext cx="1524001" cy="21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2710886"/>
            <a:ext cx="2043112" cy="757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448" y="968375"/>
            <a:ext cx="1418202" cy="14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17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79679"/>
            <a:ext cx="312420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800" dirty="0" smtClean="0"/>
              <a:t>Rectified Linear Unit(</a:t>
            </a:r>
            <a:r>
              <a:rPr lang="en-US" sz="1800" dirty="0" err="1" smtClean="0"/>
              <a:t>ReLU</a:t>
            </a:r>
            <a:endParaRPr sz="1800"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1450" y="1122896"/>
            <a:ext cx="4343400" cy="22070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Range(0 , 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</a:rPr>
              <a:t>infinity)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solve Vanishing Gradient Problem for higher value of Z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.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For negative value it derivative become zero.</a:t>
            </a:r>
            <a:endParaRPr lang="en-US" sz="14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Grandient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undefined for z=0 and z when z&lt;0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spc="-30" dirty="0" err="1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Relue</a:t>
            </a:r>
            <a:r>
              <a:rPr lang="en-US" sz="1400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 dies when having value negative</a:t>
            </a:r>
          </a:p>
          <a:p>
            <a:pPr marL="273685" indent="-17145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</a:pPr>
            <a:r>
              <a:rPr lang="en-US" sz="1400" b="1" spc="-30" dirty="0" smtClean="0">
                <a:solidFill>
                  <a:srgbClr val="3333B2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Derivative: </a:t>
            </a: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  <a:p>
            <a:pPr marL="102235" algn="just">
              <a:lnSpc>
                <a:spcPct val="100000"/>
              </a:lnSpc>
              <a:spcBef>
                <a:spcPts val="90"/>
              </a:spcBef>
            </a:pPr>
            <a:endParaRPr lang="en-US" sz="1200" spc="-30" dirty="0" smtClean="0">
              <a:solidFill>
                <a:srgbClr val="3333B2"/>
              </a:solidFill>
              <a:latin typeface="Lucida Sans Unicode"/>
              <a:cs typeface="Lucida Sans Unicode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1" y="392699"/>
            <a:ext cx="1524000" cy="1109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443652"/>
            <a:ext cx="1524001" cy="219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2735447"/>
            <a:ext cx="2043112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96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360</Words>
  <Application>Microsoft Office PowerPoint</Application>
  <PresentationFormat>Custom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Sans Unicode</vt:lpstr>
      <vt:lpstr>Tahoma</vt:lpstr>
      <vt:lpstr>Wingdings</vt:lpstr>
      <vt:lpstr>Office Theme</vt:lpstr>
      <vt:lpstr>Deep Learning  Activation Functions</vt:lpstr>
      <vt:lpstr>PowerPoint Presentation</vt:lpstr>
      <vt:lpstr>Sigmoid  σ</vt:lpstr>
      <vt:lpstr>Sigmoid  σ</vt:lpstr>
      <vt:lpstr>Sigmoid  σ</vt:lpstr>
      <vt:lpstr>Hyperbolic Tangent(tanh)</vt:lpstr>
      <vt:lpstr>Hyperbolic Tangent(tanh)</vt:lpstr>
      <vt:lpstr>Rectified Linear Unit(ReLU</vt:lpstr>
      <vt:lpstr>Rectified Linear Unit(ReLU</vt:lpstr>
      <vt:lpstr>Leaky  ReLU</vt:lpstr>
      <vt:lpstr>Leaky  ReLU</vt:lpstr>
      <vt:lpstr>ELU-Exponential Linear Unit</vt:lpstr>
      <vt:lpstr>PRelu</vt:lpstr>
      <vt:lpstr>Swish Relu</vt:lpstr>
      <vt:lpstr>Use of Activation function </vt:lpstr>
      <vt:lpstr>Loss function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Session for MSCS Students of Batch 2018-2020 - by:</dc:title>
  <dc:subject>A brief example. This only goes in the PDF information catalog.</dc:subject>
  <dc:creator>Name: Dr Awais Qasim MS Coordinator</dc:creator>
  <cp:lastModifiedBy>hp</cp:lastModifiedBy>
  <cp:revision>64</cp:revision>
  <cp:lastPrinted>2020-11-11T08:09:06Z</cp:lastPrinted>
  <dcterms:created xsi:type="dcterms:W3CDTF">2019-10-06T15:39:04Z</dcterms:created>
  <dcterms:modified xsi:type="dcterms:W3CDTF">2023-03-29T07:33:56Z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2018-11-04T00:00:00Z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2018-11-04T00:00:00Z</vt:filetime>
  </property>
</Properties>
</file>