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6"/>
  </p:notesMasterIdLst>
  <p:handoutMasterIdLst>
    <p:handoutMasterId r:id="rId37"/>
  </p:handoutMasterIdLst>
  <p:sldIdLst>
    <p:sldId id="358" r:id="rId2"/>
    <p:sldId id="477" r:id="rId3"/>
    <p:sldId id="476" r:id="rId4"/>
    <p:sldId id="508" r:id="rId5"/>
    <p:sldId id="484" r:id="rId6"/>
    <p:sldId id="482" r:id="rId7"/>
    <p:sldId id="487" r:id="rId8"/>
    <p:sldId id="485" r:id="rId9"/>
    <p:sldId id="486" r:id="rId10"/>
    <p:sldId id="517" r:id="rId11"/>
    <p:sldId id="518" r:id="rId12"/>
    <p:sldId id="519" r:id="rId13"/>
    <p:sldId id="520" r:id="rId14"/>
    <p:sldId id="488" r:id="rId15"/>
    <p:sldId id="510" r:id="rId16"/>
    <p:sldId id="511" r:id="rId17"/>
    <p:sldId id="512" r:id="rId18"/>
    <p:sldId id="513" r:id="rId19"/>
    <p:sldId id="514" r:id="rId20"/>
    <p:sldId id="515" r:id="rId21"/>
    <p:sldId id="516" r:id="rId22"/>
    <p:sldId id="475" r:id="rId23"/>
    <p:sldId id="494" r:id="rId24"/>
    <p:sldId id="490" r:id="rId25"/>
    <p:sldId id="491" r:id="rId26"/>
    <p:sldId id="470" r:id="rId27"/>
    <p:sldId id="472" r:id="rId28"/>
    <p:sldId id="523" r:id="rId29"/>
    <p:sldId id="521" r:id="rId30"/>
    <p:sldId id="522" r:id="rId31"/>
    <p:sldId id="524" r:id="rId32"/>
    <p:sldId id="525" r:id="rId33"/>
    <p:sldId id="473" r:id="rId34"/>
    <p:sldId id="474"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0000"/>
    <a:srgbClr val="993366"/>
    <a:srgbClr val="F1C855"/>
    <a:srgbClr val="ECB314"/>
    <a:srgbClr val="000099"/>
    <a:srgbClr val="000066"/>
    <a:srgbClr val="66FFFF"/>
    <a:srgbClr val="66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1275" autoAdjust="0"/>
  </p:normalViewPr>
  <p:slideViewPr>
    <p:cSldViewPr>
      <p:cViewPr varScale="1">
        <p:scale>
          <a:sx n="52" d="100"/>
          <a:sy n="52" d="100"/>
        </p:scale>
        <p:origin x="1824" y="6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i="0" dirty="0" smtClean="0"/>
            <a:t>Machine Learning</a:t>
          </a:r>
          <a:endParaRPr lang="en-US" sz="3600" i="0"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X="-877" custLinFactNeighborY="-18">
        <dgm:presLayoutVars>
          <dgm:chMax val="0"/>
          <dgm:bulletEnabled val="1"/>
        </dgm:presLayoutVars>
      </dgm:prSet>
      <dgm:spPr/>
      <dgm:t>
        <a:bodyPr/>
        <a:lstStyle/>
        <a:p>
          <a:endParaRPr lang="en-US"/>
        </a:p>
      </dgm:t>
    </dgm:pt>
  </dgm:ptLst>
  <dgm:cxnLst>
    <dgm:cxn modelId="{F20346BC-B3C4-492A-99D3-87FE0F44FD1B}"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EEB7A063-4F4D-447E-910B-E350F3E5863A}" type="presOf" srcId="{EDCED6A7-E0A6-43E6-AA47-AA8253923AC2}" destId="{6BEE3FDB-5D50-44E2-8CCA-D18A6E3D229D}" srcOrd="0" destOrd="0" presId="urn:microsoft.com/office/officeart/2005/8/layout/vList2"/>
    <dgm:cxn modelId="{E506A179-F2A3-498C-A33E-7365A58A6B74}"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0"/>
          <a:ext cx="86868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i="0" kern="1200" dirty="0" smtClean="0"/>
            <a:t>Machine Learning</a:t>
          </a:r>
          <a:endParaRPr lang="en-US" sz="3600" i="0" kern="1200" dirty="0"/>
        </a:p>
      </dsp:txBody>
      <dsp:txXfrm>
        <a:off x="40903" y="40903"/>
        <a:ext cx="8604994" cy="756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pPr>
              <a:defRPr/>
            </a:pPr>
            <a:endParaRPr lang="en-US"/>
          </a:p>
        </p:txBody>
      </p:sp>
      <p:sp>
        <p:nvSpPr>
          <p:cNvPr id="132099" name="Rectangle 3"/>
          <p:cNvSpPr>
            <a:spLocks noGrp="1" noChangeArrowheads="1"/>
          </p:cNvSpPr>
          <p:nvPr>
            <p:ph type="dt" sz="quarter" idx="1"/>
          </p:nvPr>
        </p:nvSpPr>
        <p:spPr bwMode="auto">
          <a:xfrm>
            <a:off x="3973515" y="0"/>
            <a:ext cx="3036887"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pPr>
              <a:defRPr/>
            </a:pPr>
            <a:endParaRPr lang="en-US"/>
          </a:p>
        </p:txBody>
      </p:sp>
      <p:sp>
        <p:nvSpPr>
          <p:cNvPr id="132100" name="Rectangle 4"/>
          <p:cNvSpPr>
            <a:spLocks noGrp="1" noChangeArrowheads="1"/>
          </p:cNvSpPr>
          <p:nvPr>
            <p:ph type="ftr" sz="quarter" idx="2"/>
          </p:nvPr>
        </p:nvSpPr>
        <p:spPr bwMode="auto">
          <a:xfrm>
            <a:off x="0" y="8831264"/>
            <a:ext cx="3036888"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pPr>
              <a:defRPr/>
            </a:pPr>
            <a:endParaRPr lang="en-US"/>
          </a:p>
        </p:txBody>
      </p:sp>
      <p:sp>
        <p:nvSpPr>
          <p:cNvPr id="132101" name="Rectangle 5"/>
          <p:cNvSpPr>
            <a:spLocks noGrp="1" noChangeArrowheads="1"/>
          </p:cNvSpPr>
          <p:nvPr>
            <p:ph type="sldNum" sz="quarter" idx="3"/>
          </p:nvPr>
        </p:nvSpPr>
        <p:spPr bwMode="auto">
          <a:xfrm>
            <a:off x="3973515" y="8831264"/>
            <a:ext cx="3036887"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itchFamily="34" charset="0"/>
              </a:defRPr>
            </a:lvl1pPr>
          </a:lstStyle>
          <a:p>
            <a:pPr>
              <a:defRPr/>
            </a:pPr>
            <a:fld id="{1E94A731-C46E-4EAE-BA0A-FB40ACDA6C42}" type="slidenum">
              <a:rPr lang="en-US"/>
              <a:pPr>
                <a:defRPr/>
              </a:pPr>
              <a:t>‹#›</a:t>
            </a:fld>
            <a:endParaRPr lang="en-US" dirty="0"/>
          </a:p>
        </p:txBody>
      </p:sp>
    </p:spTree>
    <p:extLst>
      <p:ext uri="{BB962C8B-B14F-4D97-AF65-F5344CB8AC3E}">
        <p14:creationId xmlns:p14="http://schemas.microsoft.com/office/powerpoint/2010/main" val="31452717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73059"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0089" y="4414838"/>
            <a:ext cx="5610225" cy="418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73063"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FF058EE-E067-422D-B3F9-DAB5A4279427}" type="slidenum">
              <a:rPr lang="en-US"/>
              <a:pPr>
                <a:defRPr/>
              </a:pPr>
              <a:t>‹#›</a:t>
            </a:fld>
            <a:endParaRPr lang="en-US" dirty="0"/>
          </a:p>
        </p:txBody>
      </p:sp>
    </p:spTree>
    <p:extLst>
      <p:ext uri="{BB962C8B-B14F-4D97-AF65-F5344CB8AC3E}">
        <p14:creationId xmlns:p14="http://schemas.microsoft.com/office/powerpoint/2010/main" val="709657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a:t>
            </a:fld>
            <a:endParaRPr lang="en-US" dirty="0"/>
          </a:p>
        </p:txBody>
      </p:sp>
    </p:spTree>
    <p:extLst>
      <p:ext uri="{BB962C8B-B14F-4D97-AF65-F5344CB8AC3E}">
        <p14:creationId xmlns:p14="http://schemas.microsoft.com/office/powerpoint/2010/main" val="28145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11</a:t>
            </a:fld>
            <a:endParaRPr lang="en-US" dirty="0"/>
          </a:p>
        </p:txBody>
      </p:sp>
    </p:spTree>
    <p:extLst>
      <p:ext uri="{BB962C8B-B14F-4D97-AF65-F5344CB8AC3E}">
        <p14:creationId xmlns:p14="http://schemas.microsoft.com/office/powerpoint/2010/main" val="416682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12</a:t>
            </a:fld>
            <a:endParaRPr lang="en-US" dirty="0"/>
          </a:p>
        </p:txBody>
      </p:sp>
    </p:spTree>
    <p:extLst>
      <p:ext uri="{BB962C8B-B14F-4D97-AF65-F5344CB8AC3E}">
        <p14:creationId xmlns:p14="http://schemas.microsoft.com/office/powerpoint/2010/main" val="141905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13</a:t>
            </a:fld>
            <a:endParaRPr lang="en-US" dirty="0"/>
          </a:p>
        </p:txBody>
      </p:sp>
    </p:spTree>
    <p:extLst>
      <p:ext uri="{BB962C8B-B14F-4D97-AF65-F5344CB8AC3E}">
        <p14:creationId xmlns:p14="http://schemas.microsoft.com/office/powerpoint/2010/main" val="288881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14</a:t>
            </a:fld>
            <a:endParaRPr lang="en-US" dirty="0"/>
          </a:p>
        </p:txBody>
      </p:sp>
    </p:spTree>
    <p:extLst>
      <p:ext uri="{BB962C8B-B14F-4D97-AF65-F5344CB8AC3E}">
        <p14:creationId xmlns:p14="http://schemas.microsoft.com/office/powerpoint/2010/main" val="2929549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15</a:t>
            </a:fld>
            <a:endParaRPr lang="en-US" dirty="0"/>
          </a:p>
        </p:txBody>
      </p:sp>
    </p:spTree>
    <p:extLst>
      <p:ext uri="{BB962C8B-B14F-4D97-AF65-F5344CB8AC3E}">
        <p14:creationId xmlns:p14="http://schemas.microsoft.com/office/powerpoint/2010/main" val="117311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16</a:t>
            </a:fld>
            <a:endParaRPr lang="en-US" dirty="0"/>
          </a:p>
        </p:txBody>
      </p:sp>
    </p:spTree>
    <p:extLst>
      <p:ext uri="{BB962C8B-B14F-4D97-AF65-F5344CB8AC3E}">
        <p14:creationId xmlns:p14="http://schemas.microsoft.com/office/powerpoint/2010/main" val="1814724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17</a:t>
            </a:fld>
            <a:endParaRPr lang="en-US" dirty="0"/>
          </a:p>
        </p:txBody>
      </p:sp>
    </p:spTree>
    <p:extLst>
      <p:ext uri="{BB962C8B-B14F-4D97-AF65-F5344CB8AC3E}">
        <p14:creationId xmlns:p14="http://schemas.microsoft.com/office/powerpoint/2010/main" val="158465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18</a:t>
            </a:fld>
            <a:endParaRPr lang="en-US" dirty="0"/>
          </a:p>
        </p:txBody>
      </p:sp>
    </p:spTree>
    <p:extLst>
      <p:ext uri="{BB962C8B-B14F-4D97-AF65-F5344CB8AC3E}">
        <p14:creationId xmlns:p14="http://schemas.microsoft.com/office/powerpoint/2010/main" val="3762158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19</a:t>
            </a:fld>
            <a:endParaRPr lang="en-US" dirty="0"/>
          </a:p>
        </p:txBody>
      </p:sp>
    </p:spTree>
    <p:extLst>
      <p:ext uri="{BB962C8B-B14F-4D97-AF65-F5344CB8AC3E}">
        <p14:creationId xmlns:p14="http://schemas.microsoft.com/office/powerpoint/2010/main" val="318056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20</a:t>
            </a:fld>
            <a:endParaRPr lang="en-US" dirty="0"/>
          </a:p>
        </p:txBody>
      </p:sp>
    </p:spTree>
    <p:extLst>
      <p:ext uri="{BB962C8B-B14F-4D97-AF65-F5344CB8AC3E}">
        <p14:creationId xmlns:p14="http://schemas.microsoft.com/office/powerpoint/2010/main" val="156723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a:t>
            </a:fld>
            <a:endParaRPr lang="en-US" dirty="0"/>
          </a:p>
        </p:txBody>
      </p:sp>
    </p:spTree>
    <p:extLst>
      <p:ext uri="{BB962C8B-B14F-4D97-AF65-F5344CB8AC3E}">
        <p14:creationId xmlns:p14="http://schemas.microsoft.com/office/powerpoint/2010/main" val="425354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21</a:t>
            </a:fld>
            <a:endParaRPr lang="en-US" dirty="0"/>
          </a:p>
        </p:txBody>
      </p:sp>
    </p:spTree>
    <p:extLst>
      <p:ext uri="{BB962C8B-B14F-4D97-AF65-F5344CB8AC3E}">
        <p14:creationId xmlns:p14="http://schemas.microsoft.com/office/powerpoint/2010/main" val="158407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p>
          <a:p>
            <a:endParaRPr lang="en-US" baseline="0" dirty="0" smtClean="0"/>
          </a:p>
          <a:p>
            <a:r>
              <a:rPr lang="en-US" sz="1200" kern="1200" dirty="0" smtClean="0">
                <a:solidFill>
                  <a:schemeClr val="tx1"/>
                </a:solidFill>
                <a:effectLst/>
                <a:latin typeface="Arial" charset="0"/>
                <a:ea typeface="+mn-ea"/>
                <a:cs typeface="+mn-cs"/>
              </a:rPr>
              <a:t>Deep learning </a:t>
            </a:r>
            <a:r>
              <a:rPr lang="en-US" sz="1200" kern="1200" dirty="0" err="1" smtClean="0">
                <a:solidFill>
                  <a:schemeClr val="tx1"/>
                </a:solidFill>
                <a:effectLst/>
                <a:latin typeface="Arial" charset="0"/>
                <a:ea typeface="+mn-ea"/>
                <a:cs typeface="+mn-cs"/>
              </a:rPr>
              <a:t>liberaries</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Theano</a:t>
            </a:r>
            <a:r>
              <a:rPr lang="en-US" sz="1200" kern="1200" dirty="0" smtClean="0">
                <a:solidFill>
                  <a:schemeClr val="tx1"/>
                </a:solidFill>
                <a:effectLst/>
                <a:latin typeface="Arial" charset="0"/>
                <a:ea typeface="+mn-ea"/>
                <a:cs typeface="+mn-cs"/>
              </a:rPr>
              <a:t>, panda, </a:t>
            </a:r>
            <a:r>
              <a:rPr lang="en-US" sz="1200" kern="1200" dirty="0" err="1" smtClean="0">
                <a:solidFill>
                  <a:schemeClr val="tx1"/>
                </a:solidFill>
                <a:effectLst/>
                <a:latin typeface="Arial" charset="0"/>
                <a:ea typeface="+mn-ea"/>
                <a:cs typeface="+mn-cs"/>
              </a:rPr>
              <a:t>keras</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scikt-Learn,pandas</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22</a:t>
            </a:fld>
            <a:endParaRPr lang="en-US" dirty="0"/>
          </a:p>
        </p:txBody>
      </p:sp>
    </p:spTree>
    <p:extLst>
      <p:ext uri="{BB962C8B-B14F-4D97-AF65-F5344CB8AC3E}">
        <p14:creationId xmlns:p14="http://schemas.microsoft.com/office/powerpoint/2010/main" val="167956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23</a:t>
            </a:fld>
            <a:endParaRPr lang="en-US" dirty="0"/>
          </a:p>
        </p:txBody>
      </p:sp>
    </p:spTree>
    <p:extLst>
      <p:ext uri="{BB962C8B-B14F-4D97-AF65-F5344CB8AC3E}">
        <p14:creationId xmlns:p14="http://schemas.microsoft.com/office/powerpoint/2010/main" val="254458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24</a:t>
            </a:fld>
            <a:endParaRPr lang="en-US" dirty="0"/>
          </a:p>
        </p:txBody>
      </p:sp>
    </p:spTree>
    <p:extLst>
      <p:ext uri="{BB962C8B-B14F-4D97-AF65-F5344CB8AC3E}">
        <p14:creationId xmlns:p14="http://schemas.microsoft.com/office/powerpoint/2010/main" val="904672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notations</a:t>
            </a:r>
          </a:p>
          <a:p>
            <a:r>
              <a:rPr lang="en-US" baseline="0" dirty="0" smtClean="0"/>
              <a:t>You know the </a:t>
            </a:r>
            <a:r>
              <a:rPr lang="en-US" baseline="0" dirty="0" err="1" smtClean="0"/>
              <a:t>latin</a:t>
            </a:r>
            <a:r>
              <a:rPr lang="en-US" baseline="0" dirty="0" smtClean="0"/>
              <a:t> </a:t>
            </a:r>
            <a:r>
              <a:rPr lang="en-US" baseline="0" dirty="0" err="1" smtClean="0"/>
              <a:t>symbole</a:t>
            </a:r>
            <a:r>
              <a:rPr lang="en-US" baseline="0" dirty="0" smtClean="0"/>
              <a:t>  after ABC like sigma, </a:t>
            </a:r>
            <a:r>
              <a:rPr lang="en-US" baseline="0" dirty="0" err="1" smtClean="0"/>
              <a:t>gemma</a:t>
            </a:r>
            <a:r>
              <a:rPr lang="en-US" baseline="0" dirty="0" smtClean="0"/>
              <a:t>, </a:t>
            </a:r>
          </a:p>
          <a:p>
            <a:endParaRPr lang="en-US" baseline="0" dirty="0" smtClean="0"/>
          </a:p>
          <a:p>
            <a:endParaRPr lang="en-US" baseline="0" dirty="0" smtClean="0"/>
          </a:p>
          <a:p>
            <a:r>
              <a:rPr lang="en-US" baseline="0" dirty="0" smtClean="0"/>
              <a:t>e.g. number 2    and put in a variable  x</a:t>
            </a:r>
          </a:p>
          <a:p>
            <a:r>
              <a:rPr lang="en-US" baseline="0" dirty="0" smtClean="0"/>
              <a:t>In ml x is a constant which has some value but we </a:t>
            </a:r>
            <a:r>
              <a:rPr lang="en-US" baseline="0" dirty="0" err="1" smtClean="0"/>
              <a:t>dnt</a:t>
            </a:r>
            <a:r>
              <a:rPr lang="en-US" baseline="0" dirty="0" smtClean="0"/>
              <a:t> know </a:t>
            </a:r>
          </a:p>
          <a:p>
            <a:r>
              <a:rPr lang="en-US" baseline="0" dirty="0" smtClean="0"/>
              <a:t>An other thing opposite to it </a:t>
            </a:r>
          </a:p>
          <a:p>
            <a:r>
              <a:rPr lang="en-US" baseline="0" dirty="0" smtClean="0"/>
              <a:t>X belongs to real number</a:t>
            </a:r>
          </a:p>
          <a:p>
            <a:r>
              <a:rPr lang="en-US" baseline="0" dirty="0" smtClean="0"/>
              <a:t>Random variable </a:t>
            </a:r>
          </a:p>
          <a:p>
            <a:r>
              <a:rPr lang="en-US" baseline="0" dirty="0" smtClean="0"/>
              <a:t>Like a  variable in language we know the chance what chance of the value.</a:t>
            </a:r>
          </a:p>
          <a:p>
            <a:r>
              <a:rPr lang="en-US" dirty="0" smtClean="0"/>
              <a:t> </a:t>
            </a:r>
          </a:p>
          <a:p>
            <a:r>
              <a:rPr lang="en-US" dirty="0" smtClean="0"/>
              <a:t>White board length and width</a:t>
            </a:r>
            <a:r>
              <a:rPr lang="en-US" baseline="0" dirty="0" smtClean="0"/>
              <a:t>  10* 5</a:t>
            </a:r>
          </a:p>
          <a:p>
            <a:r>
              <a:rPr lang="en-US" baseline="0" dirty="0" smtClean="0"/>
              <a:t>Y belong to R square</a:t>
            </a:r>
          </a:p>
          <a:p>
            <a:endParaRPr lang="en-US" baseline="0" dirty="0" smtClean="0"/>
          </a:p>
          <a:p>
            <a:r>
              <a:rPr lang="en-US" baseline="0" dirty="0" smtClean="0"/>
              <a:t>Length and </a:t>
            </a:r>
            <a:r>
              <a:rPr lang="en-US" baseline="0" dirty="0" err="1" smtClean="0"/>
              <a:t>witdht</a:t>
            </a:r>
            <a:r>
              <a:rPr lang="en-US" baseline="0" dirty="0" smtClean="0"/>
              <a:t> and grayscale shade </a:t>
            </a:r>
          </a:p>
          <a:p>
            <a:r>
              <a:rPr lang="en-US" baseline="0" dirty="0" smtClean="0"/>
              <a:t>10,5, 0.8</a:t>
            </a:r>
          </a:p>
          <a:p>
            <a:endParaRPr lang="en-US" dirty="0" smtClean="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25</a:t>
            </a:fld>
            <a:endParaRPr lang="en-US" dirty="0"/>
          </a:p>
        </p:txBody>
      </p:sp>
    </p:spTree>
    <p:extLst>
      <p:ext uri="{BB962C8B-B14F-4D97-AF65-F5344CB8AC3E}">
        <p14:creationId xmlns:p14="http://schemas.microsoft.com/office/powerpoint/2010/main" val="2772708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26</a:t>
            </a:fld>
            <a:endParaRPr lang="en-US" dirty="0"/>
          </a:p>
        </p:txBody>
      </p:sp>
    </p:spTree>
    <p:extLst>
      <p:ext uri="{BB962C8B-B14F-4D97-AF65-F5344CB8AC3E}">
        <p14:creationId xmlns:p14="http://schemas.microsoft.com/office/powerpoint/2010/main" val="103168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27</a:t>
            </a:fld>
            <a:endParaRPr lang="en-US" dirty="0"/>
          </a:p>
        </p:txBody>
      </p:sp>
    </p:spTree>
    <p:extLst>
      <p:ext uri="{BB962C8B-B14F-4D97-AF65-F5344CB8AC3E}">
        <p14:creationId xmlns:p14="http://schemas.microsoft.com/office/powerpoint/2010/main" val="1658108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28</a:t>
            </a:fld>
            <a:endParaRPr lang="en-US" dirty="0"/>
          </a:p>
        </p:txBody>
      </p:sp>
    </p:spTree>
    <p:extLst>
      <p:ext uri="{BB962C8B-B14F-4D97-AF65-F5344CB8AC3E}">
        <p14:creationId xmlns:p14="http://schemas.microsoft.com/office/powerpoint/2010/main" val="2429677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29</a:t>
            </a:fld>
            <a:endParaRPr lang="en-US" dirty="0"/>
          </a:p>
        </p:txBody>
      </p:sp>
    </p:spTree>
    <p:extLst>
      <p:ext uri="{BB962C8B-B14F-4D97-AF65-F5344CB8AC3E}">
        <p14:creationId xmlns:p14="http://schemas.microsoft.com/office/powerpoint/2010/main" val="74514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30</a:t>
            </a:fld>
            <a:endParaRPr lang="en-US" dirty="0"/>
          </a:p>
        </p:txBody>
      </p:sp>
    </p:spTree>
    <p:extLst>
      <p:ext uri="{BB962C8B-B14F-4D97-AF65-F5344CB8AC3E}">
        <p14:creationId xmlns:p14="http://schemas.microsoft.com/office/powerpoint/2010/main" val="225736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a:t>
            </a:fld>
            <a:endParaRPr lang="en-US" dirty="0"/>
          </a:p>
        </p:txBody>
      </p:sp>
    </p:spTree>
    <p:extLst>
      <p:ext uri="{BB962C8B-B14F-4D97-AF65-F5344CB8AC3E}">
        <p14:creationId xmlns:p14="http://schemas.microsoft.com/office/powerpoint/2010/main" val="3982607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31</a:t>
            </a:fld>
            <a:endParaRPr lang="en-US" dirty="0"/>
          </a:p>
        </p:txBody>
      </p:sp>
    </p:spTree>
    <p:extLst>
      <p:ext uri="{BB962C8B-B14F-4D97-AF65-F5344CB8AC3E}">
        <p14:creationId xmlns:p14="http://schemas.microsoft.com/office/powerpoint/2010/main" val="1231611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32</a:t>
            </a:fld>
            <a:endParaRPr lang="en-US" dirty="0"/>
          </a:p>
        </p:txBody>
      </p:sp>
    </p:spTree>
    <p:extLst>
      <p:ext uri="{BB962C8B-B14F-4D97-AF65-F5344CB8AC3E}">
        <p14:creationId xmlns:p14="http://schemas.microsoft.com/office/powerpoint/2010/main" val="3520792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33</a:t>
            </a:fld>
            <a:endParaRPr lang="en-US" dirty="0"/>
          </a:p>
        </p:txBody>
      </p:sp>
    </p:spTree>
    <p:extLst>
      <p:ext uri="{BB962C8B-B14F-4D97-AF65-F5344CB8AC3E}">
        <p14:creationId xmlns:p14="http://schemas.microsoft.com/office/powerpoint/2010/main" val="1806185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types of learning</a:t>
            </a:r>
          </a:p>
          <a:p>
            <a:r>
              <a:rPr lang="en-US" dirty="0" smtClean="0"/>
              <a:t>Like a teacher</a:t>
            </a:r>
            <a:r>
              <a:rPr lang="en-US" baseline="0" dirty="0" smtClean="0"/>
              <a:t> , </a:t>
            </a:r>
            <a:r>
              <a:rPr lang="en-US" baseline="0" dirty="0" err="1" smtClean="0"/>
              <a:t>supervisiosr</a:t>
            </a:r>
            <a:r>
              <a:rPr lang="en-US" baseline="0" dirty="0" smtClean="0"/>
              <a:t> , you tell him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34</a:t>
            </a:fld>
            <a:endParaRPr lang="en-US" dirty="0"/>
          </a:p>
        </p:txBody>
      </p:sp>
    </p:spTree>
    <p:extLst>
      <p:ext uri="{BB962C8B-B14F-4D97-AF65-F5344CB8AC3E}">
        <p14:creationId xmlns:p14="http://schemas.microsoft.com/office/powerpoint/2010/main" val="35346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4</a:t>
            </a:fld>
            <a:endParaRPr lang="en-US" dirty="0"/>
          </a:p>
        </p:txBody>
      </p:sp>
    </p:spTree>
    <p:extLst>
      <p:ext uri="{BB962C8B-B14F-4D97-AF65-F5344CB8AC3E}">
        <p14:creationId xmlns:p14="http://schemas.microsoft.com/office/powerpoint/2010/main" val="300722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5</a:t>
            </a:fld>
            <a:endParaRPr lang="en-US" dirty="0"/>
          </a:p>
        </p:txBody>
      </p:sp>
    </p:spTree>
    <p:extLst>
      <p:ext uri="{BB962C8B-B14F-4D97-AF65-F5344CB8AC3E}">
        <p14:creationId xmlns:p14="http://schemas.microsoft.com/office/powerpoint/2010/main" val="27529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6</a:t>
            </a:fld>
            <a:endParaRPr lang="en-US" dirty="0"/>
          </a:p>
        </p:txBody>
      </p:sp>
    </p:spTree>
    <p:extLst>
      <p:ext uri="{BB962C8B-B14F-4D97-AF65-F5344CB8AC3E}">
        <p14:creationId xmlns:p14="http://schemas.microsoft.com/office/powerpoint/2010/main" val="161104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8</a:t>
            </a:fld>
            <a:endParaRPr lang="en-US" dirty="0"/>
          </a:p>
        </p:txBody>
      </p:sp>
    </p:spTree>
    <p:extLst>
      <p:ext uri="{BB962C8B-B14F-4D97-AF65-F5344CB8AC3E}">
        <p14:creationId xmlns:p14="http://schemas.microsoft.com/office/powerpoint/2010/main" val="153572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9</a:t>
            </a:fld>
            <a:endParaRPr lang="en-US" dirty="0"/>
          </a:p>
        </p:txBody>
      </p:sp>
    </p:spTree>
    <p:extLst>
      <p:ext uri="{BB962C8B-B14F-4D97-AF65-F5344CB8AC3E}">
        <p14:creationId xmlns:p14="http://schemas.microsoft.com/office/powerpoint/2010/main" val="350957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Widely accepted</a:t>
            </a:r>
            <a:r>
              <a:rPr lang="en-US" baseline="0" dirty="0" smtClean="0"/>
              <a:t> definition. </a:t>
            </a:r>
          </a:p>
          <a:p>
            <a:r>
              <a:rPr lang="en-US" baseline="0" dirty="0" err="1" smtClean="0"/>
              <a:t>Perforamnce</a:t>
            </a:r>
            <a:r>
              <a:rPr lang="en-US" baseline="0" dirty="0" smtClean="0"/>
              <a:t> is </a:t>
            </a:r>
            <a:r>
              <a:rPr lang="en-US" baseline="0" dirty="0" err="1" smtClean="0"/>
              <a:t>qunatitaive</a:t>
            </a:r>
            <a:r>
              <a:rPr lang="en-US" baseline="0" dirty="0" smtClean="0"/>
              <a:t>(Scalar , or vector) lets .8 , you get more experience E . You improve your performance let say .85, it mean you learn.</a:t>
            </a:r>
          </a:p>
          <a:p>
            <a:r>
              <a:rPr lang="en-US" baseline="0" dirty="0" smtClean="0"/>
              <a:t>Experience is some thing gain by some entity and you can </a:t>
            </a:r>
            <a:r>
              <a:rPr lang="en-US" baseline="0" dirty="0" err="1" smtClean="0"/>
              <a:t>can</a:t>
            </a:r>
            <a:r>
              <a:rPr lang="en-US" baseline="0" dirty="0" smtClean="0"/>
              <a:t> direct that entity how to learn. This entity may be any algorithm, robot, software agent.</a:t>
            </a:r>
          </a:p>
          <a:p>
            <a:r>
              <a:rPr lang="en-US" baseline="0" dirty="0" smtClean="0"/>
              <a:t>If b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10</a:t>
            </a:fld>
            <a:endParaRPr lang="en-US" dirty="0"/>
          </a:p>
        </p:txBody>
      </p:sp>
    </p:spTree>
    <p:extLst>
      <p:ext uri="{BB962C8B-B14F-4D97-AF65-F5344CB8AC3E}">
        <p14:creationId xmlns:p14="http://schemas.microsoft.com/office/powerpoint/2010/main" val="80114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424C2D-B86F-439A-93C7-736D5D4E088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064E5C-1D6B-4D69-9110-E07EDDFCCE2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8735E2-3D58-4BE5-8C50-910F8273FD4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2A0E3A-6B5F-4C9B-BAB7-9EF37FA440C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1A9424-EA98-4BAA-A9FA-F3C4EBCB343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F2844E-CAFC-4234-B382-F0600C0DA76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6E7EB55-2F3F-449E-AA1E-7A6464A27B6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1A966-E67C-49EC-96DD-0CF8CA9F403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8EF145E-1276-44AA-9FDD-96F794100B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50E9D0-D6E2-4C30-B672-62CF91F584C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D5AAA-2656-4517-B20B-693CB7831A4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FB8347A-7F16-404A-AF79-30CCEE39632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790182302"/>
              </p:ext>
            </p:extLst>
          </p:nvPr>
        </p:nvGraphicFramePr>
        <p:xfrm>
          <a:off x="304800" y="228601"/>
          <a:ext cx="86868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pPr>
              <a:defRPr/>
            </a:pPr>
            <a:fld id="{21814621-5F94-43C2-9734-A439835BD8D8}" type="slidenum">
              <a:rPr lang="en-US" smtClean="0"/>
              <a:pPr>
                <a:defRPr/>
              </a:pPr>
              <a:t>1</a:t>
            </a:fld>
            <a:endParaRPr lang="en-US" dirty="0"/>
          </a:p>
        </p:txBody>
      </p:sp>
      <p:pic>
        <p:nvPicPr>
          <p:cNvPr id="3077" name="Picture 5" descr="Emblem"/>
          <p:cNvPicPr>
            <a:picLocks noChangeAspect="1" noChangeArrowheads="1"/>
          </p:cNvPicPr>
          <p:nvPr/>
        </p:nvPicPr>
        <p:blipFill>
          <a:blip r:embed="rId8"/>
          <a:srcRect/>
          <a:stretch>
            <a:fillRect/>
          </a:stretch>
        </p:blipFill>
        <p:spPr bwMode="auto">
          <a:xfrm>
            <a:off x="2819400" y="1447800"/>
            <a:ext cx="32766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10</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Daily used Applications</a:t>
            </a:r>
            <a:endParaRPr lang="en-US" sz="3200" dirty="0">
              <a:solidFill>
                <a:srgbClr val="000066"/>
              </a:solidFill>
              <a:latin typeface="Georgia" panose="02040502050405020303" pitchFamily="18" charset="0"/>
            </a:endParaRPr>
          </a:p>
        </p:txBody>
      </p:sp>
      <p:pic>
        <p:nvPicPr>
          <p:cNvPr id="3" name="Picture 2"/>
          <p:cNvPicPr>
            <a:picLocks noChangeAspect="1"/>
          </p:cNvPicPr>
          <p:nvPr/>
        </p:nvPicPr>
        <p:blipFill>
          <a:blip r:embed="rId3"/>
          <a:stretch>
            <a:fillRect/>
          </a:stretch>
        </p:blipFill>
        <p:spPr>
          <a:xfrm>
            <a:off x="0" y="1628775"/>
            <a:ext cx="8944545" cy="5092700"/>
          </a:xfrm>
          <a:prstGeom prst="rect">
            <a:avLst/>
          </a:prstGeom>
        </p:spPr>
      </p:pic>
    </p:spTree>
    <p:extLst>
      <p:ext uri="{BB962C8B-B14F-4D97-AF65-F5344CB8AC3E}">
        <p14:creationId xmlns:p14="http://schemas.microsoft.com/office/powerpoint/2010/main" val="409380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11</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Daily used Applications</a:t>
            </a:r>
            <a:endParaRPr lang="en-US" sz="3200" dirty="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304800" y="1143000"/>
            <a:ext cx="8686800" cy="5635775"/>
          </a:xfrm>
          <a:prstGeom prst="rect">
            <a:avLst/>
          </a:prstGeom>
        </p:spPr>
      </p:pic>
    </p:spTree>
    <p:extLst>
      <p:ext uri="{BB962C8B-B14F-4D97-AF65-F5344CB8AC3E}">
        <p14:creationId xmlns:p14="http://schemas.microsoft.com/office/powerpoint/2010/main" val="323776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12</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Daily used Applications</a:t>
            </a:r>
            <a:endParaRPr lang="en-US" sz="3200" dirty="0">
              <a:solidFill>
                <a:srgbClr val="000066"/>
              </a:solidFill>
              <a:latin typeface="Georgia" panose="02040502050405020303" pitchFamily="18" charset="0"/>
            </a:endParaRPr>
          </a:p>
        </p:txBody>
      </p:sp>
      <p:pic>
        <p:nvPicPr>
          <p:cNvPr id="3" name="Picture 2"/>
          <p:cNvPicPr>
            <a:picLocks noChangeAspect="1"/>
          </p:cNvPicPr>
          <p:nvPr/>
        </p:nvPicPr>
        <p:blipFill>
          <a:blip r:embed="rId3"/>
          <a:stretch>
            <a:fillRect/>
          </a:stretch>
        </p:blipFill>
        <p:spPr>
          <a:xfrm>
            <a:off x="1" y="1295400"/>
            <a:ext cx="9143999" cy="5562600"/>
          </a:xfrm>
          <a:prstGeom prst="rect">
            <a:avLst/>
          </a:prstGeom>
        </p:spPr>
      </p:pic>
    </p:spTree>
    <p:extLst>
      <p:ext uri="{BB962C8B-B14F-4D97-AF65-F5344CB8AC3E}">
        <p14:creationId xmlns:p14="http://schemas.microsoft.com/office/powerpoint/2010/main" val="320640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13</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Applications</a:t>
            </a:r>
            <a:endParaRPr lang="en-US" sz="3200" dirty="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0" y="1295401"/>
            <a:ext cx="9144000" cy="5654040"/>
          </a:xfrm>
          <a:prstGeom prst="rect">
            <a:avLst/>
          </a:prstGeom>
        </p:spPr>
      </p:pic>
    </p:spTree>
    <p:extLst>
      <p:ext uri="{BB962C8B-B14F-4D97-AF65-F5344CB8AC3E}">
        <p14:creationId xmlns:p14="http://schemas.microsoft.com/office/powerpoint/2010/main" val="2919737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14</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Historical Background</a:t>
            </a:r>
            <a:endParaRPr lang="en-US" sz="3200" dirty="0">
              <a:solidFill>
                <a:srgbClr val="000066"/>
              </a:solidFill>
              <a:latin typeface="Georgia" panose="02040502050405020303" pitchFamily="18" charset="0"/>
            </a:endParaRPr>
          </a:p>
        </p:txBody>
      </p:sp>
      <p:sp>
        <p:nvSpPr>
          <p:cNvPr id="2" name="Rectangle 1"/>
          <p:cNvSpPr/>
          <p:nvPr/>
        </p:nvSpPr>
        <p:spPr>
          <a:xfrm>
            <a:off x="457201" y="1524000"/>
            <a:ext cx="8229600" cy="5016758"/>
          </a:xfrm>
          <a:prstGeom prst="rect">
            <a:avLst/>
          </a:prstGeom>
        </p:spPr>
        <p:txBody>
          <a:bodyPr wrap="square">
            <a:spAutoFit/>
          </a:bodyPr>
          <a:lstStyle/>
          <a:p>
            <a:pPr algn="just"/>
            <a:r>
              <a:rPr lang="en-US" sz="2000" b="1" dirty="0">
                <a:solidFill>
                  <a:schemeClr val="tx2"/>
                </a:solidFill>
                <a:latin typeface="Söhne"/>
              </a:rPr>
              <a:t>Early Foundations (1940s - 1950s</a:t>
            </a:r>
            <a:r>
              <a:rPr lang="en-US" sz="2000" b="1" dirty="0" smtClean="0">
                <a:solidFill>
                  <a:schemeClr val="tx2"/>
                </a:solidFill>
                <a:latin typeface="Söhne"/>
              </a:rPr>
              <a:t>):</a:t>
            </a:r>
          </a:p>
          <a:p>
            <a:pPr algn="just"/>
            <a:r>
              <a:rPr lang="en-US" sz="2000" dirty="0"/>
              <a:t>Warren McCulloch and Walter </a:t>
            </a:r>
            <a:r>
              <a:rPr lang="en-US" sz="2000" dirty="0" smtClean="0"/>
              <a:t>Pitts: </a:t>
            </a:r>
            <a:r>
              <a:rPr lang="en-US" sz="2000" dirty="0"/>
              <a:t>first neural </a:t>
            </a:r>
            <a:r>
              <a:rPr lang="en-US" sz="2000" dirty="0" smtClean="0"/>
              <a:t>networks, artificial </a:t>
            </a:r>
            <a:r>
              <a:rPr lang="en-US" sz="2000" dirty="0"/>
              <a:t>neurons inspired by biological </a:t>
            </a:r>
            <a:r>
              <a:rPr lang="en-US" sz="2000" dirty="0" smtClean="0"/>
              <a:t>brains</a:t>
            </a:r>
          </a:p>
          <a:p>
            <a:pPr algn="just"/>
            <a:r>
              <a:rPr lang="en-US" sz="2000" b="1" dirty="0">
                <a:solidFill>
                  <a:schemeClr val="tx2"/>
                </a:solidFill>
              </a:rPr>
              <a:t>AI Winter (1970s - 1980s</a:t>
            </a:r>
            <a:r>
              <a:rPr lang="en-US" sz="2000" b="1" dirty="0" smtClean="0">
                <a:solidFill>
                  <a:schemeClr val="tx2"/>
                </a:solidFill>
              </a:rPr>
              <a:t>):</a:t>
            </a:r>
          </a:p>
          <a:p>
            <a:pPr algn="just"/>
            <a:r>
              <a:rPr lang="en-US" sz="2000" dirty="0"/>
              <a:t>faced significant challenges and a period known as the "AI </a:t>
            </a:r>
            <a:r>
              <a:rPr lang="en-US" sz="2000" dirty="0" smtClean="0"/>
              <a:t>Winter”</a:t>
            </a:r>
            <a:endParaRPr lang="en-US" sz="2000" dirty="0"/>
          </a:p>
          <a:p>
            <a:pPr algn="just"/>
            <a:r>
              <a:rPr lang="en-US" sz="2000" dirty="0"/>
              <a:t>lack of funding and limited practical </a:t>
            </a:r>
            <a:r>
              <a:rPr lang="en-US" sz="2000" dirty="0" smtClean="0"/>
              <a:t>success</a:t>
            </a:r>
          </a:p>
          <a:p>
            <a:pPr algn="just"/>
            <a:r>
              <a:rPr lang="en-US" sz="2000" b="1" dirty="0" smtClean="0">
                <a:solidFill>
                  <a:schemeClr val="tx2"/>
                </a:solidFill>
              </a:rPr>
              <a:t>Reemergence </a:t>
            </a:r>
            <a:r>
              <a:rPr lang="en-US" sz="2000" b="1" dirty="0">
                <a:solidFill>
                  <a:schemeClr val="tx2"/>
                </a:solidFill>
              </a:rPr>
              <a:t>(1990s</a:t>
            </a:r>
            <a:r>
              <a:rPr lang="en-US" sz="2000" b="1" dirty="0" smtClean="0">
                <a:solidFill>
                  <a:schemeClr val="tx2"/>
                </a:solidFill>
              </a:rPr>
              <a:t>):</a:t>
            </a:r>
          </a:p>
          <a:p>
            <a:pPr algn="just"/>
            <a:r>
              <a:rPr lang="en-US" sz="2000" dirty="0"/>
              <a:t>resurgence in the 1990s, driven by advances in computing power and algorithmic improvements</a:t>
            </a:r>
            <a:r>
              <a:rPr lang="en-US" sz="2000" dirty="0" smtClean="0"/>
              <a:t>.</a:t>
            </a:r>
          </a:p>
          <a:p>
            <a:pPr algn="just"/>
            <a:r>
              <a:rPr lang="en-US" sz="2000" dirty="0"/>
              <a:t>Decision trees, support vector </a:t>
            </a:r>
            <a:r>
              <a:rPr lang="en-US" sz="2000" dirty="0" smtClean="0"/>
              <a:t>machines</a:t>
            </a:r>
          </a:p>
          <a:p>
            <a:pPr algn="just"/>
            <a:r>
              <a:rPr lang="en-US" sz="2000" b="1" dirty="0">
                <a:solidFill>
                  <a:schemeClr val="tx2"/>
                </a:solidFill>
              </a:rPr>
              <a:t>Rise of Deep Learning (2000s - Present</a:t>
            </a:r>
            <a:r>
              <a:rPr lang="en-US" sz="2000" b="1" dirty="0" smtClean="0">
                <a:solidFill>
                  <a:schemeClr val="tx2"/>
                </a:solidFill>
              </a:rPr>
              <a:t>):</a:t>
            </a:r>
          </a:p>
          <a:p>
            <a:pPr algn="just"/>
            <a:r>
              <a:rPr lang="en-US" sz="2000" dirty="0"/>
              <a:t>deep neural networks, particularly deep convolutional neural networks (CNNs) for image recognition</a:t>
            </a:r>
            <a:r>
              <a:rPr lang="en-US" sz="2000" dirty="0" smtClean="0"/>
              <a:t>.</a:t>
            </a:r>
          </a:p>
          <a:p>
            <a:pPr algn="just"/>
            <a:r>
              <a:rPr lang="en-US" sz="2000" dirty="0"/>
              <a:t>better optimization </a:t>
            </a:r>
            <a:r>
              <a:rPr lang="en-US" sz="2000" dirty="0" smtClean="0"/>
              <a:t>algorithms</a:t>
            </a:r>
          </a:p>
          <a:p>
            <a:pPr algn="just"/>
            <a:r>
              <a:rPr lang="en-US" sz="2000" dirty="0"/>
              <a:t>availability of large datasets, like </a:t>
            </a:r>
            <a:r>
              <a:rPr lang="en-US" sz="2000" dirty="0" err="1"/>
              <a:t>ImageNet</a:t>
            </a:r>
            <a:r>
              <a:rPr lang="en-US" sz="2000" dirty="0" smtClean="0"/>
              <a:t>,</a:t>
            </a:r>
          </a:p>
          <a:p>
            <a:pPr algn="just"/>
            <a:r>
              <a:rPr lang="en-US" sz="2000" dirty="0"/>
              <a:t>increased computing power (GPUs</a:t>
            </a:r>
            <a:r>
              <a:rPr lang="en-US" sz="2000" dirty="0" smtClean="0"/>
              <a:t>)</a:t>
            </a:r>
          </a:p>
        </p:txBody>
      </p:sp>
    </p:spTree>
    <p:extLst>
      <p:ext uri="{BB962C8B-B14F-4D97-AF65-F5344CB8AC3E}">
        <p14:creationId xmlns:p14="http://schemas.microsoft.com/office/powerpoint/2010/main" val="3607502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15</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Historical Background</a:t>
            </a:r>
            <a:endParaRPr lang="en-US" sz="3200" dirty="0">
              <a:solidFill>
                <a:srgbClr val="000066"/>
              </a:solidFill>
              <a:latin typeface="Georgia" panose="02040502050405020303" pitchFamily="18" charset="0"/>
            </a:endParaRPr>
          </a:p>
        </p:txBody>
      </p:sp>
      <p:sp>
        <p:nvSpPr>
          <p:cNvPr id="2" name="Rectangle 1"/>
          <p:cNvSpPr/>
          <p:nvPr/>
        </p:nvSpPr>
        <p:spPr>
          <a:xfrm>
            <a:off x="886261" y="1496661"/>
            <a:ext cx="7447677" cy="5632311"/>
          </a:xfrm>
          <a:prstGeom prst="rect">
            <a:avLst/>
          </a:prstGeom>
        </p:spPr>
        <p:txBody>
          <a:bodyPr wrap="square">
            <a:spAutoFit/>
          </a:bodyPr>
          <a:lstStyle/>
          <a:p>
            <a:pPr algn="just"/>
            <a:r>
              <a:rPr lang="en-US" sz="2000" b="1" dirty="0" smtClean="0">
                <a:solidFill>
                  <a:schemeClr val="tx2"/>
                </a:solidFill>
              </a:rPr>
              <a:t>Deep </a:t>
            </a:r>
            <a:r>
              <a:rPr lang="en-US" sz="2000" b="1" dirty="0">
                <a:solidFill>
                  <a:schemeClr val="tx2"/>
                </a:solidFill>
              </a:rPr>
              <a:t>Learning's Dominance (2010s - Present):</a:t>
            </a:r>
            <a:endParaRPr lang="en-US" sz="2000" dirty="0" smtClean="0">
              <a:solidFill>
                <a:schemeClr val="tx2"/>
              </a:solidFill>
            </a:endParaRPr>
          </a:p>
          <a:p>
            <a:pPr algn="just"/>
            <a:r>
              <a:rPr lang="en-US" sz="2000" dirty="0"/>
              <a:t>dominant approach for </a:t>
            </a:r>
            <a:r>
              <a:rPr lang="en-US" sz="2000" dirty="0" smtClean="0"/>
              <a:t> </a:t>
            </a:r>
            <a:r>
              <a:rPr lang="en-US" sz="2000" dirty="0"/>
              <a:t>mage and speech recognition, natural language processing, and reinforcement learning</a:t>
            </a:r>
            <a:endParaRPr lang="en-US" sz="2000" b="1" dirty="0">
              <a:latin typeface="Söhne"/>
            </a:endParaRPr>
          </a:p>
          <a:p>
            <a:pPr algn="just"/>
            <a:r>
              <a:rPr lang="en-US" sz="2000" dirty="0"/>
              <a:t>recurrent neural networks (RNNs), long short-term memory networks (LSTMs), and </a:t>
            </a:r>
            <a:r>
              <a:rPr lang="en-US" sz="2000" dirty="0" smtClean="0"/>
              <a:t>Transformers</a:t>
            </a:r>
          </a:p>
          <a:p>
            <a:pPr algn="just"/>
            <a:r>
              <a:rPr lang="en-US" sz="2000" dirty="0"/>
              <a:t>Frameworks like </a:t>
            </a:r>
            <a:r>
              <a:rPr lang="en-US" sz="2000" dirty="0" err="1"/>
              <a:t>TensorFlow</a:t>
            </a:r>
            <a:r>
              <a:rPr lang="en-US" sz="2000" dirty="0"/>
              <a:t> and </a:t>
            </a:r>
            <a:r>
              <a:rPr lang="en-US" sz="2000" dirty="0" err="1"/>
              <a:t>PyTorch</a:t>
            </a:r>
            <a:r>
              <a:rPr lang="en-US" sz="2000" dirty="0"/>
              <a:t> </a:t>
            </a:r>
            <a:endParaRPr lang="en-US" sz="2000" dirty="0" smtClean="0"/>
          </a:p>
          <a:p>
            <a:pPr algn="just"/>
            <a:r>
              <a:rPr lang="en-US" sz="2000" b="1" dirty="0">
                <a:solidFill>
                  <a:schemeClr val="tx2"/>
                </a:solidFill>
              </a:rPr>
              <a:t>Applications and Real-World Impact</a:t>
            </a:r>
            <a:r>
              <a:rPr lang="en-US" sz="2000" b="1" dirty="0" smtClean="0">
                <a:solidFill>
                  <a:schemeClr val="tx2"/>
                </a:solidFill>
              </a:rPr>
              <a:t>:</a:t>
            </a:r>
          </a:p>
          <a:p>
            <a:pPr algn="just"/>
            <a:r>
              <a:rPr lang="en-US" sz="2000" dirty="0"/>
              <a:t>healthcare (diagnosis and drug discovery), autonomous vehicles, finance (algorithmic trading), and more</a:t>
            </a:r>
            <a:r>
              <a:rPr lang="en-US" sz="2000" dirty="0" smtClean="0"/>
              <a:t>.</a:t>
            </a:r>
          </a:p>
          <a:p>
            <a:pPr algn="just"/>
            <a:r>
              <a:rPr lang="en-US" sz="2000" dirty="0"/>
              <a:t>Natural language processing models like GPT-3 and BERT </a:t>
            </a:r>
            <a:endParaRPr lang="en-US" sz="2000" dirty="0" smtClean="0"/>
          </a:p>
          <a:p>
            <a:pPr algn="just"/>
            <a:r>
              <a:rPr lang="en-US" sz="2000" b="1" dirty="0">
                <a:solidFill>
                  <a:schemeClr val="tx2"/>
                </a:solidFill>
              </a:rPr>
              <a:t>Future Directions (Beyond 2021</a:t>
            </a:r>
            <a:r>
              <a:rPr lang="en-US" sz="2000" b="1" dirty="0" smtClean="0">
                <a:solidFill>
                  <a:schemeClr val="tx2"/>
                </a:solidFill>
              </a:rPr>
              <a:t>):</a:t>
            </a:r>
          </a:p>
          <a:p>
            <a:pPr algn="just"/>
            <a:r>
              <a:rPr lang="en-US" sz="2000" dirty="0"/>
              <a:t>evolve, with ongoing research into improving the efficiency, robustness, and generalization capabilities of deep learning models.</a:t>
            </a:r>
          </a:p>
          <a:p>
            <a:pPr algn="just"/>
            <a:r>
              <a:rPr lang="en-US" sz="2000" dirty="0"/>
              <a:t>Exploring quantum computing's potential for machine learning and addressing ethical AI issues will be critical in the coming years.</a:t>
            </a:r>
          </a:p>
          <a:p>
            <a:pPr algn="just"/>
            <a:endParaRPr lang="en-US" sz="2000" dirty="0"/>
          </a:p>
        </p:txBody>
      </p:sp>
    </p:spTree>
    <p:extLst>
      <p:ext uri="{BB962C8B-B14F-4D97-AF65-F5344CB8AC3E}">
        <p14:creationId xmlns:p14="http://schemas.microsoft.com/office/powerpoint/2010/main" val="345027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16</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Machine Learning Guru’s</a:t>
            </a:r>
            <a:endParaRPr lang="en-US" sz="3200" dirty="0">
              <a:solidFill>
                <a:srgbClr val="000066"/>
              </a:solidFill>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75951462"/>
              </p:ext>
            </p:extLst>
          </p:nvPr>
        </p:nvGraphicFramePr>
        <p:xfrm>
          <a:off x="457200" y="1397000"/>
          <a:ext cx="8686800" cy="5582920"/>
        </p:xfrm>
        <a:graphic>
          <a:graphicData uri="http://schemas.openxmlformats.org/drawingml/2006/table">
            <a:tbl>
              <a:tblPr firstRow="1" bandRow="1">
                <a:tableStyleId>{5C22544A-7EE6-4342-B048-85BDC9FD1C3A}</a:tableStyleId>
              </a:tblPr>
              <a:tblGrid>
                <a:gridCol w="2209800"/>
                <a:gridCol w="6477000"/>
              </a:tblGrid>
              <a:tr h="370840">
                <a:tc>
                  <a:txBody>
                    <a:bodyPr/>
                    <a:lstStyle/>
                    <a:p>
                      <a:r>
                        <a:rPr lang="en-US" sz="1800" b="1" i="0" kern="1200" dirty="0" smtClean="0">
                          <a:solidFill>
                            <a:schemeClr val="lt1"/>
                          </a:solidFill>
                          <a:effectLst/>
                          <a:latin typeface="+mn-lt"/>
                          <a:ea typeface="+mn-ea"/>
                          <a:cs typeface="+mn-cs"/>
                        </a:rPr>
                        <a:t>Geoffrey Hinton:</a:t>
                      </a:r>
                      <a:endParaRPr lang="en-US" dirty="0"/>
                    </a:p>
                  </a:txBody>
                  <a:tcPr/>
                </a:tc>
                <a:tc>
                  <a:txBody>
                    <a:bodyPr/>
                    <a:lstStyle/>
                    <a:p>
                      <a:pPr algn="just"/>
                      <a:r>
                        <a:rPr lang="en-US" sz="1800" b="0" i="0" kern="1200" dirty="0" smtClean="0">
                          <a:solidFill>
                            <a:schemeClr val="lt1"/>
                          </a:solidFill>
                          <a:effectLst/>
                          <a:latin typeface="+mn-lt"/>
                          <a:ea typeface="+mn-ea"/>
                          <a:cs typeface="+mn-cs"/>
                        </a:rPr>
                        <a:t>affiliated with Google Brain as a Chief Scientific Advisor and a Professor Emeritus at the University of Toronto.</a:t>
                      </a:r>
                    </a:p>
                    <a:p>
                      <a:pPr algn="just"/>
                      <a:r>
                        <a:rPr lang="en-US" sz="1800" b="0" i="0" kern="1200" dirty="0" smtClean="0">
                          <a:solidFill>
                            <a:schemeClr val="lt1"/>
                          </a:solidFill>
                          <a:effectLst/>
                          <a:latin typeface="+mn-lt"/>
                          <a:ea typeface="+mn-ea"/>
                          <a:cs typeface="+mn-cs"/>
                        </a:rPr>
                        <a:t>Godfather of Deep Learning," Geoffrey Hinton made significant contributions to neural networks, </a:t>
                      </a:r>
                      <a:r>
                        <a:rPr lang="en-US" sz="1800" b="0" i="0" kern="1200" dirty="0" err="1" smtClean="0">
                          <a:solidFill>
                            <a:schemeClr val="lt1"/>
                          </a:solidFill>
                          <a:effectLst/>
                          <a:latin typeface="+mn-lt"/>
                          <a:ea typeface="+mn-ea"/>
                          <a:cs typeface="+mn-cs"/>
                        </a:rPr>
                        <a:t>backpropagation</a:t>
                      </a:r>
                      <a:r>
                        <a:rPr lang="en-US" sz="1800" b="0" i="0" kern="1200" dirty="0" smtClean="0">
                          <a:solidFill>
                            <a:schemeClr val="lt1"/>
                          </a:solidFill>
                          <a:effectLst/>
                          <a:latin typeface="+mn-lt"/>
                          <a:ea typeface="+mn-ea"/>
                          <a:cs typeface="+mn-cs"/>
                        </a:rPr>
                        <a:t>, and deep learning architectures, including Boltzmann Machines and the development of convolutional neural networks (CNNs).</a:t>
                      </a:r>
                      <a:endParaRPr lang="en-US" dirty="0"/>
                    </a:p>
                  </a:txBody>
                  <a:tcPr/>
                </a:tc>
              </a:tr>
              <a:tr h="370840">
                <a:tc>
                  <a:txBody>
                    <a:bodyPr/>
                    <a:lstStyle/>
                    <a:p>
                      <a:r>
                        <a:rPr lang="en-US" sz="1800" b="1" i="0" kern="1200" dirty="0" err="1" smtClean="0">
                          <a:solidFill>
                            <a:schemeClr val="dk1"/>
                          </a:solidFill>
                          <a:effectLst/>
                          <a:latin typeface="+mn-lt"/>
                          <a:ea typeface="+mn-ea"/>
                          <a:cs typeface="+mn-cs"/>
                        </a:rPr>
                        <a:t>Yann</a:t>
                      </a:r>
                      <a:r>
                        <a:rPr lang="en-US" sz="1800" b="1" i="0" kern="1200" dirty="0" smtClean="0">
                          <a:solidFill>
                            <a:schemeClr val="dk1"/>
                          </a:solidFill>
                          <a:effectLst/>
                          <a:latin typeface="+mn-lt"/>
                          <a:ea typeface="+mn-ea"/>
                          <a:cs typeface="+mn-cs"/>
                        </a:rPr>
                        <a:t> </a:t>
                      </a:r>
                      <a:r>
                        <a:rPr lang="en-US" sz="1800" b="1" i="0" kern="1200" dirty="0" err="1" smtClean="0">
                          <a:solidFill>
                            <a:schemeClr val="dk1"/>
                          </a:solidFill>
                          <a:effectLst/>
                          <a:latin typeface="+mn-lt"/>
                          <a:ea typeface="+mn-ea"/>
                          <a:cs typeface="+mn-cs"/>
                        </a:rPr>
                        <a:t>LeCun</a:t>
                      </a:r>
                      <a:r>
                        <a:rPr lang="en-US" sz="1800" b="1" i="0" kern="1200" dirty="0" smtClean="0">
                          <a:solidFill>
                            <a:schemeClr val="dk1"/>
                          </a:solidFill>
                          <a:effectLst/>
                          <a:latin typeface="+mn-lt"/>
                          <a:ea typeface="+mn-ea"/>
                          <a:cs typeface="+mn-cs"/>
                        </a:rPr>
                        <a:t>:</a:t>
                      </a:r>
                      <a:endParaRPr lang="en-US" dirty="0"/>
                    </a:p>
                  </a:txBody>
                  <a:tcPr/>
                </a:tc>
                <a:tc>
                  <a:txBody>
                    <a:bodyPr/>
                    <a:lstStyle/>
                    <a:p>
                      <a:pPr algn="just"/>
                      <a:r>
                        <a:rPr lang="en-US" sz="1800" b="0" i="0" kern="1200" dirty="0" smtClean="0">
                          <a:solidFill>
                            <a:schemeClr val="dk1"/>
                          </a:solidFill>
                          <a:effectLst/>
                          <a:latin typeface="+mn-lt"/>
                          <a:ea typeface="+mn-ea"/>
                          <a:cs typeface="+mn-cs"/>
                        </a:rPr>
                        <a:t>renowned for his work in convolutional neural networks (CNNs) and is a pioneer in the field of computer vision. He's also known for his contributions to the development of the </a:t>
                      </a:r>
                      <a:r>
                        <a:rPr lang="en-US" sz="1800" b="0" i="0" kern="1200" dirty="0" err="1" smtClean="0">
                          <a:solidFill>
                            <a:schemeClr val="dk1"/>
                          </a:solidFill>
                          <a:effectLst/>
                          <a:latin typeface="+mn-lt"/>
                          <a:ea typeface="+mn-ea"/>
                          <a:cs typeface="+mn-cs"/>
                        </a:rPr>
                        <a:t>backpropagation</a:t>
                      </a:r>
                      <a:r>
                        <a:rPr lang="en-US" sz="1800" b="0" i="0" kern="1200" dirty="0" smtClean="0">
                          <a:solidFill>
                            <a:schemeClr val="dk1"/>
                          </a:solidFill>
                          <a:effectLst/>
                          <a:latin typeface="+mn-lt"/>
                          <a:ea typeface="+mn-ea"/>
                          <a:cs typeface="+mn-cs"/>
                        </a:rPr>
                        <a:t> algorithm.</a:t>
                      </a:r>
                      <a:endParaRPr lang="en-US" sz="1800" b="1" i="0" kern="1200" dirty="0" smtClean="0">
                        <a:solidFill>
                          <a:schemeClr val="dk1"/>
                        </a:solidFill>
                        <a:effectLst/>
                        <a:latin typeface="+mn-lt"/>
                        <a:ea typeface="+mn-ea"/>
                        <a:cs typeface="+mn-cs"/>
                      </a:endParaRPr>
                    </a:p>
                    <a:p>
                      <a:pPr algn="just"/>
                      <a:r>
                        <a:rPr lang="en-US" sz="1800" b="0" i="0" kern="1200" dirty="0" err="1" smtClean="0">
                          <a:solidFill>
                            <a:schemeClr val="dk1"/>
                          </a:solidFill>
                          <a:effectLst/>
                          <a:latin typeface="+mn-lt"/>
                          <a:ea typeface="+mn-ea"/>
                          <a:cs typeface="+mn-cs"/>
                        </a:rPr>
                        <a:t>Yann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LeCun</a:t>
                      </a:r>
                      <a:r>
                        <a:rPr lang="en-US" sz="1800" b="0" i="0" kern="1200" dirty="0" smtClean="0">
                          <a:solidFill>
                            <a:schemeClr val="dk1"/>
                          </a:solidFill>
                          <a:effectLst/>
                          <a:latin typeface="+mn-lt"/>
                          <a:ea typeface="+mn-ea"/>
                          <a:cs typeface="+mn-cs"/>
                        </a:rPr>
                        <a:t> was a Chief AI Scientist at Facebook AI and a Professor at New York University (NYU).</a:t>
                      </a:r>
                      <a:endParaRPr lang="en-US" dirty="0"/>
                    </a:p>
                  </a:txBody>
                  <a:tcPr/>
                </a:tc>
              </a:tr>
              <a:tr h="370840">
                <a:tc>
                  <a:txBody>
                    <a:bodyPr/>
                    <a:lstStyle/>
                    <a:p>
                      <a:r>
                        <a:rPr lang="en-US" sz="1800" b="1" i="0" kern="1200" dirty="0" smtClean="0">
                          <a:solidFill>
                            <a:schemeClr val="dk1"/>
                          </a:solidFill>
                          <a:effectLst/>
                          <a:latin typeface="+mn-lt"/>
                          <a:ea typeface="+mn-ea"/>
                          <a:cs typeface="+mn-cs"/>
                        </a:rPr>
                        <a:t>Andrew Ng:</a:t>
                      </a:r>
                      <a:r>
                        <a:rPr lang="en-US" sz="1800" b="0" i="0" kern="1200" dirty="0" smtClean="0">
                          <a:solidFill>
                            <a:schemeClr val="dk1"/>
                          </a:solidFill>
                          <a:effectLst/>
                          <a:latin typeface="+mn-lt"/>
                          <a:ea typeface="+mn-ea"/>
                          <a:cs typeface="+mn-cs"/>
                        </a:rPr>
                        <a:t> </a:t>
                      </a:r>
                      <a:endParaRPr lang="en-US" dirty="0"/>
                    </a:p>
                  </a:txBody>
                  <a:tcPr/>
                </a:tc>
                <a:tc>
                  <a:txBody>
                    <a:bodyPr/>
                    <a:lstStyle/>
                    <a:p>
                      <a:r>
                        <a:rPr lang="en-US" sz="1800" b="0" i="0" kern="1200" dirty="0" smtClean="0">
                          <a:solidFill>
                            <a:schemeClr val="dk1"/>
                          </a:solidFill>
                          <a:effectLst/>
                          <a:latin typeface="+mn-lt"/>
                          <a:ea typeface="+mn-ea"/>
                          <a:cs typeface="+mn-cs"/>
                        </a:rPr>
                        <a:t>Professor at Stanford University and the co-founder of deeplearning.ai, an online learning platform.</a:t>
                      </a:r>
                      <a:r>
                        <a:rPr lang="en-US" sz="1800" b="1" i="0" kern="1200" dirty="0" smtClean="0">
                          <a:solidFill>
                            <a:schemeClr val="dk1"/>
                          </a:solidFill>
                          <a:effectLst/>
                          <a:latin typeface="+mn-lt"/>
                          <a:ea typeface="+mn-ea"/>
                          <a:cs typeface="+mn-cs"/>
                        </a:rPr>
                        <a:t/>
                      </a:r>
                      <a:br>
                        <a:rPr lang="en-US" sz="1800" b="1"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Andrew Ng is a co-founder of Google Brain and is known for his work on online education, including the creation of the popular machine learning course on Coursera. He has made significant contributions to the field of deep learning.</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2881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17</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Machine Learning Guru’s</a:t>
            </a:r>
            <a:endParaRPr lang="en-US" sz="3200" dirty="0">
              <a:solidFill>
                <a:srgbClr val="000066"/>
              </a:solidFill>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71892856"/>
              </p:ext>
            </p:extLst>
          </p:nvPr>
        </p:nvGraphicFramePr>
        <p:xfrm>
          <a:off x="457200" y="1397000"/>
          <a:ext cx="8686800" cy="3017520"/>
        </p:xfrm>
        <a:graphic>
          <a:graphicData uri="http://schemas.openxmlformats.org/drawingml/2006/table">
            <a:tbl>
              <a:tblPr firstRow="1" bandRow="1">
                <a:tableStyleId>{5C22544A-7EE6-4342-B048-85BDC9FD1C3A}</a:tableStyleId>
              </a:tblPr>
              <a:tblGrid>
                <a:gridCol w="2209800"/>
                <a:gridCol w="6477000"/>
              </a:tblGrid>
              <a:tr h="370840">
                <a:tc>
                  <a:txBody>
                    <a:bodyPr/>
                    <a:lstStyle/>
                    <a:p>
                      <a:r>
                        <a:rPr lang="en-US" sz="1800" b="1" i="0" kern="1200" dirty="0" err="1" smtClean="0">
                          <a:solidFill>
                            <a:schemeClr val="dk1"/>
                          </a:solidFill>
                          <a:effectLst/>
                          <a:latin typeface="+mn-lt"/>
                          <a:ea typeface="+mn-ea"/>
                          <a:cs typeface="+mn-cs"/>
                        </a:rPr>
                        <a:t>Fei-Fei</a:t>
                      </a:r>
                      <a:r>
                        <a:rPr lang="en-US" sz="1800" b="1" i="0" kern="1200" dirty="0" smtClean="0">
                          <a:solidFill>
                            <a:schemeClr val="dk1"/>
                          </a:solidFill>
                          <a:effectLst/>
                          <a:latin typeface="+mn-lt"/>
                          <a:ea typeface="+mn-ea"/>
                          <a:cs typeface="+mn-cs"/>
                        </a:rPr>
                        <a:t> Li:</a:t>
                      </a:r>
                      <a:endParaRPr lang="en-US" dirty="0"/>
                    </a:p>
                  </a:txBody>
                  <a:tcPr/>
                </a:tc>
                <a:tc>
                  <a:txBody>
                    <a:bodyPr/>
                    <a:lstStyle/>
                    <a:p>
                      <a:r>
                        <a:rPr lang="en-US" sz="1800" b="0" i="0" kern="1200" dirty="0" smtClean="0">
                          <a:solidFill>
                            <a:schemeClr val="dk1"/>
                          </a:solidFill>
                          <a:effectLst/>
                          <a:latin typeface="+mn-lt"/>
                          <a:ea typeface="+mn-ea"/>
                          <a:cs typeface="+mn-cs"/>
                        </a:rPr>
                        <a:t>is known for her work in computer vision and co-authored the </a:t>
                      </a:r>
                      <a:r>
                        <a:rPr lang="en-US" sz="1800" b="0" i="0" kern="1200" dirty="0" err="1" smtClean="0">
                          <a:solidFill>
                            <a:schemeClr val="dk1"/>
                          </a:solidFill>
                          <a:effectLst/>
                          <a:latin typeface="+mn-lt"/>
                          <a:ea typeface="+mn-ea"/>
                          <a:cs typeface="+mn-cs"/>
                        </a:rPr>
                        <a:t>ImageNet</a:t>
                      </a:r>
                      <a:r>
                        <a:rPr lang="en-US" sz="1800" b="0" i="0" kern="1200" dirty="0" smtClean="0">
                          <a:solidFill>
                            <a:schemeClr val="dk1"/>
                          </a:solidFill>
                          <a:effectLst/>
                          <a:latin typeface="+mn-lt"/>
                          <a:ea typeface="+mn-ea"/>
                          <a:cs typeface="+mn-cs"/>
                        </a:rPr>
                        <a:t> dataset, which played a pivotal role in the development of deep learning for image </a:t>
                      </a:r>
                      <a:endParaRPr lang="en-US" dirty="0"/>
                    </a:p>
                  </a:txBody>
                  <a:tcPr/>
                </a:tc>
              </a:tr>
              <a:tr h="370840">
                <a:tc>
                  <a:txBody>
                    <a:bodyPr/>
                    <a:lstStyle/>
                    <a:p>
                      <a:r>
                        <a:rPr lang="en-US" sz="1800" b="1" i="0" kern="1200" dirty="0" smtClean="0">
                          <a:solidFill>
                            <a:schemeClr val="dk1"/>
                          </a:solidFill>
                          <a:effectLst/>
                          <a:latin typeface="+mn-lt"/>
                          <a:ea typeface="+mn-ea"/>
                          <a:cs typeface="+mn-cs"/>
                        </a:rPr>
                        <a:t>Richard Sutton:</a:t>
                      </a:r>
                      <a:r>
                        <a:rPr lang="en-US" sz="1800" b="0" i="0" kern="1200" dirty="0" smtClean="0">
                          <a:solidFill>
                            <a:schemeClr val="dk1"/>
                          </a:solidFill>
                          <a:effectLst/>
                          <a:latin typeface="+mn-lt"/>
                          <a:ea typeface="+mn-ea"/>
                          <a:cs typeface="+mn-cs"/>
                        </a:rPr>
                        <a:t> </a:t>
                      </a:r>
                      <a:endParaRPr lang="en-US" dirty="0"/>
                    </a:p>
                  </a:txBody>
                  <a:tcPr/>
                </a:tc>
                <a:tc>
                  <a:txBody>
                    <a:bodyPr/>
                    <a:lstStyle/>
                    <a:p>
                      <a:r>
                        <a:rPr lang="en-US" sz="1800" b="0" i="0" kern="1200" dirty="0" smtClean="0">
                          <a:solidFill>
                            <a:schemeClr val="dk1"/>
                          </a:solidFill>
                          <a:effectLst/>
                          <a:latin typeface="+mn-lt"/>
                          <a:ea typeface="+mn-ea"/>
                          <a:cs typeface="+mn-cs"/>
                        </a:rPr>
                        <a:t>Richard Sutton is a prominent figure in reinforcement learning. His work includes the development of the temporal difference learning algorithm and his </a:t>
                      </a:r>
                      <a:endParaRPr lang="en-US" dirty="0"/>
                    </a:p>
                  </a:txBody>
                  <a:tcPr/>
                </a:tc>
              </a:tr>
              <a:tr h="370840">
                <a:tc>
                  <a:txBody>
                    <a:bodyPr/>
                    <a:lstStyle/>
                    <a:p>
                      <a:r>
                        <a:rPr lang="en-US" sz="1800" b="1" i="0" kern="1200" dirty="0" smtClean="0">
                          <a:solidFill>
                            <a:schemeClr val="dk1"/>
                          </a:solidFill>
                          <a:effectLst/>
                          <a:latin typeface="+mn-lt"/>
                          <a:ea typeface="+mn-ea"/>
                          <a:cs typeface="+mn-cs"/>
                        </a:rPr>
                        <a:t>Ian </a:t>
                      </a:r>
                      <a:r>
                        <a:rPr lang="en-US" sz="1800" b="1" i="0" kern="1200" dirty="0" err="1" smtClean="0">
                          <a:solidFill>
                            <a:schemeClr val="dk1"/>
                          </a:solidFill>
                          <a:effectLst/>
                          <a:latin typeface="+mn-lt"/>
                          <a:ea typeface="+mn-ea"/>
                          <a:cs typeface="+mn-cs"/>
                        </a:rPr>
                        <a:t>Goodfellow</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 </a:t>
                      </a:r>
                      <a:endParaRPr lang="en-US" dirty="0"/>
                    </a:p>
                  </a:txBody>
                  <a:tcPr/>
                </a:tc>
                <a:tc>
                  <a:txBody>
                    <a:bodyPr/>
                    <a:lstStyle/>
                    <a:p>
                      <a:r>
                        <a:rPr lang="en-US" sz="1800" b="0" i="0" kern="1200" dirty="0" smtClean="0">
                          <a:solidFill>
                            <a:schemeClr val="dk1"/>
                          </a:solidFill>
                          <a:effectLst/>
                          <a:latin typeface="+mn-lt"/>
                          <a:ea typeface="+mn-ea"/>
                          <a:cs typeface="+mn-cs"/>
                        </a:rPr>
                        <a:t>Ian </a:t>
                      </a:r>
                      <a:r>
                        <a:rPr lang="en-US" sz="1800" b="0" i="0" kern="1200" dirty="0" err="1" smtClean="0">
                          <a:solidFill>
                            <a:schemeClr val="dk1"/>
                          </a:solidFill>
                          <a:effectLst/>
                          <a:latin typeface="+mn-lt"/>
                          <a:ea typeface="+mn-ea"/>
                          <a:cs typeface="+mn-cs"/>
                        </a:rPr>
                        <a:t>Goodfellow</a:t>
                      </a:r>
                      <a:r>
                        <a:rPr lang="en-US" sz="1800" b="0" i="0" kern="1200" dirty="0" smtClean="0">
                          <a:solidFill>
                            <a:schemeClr val="dk1"/>
                          </a:solidFill>
                          <a:effectLst/>
                          <a:latin typeface="+mn-lt"/>
                          <a:ea typeface="+mn-ea"/>
                          <a:cs typeface="+mn-cs"/>
                        </a:rPr>
                        <a:t> is the author of the widely used textbook "Deep Learning." He's known for his work on generative adversarial networks (GANs) and has made significant contributions to deep learning research.</a:t>
                      </a:r>
                      <a:endParaRPr lang="en-US" dirty="0"/>
                    </a:p>
                  </a:txBody>
                  <a:tcPr/>
                </a:tc>
              </a:tr>
            </a:tbl>
          </a:graphicData>
        </a:graphic>
      </p:graphicFrame>
    </p:spTree>
    <p:extLst>
      <p:ext uri="{BB962C8B-B14F-4D97-AF65-F5344CB8AC3E}">
        <p14:creationId xmlns:p14="http://schemas.microsoft.com/office/powerpoint/2010/main" val="1752158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18</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Programming Languages</a:t>
            </a:r>
            <a:endParaRPr lang="en-US" sz="3200" dirty="0">
              <a:solidFill>
                <a:srgbClr val="000066"/>
              </a:solidFill>
              <a:latin typeface="Georgia" panose="02040502050405020303" pitchFamily="18" charset="0"/>
            </a:endParaRPr>
          </a:p>
        </p:txBody>
      </p:sp>
      <p:sp>
        <p:nvSpPr>
          <p:cNvPr id="2" name="Rectangle 1"/>
          <p:cNvSpPr/>
          <p:nvPr/>
        </p:nvSpPr>
        <p:spPr>
          <a:xfrm>
            <a:off x="152400" y="1524000"/>
            <a:ext cx="8610599" cy="4985980"/>
          </a:xfrm>
          <a:prstGeom prst="rect">
            <a:avLst/>
          </a:prstGeom>
        </p:spPr>
        <p:txBody>
          <a:bodyPr wrap="square">
            <a:spAutoFit/>
          </a:bodyPr>
          <a:lstStyle/>
          <a:p>
            <a:pPr>
              <a:lnSpc>
                <a:spcPct val="150000"/>
              </a:lnSpc>
            </a:pPr>
            <a:r>
              <a:rPr lang="en-US" sz="2000" b="1" dirty="0">
                <a:solidFill>
                  <a:schemeClr val="tx2"/>
                </a:solidFill>
              </a:rPr>
              <a:t>Python</a:t>
            </a:r>
            <a:r>
              <a:rPr lang="en-US" sz="2000" b="1" dirty="0" smtClean="0"/>
              <a:t>:</a:t>
            </a:r>
          </a:p>
          <a:p>
            <a:pPr>
              <a:lnSpc>
                <a:spcPct val="150000"/>
              </a:lnSpc>
            </a:pPr>
            <a:r>
              <a:rPr lang="en-US" sz="2000" dirty="0" smtClean="0"/>
              <a:t> most </a:t>
            </a:r>
            <a:r>
              <a:rPr lang="en-US" sz="2000" dirty="0"/>
              <a:t>popular programming language for machine learning and deep learning due to its extensive libraries (</a:t>
            </a:r>
            <a:r>
              <a:rPr lang="en-US" sz="2000" dirty="0" err="1"/>
              <a:t>NumPy</a:t>
            </a:r>
            <a:r>
              <a:rPr lang="en-US" sz="2000" dirty="0"/>
              <a:t>, </a:t>
            </a:r>
            <a:r>
              <a:rPr lang="en-US" sz="2000" dirty="0" err="1"/>
              <a:t>SciPy</a:t>
            </a:r>
            <a:r>
              <a:rPr lang="en-US" sz="2000" dirty="0"/>
              <a:t>, pandas) and the availability of frameworks like </a:t>
            </a:r>
            <a:r>
              <a:rPr lang="en-US" sz="2000" dirty="0" err="1"/>
              <a:t>TensorFlow</a:t>
            </a:r>
            <a:r>
              <a:rPr lang="en-US" sz="2000" dirty="0"/>
              <a:t> and </a:t>
            </a:r>
            <a:r>
              <a:rPr lang="en-US" sz="2000" dirty="0" err="1"/>
              <a:t>PyTorch</a:t>
            </a:r>
            <a:r>
              <a:rPr lang="en-US" sz="2000" dirty="0" smtClean="0"/>
              <a:t>.</a:t>
            </a:r>
          </a:p>
          <a:p>
            <a:pPr>
              <a:lnSpc>
                <a:spcPct val="150000"/>
              </a:lnSpc>
            </a:pPr>
            <a:r>
              <a:rPr lang="en-US" sz="2000" b="1" dirty="0">
                <a:solidFill>
                  <a:schemeClr val="tx2"/>
                </a:solidFill>
              </a:rPr>
              <a:t>R:</a:t>
            </a:r>
            <a:r>
              <a:rPr lang="en-US" sz="2000" dirty="0">
                <a:solidFill>
                  <a:schemeClr val="tx2"/>
                </a:solidFill>
              </a:rPr>
              <a:t> </a:t>
            </a:r>
            <a:endParaRPr lang="en-US" sz="2000" dirty="0" smtClean="0">
              <a:solidFill>
                <a:schemeClr val="tx2"/>
              </a:solidFill>
            </a:endParaRPr>
          </a:p>
          <a:p>
            <a:pPr>
              <a:lnSpc>
                <a:spcPct val="150000"/>
              </a:lnSpc>
            </a:pPr>
            <a:r>
              <a:rPr lang="en-US" sz="2000" dirty="0" smtClean="0"/>
              <a:t>R often </a:t>
            </a:r>
            <a:r>
              <a:rPr lang="en-US" sz="2000" dirty="0"/>
              <a:t>used in statistical modeling and data analysis. It has a rich ecosystem of packages for machine </a:t>
            </a:r>
            <a:r>
              <a:rPr lang="en-US" sz="2000" dirty="0" smtClean="0"/>
              <a:t>learning</a:t>
            </a:r>
          </a:p>
          <a:p>
            <a:pPr>
              <a:lnSpc>
                <a:spcPct val="150000"/>
              </a:lnSpc>
            </a:pPr>
            <a:r>
              <a:rPr lang="en-US" sz="2000" b="1" dirty="0">
                <a:solidFill>
                  <a:schemeClr val="tx2"/>
                </a:solidFill>
              </a:rPr>
              <a:t>Julia</a:t>
            </a:r>
            <a:r>
              <a:rPr lang="en-US" sz="2000" b="1" dirty="0" smtClean="0">
                <a:solidFill>
                  <a:schemeClr val="tx2"/>
                </a:solidFill>
              </a:rPr>
              <a:t>:</a:t>
            </a:r>
          </a:p>
          <a:p>
            <a:pPr>
              <a:lnSpc>
                <a:spcPct val="150000"/>
              </a:lnSpc>
            </a:pPr>
            <a:r>
              <a:rPr lang="en-US" sz="2000" dirty="0" smtClean="0"/>
              <a:t> an </a:t>
            </a:r>
            <a:r>
              <a:rPr lang="en-US" sz="2000" dirty="0"/>
              <a:t>emerging programming language known for its speed and is increasingly being used in scientific computing and machine learning</a:t>
            </a:r>
            <a:r>
              <a:rPr lang="en-US" sz="2000" dirty="0" smtClean="0"/>
              <a:t>.</a:t>
            </a:r>
          </a:p>
          <a:p>
            <a:endParaRPr lang="en-US" dirty="0"/>
          </a:p>
        </p:txBody>
      </p:sp>
    </p:spTree>
    <p:extLst>
      <p:ext uri="{BB962C8B-B14F-4D97-AF65-F5344CB8AC3E}">
        <p14:creationId xmlns:p14="http://schemas.microsoft.com/office/powerpoint/2010/main" val="1336312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19</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Programming Languages</a:t>
            </a:r>
            <a:endParaRPr lang="en-US" sz="3200" dirty="0">
              <a:solidFill>
                <a:srgbClr val="000066"/>
              </a:solidFill>
              <a:latin typeface="Georgia" panose="02040502050405020303" pitchFamily="18" charset="0"/>
            </a:endParaRPr>
          </a:p>
        </p:txBody>
      </p:sp>
      <p:sp>
        <p:nvSpPr>
          <p:cNvPr id="2" name="Rectangle 1"/>
          <p:cNvSpPr/>
          <p:nvPr/>
        </p:nvSpPr>
        <p:spPr>
          <a:xfrm>
            <a:off x="152400" y="1524000"/>
            <a:ext cx="8610599" cy="2862322"/>
          </a:xfrm>
          <a:prstGeom prst="rect">
            <a:avLst/>
          </a:prstGeom>
        </p:spPr>
        <p:txBody>
          <a:bodyPr wrap="square">
            <a:spAutoFit/>
          </a:bodyPr>
          <a:lstStyle/>
          <a:p>
            <a:pPr>
              <a:lnSpc>
                <a:spcPct val="150000"/>
              </a:lnSpc>
            </a:pPr>
            <a:r>
              <a:rPr lang="en-US" b="1" dirty="0" smtClean="0">
                <a:solidFill>
                  <a:schemeClr val="tx2"/>
                </a:solidFill>
              </a:rPr>
              <a:t>JavaScript:</a:t>
            </a:r>
          </a:p>
          <a:p>
            <a:pPr>
              <a:lnSpc>
                <a:spcPct val="150000"/>
              </a:lnSpc>
            </a:pPr>
            <a:r>
              <a:rPr lang="en-US" dirty="0" smtClean="0"/>
              <a:t> </a:t>
            </a:r>
            <a:r>
              <a:rPr lang="en-US" dirty="0"/>
              <a:t>JavaScript is used for implementing machine learning models in web applications and browser-based AI</a:t>
            </a:r>
            <a:r>
              <a:rPr lang="en-US" dirty="0" smtClean="0"/>
              <a:t>.</a:t>
            </a:r>
          </a:p>
          <a:p>
            <a:pPr>
              <a:lnSpc>
                <a:spcPct val="150000"/>
              </a:lnSpc>
            </a:pPr>
            <a:r>
              <a:rPr lang="en-US" b="1" dirty="0">
                <a:solidFill>
                  <a:schemeClr val="tx2"/>
                </a:solidFill>
              </a:rPr>
              <a:t>MATLAB:</a:t>
            </a:r>
            <a:r>
              <a:rPr lang="en-US" dirty="0">
                <a:solidFill>
                  <a:schemeClr val="tx2"/>
                </a:solidFill>
              </a:rPr>
              <a:t> </a:t>
            </a:r>
            <a:endParaRPr lang="en-US" dirty="0" smtClean="0">
              <a:solidFill>
                <a:schemeClr val="tx2"/>
              </a:solidFill>
            </a:endParaRPr>
          </a:p>
          <a:p>
            <a:pPr>
              <a:lnSpc>
                <a:spcPct val="150000"/>
              </a:lnSpc>
            </a:pPr>
            <a:r>
              <a:rPr lang="en-US" dirty="0" smtClean="0"/>
              <a:t>MATLAB </a:t>
            </a:r>
            <a:r>
              <a:rPr lang="en-US" dirty="0"/>
              <a:t>is used in academic and research settings for machine learning and signal processing applications.</a:t>
            </a:r>
            <a:endParaRPr lang="en-US" dirty="0" smtClean="0"/>
          </a:p>
          <a:p>
            <a:endParaRPr lang="en-US" dirty="0"/>
          </a:p>
        </p:txBody>
      </p:sp>
    </p:spTree>
    <p:extLst>
      <p:ext uri="{BB962C8B-B14F-4D97-AF65-F5344CB8AC3E}">
        <p14:creationId xmlns:p14="http://schemas.microsoft.com/office/powerpoint/2010/main" val="2484756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a:t>
            </a:fld>
            <a:endParaRPr lang="en-US" dirty="0"/>
          </a:p>
        </p:txBody>
      </p:sp>
      <p:sp>
        <p:nvSpPr>
          <p:cNvPr id="7174" name="Rectangle 2"/>
          <p:cNvSpPr>
            <a:spLocks noGrp="1" noChangeArrowheads="1"/>
          </p:cNvSpPr>
          <p:nvPr>
            <p:ph type="title" idx="4294967295"/>
          </p:nvPr>
        </p:nvSpPr>
        <p:spPr>
          <a:xfrm>
            <a:off x="152400" y="381000"/>
            <a:ext cx="8991600" cy="762000"/>
          </a:xfrm>
        </p:spPr>
        <p:txBody>
          <a:bodyPr/>
          <a:lstStyle/>
          <a:p>
            <a:pPr eaLnBrk="1" hangingPunct="1"/>
            <a:r>
              <a:rPr lang="en-US" sz="3200" dirty="0">
                <a:solidFill>
                  <a:srgbClr val="000066"/>
                </a:solidFill>
                <a:latin typeface="Georgia" panose="02040502050405020303" pitchFamily="18" charset="0"/>
              </a:rPr>
              <a:t>About the </a:t>
            </a:r>
            <a:r>
              <a:rPr lang="en-US" sz="3200" dirty="0" smtClean="0">
                <a:solidFill>
                  <a:srgbClr val="000066"/>
                </a:solidFill>
                <a:latin typeface="Georgia" panose="02040502050405020303" pitchFamily="18" charset="0"/>
              </a:rPr>
              <a:t>Instructor</a:t>
            </a:r>
            <a:endParaRPr lang="en-US" sz="3200" dirty="0">
              <a:solidFill>
                <a:srgbClr val="000066"/>
              </a:solidFill>
              <a:latin typeface="Georgia" panose="02040502050405020303" pitchFamily="18" charset="0"/>
            </a:endParaRP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sz="2600" dirty="0" smtClean="0">
                <a:solidFill>
                  <a:srgbClr val="000066"/>
                </a:solidFill>
                <a:latin typeface="Georgia" panose="02040502050405020303" pitchFamily="18" charset="0"/>
              </a:rPr>
              <a:t>Dr. Muhammad </a:t>
            </a:r>
            <a:r>
              <a:rPr lang="en-US" sz="2600" dirty="0" err="1" smtClean="0">
                <a:solidFill>
                  <a:srgbClr val="000066"/>
                </a:solidFill>
                <a:latin typeface="Georgia" panose="02040502050405020303" pitchFamily="18" charset="0"/>
              </a:rPr>
              <a:t>Safyan</a:t>
            </a:r>
            <a:endParaRPr lang="en-US" sz="2600" dirty="0" smtClean="0">
              <a:solidFill>
                <a:srgbClr val="000066"/>
              </a:solidFill>
              <a:latin typeface="Georgia" panose="02040502050405020303" pitchFamily="18" charset="0"/>
            </a:endParaRPr>
          </a:p>
          <a:p>
            <a:pPr lvl="1" eaLnBrk="1" hangingPunct="1"/>
            <a:r>
              <a:rPr lang="en-US" sz="2200" dirty="0" smtClean="0">
                <a:solidFill>
                  <a:srgbClr val="000066"/>
                </a:solidFill>
                <a:latin typeface="Georgia" panose="02040502050405020303" pitchFamily="18" charset="0"/>
              </a:rPr>
              <a:t>PhD(2018) – AI &amp; Knowledge Graph (Activity Recognition)</a:t>
            </a:r>
          </a:p>
          <a:p>
            <a:pPr lvl="1" eaLnBrk="1" hangingPunct="1"/>
            <a:r>
              <a:rPr lang="en-US" sz="2600" dirty="0" smtClean="0">
                <a:solidFill>
                  <a:srgbClr val="000066"/>
                </a:solidFill>
                <a:latin typeface="Georgia" panose="02040502050405020303" pitchFamily="18" charset="0"/>
              </a:rPr>
              <a:t>Research Output</a:t>
            </a:r>
          </a:p>
          <a:p>
            <a:pPr lvl="2" eaLnBrk="1" hangingPunct="1"/>
            <a:r>
              <a:rPr lang="en-US" sz="2200" dirty="0" smtClean="0">
                <a:solidFill>
                  <a:srgbClr val="000066"/>
                </a:solidFill>
                <a:latin typeface="Georgia" panose="02040502050405020303" pitchFamily="18" charset="0"/>
              </a:rPr>
              <a:t>Number of publications -28</a:t>
            </a:r>
            <a:endParaRPr lang="en-US" sz="2200" dirty="0">
              <a:solidFill>
                <a:srgbClr val="000066"/>
              </a:solidFill>
              <a:latin typeface="Georgia" panose="02040502050405020303" pitchFamily="18" charset="0"/>
            </a:endParaRPr>
          </a:p>
          <a:p>
            <a:pPr marL="114300" indent="0" eaLnBrk="1" hangingPunct="1">
              <a:buNone/>
            </a:pPr>
            <a:r>
              <a:rPr lang="en-US" sz="3000" dirty="0" smtClean="0">
                <a:solidFill>
                  <a:srgbClr val="C00000"/>
                </a:solidFill>
                <a:latin typeface="Georgia" panose="02040502050405020303" pitchFamily="18" charset="0"/>
              </a:rPr>
              <a:t>Google Scholar:</a:t>
            </a:r>
          </a:p>
          <a:p>
            <a:pPr marL="114300" indent="0" eaLnBrk="1" hangingPunct="1">
              <a:buNone/>
            </a:pPr>
            <a:endParaRPr lang="en-US" sz="3000" dirty="0" smtClean="0">
              <a:solidFill>
                <a:srgbClr val="000066"/>
              </a:solidFill>
              <a:latin typeface="Georgia" panose="02040502050405020303" pitchFamily="18" charset="0"/>
            </a:endParaRPr>
          </a:p>
        </p:txBody>
      </p:sp>
      <p:pic>
        <p:nvPicPr>
          <p:cNvPr id="3" name="Picture 2"/>
          <p:cNvPicPr>
            <a:picLocks noChangeAspect="1"/>
          </p:cNvPicPr>
          <p:nvPr/>
        </p:nvPicPr>
        <p:blipFill>
          <a:blip r:embed="rId3"/>
          <a:stretch>
            <a:fillRect/>
          </a:stretch>
        </p:blipFill>
        <p:spPr>
          <a:xfrm>
            <a:off x="1447800" y="3546475"/>
            <a:ext cx="7086600" cy="2809875"/>
          </a:xfrm>
          <a:prstGeom prst="rect">
            <a:avLst/>
          </a:prstGeom>
        </p:spPr>
      </p:pic>
    </p:spTree>
    <p:extLst>
      <p:ext uri="{BB962C8B-B14F-4D97-AF65-F5344CB8AC3E}">
        <p14:creationId xmlns:p14="http://schemas.microsoft.com/office/powerpoint/2010/main" val="3393059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20</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b="1" dirty="0" smtClean="0"/>
              <a:t>Frameworks/API’s for </a:t>
            </a:r>
            <a:r>
              <a:rPr lang="en-US" sz="3200" b="1" dirty="0"/>
              <a:t>Machine Learning</a:t>
            </a:r>
            <a:endParaRPr lang="en-US" sz="3200" dirty="0">
              <a:solidFill>
                <a:srgbClr val="000066"/>
              </a:solidFill>
              <a:latin typeface="Georgia" panose="02040502050405020303" pitchFamily="18" charset="0"/>
            </a:endParaRPr>
          </a:p>
        </p:txBody>
      </p:sp>
      <p:sp>
        <p:nvSpPr>
          <p:cNvPr id="2" name="Rectangle 1"/>
          <p:cNvSpPr/>
          <p:nvPr/>
        </p:nvSpPr>
        <p:spPr>
          <a:xfrm>
            <a:off x="152400" y="1524000"/>
            <a:ext cx="8610599" cy="5016758"/>
          </a:xfrm>
          <a:prstGeom prst="rect">
            <a:avLst/>
          </a:prstGeom>
        </p:spPr>
        <p:txBody>
          <a:bodyPr wrap="square">
            <a:spAutoFit/>
          </a:bodyPr>
          <a:lstStyle/>
          <a:p>
            <a:pPr algn="just"/>
            <a:r>
              <a:rPr lang="en-US" sz="2000" b="1" dirty="0" err="1">
                <a:solidFill>
                  <a:schemeClr val="tx2"/>
                </a:solidFill>
              </a:rPr>
              <a:t>TensorFlow</a:t>
            </a:r>
            <a:r>
              <a:rPr lang="en-US" sz="2000" b="1" dirty="0" smtClean="0">
                <a:solidFill>
                  <a:schemeClr val="tx2"/>
                </a:solidFill>
              </a:rPr>
              <a:t>:</a:t>
            </a:r>
          </a:p>
          <a:p>
            <a:pPr algn="just"/>
            <a:r>
              <a:rPr lang="en-US" sz="2000" dirty="0" smtClean="0"/>
              <a:t> </a:t>
            </a:r>
            <a:r>
              <a:rPr lang="en-US" sz="2000" dirty="0"/>
              <a:t>Developed by Google, </a:t>
            </a:r>
            <a:r>
              <a:rPr lang="en-US" sz="2000" dirty="0" err="1"/>
              <a:t>TensorFlow</a:t>
            </a:r>
            <a:r>
              <a:rPr lang="en-US" sz="2000" dirty="0"/>
              <a:t> is one of the most widely used deep learning frameworks. It offers a high level of flexibility and supports both CPU and GPU computations.</a:t>
            </a:r>
          </a:p>
          <a:p>
            <a:pPr algn="just"/>
            <a:r>
              <a:rPr lang="en-US" sz="2000" b="1" dirty="0" err="1">
                <a:solidFill>
                  <a:schemeClr val="tx2"/>
                </a:solidFill>
              </a:rPr>
              <a:t>PyTorch</a:t>
            </a:r>
            <a:r>
              <a:rPr lang="en-US" sz="2000" b="1" dirty="0">
                <a:solidFill>
                  <a:schemeClr val="tx2"/>
                </a:solidFill>
              </a:rPr>
              <a:t>: </a:t>
            </a:r>
          </a:p>
          <a:p>
            <a:pPr algn="just"/>
            <a:r>
              <a:rPr lang="en-US" sz="2000" dirty="0" err="1" smtClean="0"/>
              <a:t>PyTorch</a:t>
            </a:r>
            <a:r>
              <a:rPr lang="en-US" sz="2000" dirty="0"/>
              <a:t>, developed by Facebook's AI Research lab (FAIR), is known for its dynamic computational graph and is favored by researchers for its ease of use and flexibility.</a:t>
            </a:r>
          </a:p>
          <a:p>
            <a:pPr algn="just"/>
            <a:r>
              <a:rPr lang="en-US" sz="2000" b="1" dirty="0" err="1">
                <a:solidFill>
                  <a:schemeClr val="tx2"/>
                </a:solidFill>
              </a:rPr>
              <a:t>Keras</a:t>
            </a:r>
            <a:r>
              <a:rPr lang="en-US" sz="2000" b="1" dirty="0">
                <a:solidFill>
                  <a:schemeClr val="tx2"/>
                </a:solidFill>
              </a:rPr>
              <a:t>: </a:t>
            </a:r>
          </a:p>
          <a:p>
            <a:pPr algn="just"/>
            <a:r>
              <a:rPr lang="en-US" sz="2000" dirty="0" err="1" smtClean="0"/>
              <a:t>Keras</a:t>
            </a:r>
            <a:r>
              <a:rPr lang="en-US" sz="2000" dirty="0" smtClean="0"/>
              <a:t> </a:t>
            </a:r>
            <a:r>
              <a:rPr lang="en-US" sz="2000" dirty="0"/>
              <a:t>is a high-level neural networks API that can run on top of </a:t>
            </a:r>
            <a:r>
              <a:rPr lang="en-US" sz="2000" dirty="0" err="1"/>
              <a:t>TensorFlow</a:t>
            </a:r>
            <a:r>
              <a:rPr lang="en-US" sz="2000" dirty="0"/>
              <a:t>, </a:t>
            </a:r>
            <a:r>
              <a:rPr lang="en-US" sz="2000" dirty="0" err="1"/>
              <a:t>Theano</a:t>
            </a:r>
            <a:r>
              <a:rPr lang="en-US" sz="2000" dirty="0"/>
              <a:t>, or Microsoft Cognitive Toolkit (CNTK). It's known for its user-friendly interface</a:t>
            </a:r>
            <a:r>
              <a:rPr lang="en-US" sz="2000" dirty="0" smtClean="0"/>
              <a:t>.</a:t>
            </a:r>
          </a:p>
          <a:p>
            <a:pPr algn="just"/>
            <a:r>
              <a:rPr lang="en-US" sz="2000" b="1" dirty="0" err="1">
                <a:solidFill>
                  <a:schemeClr val="tx2"/>
                </a:solidFill>
              </a:rPr>
              <a:t>Scikit</a:t>
            </a:r>
            <a:r>
              <a:rPr lang="en-US" sz="2000" b="1" dirty="0">
                <a:solidFill>
                  <a:schemeClr val="tx2"/>
                </a:solidFill>
              </a:rPr>
              <a:t>-learn: </a:t>
            </a:r>
          </a:p>
          <a:p>
            <a:pPr algn="just"/>
            <a:r>
              <a:rPr lang="en-US" sz="2000" dirty="0" err="1" smtClean="0"/>
              <a:t>Scikit</a:t>
            </a:r>
            <a:r>
              <a:rPr lang="en-US" sz="2000" dirty="0" smtClean="0"/>
              <a:t>-learn </a:t>
            </a:r>
            <a:r>
              <a:rPr lang="en-US" sz="2000" dirty="0"/>
              <a:t>is a popular machine learning library for Python, providing tools for classical machine learning algorithms and data preprocessing.</a:t>
            </a:r>
          </a:p>
          <a:p>
            <a:endParaRPr lang="en-US" sz="2000" dirty="0"/>
          </a:p>
        </p:txBody>
      </p:sp>
    </p:spTree>
    <p:extLst>
      <p:ext uri="{BB962C8B-B14F-4D97-AF65-F5344CB8AC3E}">
        <p14:creationId xmlns:p14="http://schemas.microsoft.com/office/powerpoint/2010/main" val="2002682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21</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b="1" dirty="0" smtClean="0"/>
              <a:t>Frameworks/API’s </a:t>
            </a:r>
            <a:r>
              <a:rPr lang="en-US" sz="3200" b="1" dirty="0"/>
              <a:t>for Machine Learning</a:t>
            </a:r>
            <a:endParaRPr lang="en-US" sz="3200" dirty="0">
              <a:solidFill>
                <a:srgbClr val="000066"/>
              </a:solidFill>
              <a:latin typeface="Georgia" panose="02040502050405020303" pitchFamily="18" charset="0"/>
            </a:endParaRPr>
          </a:p>
        </p:txBody>
      </p:sp>
      <p:sp>
        <p:nvSpPr>
          <p:cNvPr id="2" name="Rectangle 1"/>
          <p:cNvSpPr/>
          <p:nvPr/>
        </p:nvSpPr>
        <p:spPr>
          <a:xfrm>
            <a:off x="152400" y="1524000"/>
            <a:ext cx="8610599" cy="5016758"/>
          </a:xfrm>
          <a:prstGeom prst="rect">
            <a:avLst/>
          </a:prstGeom>
        </p:spPr>
        <p:txBody>
          <a:bodyPr wrap="square">
            <a:spAutoFit/>
          </a:bodyPr>
          <a:lstStyle/>
          <a:p>
            <a:pPr algn="just"/>
            <a:r>
              <a:rPr lang="en-US" sz="2000" b="1" dirty="0" err="1">
                <a:solidFill>
                  <a:schemeClr val="tx2"/>
                </a:solidFill>
              </a:rPr>
              <a:t>Caffe</a:t>
            </a:r>
            <a:r>
              <a:rPr lang="en-US" sz="2000" b="1" dirty="0" smtClean="0">
                <a:solidFill>
                  <a:schemeClr val="tx2"/>
                </a:solidFill>
              </a:rPr>
              <a:t>:</a:t>
            </a:r>
          </a:p>
          <a:p>
            <a:pPr algn="just"/>
            <a:r>
              <a:rPr lang="en-US" sz="2000" b="1" dirty="0" smtClean="0">
                <a:solidFill>
                  <a:schemeClr val="tx2"/>
                </a:solidFill>
              </a:rPr>
              <a:t> </a:t>
            </a:r>
            <a:r>
              <a:rPr lang="en-US" sz="2000" dirty="0" err="1"/>
              <a:t>Caffe</a:t>
            </a:r>
            <a:r>
              <a:rPr lang="en-US" sz="2000" dirty="0"/>
              <a:t> is a deep learning framework developed by the Berkeley Vision and Learning Center. It's known for its speed and efficiency in image classification tasks</a:t>
            </a:r>
            <a:r>
              <a:rPr lang="en-US" sz="2000" dirty="0" smtClean="0"/>
              <a:t>.</a:t>
            </a:r>
          </a:p>
          <a:p>
            <a:pPr algn="just"/>
            <a:r>
              <a:rPr lang="en-US" sz="2000" b="1" dirty="0" err="1">
                <a:solidFill>
                  <a:schemeClr val="tx2"/>
                </a:solidFill>
              </a:rPr>
              <a:t>MXNet</a:t>
            </a:r>
            <a:r>
              <a:rPr lang="en-US" sz="2000" b="1" dirty="0" smtClean="0">
                <a:solidFill>
                  <a:schemeClr val="tx2"/>
                </a:solidFill>
              </a:rPr>
              <a:t>:</a:t>
            </a:r>
          </a:p>
          <a:p>
            <a:pPr algn="just"/>
            <a:r>
              <a:rPr lang="en-US" sz="2000" b="1" dirty="0" smtClean="0">
                <a:solidFill>
                  <a:schemeClr val="tx2"/>
                </a:solidFill>
              </a:rPr>
              <a:t> </a:t>
            </a:r>
            <a:r>
              <a:rPr lang="en-US" sz="2000" dirty="0" err="1"/>
              <a:t>MXNet</a:t>
            </a:r>
            <a:r>
              <a:rPr lang="en-US" sz="2000" dirty="0"/>
              <a:t> is an open-source deep learning framework known for its scalability and support for multiple programming languages, including Python and Julia</a:t>
            </a:r>
            <a:r>
              <a:rPr lang="en-US" sz="2000" dirty="0" smtClean="0"/>
              <a:t>.</a:t>
            </a:r>
          </a:p>
          <a:p>
            <a:pPr algn="just"/>
            <a:r>
              <a:rPr lang="en-US" sz="2000" b="1" dirty="0" err="1">
                <a:solidFill>
                  <a:schemeClr val="tx2"/>
                </a:solidFill>
              </a:rPr>
              <a:t>Theano</a:t>
            </a:r>
            <a:r>
              <a:rPr lang="en-US" sz="2000" b="1" dirty="0" smtClean="0">
                <a:solidFill>
                  <a:schemeClr val="tx2"/>
                </a:solidFill>
              </a:rPr>
              <a:t>:</a:t>
            </a:r>
          </a:p>
          <a:p>
            <a:pPr algn="just"/>
            <a:r>
              <a:rPr lang="en-US" sz="2000" b="1" dirty="0" smtClean="0">
                <a:solidFill>
                  <a:schemeClr val="tx2"/>
                </a:solidFill>
              </a:rPr>
              <a:t> </a:t>
            </a:r>
            <a:r>
              <a:rPr lang="en-US" sz="2000" dirty="0"/>
              <a:t>Although its development has slowed down, </a:t>
            </a:r>
            <a:r>
              <a:rPr lang="en-US" sz="2000" dirty="0" err="1"/>
              <a:t>Theano</a:t>
            </a:r>
            <a:r>
              <a:rPr lang="en-US" sz="2000" dirty="0"/>
              <a:t> was influential in the early days of deep learning and served as a precursor to other frameworks</a:t>
            </a:r>
            <a:r>
              <a:rPr lang="en-US" sz="2000" dirty="0" smtClean="0"/>
              <a:t>.</a:t>
            </a:r>
          </a:p>
          <a:p>
            <a:pPr algn="just"/>
            <a:r>
              <a:rPr lang="en-US" sz="2000" b="1" dirty="0">
                <a:solidFill>
                  <a:schemeClr val="tx2"/>
                </a:solidFill>
              </a:rPr>
              <a:t>Caffe2</a:t>
            </a:r>
            <a:r>
              <a:rPr lang="en-US" sz="2000" b="1" dirty="0" smtClean="0">
                <a:solidFill>
                  <a:schemeClr val="tx2"/>
                </a:solidFill>
              </a:rPr>
              <a:t>:</a:t>
            </a:r>
          </a:p>
          <a:p>
            <a:pPr algn="just"/>
            <a:r>
              <a:rPr lang="en-US" sz="2000" b="1" dirty="0" smtClean="0">
                <a:solidFill>
                  <a:schemeClr val="tx2"/>
                </a:solidFill>
              </a:rPr>
              <a:t> </a:t>
            </a:r>
            <a:r>
              <a:rPr lang="en-US" sz="2000" dirty="0"/>
              <a:t>Developed by Facebook, Caffe2 was designed for mobile and large-scale distributed training and has been integrated into </a:t>
            </a:r>
            <a:r>
              <a:rPr lang="en-US" sz="2000" dirty="0" err="1"/>
              <a:t>PyTorch</a:t>
            </a:r>
            <a:r>
              <a:rPr lang="en-US" sz="2000" dirty="0"/>
              <a:t> as part of the </a:t>
            </a:r>
            <a:r>
              <a:rPr lang="en-US" sz="2000" dirty="0" err="1"/>
              <a:t>PyTorch</a:t>
            </a:r>
            <a:r>
              <a:rPr lang="en-US" sz="2000" dirty="0"/>
              <a:t> 1.0 release.</a:t>
            </a:r>
          </a:p>
        </p:txBody>
      </p:sp>
    </p:spTree>
    <p:extLst>
      <p:ext uri="{BB962C8B-B14F-4D97-AF65-F5344CB8AC3E}">
        <p14:creationId xmlns:p14="http://schemas.microsoft.com/office/powerpoint/2010/main" val="478583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22</a:t>
            </a:fld>
            <a:endParaRPr lang="en-US" dirty="0"/>
          </a:p>
        </p:txBody>
      </p:sp>
      <p:sp>
        <p:nvSpPr>
          <p:cNvPr id="7174" name="Rectangle 2"/>
          <p:cNvSpPr>
            <a:spLocks noGrp="1" noChangeArrowheads="1"/>
          </p:cNvSpPr>
          <p:nvPr>
            <p:ph type="title" idx="4294967295"/>
          </p:nvPr>
        </p:nvSpPr>
        <p:spPr>
          <a:xfrm>
            <a:off x="152400" y="381000"/>
            <a:ext cx="8991600" cy="762000"/>
          </a:xfrm>
        </p:spPr>
        <p:txBody>
          <a:bodyPr/>
          <a:lstStyle/>
          <a:p>
            <a:pPr eaLnBrk="1" hangingPunct="1"/>
            <a:r>
              <a:rPr lang="en-US" sz="3200" b="1" dirty="0" smtClean="0"/>
              <a:t>Demystifying DS,AI, ML and  DL </a:t>
            </a:r>
          </a:p>
        </p:txBody>
      </p:sp>
      <p:pic>
        <p:nvPicPr>
          <p:cNvPr id="6" name="Picture 5"/>
          <p:cNvPicPr>
            <a:picLocks noChangeAspect="1"/>
          </p:cNvPicPr>
          <p:nvPr/>
        </p:nvPicPr>
        <p:blipFill>
          <a:blip r:embed="rId3"/>
          <a:stretch>
            <a:fillRect/>
          </a:stretch>
        </p:blipFill>
        <p:spPr>
          <a:xfrm>
            <a:off x="914400" y="1452562"/>
            <a:ext cx="6857999" cy="4903788"/>
          </a:xfrm>
          <a:prstGeom prst="rect">
            <a:avLst/>
          </a:prstGeom>
        </p:spPr>
      </p:pic>
    </p:spTree>
    <p:extLst>
      <p:ext uri="{BB962C8B-B14F-4D97-AF65-F5344CB8AC3E}">
        <p14:creationId xmlns:p14="http://schemas.microsoft.com/office/powerpoint/2010/main" val="197212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23</a:t>
            </a:fld>
            <a:endParaRPr lang="en-US" dirty="0"/>
          </a:p>
        </p:txBody>
      </p:sp>
      <p:pic>
        <p:nvPicPr>
          <p:cNvPr id="4" name="Picture 3"/>
          <p:cNvPicPr>
            <a:picLocks noChangeAspect="1"/>
          </p:cNvPicPr>
          <p:nvPr/>
        </p:nvPicPr>
        <p:blipFill>
          <a:blip r:embed="rId3"/>
          <a:stretch>
            <a:fillRect/>
          </a:stretch>
        </p:blipFill>
        <p:spPr>
          <a:xfrm>
            <a:off x="0" y="-77822"/>
            <a:ext cx="9144000" cy="6935822"/>
          </a:xfrm>
          <a:prstGeom prst="rect">
            <a:avLst/>
          </a:prstGeom>
        </p:spPr>
      </p:pic>
    </p:spTree>
    <p:extLst>
      <p:ext uri="{BB962C8B-B14F-4D97-AF65-F5344CB8AC3E}">
        <p14:creationId xmlns:p14="http://schemas.microsoft.com/office/powerpoint/2010/main" val="2280981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24</a:t>
            </a:fld>
            <a:endParaRPr lang="en-US" dirty="0"/>
          </a:p>
        </p:txBody>
      </p:sp>
      <p:sp>
        <p:nvSpPr>
          <p:cNvPr id="7174" name="Rectangle 2"/>
          <p:cNvSpPr>
            <a:spLocks noGrp="1" noChangeArrowheads="1"/>
          </p:cNvSpPr>
          <p:nvPr>
            <p:ph type="title" idx="4294967295"/>
          </p:nvPr>
        </p:nvSpPr>
        <p:spPr>
          <a:xfrm>
            <a:off x="152400" y="381000"/>
            <a:ext cx="8991600" cy="609600"/>
          </a:xfrm>
        </p:spPr>
        <p:txBody>
          <a:bodyPr/>
          <a:lstStyle/>
          <a:p>
            <a:pPr eaLnBrk="1" hangingPunct="1"/>
            <a:r>
              <a:rPr lang="en-US" sz="3200" b="1" dirty="0" smtClean="0"/>
              <a:t>Machine </a:t>
            </a:r>
            <a:r>
              <a:rPr lang="en-US" sz="3200" b="1" dirty="0"/>
              <a:t>Learning </a:t>
            </a:r>
            <a:r>
              <a:rPr lang="en-US" sz="3200" b="1" dirty="0" smtClean="0"/>
              <a:t>Definition</a:t>
            </a: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sz="2600" dirty="0" smtClean="0">
                <a:solidFill>
                  <a:srgbClr val="000066"/>
                </a:solidFill>
                <a:latin typeface="Georgia" panose="02040502050405020303" pitchFamily="18" charset="0"/>
              </a:rPr>
              <a:t>Philosophical learning of meaning</a:t>
            </a:r>
          </a:p>
          <a:p>
            <a:pPr eaLnBrk="1" hangingPunct="1"/>
            <a:r>
              <a:rPr lang="en-US" sz="2600" dirty="0" smtClean="0">
                <a:solidFill>
                  <a:srgbClr val="000066"/>
                </a:solidFill>
                <a:latin typeface="Georgia" panose="02040502050405020303" pitchFamily="18" charset="0"/>
              </a:rPr>
              <a:t>Tom Michel Definition ML as</a:t>
            </a:r>
          </a:p>
          <a:p>
            <a:pPr marL="1009650" lvl="1" indent="-609600" algn="just" eaLnBrk="1" hangingPunct="1">
              <a:lnSpc>
                <a:spcPct val="150000"/>
              </a:lnSpc>
            </a:pPr>
            <a:r>
              <a:rPr lang="en-US" sz="2400" dirty="0" smtClean="0">
                <a:solidFill>
                  <a:srgbClr val="000066"/>
                </a:solidFill>
                <a:latin typeface="Georgia" panose="02040502050405020303" pitchFamily="18" charset="0"/>
              </a:rPr>
              <a:t>A computer is said to be Learn from </a:t>
            </a:r>
            <a:r>
              <a:rPr lang="en-US" sz="2400" dirty="0" smtClean="0">
                <a:solidFill>
                  <a:srgbClr val="FF0000"/>
                </a:solidFill>
                <a:latin typeface="Georgia" panose="02040502050405020303" pitchFamily="18" charset="0"/>
              </a:rPr>
              <a:t>experience E</a:t>
            </a:r>
            <a:r>
              <a:rPr lang="en-US" sz="2400" dirty="0" smtClean="0">
                <a:solidFill>
                  <a:srgbClr val="000066"/>
                </a:solidFill>
                <a:latin typeface="Georgia" panose="02040502050405020303" pitchFamily="18" charset="0"/>
              </a:rPr>
              <a:t> with respect to some </a:t>
            </a:r>
            <a:r>
              <a:rPr lang="en-US" sz="2400" dirty="0">
                <a:solidFill>
                  <a:srgbClr val="FF0000"/>
                </a:solidFill>
                <a:latin typeface="Georgia" panose="02040502050405020303" pitchFamily="18" charset="0"/>
              </a:rPr>
              <a:t>task T</a:t>
            </a:r>
            <a:r>
              <a:rPr lang="en-US" sz="2400" dirty="0" smtClean="0">
                <a:solidFill>
                  <a:srgbClr val="000066"/>
                </a:solidFill>
                <a:latin typeface="Georgia" panose="02040502050405020303" pitchFamily="18" charset="0"/>
              </a:rPr>
              <a:t> and some performance </a:t>
            </a:r>
            <a:r>
              <a:rPr lang="en-US" sz="2400" dirty="0">
                <a:solidFill>
                  <a:srgbClr val="FF0000"/>
                </a:solidFill>
                <a:latin typeface="Georgia" panose="02040502050405020303" pitchFamily="18" charset="0"/>
              </a:rPr>
              <a:t>measure P</a:t>
            </a:r>
            <a:r>
              <a:rPr lang="en-US" sz="2400" dirty="0" smtClean="0">
                <a:solidFill>
                  <a:srgbClr val="000066"/>
                </a:solidFill>
                <a:latin typeface="Georgia" panose="02040502050405020303" pitchFamily="18" charset="0"/>
              </a:rPr>
              <a:t>, if its performance on T,  as measured by P, improve with </a:t>
            </a:r>
            <a:r>
              <a:rPr lang="en-US" sz="2400" dirty="0">
                <a:solidFill>
                  <a:srgbClr val="FF0000"/>
                </a:solidFill>
                <a:latin typeface="Georgia" panose="02040502050405020303" pitchFamily="18" charset="0"/>
              </a:rPr>
              <a:t>Experience </a:t>
            </a:r>
            <a:r>
              <a:rPr lang="en-US" sz="2400" dirty="0" smtClean="0">
                <a:solidFill>
                  <a:srgbClr val="FF0000"/>
                </a:solidFill>
                <a:latin typeface="Georgia" panose="02040502050405020303" pitchFamily="18" charset="0"/>
              </a:rPr>
              <a:t>E.</a:t>
            </a:r>
            <a:endParaRPr lang="en-US" sz="2400" dirty="0">
              <a:solidFill>
                <a:srgbClr val="FF0000"/>
              </a:solidFill>
              <a:latin typeface="Georgia" panose="02040502050405020303" pitchFamily="18" charset="0"/>
            </a:endParaRPr>
          </a:p>
          <a:p>
            <a:pPr marL="609600" indent="-609600" algn="just" eaLnBrk="1" hangingPunct="1">
              <a:buFontTx/>
              <a:buNone/>
            </a:pPr>
            <a:endParaRPr lang="en-US" sz="2400" dirty="0" smtClean="0">
              <a:solidFill>
                <a:srgbClr val="000066"/>
              </a:solidFill>
            </a:endParaRPr>
          </a:p>
        </p:txBody>
      </p:sp>
    </p:spTree>
    <p:extLst>
      <p:ext uri="{BB962C8B-B14F-4D97-AF65-F5344CB8AC3E}">
        <p14:creationId xmlns:p14="http://schemas.microsoft.com/office/powerpoint/2010/main" val="2573394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25</a:t>
            </a:fld>
            <a:endParaRPr lang="en-US" dirty="0"/>
          </a:p>
        </p:txBody>
      </p:sp>
      <p:sp>
        <p:nvSpPr>
          <p:cNvPr id="7174" name="Rectangle 2"/>
          <p:cNvSpPr>
            <a:spLocks noGrp="1" noChangeArrowheads="1"/>
          </p:cNvSpPr>
          <p:nvPr>
            <p:ph type="title" idx="4294967295"/>
          </p:nvPr>
        </p:nvSpPr>
        <p:spPr>
          <a:xfrm>
            <a:off x="152400" y="381000"/>
            <a:ext cx="8991600" cy="762000"/>
          </a:xfrm>
        </p:spPr>
        <p:txBody>
          <a:bodyPr/>
          <a:lstStyle/>
          <a:p>
            <a:pPr eaLnBrk="1" hangingPunct="1"/>
            <a:r>
              <a:rPr lang="en-US" sz="3200" b="1" dirty="0" smtClean="0"/>
              <a:t>Notation</a:t>
            </a: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sz="2600" dirty="0" smtClean="0">
                <a:solidFill>
                  <a:srgbClr val="000066"/>
                </a:solidFill>
                <a:latin typeface="Georgia" panose="02040502050405020303" pitchFamily="18" charset="0"/>
              </a:rPr>
              <a:t>Variable</a:t>
            </a:r>
          </a:p>
          <a:p>
            <a:pPr eaLnBrk="1" hangingPunct="1"/>
            <a:r>
              <a:rPr lang="en-US" sz="2600" dirty="0" smtClean="0">
                <a:solidFill>
                  <a:srgbClr val="000066"/>
                </a:solidFill>
                <a:latin typeface="Georgia" panose="02040502050405020303" pitchFamily="18" charset="0"/>
              </a:rPr>
              <a:t>Random Variable</a:t>
            </a:r>
          </a:p>
          <a:p>
            <a:pPr eaLnBrk="1" hangingPunct="1"/>
            <a:r>
              <a:rPr lang="en-US" sz="2600" dirty="0" smtClean="0">
                <a:solidFill>
                  <a:srgbClr val="000066"/>
                </a:solidFill>
                <a:latin typeface="Georgia" panose="02040502050405020303" pitchFamily="18" charset="0"/>
              </a:rPr>
              <a:t>Vector</a:t>
            </a:r>
          </a:p>
          <a:p>
            <a:pPr eaLnBrk="1" hangingPunct="1"/>
            <a:endParaRPr lang="en-US" sz="2600" dirty="0" smtClean="0">
              <a:solidFill>
                <a:srgbClr val="000066"/>
              </a:solidFill>
              <a:latin typeface="Georgia" panose="02040502050405020303" pitchFamily="18" charset="0"/>
            </a:endParaRPr>
          </a:p>
          <a:p>
            <a:pPr eaLnBrk="1" hangingPunct="1"/>
            <a:endParaRPr lang="en-US" sz="2600" dirty="0" smtClean="0">
              <a:solidFill>
                <a:srgbClr val="000066"/>
              </a:solidFill>
              <a:latin typeface="Georgia" panose="02040502050405020303" pitchFamily="18" charset="0"/>
            </a:endParaRPr>
          </a:p>
          <a:p>
            <a:pPr eaLnBrk="1" hangingPunct="1"/>
            <a:endParaRPr lang="en-US" sz="2600" dirty="0" smtClean="0">
              <a:solidFill>
                <a:srgbClr val="000066"/>
              </a:solidFill>
              <a:latin typeface="Georgia" panose="02040502050405020303" pitchFamily="18" charset="0"/>
            </a:endParaRPr>
          </a:p>
          <a:p>
            <a:pPr marL="609600" indent="-609600" algn="just" eaLnBrk="1" hangingPunct="1">
              <a:buFontTx/>
              <a:buNone/>
            </a:pPr>
            <a:endParaRPr lang="en-US" sz="2400" dirty="0" smtClean="0">
              <a:solidFill>
                <a:srgbClr val="000066"/>
              </a:solidFill>
            </a:endParaRPr>
          </a:p>
        </p:txBody>
      </p:sp>
    </p:spTree>
    <p:extLst>
      <p:ext uri="{BB962C8B-B14F-4D97-AF65-F5344CB8AC3E}">
        <p14:creationId xmlns:p14="http://schemas.microsoft.com/office/powerpoint/2010/main" val="2760082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26</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Machine Learning Models</a:t>
            </a: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dirty="0" smtClean="0">
                <a:solidFill>
                  <a:srgbClr val="000066"/>
                </a:solidFill>
                <a:latin typeface="Georgia" panose="02040502050405020303" pitchFamily="18" charset="0"/>
              </a:rPr>
              <a:t>Supervised Learning </a:t>
            </a:r>
          </a:p>
          <a:p>
            <a:pPr lvl="1" eaLnBrk="1" hangingPunct="1"/>
            <a:r>
              <a:rPr lang="en-US" sz="2400" dirty="0" smtClean="0">
                <a:solidFill>
                  <a:srgbClr val="000066"/>
                </a:solidFill>
                <a:latin typeface="Georgia" panose="02040502050405020303" pitchFamily="18" charset="0"/>
              </a:rPr>
              <a:t>Like Teach  , Supervisor</a:t>
            </a:r>
          </a:p>
          <a:p>
            <a:pPr lvl="1" eaLnBrk="1" hangingPunct="1"/>
            <a:r>
              <a:rPr lang="en-US" sz="2400" dirty="0" smtClean="0">
                <a:solidFill>
                  <a:srgbClr val="000066"/>
                </a:solidFill>
                <a:latin typeface="Georgia" panose="02040502050405020303" pitchFamily="18" charset="0"/>
              </a:rPr>
              <a:t>Human knows the ground truth</a:t>
            </a:r>
          </a:p>
          <a:p>
            <a:pPr lvl="2" eaLnBrk="1" hangingPunct="1"/>
            <a:r>
              <a:rPr lang="en-US" sz="2000" dirty="0" smtClean="0">
                <a:solidFill>
                  <a:srgbClr val="000066"/>
                </a:solidFill>
                <a:latin typeface="Georgia" panose="02040502050405020303" pitchFamily="18" charset="0"/>
              </a:rPr>
              <a:t>Regression</a:t>
            </a:r>
          </a:p>
          <a:p>
            <a:pPr lvl="2" eaLnBrk="1" hangingPunct="1"/>
            <a:r>
              <a:rPr lang="en-US" sz="2000" dirty="0" smtClean="0">
                <a:solidFill>
                  <a:srgbClr val="000066"/>
                </a:solidFill>
                <a:latin typeface="Georgia" panose="02040502050405020303" pitchFamily="18" charset="0"/>
              </a:rPr>
              <a:t>Classification</a:t>
            </a:r>
          </a:p>
          <a:p>
            <a:pPr eaLnBrk="1" hangingPunct="1"/>
            <a:r>
              <a:rPr lang="en-US" dirty="0" smtClean="0">
                <a:solidFill>
                  <a:srgbClr val="000066"/>
                </a:solidFill>
                <a:latin typeface="Georgia" panose="02040502050405020303" pitchFamily="18" charset="0"/>
              </a:rPr>
              <a:t>Unsupervised Learning</a:t>
            </a:r>
          </a:p>
          <a:p>
            <a:pPr lvl="2" eaLnBrk="1" hangingPunct="1"/>
            <a:r>
              <a:rPr lang="en-US" dirty="0" smtClean="0">
                <a:solidFill>
                  <a:srgbClr val="000066"/>
                </a:solidFill>
                <a:latin typeface="Georgia" panose="02040502050405020303" pitchFamily="18" charset="0"/>
              </a:rPr>
              <a:t>Clustering</a:t>
            </a:r>
          </a:p>
          <a:p>
            <a:pPr lvl="2" eaLnBrk="1" hangingPunct="1"/>
            <a:r>
              <a:rPr lang="en-US" dirty="0" smtClean="0">
                <a:solidFill>
                  <a:srgbClr val="000066"/>
                </a:solidFill>
                <a:latin typeface="Georgia" panose="02040502050405020303" pitchFamily="18" charset="0"/>
              </a:rPr>
              <a:t>Auto-encoder</a:t>
            </a:r>
          </a:p>
          <a:p>
            <a:pPr lvl="2" eaLnBrk="1" hangingPunct="1"/>
            <a:r>
              <a:rPr lang="en-US" dirty="0" smtClean="0">
                <a:solidFill>
                  <a:srgbClr val="000066"/>
                </a:solidFill>
                <a:latin typeface="Georgia" panose="02040502050405020303" pitchFamily="18" charset="0"/>
              </a:rPr>
              <a:t>Dimensionality Reduction</a:t>
            </a:r>
          </a:p>
          <a:p>
            <a:pPr marL="628650" indent="-571500" eaLnBrk="1" hangingPunct="1"/>
            <a:r>
              <a:rPr lang="en-US" dirty="0">
                <a:solidFill>
                  <a:srgbClr val="FF0000"/>
                </a:solidFill>
                <a:latin typeface="Georgia" panose="02040502050405020303" pitchFamily="18" charset="0"/>
              </a:rPr>
              <a:t>Reinforcement Learning</a:t>
            </a:r>
          </a:p>
        </p:txBody>
      </p:sp>
    </p:spTree>
    <p:extLst>
      <p:ext uri="{BB962C8B-B14F-4D97-AF65-F5344CB8AC3E}">
        <p14:creationId xmlns:p14="http://schemas.microsoft.com/office/powerpoint/2010/main" val="2321459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27</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a:t>
            </a:r>
            <a:r>
              <a:rPr lang="en-US" sz="3600" b="1" dirty="0" smtClean="0"/>
              <a:t>ML Model</a:t>
            </a:r>
          </a:p>
        </p:txBody>
      </p:sp>
      <p:pic>
        <p:nvPicPr>
          <p:cNvPr id="5" name="Picture 4"/>
          <p:cNvPicPr>
            <a:picLocks noChangeAspect="1"/>
          </p:cNvPicPr>
          <p:nvPr/>
        </p:nvPicPr>
        <p:blipFill>
          <a:blip r:embed="rId3"/>
          <a:stretch>
            <a:fillRect/>
          </a:stretch>
        </p:blipFill>
        <p:spPr>
          <a:xfrm>
            <a:off x="1219200" y="1371599"/>
            <a:ext cx="6096000" cy="5383987"/>
          </a:xfrm>
          <a:prstGeom prst="rect">
            <a:avLst/>
          </a:prstGeom>
        </p:spPr>
      </p:pic>
    </p:spTree>
    <p:extLst>
      <p:ext uri="{BB962C8B-B14F-4D97-AF65-F5344CB8AC3E}">
        <p14:creationId xmlns:p14="http://schemas.microsoft.com/office/powerpoint/2010/main" val="3718457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28</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Machine Learning Models</a:t>
            </a:r>
          </a:p>
        </p:txBody>
      </p:sp>
      <p:pic>
        <p:nvPicPr>
          <p:cNvPr id="2" name="Picture 1"/>
          <p:cNvPicPr>
            <a:picLocks noChangeAspect="1"/>
          </p:cNvPicPr>
          <p:nvPr/>
        </p:nvPicPr>
        <p:blipFill>
          <a:blip r:embed="rId3"/>
          <a:stretch>
            <a:fillRect/>
          </a:stretch>
        </p:blipFill>
        <p:spPr>
          <a:xfrm>
            <a:off x="1819275" y="1962150"/>
            <a:ext cx="5505450" cy="3905250"/>
          </a:xfrm>
          <a:prstGeom prst="rect">
            <a:avLst/>
          </a:prstGeom>
        </p:spPr>
      </p:pic>
    </p:spTree>
    <p:extLst>
      <p:ext uri="{BB962C8B-B14F-4D97-AF65-F5344CB8AC3E}">
        <p14:creationId xmlns:p14="http://schemas.microsoft.com/office/powerpoint/2010/main" val="4125233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29</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a:t>
            </a:r>
            <a:r>
              <a:rPr lang="en-US" sz="3600" b="1" dirty="0" smtClean="0"/>
              <a:t>ML Model</a:t>
            </a:r>
          </a:p>
        </p:txBody>
      </p:sp>
      <p:pic>
        <p:nvPicPr>
          <p:cNvPr id="2" name="Picture 1"/>
          <p:cNvPicPr>
            <a:picLocks noChangeAspect="1"/>
          </p:cNvPicPr>
          <p:nvPr/>
        </p:nvPicPr>
        <p:blipFill>
          <a:blip r:embed="rId3"/>
          <a:stretch>
            <a:fillRect/>
          </a:stretch>
        </p:blipFill>
        <p:spPr>
          <a:xfrm>
            <a:off x="609600" y="2000250"/>
            <a:ext cx="8077200" cy="4356100"/>
          </a:xfrm>
          <a:prstGeom prst="rect">
            <a:avLst/>
          </a:prstGeom>
        </p:spPr>
      </p:pic>
    </p:spTree>
    <p:extLst>
      <p:ext uri="{BB962C8B-B14F-4D97-AF65-F5344CB8AC3E}">
        <p14:creationId xmlns:p14="http://schemas.microsoft.com/office/powerpoint/2010/main" val="1460606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a:t>
            </a:fld>
            <a:endParaRPr lang="en-US" dirty="0"/>
          </a:p>
        </p:txBody>
      </p:sp>
      <p:sp>
        <p:nvSpPr>
          <p:cNvPr id="7174" name="Rectangle 2"/>
          <p:cNvSpPr>
            <a:spLocks noGrp="1" noChangeArrowheads="1"/>
          </p:cNvSpPr>
          <p:nvPr>
            <p:ph type="title" idx="4294967295"/>
          </p:nvPr>
        </p:nvSpPr>
        <p:spPr>
          <a:xfrm>
            <a:off x="152400" y="381000"/>
            <a:ext cx="8991600" cy="762000"/>
          </a:xfrm>
        </p:spPr>
        <p:txBody>
          <a:bodyPr/>
          <a:lstStyle/>
          <a:p>
            <a:pPr eaLnBrk="1" hangingPunct="1"/>
            <a:r>
              <a:rPr lang="en-US" sz="3200" dirty="0">
                <a:solidFill>
                  <a:srgbClr val="000066"/>
                </a:solidFill>
                <a:latin typeface="Georgia" panose="02040502050405020303" pitchFamily="18" charset="0"/>
              </a:rPr>
              <a:t>About the Course</a:t>
            </a: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sz="2600" dirty="0" smtClean="0">
                <a:solidFill>
                  <a:srgbClr val="000066"/>
                </a:solidFill>
                <a:latin typeface="Georgia" panose="02040502050405020303" pitchFamily="18" charset="0"/>
              </a:rPr>
              <a:t>About the Course</a:t>
            </a:r>
          </a:p>
          <a:p>
            <a:pPr lvl="1" eaLnBrk="1" hangingPunct="1"/>
            <a:r>
              <a:rPr lang="en-US" sz="2200" dirty="0" smtClean="0">
                <a:solidFill>
                  <a:srgbClr val="000066"/>
                </a:solidFill>
                <a:latin typeface="Georgia" panose="02040502050405020303" pitchFamily="18" charset="0"/>
              </a:rPr>
              <a:t>Machine Learning</a:t>
            </a:r>
          </a:p>
          <a:p>
            <a:pPr lvl="1" eaLnBrk="1" hangingPunct="1"/>
            <a:r>
              <a:rPr lang="en-US" sz="1800" dirty="0" smtClean="0">
                <a:solidFill>
                  <a:srgbClr val="000066"/>
                </a:solidFill>
                <a:latin typeface="Georgia" panose="02040502050405020303" pitchFamily="18" charset="0"/>
              </a:rPr>
              <a:t>Pre-</a:t>
            </a:r>
            <a:r>
              <a:rPr lang="en-US" sz="1800" dirty="0" err="1" smtClean="0">
                <a:solidFill>
                  <a:srgbClr val="000066"/>
                </a:solidFill>
                <a:latin typeface="Georgia" panose="02040502050405020303" pitchFamily="18" charset="0"/>
              </a:rPr>
              <a:t>requsite</a:t>
            </a:r>
            <a:r>
              <a:rPr lang="en-US" sz="1800" dirty="0" smtClean="0">
                <a:solidFill>
                  <a:srgbClr val="000066"/>
                </a:solidFill>
                <a:latin typeface="Georgia" panose="02040502050405020303" pitchFamily="18" charset="0"/>
              </a:rPr>
              <a:t> </a:t>
            </a:r>
            <a:r>
              <a:rPr lang="en-US" sz="1800" dirty="0">
                <a:solidFill>
                  <a:srgbClr val="000066"/>
                </a:solidFill>
                <a:latin typeface="Georgia" panose="02040502050405020303" pitchFamily="18" charset="0"/>
              </a:rPr>
              <a:t>and </a:t>
            </a:r>
            <a:r>
              <a:rPr lang="en-US" sz="1800" dirty="0" smtClean="0">
                <a:solidFill>
                  <a:srgbClr val="000066"/>
                </a:solidFill>
                <a:latin typeface="Georgia" panose="02040502050405020303" pitchFamily="18" charset="0"/>
              </a:rPr>
              <a:t>background</a:t>
            </a:r>
          </a:p>
          <a:p>
            <a:pPr lvl="1" eaLnBrk="1" hangingPunct="1"/>
            <a:r>
              <a:rPr lang="en-US" sz="2200" dirty="0" smtClean="0">
                <a:solidFill>
                  <a:srgbClr val="000066"/>
                </a:solidFill>
                <a:latin typeface="Georgia" panose="02040502050405020303" pitchFamily="18" charset="0"/>
              </a:rPr>
              <a:t>Applications</a:t>
            </a:r>
          </a:p>
          <a:p>
            <a:pPr lvl="1" eaLnBrk="1" hangingPunct="1"/>
            <a:r>
              <a:rPr lang="en-US" sz="2200" dirty="0" smtClean="0">
                <a:solidFill>
                  <a:srgbClr val="000066"/>
                </a:solidFill>
                <a:latin typeface="Georgia" panose="02040502050405020303" pitchFamily="18" charset="0"/>
              </a:rPr>
              <a:t>Applied Side</a:t>
            </a:r>
          </a:p>
          <a:p>
            <a:pPr eaLnBrk="1" hangingPunct="1"/>
            <a:r>
              <a:rPr lang="en-US" sz="2600" dirty="0">
                <a:solidFill>
                  <a:srgbClr val="000066"/>
                </a:solidFill>
                <a:latin typeface="Georgia" panose="02040502050405020303" pitchFamily="18" charset="0"/>
              </a:rPr>
              <a:t>Course Outline</a:t>
            </a:r>
          </a:p>
          <a:p>
            <a:pPr eaLnBrk="1" hangingPunct="1"/>
            <a:r>
              <a:rPr lang="en-US" sz="2600" dirty="0">
                <a:solidFill>
                  <a:srgbClr val="000066"/>
                </a:solidFill>
                <a:latin typeface="Georgia" panose="02040502050405020303" pitchFamily="18" charset="0"/>
              </a:rPr>
              <a:t>Teaching Method</a:t>
            </a:r>
          </a:p>
          <a:p>
            <a:pPr lvl="1" eaLnBrk="1" hangingPunct="1"/>
            <a:r>
              <a:rPr lang="en-US" sz="2000" dirty="0">
                <a:solidFill>
                  <a:srgbClr val="000066"/>
                </a:solidFill>
              </a:rPr>
              <a:t>Assignment</a:t>
            </a:r>
          </a:p>
          <a:p>
            <a:pPr eaLnBrk="1" hangingPunct="1"/>
            <a:r>
              <a:rPr lang="en-US" sz="2600" dirty="0">
                <a:solidFill>
                  <a:srgbClr val="000066"/>
                </a:solidFill>
                <a:latin typeface="Georgia" panose="02040502050405020303" pitchFamily="18" charset="0"/>
              </a:rPr>
              <a:t>Research Focus</a:t>
            </a:r>
          </a:p>
          <a:p>
            <a:pPr lvl="1" eaLnBrk="1" hangingPunct="1"/>
            <a:r>
              <a:rPr lang="en-US" sz="2000" dirty="0">
                <a:solidFill>
                  <a:srgbClr val="000066"/>
                </a:solidFill>
              </a:rPr>
              <a:t>Term Paper discussion</a:t>
            </a:r>
          </a:p>
          <a:p>
            <a:pPr lvl="1" eaLnBrk="1" hangingPunct="1"/>
            <a:endParaRPr lang="en-US" sz="2200" dirty="0" smtClean="0">
              <a:solidFill>
                <a:srgbClr val="000066"/>
              </a:solidFill>
              <a:latin typeface="Georgia" panose="02040502050405020303" pitchFamily="18" charset="0"/>
            </a:endParaRPr>
          </a:p>
          <a:p>
            <a:pPr marL="609600" indent="-609600" algn="just" eaLnBrk="1" hangingPunct="1">
              <a:buFontTx/>
              <a:buNone/>
            </a:pPr>
            <a:endParaRPr lang="en-US" sz="2400" dirty="0" smtClean="0">
              <a:solidFill>
                <a:srgbClr val="000066"/>
              </a:solidFill>
            </a:endParaRPr>
          </a:p>
        </p:txBody>
      </p:sp>
    </p:spTree>
    <p:extLst>
      <p:ext uri="{BB962C8B-B14F-4D97-AF65-F5344CB8AC3E}">
        <p14:creationId xmlns:p14="http://schemas.microsoft.com/office/powerpoint/2010/main" val="1296269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30</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Machine Learning Models</a:t>
            </a:r>
          </a:p>
        </p:txBody>
      </p:sp>
      <p:sp>
        <p:nvSpPr>
          <p:cNvPr id="7175" name="Rectangle 3"/>
          <p:cNvSpPr>
            <a:spLocks noGrp="1" noChangeArrowheads="1"/>
          </p:cNvSpPr>
          <p:nvPr>
            <p:ph idx="4294967295"/>
          </p:nvPr>
        </p:nvSpPr>
        <p:spPr>
          <a:xfrm>
            <a:off x="152400" y="1371600"/>
            <a:ext cx="8610600" cy="4800600"/>
          </a:xfrm>
        </p:spPr>
        <p:txBody>
          <a:bodyPr/>
          <a:lstStyle/>
          <a:p>
            <a:pPr eaLnBrk="1" hangingPunct="1"/>
            <a:r>
              <a:rPr lang="en-US" dirty="0" smtClean="0">
                <a:solidFill>
                  <a:srgbClr val="000066"/>
                </a:solidFill>
                <a:latin typeface="Georgia" panose="02040502050405020303" pitchFamily="18" charset="0"/>
              </a:rPr>
              <a:t>Rules Vs. Learning</a:t>
            </a:r>
          </a:p>
          <a:p>
            <a:pPr eaLnBrk="1" hangingPunct="1"/>
            <a:r>
              <a:rPr lang="en-US" dirty="0" smtClean="0">
                <a:solidFill>
                  <a:srgbClr val="000066"/>
                </a:solidFill>
                <a:latin typeface="Georgia" panose="02040502050405020303" pitchFamily="18" charset="0"/>
              </a:rPr>
              <a:t>Supervised Learning </a:t>
            </a:r>
          </a:p>
          <a:p>
            <a:pPr lvl="1" eaLnBrk="1" hangingPunct="1"/>
            <a:r>
              <a:rPr lang="en-US" dirty="0" smtClean="0">
                <a:solidFill>
                  <a:srgbClr val="000066"/>
                </a:solidFill>
                <a:latin typeface="Georgia" panose="02040502050405020303" pitchFamily="18" charset="0"/>
              </a:rPr>
              <a:t>DATA(features, Labels, Train, Test, </a:t>
            </a:r>
            <a:r>
              <a:rPr lang="en-US" dirty="0" err="1" smtClean="0">
                <a:solidFill>
                  <a:srgbClr val="000066"/>
                </a:solidFill>
                <a:latin typeface="Georgia" panose="02040502050405020303" pitchFamily="18" charset="0"/>
              </a:rPr>
              <a:t>Diemension</a:t>
            </a:r>
            <a:r>
              <a:rPr lang="en-US" dirty="0" smtClean="0">
                <a:solidFill>
                  <a:srgbClr val="000066"/>
                </a:solidFill>
                <a:latin typeface="Georgia" panose="02040502050405020303" pitchFamily="18" charset="0"/>
              </a:rPr>
              <a:t>)</a:t>
            </a:r>
          </a:p>
          <a:p>
            <a:pPr lvl="1" eaLnBrk="1" hangingPunct="1"/>
            <a:r>
              <a:rPr lang="en-US" sz="2400" dirty="0" smtClean="0">
                <a:solidFill>
                  <a:srgbClr val="000066"/>
                </a:solidFill>
                <a:latin typeface="Georgia" panose="02040502050405020303" pitchFamily="18" charset="0"/>
              </a:rPr>
              <a:t>Feature Space</a:t>
            </a:r>
          </a:p>
          <a:p>
            <a:pPr lvl="1" eaLnBrk="1" hangingPunct="1"/>
            <a:r>
              <a:rPr lang="en-US" sz="2400" dirty="0" smtClean="0">
                <a:solidFill>
                  <a:srgbClr val="000066"/>
                </a:solidFill>
                <a:latin typeface="Georgia" panose="02040502050405020303" pitchFamily="18" charset="0"/>
              </a:rPr>
              <a:t>Label Space</a:t>
            </a:r>
            <a:endParaRPr lang="en-US" sz="2400" dirty="0">
              <a:solidFill>
                <a:srgbClr val="000066"/>
              </a:solidFill>
              <a:latin typeface="Georgia" panose="02040502050405020303" pitchFamily="18" charset="0"/>
            </a:endParaRPr>
          </a:p>
          <a:p>
            <a:pPr lvl="1" eaLnBrk="1" hangingPunct="1"/>
            <a:r>
              <a:rPr lang="en-US" sz="2400" dirty="0" smtClean="0">
                <a:solidFill>
                  <a:srgbClr val="000066"/>
                </a:solidFill>
                <a:latin typeface="Georgia" panose="02040502050405020303" pitchFamily="18" charset="0"/>
              </a:rPr>
              <a:t>Hypothesis space</a:t>
            </a:r>
            <a:endParaRPr lang="en-US" sz="2400" dirty="0">
              <a:solidFill>
                <a:srgbClr val="000066"/>
              </a:solidFill>
              <a:latin typeface="Georgia" panose="02040502050405020303" pitchFamily="18" charset="0"/>
            </a:endParaRPr>
          </a:p>
          <a:p>
            <a:pPr lvl="1" eaLnBrk="1" hangingPunct="1"/>
            <a:endParaRPr lang="en-US" sz="2400" dirty="0" smtClean="0">
              <a:solidFill>
                <a:srgbClr val="000066"/>
              </a:solidFill>
              <a:latin typeface="Georgia" panose="02040502050405020303" pitchFamily="18" charset="0"/>
            </a:endParaRPr>
          </a:p>
        </p:txBody>
      </p:sp>
    </p:spTree>
    <p:extLst>
      <p:ext uri="{BB962C8B-B14F-4D97-AF65-F5344CB8AC3E}">
        <p14:creationId xmlns:p14="http://schemas.microsoft.com/office/powerpoint/2010/main" val="46337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31</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Model Evaluation</a:t>
            </a:r>
          </a:p>
        </p:txBody>
      </p:sp>
      <p:sp>
        <p:nvSpPr>
          <p:cNvPr id="7175" name="Rectangle 3"/>
          <p:cNvSpPr>
            <a:spLocks noGrp="1" noChangeArrowheads="1"/>
          </p:cNvSpPr>
          <p:nvPr>
            <p:ph idx="4294967295"/>
          </p:nvPr>
        </p:nvSpPr>
        <p:spPr>
          <a:xfrm>
            <a:off x="152400" y="1371600"/>
            <a:ext cx="8610600" cy="4800600"/>
          </a:xfrm>
        </p:spPr>
        <p:txBody>
          <a:bodyPr/>
          <a:lstStyle/>
          <a:p>
            <a:pPr lvl="1" eaLnBrk="1" hangingPunct="1"/>
            <a:r>
              <a:rPr lang="en-US" sz="2400" b="1" dirty="0"/>
              <a:t>Loss functions</a:t>
            </a:r>
          </a:p>
          <a:p>
            <a:r>
              <a:rPr lang="en-US" dirty="0"/>
              <a:t>Calculate the average error of h in predicting 𝑦.</a:t>
            </a:r>
          </a:p>
          <a:p>
            <a:r>
              <a:rPr lang="en-US" dirty="0" smtClean="0"/>
              <a:t>Smaller </a:t>
            </a:r>
            <a:r>
              <a:rPr lang="en-US" dirty="0"/>
              <a:t>is better</a:t>
            </a:r>
          </a:p>
          <a:p>
            <a:r>
              <a:rPr lang="en-US" dirty="0" smtClean="0"/>
              <a:t>0 </a:t>
            </a:r>
            <a:r>
              <a:rPr lang="en-US" dirty="0"/>
              <a:t>loss: No error</a:t>
            </a:r>
          </a:p>
          <a:p>
            <a:r>
              <a:rPr lang="en-US" dirty="0" smtClean="0"/>
              <a:t>100</a:t>
            </a:r>
            <a:r>
              <a:rPr lang="en-US" dirty="0"/>
              <a:t>% loss: Could not even get one instance right</a:t>
            </a:r>
          </a:p>
          <a:p>
            <a:r>
              <a:rPr lang="en-US" dirty="0" smtClean="0"/>
              <a:t>50</a:t>
            </a:r>
            <a:r>
              <a:rPr lang="en-US" dirty="0"/>
              <a:t>% loss: Your h is as informative as a coin toss</a:t>
            </a:r>
            <a:endParaRPr lang="en-US" dirty="0" smtClean="0">
              <a:solidFill>
                <a:srgbClr val="000066"/>
              </a:solidFill>
              <a:latin typeface="Georgia" panose="02040502050405020303" pitchFamily="18" charset="0"/>
            </a:endParaRPr>
          </a:p>
        </p:txBody>
      </p:sp>
    </p:spTree>
    <p:extLst>
      <p:ext uri="{BB962C8B-B14F-4D97-AF65-F5344CB8AC3E}">
        <p14:creationId xmlns:p14="http://schemas.microsoft.com/office/powerpoint/2010/main" val="3105743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32</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Model Evaluation</a:t>
            </a:r>
          </a:p>
        </p:txBody>
      </p:sp>
      <p:pic>
        <p:nvPicPr>
          <p:cNvPr id="2" name="Picture 1"/>
          <p:cNvPicPr>
            <a:picLocks noChangeAspect="1"/>
          </p:cNvPicPr>
          <p:nvPr/>
        </p:nvPicPr>
        <p:blipFill>
          <a:blip r:embed="rId3"/>
          <a:stretch>
            <a:fillRect/>
          </a:stretch>
        </p:blipFill>
        <p:spPr>
          <a:xfrm>
            <a:off x="36576" y="1430337"/>
            <a:ext cx="8667750" cy="1571625"/>
          </a:xfrm>
          <a:prstGeom prst="rect">
            <a:avLst/>
          </a:prstGeom>
        </p:spPr>
      </p:pic>
      <p:pic>
        <p:nvPicPr>
          <p:cNvPr id="3" name="Picture 2"/>
          <p:cNvPicPr>
            <a:picLocks noChangeAspect="1"/>
          </p:cNvPicPr>
          <p:nvPr/>
        </p:nvPicPr>
        <p:blipFill>
          <a:blip r:embed="rId4"/>
          <a:stretch>
            <a:fillRect/>
          </a:stretch>
        </p:blipFill>
        <p:spPr>
          <a:xfrm>
            <a:off x="167640" y="2968434"/>
            <a:ext cx="5648325" cy="1562100"/>
          </a:xfrm>
          <a:prstGeom prst="rect">
            <a:avLst/>
          </a:prstGeom>
        </p:spPr>
      </p:pic>
      <p:pic>
        <p:nvPicPr>
          <p:cNvPr id="4" name="Picture 3"/>
          <p:cNvPicPr>
            <a:picLocks noChangeAspect="1"/>
          </p:cNvPicPr>
          <p:nvPr/>
        </p:nvPicPr>
        <p:blipFill>
          <a:blip r:embed="rId5"/>
          <a:stretch>
            <a:fillRect/>
          </a:stretch>
        </p:blipFill>
        <p:spPr>
          <a:xfrm>
            <a:off x="457200" y="4540059"/>
            <a:ext cx="4821174" cy="1303627"/>
          </a:xfrm>
          <a:prstGeom prst="rect">
            <a:avLst/>
          </a:prstGeom>
        </p:spPr>
      </p:pic>
    </p:spTree>
    <p:extLst>
      <p:ext uri="{BB962C8B-B14F-4D97-AF65-F5344CB8AC3E}">
        <p14:creationId xmlns:p14="http://schemas.microsoft.com/office/powerpoint/2010/main" val="2594683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33</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a:t>
            </a:r>
            <a:r>
              <a:rPr lang="en-US" sz="3600" b="1" dirty="0" smtClean="0"/>
              <a:t>Linear Regression</a:t>
            </a:r>
          </a:p>
        </p:txBody>
      </p:sp>
      <p:pic>
        <p:nvPicPr>
          <p:cNvPr id="5" name="Picture 4"/>
          <p:cNvPicPr>
            <a:picLocks noChangeAspect="1"/>
          </p:cNvPicPr>
          <p:nvPr/>
        </p:nvPicPr>
        <p:blipFill>
          <a:blip r:embed="rId3"/>
          <a:stretch>
            <a:fillRect/>
          </a:stretch>
        </p:blipFill>
        <p:spPr>
          <a:xfrm>
            <a:off x="1881187" y="2514600"/>
            <a:ext cx="5381625" cy="2057399"/>
          </a:xfrm>
          <a:prstGeom prst="rect">
            <a:avLst/>
          </a:prstGeom>
        </p:spPr>
      </p:pic>
      <p:cxnSp>
        <p:nvCxnSpPr>
          <p:cNvPr id="8" name="Straight Connector 7"/>
          <p:cNvCxnSpPr>
            <a:endCxn id="5" idx="2"/>
          </p:cNvCxnSpPr>
          <p:nvPr/>
        </p:nvCxnSpPr>
        <p:spPr>
          <a:xfrm>
            <a:off x="3962400" y="2514600"/>
            <a:ext cx="609600" cy="20573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466" y="1638699"/>
            <a:ext cx="2514600" cy="461665"/>
          </a:xfrm>
          <a:prstGeom prst="rect">
            <a:avLst/>
          </a:prstGeom>
          <a:noFill/>
        </p:spPr>
        <p:txBody>
          <a:bodyPr wrap="square" rtlCol="0">
            <a:spAutoFit/>
          </a:bodyPr>
          <a:lstStyle/>
          <a:p>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Example:</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81000" y="4537655"/>
            <a:ext cx="6553200" cy="1323439"/>
          </a:xfrm>
          <a:prstGeom prst="rect">
            <a:avLst/>
          </a:prstGeom>
          <a:noFill/>
        </p:spPr>
        <p:txBody>
          <a:bodyPr wrap="square" rtlCol="0">
            <a:spAutoFit/>
          </a:bodyPr>
          <a:lstStyle/>
          <a:p>
            <a:r>
              <a:rPr lang="en-US" sz="2000" b="1" dirty="0" smtClean="0">
                <a:solidFill>
                  <a:schemeClr val="accent1">
                    <a:lumMod val="75000"/>
                  </a:schemeClr>
                </a:solidFill>
              </a:rPr>
              <a:t>Notation:</a:t>
            </a:r>
          </a:p>
          <a:p>
            <a:r>
              <a:rPr lang="en-US" sz="2000" dirty="0">
                <a:solidFill>
                  <a:schemeClr val="accent1">
                    <a:lumMod val="75000"/>
                  </a:schemeClr>
                </a:solidFill>
              </a:rPr>
              <a:t> </a:t>
            </a:r>
            <a:r>
              <a:rPr lang="en-US" sz="2000" dirty="0" smtClean="0">
                <a:solidFill>
                  <a:schemeClr val="accent1">
                    <a:lumMod val="75000"/>
                  </a:schemeClr>
                </a:solidFill>
              </a:rPr>
              <a:t>  </a:t>
            </a:r>
            <a:r>
              <a:rPr lang="en-US" sz="2000" b="1" dirty="0" smtClean="0">
                <a:solidFill>
                  <a:schemeClr val="accent1">
                    <a:lumMod val="75000"/>
                  </a:schemeClr>
                </a:solidFill>
              </a:rPr>
              <a:t>x</a:t>
            </a:r>
            <a:r>
              <a:rPr lang="en-US" sz="2000" dirty="0" smtClean="0">
                <a:solidFill>
                  <a:schemeClr val="accent1">
                    <a:lumMod val="75000"/>
                  </a:schemeClr>
                </a:solidFill>
              </a:rPr>
              <a:t>’s </a:t>
            </a:r>
            <a:r>
              <a:rPr lang="en-US" sz="2000" dirty="0">
                <a:solidFill>
                  <a:schemeClr val="accent1">
                    <a:lumMod val="75000"/>
                  </a:schemeClr>
                </a:solidFill>
              </a:rPr>
              <a:t>= “input” variable / features</a:t>
            </a:r>
            <a:endParaRPr lang="en-US" sz="2000" dirty="0" smtClean="0">
              <a:solidFill>
                <a:schemeClr val="accent1">
                  <a:lumMod val="75000"/>
                </a:schemeClr>
              </a:solidFill>
            </a:endParaRPr>
          </a:p>
          <a:p>
            <a:r>
              <a:rPr lang="en-US" sz="2000" dirty="0" smtClean="0">
                <a:solidFill>
                  <a:schemeClr val="accent1">
                    <a:lumMod val="75000"/>
                  </a:schemeClr>
                </a:solidFill>
              </a:rPr>
              <a:t>   </a:t>
            </a:r>
            <a:r>
              <a:rPr lang="en-US" sz="2000" b="1" dirty="0" smtClean="0">
                <a:solidFill>
                  <a:schemeClr val="accent1">
                    <a:lumMod val="75000"/>
                  </a:schemeClr>
                </a:solidFill>
              </a:rPr>
              <a:t>m</a:t>
            </a:r>
            <a:r>
              <a:rPr lang="en-US" sz="2000" dirty="0" smtClean="0">
                <a:solidFill>
                  <a:schemeClr val="accent1">
                    <a:lumMod val="75000"/>
                  </a:schemeClr>
                </a:solidFill>
              </a:rPr>
              <a:t> = Number of training examples</a:t>
            </a:r>
          </a:p>
          <a:p>
            <a:r>
              <a:rPr lang="en-US" sz="2000" dirty="0">
                <a:solidFill>
                  <a:schemeClr val="accent1">
                    <a:lumMod val="75000"/>
                  </a:schemeClr>
                </a:solidFill>
              </a:rPr>
              <a:t> </a:t>
            </a:r>
            <a:r>
              <a:rPr lang="en-US" sz="2000" dirty="0" smtClean="0">
                <a:solidFill>
                  <a:schemeClr val="accent1">
                    <a:lumMod val="75000"/>
                  </a:schemeClr>
                </a:solidFill>
              </a:rPr>
              <a:t>  </a:t>
            </a:r>
            <a:r>
              <a:rPr lang="en-US" sz="2000" b="1" dirty="0" smtClean="0">
                <a:solidFill>
                  <a:schemeClr val="accent1">
                    <a:lumMod val="75000"/>
                  </a:schemeClr>
                </a:solidFill>
              </a:rPr>
              <a:t>y</a:t>
            </a:r>
            <a:r>
              <a:rPr lang="en-US" sz="2000" dirty="0" smtClean="0">
                <a:solidFill>
                  <a:schemeClr val="accent1">
                    <a:lumMod val="75000"/>
                  </a:schemeClr>
                </a:solidFill>
              </a:rPr>
              <a:t>’s = “output” variable / “target” variable</a:t>
            </a:r>
          </a:p>
        </p:txBody>
      </p:sp>
    </p:spTree>
    <p:extLst>
      <p:ext uri="{BB962C8B-B14F-4D97-AF65-F5344CB8AC3E}">
        <p14:creationId xmlns:p14="http://schemas.microsoft.com/office/powerpoint/2010/main" val="98992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34</a:t>
            </a:fld>
            <a:endParaRPr lang="en-US" dirty="0"/>
          </a:p>
        </p:txBody>
      </p:sp>
      <p:sp>
        <p:nvSpPr>
          <p:cNvPr id="7174" name="Rectangle 2"/>
          <p:cNvSpPr>
            <a:spLocks noGrp="1" noChangeArrowheads="1"/>
          </p:cNvSpPr>
          <p:nvPr>
            <p:ph type="title" idx="4294967295"/>
          </p:nvPr>
        </p:nvSpPr>
        <p:spPr>
          <a:xfrm>
            <a:off x="152400" y="76200"/>
            <a:ext cx="8991600" cy="1143000"/>
          </a:xfrm>
        </p:spPr>
        <p:txBody>
          <a:bodyPr/>
          <a:lstStyle/>
          <a:p>
            <a:pPr eaLnBrk="1" hangingPunct="1"/>
            <a:r>
              <a:rPr lang="en-US" sz="3200" b="1" dirty="0" smtClean="0"/>
              <a:t> Plot/</a:t>
            </a:r>
            <a:r>
              <a:rPr lang="en-US" sz="3600" b="1" dirty="0" smtClean="0"/>
              <a:t>Shape-up Data</a:t>
            </a:r>
          </a:p>
        </p:txBody>
      </p:sp>
      <p:sp>
        <p:nvSpPr>
          <p:cNvPr id="12" name="TextBox 11"/>
          <p:cNvSpPr txBox="1"/>
          <p:nvPr/>
        </p:nvSpPr>
        <p:spPr>
          <a:xfrm>
            <a:off x="522466" y="1638699"/>
            <a:ext cx="2514600" cy="461665"/>
          </a:xfrm>
          <a:prstGeom prst="rect">
            <a:avLst/>
          </a:prstGeom>
          <a:noFill/>
        </p:spPr>
        <p:txBody>
          <a:bodyPr wrap="square" rtlCol="0">
            <a:spAutoFit/>
          </a:bodyPr>
          <a:lstStyle/>
          <a:p>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Example:</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143000" y="2220912"/>
            <a:ext cx="6858000" cy="3951288"/>
          </a:xfrm>
          <a:prstGeom prst="rect">
            <a:avLst/>
          </a:prstGeom>
        </p:spPr>
      </p:pic>
    </p:spTree>
    <p:extLst>
      <p:ext uri="{BB962C8B-B14F-4D97-AF65-F5344CB8AC3E}">
        <p14:creationId xmlns:p14="http://schemas.microsoft.com/office/powerpoint/2010/main" val="3741685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4</a:t>
            </a:fld>
            <a:endParaRPr lang="en-US" dirty="0"/>
          </a:p>
        </p:txBody>
      </p:sp>
      <p:sp>
        <p:nvSpPr>
          <p:cNvPr id="7174" name="Rectangle 2"/>
          <p:cNvSpPr>
            <a:spLocks noGrp="1" noChangeArrowheads="1"/>
          </p:cNvSpPr>
          <p:nvPr>
            <p:ph type="title" idx="4294967295"/>
          </p:nvPr>
        </p:nvSpPr>
        <p:spPr>
          <a:xfrm>
            <a:off x="152400" y="381000"/>
            <a:ext cx="8991600" cy="762000"/>
          </a:xfrm>
        </p:spPr>
        <p:txBody>
          <a:bodyPr/>
          <a:lstStyle/>
          <a:p>
            <a:pPr eaLnBrk="1" hangingPunct="1"/>
            <a:r>
              <a:rPr lang="en-US" sz="3200" dirty="0" smtClean="0">
                <a:solidFill>
                  <a:srgbClr val="000066"/>
                </a:solidFill>
                <a:latin typeface="Georgia" panose="02040502050405020303" pitchFamily="18" charset="0"/>
              </a:rPr>
              <a:t>Potential Applications- </a:t>
            </a:r>
            <a:r>
              <a:rPr lang="en-US" sz="3200" dirty="0" err="1" smtClean="0">
                <a:solidFill>
                  <a:srgbClr val="000066"/>
                </a:solidFill>
                <a:latin typeface="Georgia" panose="02040502050405020303" pitchFamily="18" charset="0"/>
              </a:rPr>
              <a:t>OpenAI</a:t>
            </a:r>
            <a:r>
              <a:rPr lang="en-US" sz="3200" dirty="0">
                <a:solidFill>
                  <a:srgbClr val="000066"/>
                </a:solidFill>
                <a:latin typeface="Georgia" panose="02040502050405020303" pitchFamily="18" charset="0"/>
              </a:rPr>
              <a:t> </a:t>
            </a:r>
            <a:r>
              <a:rPr lang="en-US" sz="3200" dirty="0" smtClean="0">
                <a:solidFill>
                  <a:srgbClr val="000066"/>
                </a:solidFill>
                <a:latin typeface="Georgia" panose="02040502050405020303" pitchFamily="18" charset="0"/>
              </a:rPr>
              <a:t>API</a:t>
            </a:r>
            <a:endParaRPr lang="en-US" sz="3200" dirty="0">
              <a:solidFill>
                <a:srgbClr val="000066"/>
              </a:solidFill>
              <a:latin typeface="Georgia" panose="02040502050405020303" pitchFamily="18" charset="0"/>
            </a:endParaRPr>
          </a:p>
        </p:txBody>
      </p:sp>
      <p:sp>
        <p:nvSpPr>
          <p:cNvPr id="7175" name="Rectangle 3"/>
          <p:cNvSpPr>
            <a:spLocks noGrp="1" noChangeArrowheads="1"/>
          </p:cNvSpPr>
          <p:nvPr>
            <p:ph idx="4294967295"/>
          </p:nvPr>
        </p:nvSpPr>
        <p:spPr>
          <a:xfrm>
            <a:off x="152400" y="1371600"/>
            <a:ext cx="8610600" cy="990600"/>
          </a:xfrm>
        </p:spPr>
        <p:txBody>
          <a:bodyPr/>
          <a:lstStyle/>
          <a:p>
            <a:pPr marL="0" indent="0" eaLnBrk="1" hangingPunct="1">
              <a:buNone/>
            </a:pPr>
            <a:r>
              <a:rPr lang="en-US" b="1" dirty="0" smtClean="0">
                <a:solidFill>
                  <a:srgbClr val="000066"/>
                </a:solidFill>
                <a:latin typeface="Georgia" panose="02040502050405020303" pitchFamily="18" charset="0"/>
              </a:rPr>
              <a:t>Prompt Engineering </a:t>
            </a:r>
          </a:p>
          <a:p>
            <a:pPr marL="0" indent="0" eaLnBrk="1" hangingPunct="1">
              <a:buNone/>
            </a:pPr>
            <a:r>
              <a:rPr lang="en-US" sz="2400" dirty="0" smtClean="0">
                <a:solidFill>
                  <a:srgbClr val="000066"/>
                </a:solidFill>
                <a:latin typeface="Georgia" panose="02040502050405020303" pitchFamily="18" charset="0"/>
              </a:rPr>
              <a:t>https</a:t>
            </a:r>
            <a:r>
              <a:rPr lang="en-US" sz="2400" dirty="0">
                <a:solidFill>
                  <a:srgbClr val="000066"/>
                </a:solidFill>
                <a:latin typeface="Georgia" panose="02040502050405020303" pitchFamily="18" charset="0"/>
              </a:rPr>
              <a:t>://platform.openai.com/examples</a:t>
            </a:r>
            <a:endParaRPr lang="en-US" sz="2000" dirty="0" smtClean="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152400" y="2566416"/>
            <a:ext cx="8991600" cy="4098925"/>
          </a:xfrm>
          <a:prstGeom prst="rect">
            <a:avLst/>
          </a:prstGeom>
        </p:spPr>
      </p:pic>
    </p:spTree>
    <p:extLst>
      <p:ext uri="{BB962C8B-B14F-4D97-AF65-F5344CB8AC3E}">
        <p14:creationId xmlns:p14="http://schemas.microsoft.com/office/powerpoint/2010/main" val="4039636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5</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Image Tagging</a:t>
            </a:r>
            <a:endParaRPr lang="en-US" sz="3200" dirty="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0" y="1400174"/>
            <a:ext cx="9144001" cy="5457826"/>
          </a:xfrm>
          <a:prstGeom prst="rect">
            <a:avLst/>
          </a:prstGeom>
        </p:spPr>
      </p:pic>
    </p:spTree>
    <p:extLst>
      <p:ext uri="{BB962C8B-B14F-4D97-AF65-F5344CB8AC3E}">
        <p14:creationId xmlns:p14="http://schemas.microsoft.com/office/powerpoint/2010/main" val="1015906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6</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Image Tagging</a:t>
            </a:r>
            <a:endParaRPr lang="en-US" sz="3200" dirty="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152400" y="1295400"/>
            <a:ext cx="8991600" cy="5334000"/>
          </a:xfrm>
          <a:prstGeom prst="rect">
            <a:avLst/>
          </a:prstGeom>
        </p:spPr>
      </p:pic>
    </p:spTree>
    <p:extLst>
      <p:ext uri="{BB962C8B-B14F-4D97-AF65-F5344CB8AC3E}">
        <p14:creationId xmlns:p14="http://schemas.microsoft.com/office/powerpoint/2010/main" val="36647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7</a:t>
            </a:fld>
            <a:endParaRPr lang="en-US" dirty="0"/>
          </a:p>
        </p:txBody>
      </p:sp>
      <p:pic>
        <p:nvPicPr>
          <p:cNvPr id="3" name="Picture 1" descr="C:\Users\ang\Desktop\news1.png"/>
          <p:cNvPicPr>
            <a:picLocks noChangeAspect="1" noChangeArrowheads="1"/>
          </p:cNvPicPr>
          <p:nvPr/>
        </p:nvPicPr>
        <p:blipFill>
          <a:blip r:embed="rId2" cstate="print"/>
          <a:srcRect/>
          <a:stretch>
            <a:fillRect/>
          </a:stretch>
        </p:blipFill>
        <p:spPr bwMode="auto">
          <a:xfrm>
            <a:off x="152401" y="914400"/>
            <a:ext cx="8991599" cy="7570571"/>
          </a:xfrm>
          <a:prstGeom prst="rect">
            <a:avLst/>
          </a:prstGeom>
          <a:noFill/>
        </p:spPr>
      </p:pic>
      <p:sp>
        <p:nvSpPr>
          <p:cNvPr id="4" name="Rounded Rectangle 3"/>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dirty="0" smtClean="0"/>
              <a:t>News Clustering </a:t>
            </a:r>
            <a:endParaRPr lang="en-US" sz="3200" b="1" dirty="0"/>
          </a:p>
        </p:txBody>
      </p:sp>
    </p:spTree>
    <p:extLst>
      <p:ext uri="{BB962C8B-B14F-4D97-AF65-F5344CB8AC3E}">
        <p14:creationId xmlns:p14="http://schemas.microsoft.com/office/powerpoint/2010/main" val="3805182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8</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Market Segmentation</a:t>
            </a:r>
            <a:endParaRPr lang="en-US" sz="3200" dirty="0">
              <a:solidFill>
                <a:srgbClr val="000066"/>
              </a:solidFill>
              <a:latin typeface="Georgia" panose="02040502050405020303" pitchFamily="18" charset="0"/>
            </a:endParaRPr>
          </a:p>
        </p:txBody>
      </p:sp>
      <p:pic>
        <p:nvPicPr>
          <p:cNvPr id="3" name="Picture 2"/>
          <p:cNvPicPr>
            <a:picLocks noChangeAspect="1"/>
          </p:cNvPicPr>
          <p:nvPr/>
        </p:nvPicPr>
        <p:blipFill>
          <a:blip r:embed="rId3"/>
          <a:stretch>
            <a:fillRect/>
          </a:stretch>
        </p:blipFill>
        <p:spPr>
          <a:xfrm>
            <a:off x="76200" y="1295401"/>
            <a:ext cx="8991599" cy="5334000"/>
          </a:xfrm>
          <a:prstGeom prst="rect">
            <a:avLst/>
          </a:prstGeom>
        </p:spPr>
      </p:pic>
    </p:spTree>
    <p:extLst>
      <p:ext uri="{BB962C8B-B14F-4D97-AF65-F5344CB8AC3E}">
        <p14:creationId xmlns:p14="http://schemas.microsoft.com/office/powerpoint/2010/main" val="1008957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28600"/>
            <a:ext cx="8305800" cy="914400"/>
          </a:xfrm>
          <a:prstGeom prst="roundRect">
            <a:avLst/>
          </a:prstGeom>
          <a:effectLst>
            <a:glow rad="228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pPr>
              <a:defRPr/>
            </a:pPr>
            <a:fld id="{99CC42F1-6F88-42AB-849B-AD86505C6D53}" type="slidenum">
              <a:rPr lang="en-US" smtClean="0"/>
              <a:pPr>
                <a:defRPr/>
              </a:pPr>
              <a:t>9</a:t>
            </a:fld>
            <a:endParaRPr lang="en-US" dirty="0"/>
          </a:p>
        </p:txBody>
      </p:sp>
      <p:sp>
        <p:nvSpPr>
          <p:cNvPr id="7174" name="Rectangle 2"/>
          <p:cNvSpPr>
            <a:spLocks noGrp="1" noChangeArrowheads="1"/>
          </p:cNvSpPr>
          <p:nvPr>
            <p:ph type="title" idx="4294967295"/>
          </p:nvPr>
        </p:nvSpPr>
        <p:spPr>
          <a:xfrm>
            <a:off x="685800" y="381000"/>
            <a:ext cx="8001000" cy="762000"/>
          </a:xfrm>
        </p:spPr>
        <p:txBody>
          <a:bodyPr/>
          <a:lstStyle/>
          <a:p>
            <a:pPr eaLnBrk="1" hangingPunct="1"/>
            <a:r>
              <a:rPr lang="en-US" sz="3200" dirty="0" smtClean="0">
                <a:solidFill>
                  <a:srgbClr val="000066"/>
                </a:solidFill>
                <a:latin typeface="Georgia" panose="02040502050405020303" pitchFamily="18" charset="0"/>
              </a:rPr>
              <a:t>Image Detection and Localization</a:t>
            </a:r>
            <a:endParaRPr lang="en-US" sz="3200" dirty="0">
              <a:solidFill>
                <a:srgbClr val="000066"/>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152400" y="1295400"/>
            <a:ext cx="8839199" cy="5181600"/>
          </a:xfrm>
          <a:prstGeom prst="rect">
            <a:avLst/>
          </a:prstGeom>
        </p:spPr>
      </p:pic>
    </p:spTree>
    <p:extLst>
      <p:ext uri="{BB962C8B-B14F-4D97-AF65-F5344CB8AC3E}">
        <p14:creationId xmlns:p14="http://schemas.microsoft.com/office/powerpoint/2010/main" val="164820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chemeClr val="accent6">
              <a:lumMod val="75000"/>
            </a:schemeClr>
          </a:solidFill>
          <a:prstDash val="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20538</TotalTime>
  <Words>1898</Words>
  <Application>Microsoft Office PowerPoint</Application>
  <PresentationFormat>On-screen Show (4:3)</PresentationFormat>
  <Paragraphs>280</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Georgia</vt:lpstr>
      <vt:lpstr>Söhne</vt:lpstr>
      <vt:lpstr>Times New Roman</vt:lpstr>
      <vt:lpstr>Verdana</vt:lpstr>
      <vt:lpstr>Office Theme</vt:lpstr>
      <vt:lpstr>PowerPoint Presentation</vt:lpstr>
      <vt:lpstr>About the Instructor</vt:lpstr>
      <vt:lpstr>About the Course</vt:lpstr>
      <vt:lpstr>Potential Applications- OpenAI API</vt:lpstr>
      <vt:lpstr>Image Tagging</vt:lpstr>
      <vt:lpstr>Image Tagging</vt:lpstr>
      <vt:lpstr>PowerPoint Presentation</vt:lpstr>
      <vt:lpstr>Market Segmentation</vt:lpstr>
      <vt:lpstr>Image Detection and Localization</vt:lpstr>
      <vt:lpstr>Daily used Applications</vt:lpstr>
      <vt:lpstr>Daily used Applications</vt:lpstr>
      <vt:lpstr>Daily used Applications</vt:lpstr>
      <vt:lpstr>Applications</vt:lpstr>
      <vt:lpstr>Historical Background</vt:lpstr>
      <vt:lpstr>Historical Background</vt:lpstr>
      <vt:lpstr>Machine Learning Guru’s</vt:lpstr>
      <vt:lpstr>Machine Learning Guru’s</vt:lpstr>
      <vt:lpstr>Programming Languages</vt:lpstr>
      <vt:lpstr>Programming Languages</vt:lpstr>
      <vt:lpstr>Frameworks/API’s for Machine Learning</vt:lpstr>
      <vt:lpstr>Frameworks/API’s for Machine Learning</vt:lpstr>
      <vt:lpstr>Demystifying DS,AI, ML and  DL </vt:lpstr>
      <vt:lpstr>PowerPoint Presentation</vt:lpstr>
      <vt:lpstr>Machine Learning Definition</vt:lpstr>
      <vt:lpstr>Notation</vt:lpstr>
      <vt:lpstr> Machine Learning Models</vt:lpstr>
      <vt:lpstr> ML Model</vt:lpstr>
      <vt:lpstr>  Machine Learning Models</vt:lpstr>
      <vt:lpstr> ML Model</vt:lpstr>
      <vt:lpstr>  Machine Learning Models</vt:lpstr>
      <vt:lpstr>  Model Evaluation</vt:lpstr>
      <vt:lpstr>  Model Evaluation</vt:lpstr>
      <vt:lpstr> Linear Regression</vt:lpstr>
      <vt:lpstr> Plot/Shape-up Data</vt:lpstr>
    </vt:vector>
  </TitlesOfParts>
  <Company>Novartis Pharma (Pakistan)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 &amp; OS</dc:title>
  <dc:creator>Asif</dc:creator>
  <cp:lastModifiedBy>hp</cp:lastModifiedBy>
  <cp:revision>1505</cp:revision>
  <dcterms:created xsi:type="dcterms:W3CDTF">2005-04-03T05:06:29Z</dcterms:created>
  <dcterms:modified xsi:type="dcterms:W3CDTF">2024-01-30T04:55:47Z</dcterms:modified>
</cp:coreProperties>
</file>