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10" r:id="rId14"/>
    <p:sldId id="411" r:id="rId15"/>
    <p:sldId id="405" r:id="rId16"/>
    <p:sldId id="409" r:id="rId17"/>
    <p:sldId id="406" r:id="rId18"/>
    <p:sldId id="407" r:id="rId19"/>
    <p:sldId id="421" r:id="rId20"/>
    <p:sldId id="408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33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3871" autoAdjust="0"/>
  </p:normalViewPr>
  <p:slideViewPr>
    <p:cSldViewPr>
      <p:cViewPr varScale="1">
        <p:scale>
          <a:sx n="74" d="100"/>
          <a:sy n="74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B715-E8DF-4E1F-9589-2BA5CA000753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3878B-3CF5-41F8-9A0B-FFB6B8B6F0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77121-610C-4BAE-8D7A-7A51977D5F6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70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1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1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77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3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1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33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4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8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61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47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938E1-7EF7-44D5-9FC9-6E299C02988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3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878B-3CF5-41F8-9A0B-FFB6B8B6F02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7159-6E43-4BEF-9594-6CCAA8016860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950B-85AE-4BBB-9099-99E13D458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286000" y="5515600"/>
            <a:ext cx="4953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Book Antiqua" pitchFamily="18" charset="0"/>
              </a:rPr>
              <a:t>Lecture-13</a:t>
            </a:r>
            <a:endParaRPr lang="en-US" sz="20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270760" y="5033025"/>
            <a:ext cx="495300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Book Antiqua" pitchFamily="18" charset="0"/>
              </a:rPr>
              <a:t>Instructor  Name: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5742"/>
              </p:ext>
            </p:extLst>
          </p:nvPr>
        </p:nvGraphicFramePr>
        <p:xfrm>
          <a:off x="0" y="2758440"/>
          <a:ext cx="9144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1600200">
                <a:tc>
                  <a:txBody>
                    <a:bodyPr/>
                    <a:lstStyle/>
                    <a:p>
                      <a:endParaRPr lang="en-US" sz="1800" dirty="0" smtClean="0">
                        <a:latin typeface="Berlin Sans FB Demi" pitchFamily="34" charset="0"/>
                      </a:endParaRPr>
                    </a:p>
                    <a:p>
                      <a:pPr algn="ctr"/>
                      <a:r>
                        <a:rPr lang="en-US" sz="3600" dirty="0" smtClean="0">
                          <a:latin typeface="Book Antiqua" pitchFamily="18" charset="0"/>
                        </a:rPr>
                        <a:t>Object Oriented Programming</a:t>
                      </a:r>
                      <a:endParaRPr lang="en-US" sz="3600" dirty="0">
                        <a:latin typeface="Book Antiqua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86721" name="Picture 1" descr="C:\Users\safyan\Desktop\GCU Logo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4160" y="0"/>
            <a:ext cx="3758046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Object Association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Aggregation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>
                <a:latin typeface="Book Antiqua" panose="02040602050305030304" pitchFamily="18" charset="0"/>
              </a:rPr>
              <a:t>Aggregation is weaker relationship, because </a:t>
            </a:r>
            <a:endParaRPr lang="en-US" sz="1800" b="1" dirty="0" smtClean="0">
              <a:latin typeface="Book Antiqua" panose="0204060205030503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Book Antiqua" panose="02040602050305030304" pitchFamily="18" charset="0"/>
              </a:rPr>
              <a:t>Aggregate </a:t>
            </a:r>
            <a:r>
              <a:rPr lang="en-US" sz="1800" b="1" dirty="0">
                <a:latin typeface="Book Antiqua" panose="02040602050305030304" pitchFamily="18" charset="0"/>
              </a:rPr>
              <a:t>object is not a part of the container 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Book Antiqua" panose="02040602050305030304" pitchFamily="18" charset="0"/>
              </a:rPr>
              <a:t>Aggregate </a:t>
            </a:r>
            <a:r>
              <a:rPr lang="en-US" sz="1800" b="1" dirty="0">
                <a:latin typeface="Book Antiqua" panose="02040602050305030304" pitchFamily="18" charset="0"/>
              </a:rPr>
              <a:t>object can exist </a:t>
            </a:r>
            <a:r>
              <a:rPr lang="en-US" sz="1800" b="1" dirty="0" smtClean="0">
                <a:latin typeface="Book Antiqua" panose="02040602050305030304" pitchFamily="18" charset="0"/>
              </a:rPr>
              <a:t>independently</a:t>
            </a:r>
            <a:endParaRPr lang="en-GB" sz="3200" b="1" dirty="0" smtClean="0">
              <a:latin typeface="Book Antiqua" pitchFamily="18" charset="0"/>
            </a:endParaRPr>
          </a:p>
          <a:p>
            <a:pPr marL="5715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200" b="1" dirty="0" smtClean="0">
                <a:latin typeface="Book Antiqua" panose="02040602050305030304" pitchFamily="18" charset="0"/>
              </a:rPr>
              <a:t>Example </a:t>
            </a:r>
            <a:r>
              <a:rPr lang="en-US" sz="2200" b="1" dirty="0">
                <a:latin typeface="Book Antiqua" panose="02040602050305030304" pitchFamily="18" charset="0"/>
              </a:rPr>
              <a:t>I 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latin typeface="Book Antiqua" panose="02040602050305030304" pitchFamily="18" charset="0"/>
              </a:rPr>
              <a:t>Furniture is not an intrinsic part of room 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latin typeface="Book Antiqua" panose="02040602050305030304" pitchFamily="18" charset="0"/>
              </a:rPr>
              <a:t>Furniture can be shifted to another room, and so can exist independent of a </a:t>
            </a:r>
            <a:r>
              <a:rPr lang="en-US" sz="1800" b="1" dirty="0" smtClean="0">
                <a:latin typeface="Book Antiqua" panose="02040602050305030304" pitchFamily="18" charset="0"/>
              </a:rPr>
              <a:t>particular </a:t>
            </a:r>
            <a:r>
              <a:rPr lang="en-US" sz="1800" b="1" dirty="0">
                <a:latin typeface="Book Antiqua" panose="02040602050305030304" pitchFamily="18" charset="0"/>
              </a:rPr>
              <a:t>room</a:t>
            </a: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66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Object Association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Composition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>
                <a:latin typeface="Book Antiqua" panose="02040602050305030304" pitchFamily="18" charset="0"/>
              </a:rPr>
              <a:t>A class can have references to objects </a:t>
            </a:r>
            <a:r>
              <a:rPr lang="en-US" sz="1800" b="1" dirty="0" smtClean="0">
                <a:latin typeface="Book Antiqua" panose="02040602050305030304" pitchFamily="18" charset="0"/>
              </a:rPr>
              <a:t>of other </a:t>
            </a:r>
            <a:r>
              <a:rPr lang="en-US" sz="1800" b="1" dirty="0">
                <a:latin typeface="Book Antiqua" panose="02040602050305030304" pitchFamily="18" charset="0"/>
              </a:rPr>
              <a:t>classes as members. This is </a:t>
            </a:r>
            <a:r>
              <a:rPr lang="en-US" sz="1800" b="1" dirty="0" smtClean="0">
                <a:latin typeface="Book Antiqua" panose="02040602050305030304" pitchFamily="18" charset="0"/>
              </a:rPr>
              <a:t>called </a:t>
            </a:r>
            <a:r>
              <a:rPr lang="en-US" sz="1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composition</a:t>
            </a:r>
            <a:r>
              <a:rPr lang="en-US" sz="1800" b="1" dirty="0" smtClean="0">
                <a:latin typeface="Book Antiqua" panose="02040602050305030304" pitchFamily="18" charset="0"/>
              </a:rPr>
              <a:t> and </a:t>
            </a:r>
            <a:r>
              <a:rPr lang="en-US" sz="1800" b="1" dirty="0">
                <a:latin typeface="Book Antiqua" panose="02040602050305030304" pitchFamily="18" charset="0"/>
              </a:rPr>
              <a:t>is sometimes referred to as </a:t>
            </a:r>
            <a:r>
              <a:rPr lang="en-US" sz="1800" b="1" dirty="0" smtClean="0">
                <a:latin typeface="Book Antiqua" panose="02040602050305030304" pitchFamily="18" charset="0"/>
              </a:rPr>
              <a:t>a </a:t>
            </a:r>
            <a:r>
              <a:rPr lang="en-US" sz="1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has-a relationship</a:t>
            </a:r>
            <a:r>
              <a:rPr lang="en-US" sz="1800" b="1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An </a:t>
            </a:r>
            <a:r>
              <a:rPr lang="en-US" sz="1800" b="1" dirty="0" err="1" smtClean="0">
                <a:latin typeface="Book Antiqua" panose="02040602050305030304" pitchFamily="18" charset="0"/>
              </a:rPr>
              <a:t>AlarmClock</a:t>
            </a:r>
            <a:r>
              <a:rPr lang="en-US" sz="1800" b="1" dirty="0" smtClean="0">
                <a:latin typeface="Book Antiqua" panose="02040602050305030304" pitchFamily="18" charset="0"/>
              </a:rPr>
              <a:t> object </a:t>
            </a:r>
            <a:r>
              <a:rPr lang="en-US" sz="1800" b="1" dirty="0">
                <a:latin typeface="Book Antiqua" panose="02040602050305030304" pitchFamily="18" charset="0"/>
              </a:rPr>
              <a:t>needs to know the current time </a:t>
            </a:r>
            <a:r>
              <a:rPr lang="en-US" sz="1800" b="1" dirty="0" smtClean="0">
                <a:latin typeface="Book Antiqua" panose="02040602050305030304" pitchFamily="18" charset="0"/>
              </a:rPr>
              <a:t>and the time when it’s supposed to sound its alarm, so </a:t>
            </a:r>
            <a:r>
              <a:rPr lang="en-US" sz="1800" b="1" dirty="0">
                <a:latin typeface="Book Antiqua" panose="02040602050305030304" pitchFamily="18" charset="0"/>
              </a:rPr>
              <a:t>it’s reasonable to </a:t>
            </a:r>
            <a:r>
              <a:rPr lang="en-US" sz="1800" b="1" dirty="0" smtClean="0">
                <a:latin typeface="Book Antiqua" panose="02040602050305030304" pitchFamily="18" charset="0"/>
              </a:rPr>
              <a:t>include two references to Time objects </a:t>
            </a:r>
            <a:r>
              <a:rPr lang="en-US" sz="1800" b="1" dirty="0">
                <a:latin typeface="Book Antiqua" panose="02040602050305030304" pitchFamily="18" charset="0"/>
              </a:rPr>
              <a:t>in </a:t>
            </a:r>
            <a:r>
              <a:rPr lang="en-US" sz="1800" b="1" dirty="0" smtClean="0">
                <a:latin typeface="Book Antiqua" panose="02040602050305030304" pitchFamily="18" charset="0"/>
              </a:rPr>
              <a:t>an </a:t>
            </a:r>
            <a:r>
              <a:rPr lang="en-US" sz="1800" b="1" dirty="0" err="1" smtClean="0">
                <a:latin typeface="Book Antiqua" panose="02040602050305030304" pitchFamily="18" charset="0"/>
              </a:rPr>
              <a:t>AlarmClock</a:t>
            </a:r>
            <a:r>
              <a:rPr lang="en-US" sz="1800" b="1" dirty="0" smtClean="0">
                <a:latin typeface="Book Antiqua" panose="02040602050305030304" pitchFamily="18" charset="0"/>
              </a:rPr>
              <a:t> </a:t>
            </a:r>
            <a:r>
              <a:rPr lang="en-US" sz="1800" b="1" smtClean="0">
                <a:latin typeface="Book Antiqua" panose="02040602050305030304" pitchFamily="18" charset="0"/>
              </a:rPr>
              <a:t>object.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34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Composition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Three Classes Date, Employee and Employee Test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Class Date</a:t>
            </a:r>
            <a:r>
              <a:rPr lang="en-US" sz="1800" b="1" dirty="0" smtClean="0">
                <a:latin typeface="Book Antiqua" panose="02040602050305030304" pitchFamily="18" charset="0"/>
              </a:rPr>
              <a:t> – declares instance variable month, day and year of type </a:t>
            </a:r>
            <a:r>
              <a:rPr lang="en-US" sz="1800" b="1" dirty="0" err="1" smtClean="0">
                <a:latin typeface="Book Antiqua" panose="02040602050305030304" pitchFamily="18" charset="0"/>
              </a:rPr>
              <a:t>int</a:t>
            </a:r>
            <a:r>
              <a:rPr lang="en-US" sz="1800" b="1" dirty="0" smtClean="0">
                <a:latin typeface="Book Antiqua" panose="02040602050305030304" pitchFamily="18" charset="0"/>
              </a:rPr>
              <a:t> to represent a data.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A constructor is written that receives three parameters and after validation with the help of utility methods assign values to respective instance variables.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Three utility methods (</a:t>
            </a:r>
            <a:r>
              <a:rPr lang="en-US" sz="1800" b="1" dirty="0" err="1" smtClean="0">
                <a:latin typeface="Book Antiqua" panose="02040602050305030304" pitchFamily="18" charset="0"/>
              </a:rPr>
              <a:t>checkDay</a:t>
            </a:r>
            <a:r>
              <a:rPr lang="en-US" sz="1800" b="1" dirty="0" smtClean="0">
                <a:latin typeface="Book Antiqua" panose="02040602050305030304" pitchFamily="18" charset="0"/>
              </a:rPr>
              <a:t>(),</a:t>
            </a:r>
            <a:r>
              <a:rPr lang="en-US" sz="1800" b="1" dirty="0" err="1" smtClean="0">
                <a:latin typeface="Book Antiqua" panose="02040602050305030304" pitchFamily="18" charset="0"/>
              </a:rPr>
              <a:t>checMonth</a:t>
            </a:r>
            <a:r>
              <a:rPr lang="en-US" sz="1800" b="1" dirty="0" smtClean="0">
                <a:latin typeface="Book Antiqua" panose="02040602050305030304" pitchFamily="18" charset="0"/>
              </a:rPr>
              <a:t>(),</a:t>
            </a:r>
            <a:r>
              <a:rPr lang="en-US" sz="1800" b="1" dirty="0" err="1" smtClean="0">
                <a:latin typeface="Book Antiqua" panose="02040602050305030304" pitchFamily="18" charset="0"/>
              </a:rPr>
              <a:t>checkYear</a:t>
            </a:r>
            <a:r>
              <a:rPr lang="en-US" sz="1800" b="1" dirty="0" smtClean="0">
                <a:latin typeface="Book Antiqua" panose="02040602050305030304" pitchFamily="18" charset="0"/>
              </a:rPr>
              <a:t>()) , are written that validate the input before assigning to any instance variable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Class Date Code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74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Composition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6038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Composition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2674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Composition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Class Employee</a:t>
            </a:r>
            <a:r>
              <a:rPr lang="en-US" sz="1800" b="1" dirty="0" smtClean="0">
                <a:latin typeface="Book Antiqua" panose="02040602050305030304" pitchFamily="18" charset="0"/>
              </a:rPr>
              <a:t> – declares instance variable </a:t>
            </a:r>
            <a:r>
              <a:rPr lang="en-US" sz="1800" b="1" dirty="0" err="1" smtClean="0">
                <a:latin typeface="Book Antiqua" panose="02040602050305030304" pitchFamily="18" charset="0"/>
              </a:rPr>
              <a:t>firstName</a:t>
            </a:r>
            <a:r>
              <a:rPr lang="en-US" sz="1800" b="1" dirty="0" smtClean="0">
                <a:latin typeface="Book Antiqua" panose="02040602050305030304" pitchFamily="18" charset="0"/>
              </a:rPr>
              <a:t>, </a:t>
            </a:r>
            <a:r>
              <a:rPr lang="en-US" sz="1800" b="1" dirty="0" err="1" smtClean="0">
                <a:latin typeface="Book Antiqua" panose="02040602050305030304" pitchFamily="18" charset="0"/>
              </a:rPr>
              <a:t>lastName</a:t>
            </a:r>
            <a:r>
              <a:rPr lang="en-US" sz="1800" b="1" dirty="0" smtClean="0">
                <a:latin typeface="Book Antiqua" panose="02040602050305030304" pitchFamily="18" charset="0"/>
              </a:rPr>
              <a:t>, birthdate, </a:t>
            </a:r>
            <a:r>
              <a:rPr lang="en-US" sz="1800" b="1" dirty="0" err="1" smtClean="0">
                <a:latin typeface="Book Antiqua" panose="02040602050305030304" pitchFamily="18" charset="0"/>
              </a:rPr>
              <a:t>hireDate</a:t>
            </a:r>
            <a:r>
              <a:rPr lang="en-US" sz="1800" b="1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The first two instance variable are reference to String object while the last two are reference to Date object.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(shows a class can have instance variable of other class as we have already discussed in the clock example Lecture: Modularization and Abstraction)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A constructor is written that receives four parameters and values are assigned to the </a:t>
            </a:r>
            <a:r>
              <a:rPr lang="en-US" sz="1800" b="1" dirty="0" err="1" smtClean="0">
                <a:latin typeface="Book Antiqua" panose="02040602050305030304" pitchFamily="18" charset="0"/>
              </a:rPr>
              <a:t>respectived</a:t>
            </a:r>
            <a:r>
              <a:rPr lang="en-US" sz="1800" b="1" dirty="0" smtClean="0">
                <a:latin typeface="Book Antiqua" panose="02040602050305030304" pitchFamily="18" charset="0"/>
              </a:rPr>
              <a:t> reference objects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Class Employee Code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5655518"/>
            <a:ext cx="2476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Composition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750679" cy="4176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6016" y="3429000"/>
            <a:ext cx="34563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Composing object in the container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Composition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Class </a:t>
            </a:r>
            <a:r>
              <a:rPr lang="en-US" sz="1800" b="1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EmployeeTest</a:t>
            </a:r>
            <a:r>
              <a:rPr lang="en-US" sz="1800" b="1" dirty="0" smtClean="0">
                <a:latin typeface="Book Antiqua" panose="02040602050305030304" pitchFamily="18" charset="0"/>
              </a:rPr>
              <a:t> – creates two date objects to represent employee date of Birth and Hire date.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Note Carefully the use of </a:t>
            </a:r>
            <a:r>
              <a:rPr lang="en-US" sz="1800" b="1" dirty="0" err="1" smtClean="0">
                <a:latin typeface="Book Antiqua" panose="02040602050305030304" pitchFamily="18" charset="0"/>
              </a:rPr>
              <a:t>toString</a:t>
            </a:r>
            <a:r>
              <a:rPr lang="en-US" sz="1800" b="1" dirty="0" smtClean="0">
                <a:latin typeface="Book Antiqua" panose="02040602050305030304" pitchFamily="18" charset="0"/>
              </a:rPr>
              <a:t>() Method.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06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Composition – Case Study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Book Antiqua" pitchFamily="18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EmployeeTest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 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Bob","Blue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Date(7,24,1989),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Date(3, 12, 2010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employee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} // end 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}// end class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EmployeeTest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76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4861" t="14583" r="34773" b="15625"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Today’s Lecture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800600"/>
          </a:xfrm>
        </p:spPr>
        <p:txBody>
          <a:bodyPr>
            <a:noAutofit/>
          </a:bodyPr>
          <a:lstStyle/>
          <a:p>
            <a:pPr marL="576263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800" b="1" dirty="0" smtClean="0">
                <a:latin typeface="Book Antiqua" pitchFamily="18" charset="0"/>
                <a:cs typeface="Arial" pitchFamily="34" charset="0"/>
              </a:rPr>
              <a:t>Association</a:t>
            </a:r>
          </a:p>
          <a:p>
            <a:pPr marL="576263" indent="-285750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800" b="1" dirty="0" smtClean="0">
                <a:latin typeface="Book Antiqua" pitchFamily="18" charset="0"/>
                <a:cs typeface="Arial" pitchFamily="34" charset="0"/>
              </a:rPr>
              <a:t>Aggregation </a:t>
            </a:r>
            <a:r>
              <a:rPr lang="en-US" sz="1800" b="1" dirty="0" err="1" smtClean="0">
                <a:latin typeface="Book Antiqua" pitchFamily="18" charset="0"/>
                <a:cs typeface="Arial" pitchFamily="34" charset="0"/>
              </a:rPr>
              <a:t>vs</a:t>
            </a:r>
            <a:r>
              <a:rPr lang="en-US" sz="1800" b="1" dirty="0">
                <a:latin typeface="Book Antiqua" pitchFamily="18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Book Antiqua" pitchFamily="18" charset="0"/>
                <a:cs typeface="Arial" pitchFamily="34" charset="0"/>
              </a:rPr>
              <a:t>Composition</a:t>
            </a: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Aggregation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When Use Aggregation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Book Antiqua" panose="02040602050305030304" pitchFamily="18" charset="0"/>
              </a:rPr>
              <a:t>Code reuse is also best achieved by aggregation when there is no </a:t>
            </a:r>
            <a:r>
              <a:rPr lang="en-US" sz="1800" b="1" dirty="0">
                <a:solidFill>
                  <a:srgbClr val="C00000"/>
                </a:solidFill>
                <a:latin typeface="Book Antiqua" panose="02040602050305030304" pitchFamily="18" charset="0"/>
              </a:rPr>
              <a:t>is-a relationship</a:t>
            </a:r>
            <a:r>
              <a:rPr lang="en-US" sz="1800" b="1" dirty="0">
                <a:latin typeface="Book Antiqua" panose="0204060205030503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Book Antiqua" panose="02040602050305030304" pitchFamily="18" charset="0"/>
              </a:rPr>
              <a:t>Inheritance should be used only if the relationship is-a is maintained throughout the lifetime of the objects involved; otherwise, aggregation is the best choice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Next Discussed Code is borrowed from JavaPoint.com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52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Aggregation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Address { 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city,state,country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Address(String city, String state, String country) { 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this.city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city; 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state; 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this.country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country; 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92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Aggregation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Address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id, String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name,Address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address) {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this.id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id;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this.name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name;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this.address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=address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display(){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+" "+name);  </a:t>
            </a:r>
          </a:p>
          <a:p>
            <a:pPr marL="1714500" lvl="4" indent="0" algn="just">
              <a:spcBef>
                <a:spcPts val="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address.city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+" "+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address.state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+" "+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address.country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33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Composition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Aggregation – Case Study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EmpTest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Address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address1=new Address("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ABC","UP","Pak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Address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address2=new Address("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XYZ","UP","Pak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e=new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(111,"Ali",address1);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e2=new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(112,"Arnold",address2);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e.display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e2.display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Coupling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What is Coupling?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Coupling</a:t>
            </a:r>
            <a:r>
              <a:rPr lang="en-US" sz="2000" dirty="0">
                <a:latin typeface="Book Antiqua" panose="02040602050305030304" pitchFamily="18" charset="0"/>
              </a:rPr>
              <a:t> is the degree of interdependence between software modules; 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Book Antiqua" panose="02040602050305030304" pitchFamily="18" charset="0"/>
              </a:rPr>
              <a:t>a </a:t>
            </a:r>
            <a:r>
              <a:rPr lang="en-US" sz="2000" dirty="0">
                <a:latin typeface="Book Antiqua" panose="02040602050305030304" pitchFamily="18" charset="0"/>
              </a:rPr>
              <a:t>measure of how closely connected two routines or modules are; 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Book Antiqua" panose="02040602050305030304" pitchFamily="18" charset="0"/>
              </a:rPr>
              <a:t>the </a:t>
            </a:r>
            <a:r>
              <a:rPr lang="en-US" sz="2000" dirty="0">
                <a:latin typeface="Book Antiqua" panose="02040602050305030304" pitchFamily="18" charset="0"/>
              </a:rPr>
              <a:t>strength of the relationships between modules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2000" b="1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25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Coupling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What is Coupling?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Refer to Chapter </a:t>
            </a:r>
            <a:r>
              <a:rPr lang="en-US" sz="1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Designing Classes</a:t>
            </a:r>
            <a:r>
              <a:rPr lang="en-US" sz="1800" b="1" dirty="0" smtClean="0">
                <a:latin typeface="Book Antiqua" panose="02040602050305030304" pitchFamily="18" charset="0"/>
              </a:rPr>
              <a:t>, four exit variable are declared for south, east, west north and in the </a:t>
            </a:r>
            <a:r>
              <a:rPr lang="en-US" sz="1800" b="1" dirty="0" err="1" smtClean="0">
                <a:latin typeface="Book Antiqua" panose="02040602050305030304" pitchFamily="18" charset="0"/>
              </a:rPr>
              <a:t>setExits</a:t>
            </a:r>
            <a:r>
              <a:rPr lang="en-US" sz="1800" b="1" dirty="0" smtClean="0">
                <a:latin typeface="Book Antiqua" panose="02040602050305030304" pitchFamily="18" charset="0"/>
              </a:rPr>
              <a:t> method there is one if statement per exit and same is the case with </a:t>
            </a:r>
            <a:r>
              <a:rPr lang="en-US" sz="1800" b="1" dirty="0" err="1" smtClean="0">
                <a:latin typeface="Book Antiqua" panose="02040602050305030304" pitchFamily="18" charset="0"/>
              </a:rPr>
              <a:t>goRoom</a:t>
            </a:r>
            <a:r>
              <a:rPr lang="en-US" sz="1800" b="1" dirty="0" smtClean="0">
                <a:latin typeface="Book Antiqua" panose="02040602050305030304" pitchFamily="18" charset="0"/>
              </a:rPr>
              <a:t> and </a:t>
            </a:r>
            <a:r>
              <a:rPr lang="en-US" sz="1800" b="1" dirty="0" err="1" smtClean="0">
                <a:latin typeface="Book Antiqua" panose="02040602050305030304" pitchFamily="18" charset="0"/>
              </a:rPr>
              <a:t>printLocation</a:t>
            </a:r>
            <a:r>
              <a:rPr lang="en-US" sz="1800" b="1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What if we need to add more  exit variables to add new exits, we need to add more cases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Whenever a change is encountered there is always need of so many modifications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Solution : make use of </a:t>
            </a:r>
            <a:r>
              <a:rPr lang="en-US" sz="1800" b="1" dirty="0" err="1" smtClean="0">
                <a:latin typeface="Book Antiqua" panose="02040602050305030304" pitchFamily="18" charset="0"/>
              </a:rPr>
              <a:t>hashMap</a:t>
            </a:r>
            <a:r>
              <a:rPr lang="en-US" sz="1800" b="1" dirty="0" smtClean="0">
                <a:latin typeface="Book Antiqua" panose="02040602050305030304" pitchFamily="18" charset="0"/>
              </a:rPr>
              <a:t> that should cope with any number of exits, and does not need so many modifications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1800" b="1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45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Coupling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Loose Coupling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When </a:t>
            </a:r>
            <a:r>
              <a:rPr lang="en-US" sz="1800" b="1" dirty="0">
                <a:latin typeface="Book Antiqua" panose="02040602050305030304" pitchFamily="18" charset="0"/>
              </a:rPr>
              <a:t>only the implementation of a class changes, other classes should not be </a:t>
            </a:r>
            <a:r>
              <a:rPr lang="en-US" sz="1800" b="1" dirty="0" smtClean="0">
                <a:latin typeface="Book Antiqua" panose="02040602050305030304" pitchFamily="18" charset="0"/>
              </a:rPr>
              <a:t>affected </a:t>
            </a:r>
            <a:endParaRPr lang="en-US" sz="1800" b="1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>
                <a:latin typeface="Book Antiqua" panose="02040602050305030304" pitchFamily="18" charset="0"/>
              </a:rPr>
              <a:t>This would be a case of </a:t>
            </a:r>
            <a:r>
              <a:rPr lang="en-US" sz="1800" b="1" dirty="0" smtClean="0">
                <a:latin typeface="Book Antiqua" panose="02040602050305030304" pitchFamily="18" charset="0"/>
              </a:rPr>
              <a:t>loose coupling</a:t>
            </a:r>
            <a:r>
              <a:rPr lang="en-US" sz="1800" b="1" dirty="0">
                <a:latin typeface="Book Antiqua" panose="02040602050305030304" pitchFamily="18" charset="0"/>
              </a:rPr>
              <a:t>.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What is the case in Designing Class Chapter?   </a:t>
            </a:r>
            <a:r>
              <a:rPr lang="en-US" sz="1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Tight Coupling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Before implementing </a:t>
            </a:r>
            <a:r>
              <a:rPr lang="en-US" sz="1800" b="1" dirty="0" err="1" smtClean="0">
                <a:latin typeface="Book Antiqua" panose="02040602050305030304" pitchFamily="18" charset="0"/>
              </a:rPr>
              <a:t>hashMap</a:t>
            </a:r>
            <a:r>
              <a:rPr lang="en-US" sz="1800" b="1" dirty="0" smtClean="0">
                <a:latin typeface="Book Antiqua" panose="02040602050305030304" pitchFamily="18" charset="0"/>
              </a:rPr>
              <a:t>, first decouple classes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Use of encapsulation in classes reduces coupling and thus leads to a better design.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66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Cohesion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Cohesive Method &amp; Class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>
                <a:latin typeface="Book Antiqua" panose="02040602050305030304" pitchFamily="18" charset="0"/>
              </a:rPr>
              <a:t>A </a:t>
            </a:r>
            <a:r>
              <a:rPr lang="en-US" sz="1800" b="1" dirty="0">
                <a:solidFill>
                  <a:srgbClr val="7030A0"/>
                </a:solidFill>
                <a:latin typeface="Book Antiqua" panose="02040602050305030304" pitchFamily="18" charset="0"/>
              </a:rPr>
              <a:t>cohesive method</a:t>
            </a:r>
            <a:r>
              <a:rPr lang="en-US" sz="1800" b="1" dirty="0">
                <a:latin typeface="Book Antiqua" panose="02040602050305030304" pitchFamily="18" charset="0"/>
              </a:rPr>
              <a:t> </a:t>
            </a:r>
            <a:r>
              <a:rPr lang="en-US" sz="1800" b="1" dirty="0" smtClean="0">
                <a:latin typeface="Book Antiqua" panose="02040602050305030304" pitchFamily="18" charset="0"/>
              </a:rPr>
              <a:t>is </a:t>
            </a:r>
            <a:r>
              <a:rPr lang="en-US" sz="1800" b="1" dirty="0">
                <a:latin typeface="Book Antiqua" panose="02040602050305030304" pitchFamily="18" charset="0"/>
              </a:rPr>
              <a:t>responsible </a:t>
            </a:r>
            <a:r>
              <a:rPr lang="en-US" sz="1800" b="1" dirty="0" smtClean="0">
                <a:latin typeface="Book Antiqua" panose="02040602050305030304" pitchFamily="18" charset="0"/>
              </a:rPr>
              <a:t>for one</a:t>
            </a:r>
            <a:r>
              <a:rPr lang="en-US" sz="1800" b="1" dirty="0">
                <a:latin typeface="Book Antiqua" panose="02040602050305030304" pitchFamily="18" charset="0"/>
              </a:rPr>
              <a:t>, and only one</a:t>
            </a:r>
            <a:r>
              <a:rPr lang="en-US" sz="1800" b="1" dirty="0" smtClean="0">
                <a:latin typeface="Book Antiqua" panose="02040602050305030304" pitchFamily="18" charset="0"/>
              </a:rPr>
              <a:t>, well-defined </a:t>
            </a:r>
            <a:r>
              <a:rPr lang="en-US" sz="1800" b="1" dirty="0">
                <a:latin typeface="Book Antiqua" panose="02040602050305030304" pitchFamily="18" charset="0"/>
              </a:rPr>
              <a:t>task</a:t>
            </a:r>
            <a:r>
              <a:rPr lang="en-US" sz="1800" b="1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>
                <a:latin typeface="Book Antiqua" panose="02040602050305030304" pitchFamily="18" charset="0"/>
              </a:rPr>
              <a:t>A </a:t>
            </a:r>
            <a:r>
              <a:rPr lang="en-US" sz="1800" b="1" dirty="0">
                <a:solidFill>
                  <a:srgbClr val="7030A0"/>
                </a:solidFill>
                <a:latin typeface="Book Antiqua" panose="02040602050305030304" pitchFamily="18" charset="0"/>
              </a:rPr>
              <a:t>cohesive class</a:t>
            </a:r>
            <a:r>
              <a:rPr lang="en-US" sz="1800" b="1" dirty="0">
                <a:latin typeface="Book Antiqua" panose="02040602050305030304" pitchFamily="18" charset="0"/>
              </a:rPr>
              <a:t> </a:t>
            </a:r>
            <a:r>
              <a:rPr lang="en-US" sz="1800" b="1" dirty="0" smtClean="0">
                <a:latin typeface="Book Antiqua" panose="02040602050305030304" pitchFamily="18" charset="0"/>
              </a:rPr>
              <a:t>represents one well-defined </a:t>
            </a:r>
            <a:r>
              <a:rPr lang="en-US" sz="1800" b="1" dirty="0">
                <a:latin typeface="Book Antiqua" panose="02040602050305030304" pitchFamily="18" charset="0"/>
              </a:rPr>
              <a:t>entity</a:t>
            </a:r>
            <a:r>
              <a:rPr lang="en-US" sz="1800" b="1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>
                <a:solidFill>
                  <a:srgbClr val="C00000"/>
                </a:solidFill>
                <a:latin typeface="Book Antiqua" panose="02040602050305030304" pitchFamily="18" charset="0"/>
              </a:rPr>
              <a:t>The rule of cohesion of classes states that each class should represent one single, well-defined </a:t>
            </a:r>
            <a:r>
              <a:rPr lang="en-US" sz="1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entity </a:t>
            </a:r>
            <a:r>
              <a:rPr lang="en-US" sz="1800" b="1" dirty="0">
                <a:solidFill>
                  <a:srgbClr val="C00000"/>
                </a:solidFill>
                <a:latin typeface="Book Antiqua" panose="02040602050305030304" pitchFamily="18" charset="0"/>
              </a:rPr>
              <a:t>in the problem domain</a:t>
            </a:r>
            <a:r>
              <a:rPr lang="en-US" sz="18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Advantages of Cohesion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Book Antiqua" panose="02040602050305030304" pitchFamily="18" charset="0"/>
              </a:rPr>
              <a:t>Readability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smtClean="0">
                <a:latin typeface="Book Antiqua" panose="02040602050305030304" pitchFamily="18" charset="0"/>
              </a:rPr>
              <a:t>Reuse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1800" b="1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sz="1800" b="1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38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US" sz="3200" b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8077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3200" b="1" dirty="0" smtClean="0">
              <a:latin typeface="Book Antiqu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sz="3200" b="1" dirty="0" smtClean="0">
              <a:latin typeface="Book Antiqua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512457"/>
            <a:ext cx="44958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173980"/>
            <a:ext cx="3714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20197"/>
            <a:ext cx="46386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Association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What is Association?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>
                <a:latin typeface="Book Antiqua" panose="02040602050305030304" pitchFamily="18" charset="0"/>
              </a:rPr>
              <a:t>Interaction of different objects in OO model (or in problem domain) is known as </a:t>
            </a:r>
            <a:r>
              <a:rPr lang="en-US" sz="2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association</a:t>
            </a:r>
            <a:r>
              <a:rPr lang="en-US" sz="2000" b="1" dirty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 smtClean="0">
                <a:latin typeface="Book Antiqua" panose="02040602050305030304" pitchFamily="18" charset="0"/>
              </a:rPr>
              <a:t>In </a:t>
            </a:r>
            <a:r>
              <a:rPr lang="en-US" sz="2000" b="1" dirty="0">
                <a:latin typeface="Book Antiqua" panose="02040602050305030304" pitchFamily="18" charset="0"/>
              </a:rPr>
              <a:t>Object-oriented programming, one object is related to other to use functionality and service provided by that object. This relationship between two objects is known as the </a:t>
            </a:r>
            <a:r>
              <a:rPr lang="en-US" sz="2000" b="1" i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association</a:t>
            </a:r>
            <a:endParaRPr lang="en-GB" sz="2000" b="1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GB" sz="2000" b="1" dirty="0" smtClean="0">
                <a:latin typeface="Book Antiqua" pitchFamily="18" charset="0"/>
              </a:rPr>
              <a:t>There are two main types of association which re further subdivide as</a:t>
            </a:r>
          </a:p>
          <a:p>
            <a:pPr marL="85725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latin typeface="Book Antiqua" pitchFamily="18" charset="0"/>
              </a:rPr>
              <a:t>Class Association</a:t>
            </a:r>
          </a:p>
          <a:p>
            <a:pPr marL="85725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400" b="1" dirty="0" smtClean="0">
                <a:latin typeface="Book Antiqua" pitchFamily="18" charset="0"/>
              </a:rPr>
              <a:t>Object Association</a:t>
            </a: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1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Class Association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Class Association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Class Association</a:t>
            </a:r>
            <a:r>
              <a:rPr lang="en-US" sz="2000" b="1" dirty="0" smtClean="0">
                <a:latin typeface="Book Antiqua" panose="02040602050305030304" pitchFamily="18" charset="0"/>
              </a:rPr>
              <a:t> </a:t>
            </a:r>
            <a:r>
              <a:rPr lang="en-US" sz="2000" b="1" dirty="0">
                <a:latin typeface="Book Antiqua" panose="02040602050305030304" pitchFamily="18" charset="0"/>
              </a:rPr>
              <a:t>is implemented in terms of Inheritance. </a:t>
            </a:r>
            <a:endParaRPr lang="en-US" sz="2000" b="1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 smtClean="0">
                <a:latin typeface="Book Antiqua" panose="02040602050305030304" pitchFamily="18" charset="0"/>
              </a:rPr>
              <a:t>Inheritance implements generalization/specialization </a:t>
            </a:r>
            <a:r>
              <a:rPr lang="en-US" sz="2000" b="1" dirty="0">
                <a:latin typeface="Book Antiqua" panose="02040602050305030304" pitchFamily="18" charset="0"/>
              </a:rPr>
              <a:t>relationship between objects. </a:t>
            </a:r>
            <a:endParaRPr lang="en-US" sz="2000" b="1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 smtClean="0">
                <a:latin typeface="Book Antiqua" panose="02040602050305030304" pitchFamily="18" charset="0"/>
              </a:rPr>
              <a:t>Inheritance </a:t>
            </a:r>
            <a:r>
              <a:rPr lang="en-US" sz="2000" b="1" dirty="0">
                <a:latin typeface="Book Antiqua" panose="02040602050305030304" pitchFamily="18" charset="0"/>
              </a:rPr>
              <a:t>is considered </a:t>
            </a:r>
            <a:r>
              <a:rPr lang="en-US" sz="2000" b="1" dirty="0" smtClean="0">
                <a:latin typeface="Book Antiqua" panose="02040602050305030304" pitchFamily="18" charset="0"/>
              </a:rPr>
              <a:t>class </a:t>
            </a:r>
            <a:r>
              <a:rPr lang="en-US" sz="2000" b="1" dirty="0">
                <a:latin typeface="Book Antiqua" panose="02040602050305030304" pitchFamily="18" charset="0"/>
              </a:rPr>
              <a:t>association.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000" b="1" dirty="0">
                <a:latin typeface="Book Antiqua" panose="02040602050305030304" pitchFamily="18" charset="0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Book Antiqua" panose="02040602050305030304" pitchFamily="18" charset="0"/>
              </a:rPr>
              <a:t>In </a:t>
            </a:r>
            <a:r>
              <a:rPr lang="en-US" sz="2000" b="1" dirty="0">
                <a:solidFill>
                  <a:srgbClr val="7030A0"/>
                </a:solidFill>
                <a:latin typeface="Book Antiqua" panose="02040602050305030304" pitchFamily="18" charset="0"/>
              </a:rPr>
              <a:t>case of public inheritance it is “IS-A” relationship.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Book Antiqua" panose="02040602050305030304" pitchFamily="18" charset="0"/>
              </a:rPr>
              <a:t>This </a:t>
            </a:r>
            <a:r>
              <a:rPr lang="en-US" sz="2000" b="1" dirty="0">
                <a:latin typeface="Book Antiqua" panose="02040602050305030304" pitchFamily="18" charset="0"/>
              </a:rPr>
              <a:t>relationship ensures that public members of base class are available to derived </a:t>
            </a:r>
            <a:r>
              <a:rPr lang="en-US" sz="2000" b="1" dirty="0" smtClean="0">
                <a:latin typeface="Book Antiqua" panose="02040602050305030304" pitchFamily="18" charset="0"/>
              </a:rPr>
              <a:t>class </a:t>
            </a:r>
            <a:r>
              <a:rPr lang="en-US" sz="2000" b="1" dirty="0">
                <a:latin typeface="Book Antiqua" panose="02040602050305030304" pitchFamily="18" charset="0"/>
              </a:rPr>
              <a:t>in case of public inheritance. </a:t>
            </a:r>
            <a:endParaRPr lang="en-GB" sz="2400" b="1" dirty="0" smtClean="0">
              <a:latin typeface="Book Antiqua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11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Object Association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Object Association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>
                <a:latin typeface="Book Antiqua" panose="02040602050305030304" pitchFamily="18" charset="0"/>
              </a:rPr>
              <a:t>It is the interaction of stand alone objects of one class with other objects of </a:t>
            </a:r>
            <a:r>
              <a:rPr lang="en-US" sz="2000" b="1" dirty="0" smtClean="0">
                <a:latin typeface="Book Antiqua" panose="02040602050305030304" pitchFamily="18" charset="0"/>
              </a:rPr>
              <a:t>anther class.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 smtClean="0">
                <a:latin typeface="Book Antiqua" panose="02040602050305030304" pitchFamily="18" charset="0"/>
              </a:rPr>
              <a:t>It can be of following types</a:t>
            </a:r>
          </a:p>
          <a:p>
            <a:pPr marL="1257300" lvl="2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smtClean="0">
                <a:latin typeface="Book Antiqua" panose="02040602050305030304" pitchFamily="18" charset="0"/>
              </a:rPr>
              <a:t>Simple Association</a:t>
            </a:r>
          </a:p>
          <a:p>
            <a:pPr marL="1257300" lvl="2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smtClean="0">
                <a:latin typeface="Book Antiqua" panose="02040602050305030304" pitchFamily="18" charset="0"/>
              </a:rPr>
              <a:t>Composition</a:t>
            </a:r>
          </a:p>
          <a:p>
            <a:pPr marL="1257300" lvl="2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smtClean="0">
                <a:latin typeface="Book Antiqua" panose="02040602050305030304" pitchFamily="18" charset="0"/>
              </a:rPr>
              <a:t>Aggregation</a:t>
            </a:r>
            <a:endParaRPr lang="en-GB" sz="2800" b="1" dirty="0" smtClean="0">
              <a:latin typeface="Book Antiqua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41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Object Association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Simple Association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>
                <a:latin typeface="Book Antiqua" panose="02040602050305030304" pitchFamily="18" charset="0"/>
              </a:rPr>
              <a:t>The two interacting objects have no intrinsic relationship with other object. </a:t>
            </a:r>
            <a:endParaRPr lang="en-US" sz="1800" b="1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It </a:t>
            </a:r>
            <a:r>
              <a:rPr lang="en-US" sz="1800" b="1" dirty="0">
                <a:latin typeface="Book Antiqua" panose="02040602050305030304" pitchFamily="18" charset="0"/>
              </a:rPr>
              <a:t>is </a:t>
            </a:r>
            <a:r>
              <a:rPr lang="en-US" sz="1800" b="1" dirty="0" smtClean="0">
                <a:latin typeface="Book Antiqua" panose="02040602050305030304" pitchFamily="18" charset="0"/>
              </a:rPr>
              <a:t>the weakest </a:t>
            </a:r>
            <a:r>
              <a:rPr lang="en-US" sz="1800" b="1" dirty="0">
                <a:latin typeface="Book Antiqua" panose="02040602050305030304" pitchFamily="18" charset="0"/>
              </a:rPr>
              <a:t>link between objects. </a:t>
            </a:r>
            <a:endParaRPr lang="en-US" sz="1800" b="1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It </a:t>
            </a:r>
            <a:r>
              <a:rPr lang="en-US" sz="1800" b="1" dirty="0">
                <a:latin typeface="Book Antiqua" panose="02040602050305030304" pitchFamily="18" charset="0"/>
              </a:rPr>
              <a:t>is a reference by which one object can interact with </a:t>
            </a:r>
            <a:r>
              <a:rPr lang="en-US" sz="1800" b="1" dirty="0" smtClean="0">
                <a:latin typeface="Book Antiqua" panose="02040602050305030304" pitchFamily="18" charset="0"/>
              </a:rPr>
              <a:t>some </a:t>
            </a:r>
            <a:r>
              <a:rPr lang="en-US" sz="1800" b="1" dirty="0">
                <a:latin typeface="Book Antiqua" panose="02040602050305030304" pitchFamily="18" charset="0"/>
              </a:rPr>
              <a:t>other object</a:t>
            </a:r>
            <a:r>
              <a:rPr lang="en-US" sz="1800" b="1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GB" sz="2800" b="1" dirty="0" smtClean="0">
              <a:latin typeface="Book Antiqua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3576042"/>
            <a:ext cx="4600575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5346154"/>
            <a:ext cx="43148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Object Association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Composition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>
                <a:latin typeface="Book Antiqua" panose="02040602050305030304" pitchFamily="18" charset="0"/>
              </a:rPr>
              <a:t>An object may be composed of other smaller objects, the relationship between </a:t>
            </a:r>
            <a:r>
              <a:rPr lang="en-US" sz="1800" b="1" dirty="0" smtClean="0">
                <a:latin typeface="Book Antiqua" panose="02040602050305030304" pitchFamily="18" charset="0"/>
              </a:rPr>
              <a:t>the “</a:t>
            </a:r>
            <a:r>
              <a:rPr lang="en-US" sz="1800" b="1" dirty="0">
                <a:latin typeface="Book Antiqua" panose="02040602050305030304" pitchFamily="18" charset="0"/>
              </a:rPr>
              <a:t>part” objects and the “whole” object is known as </a:t>
            </a:r>
            <a:r>
              <a:rPr lang="en-US" sz="1800" b="1" dirty="0" smtClean="0">
                <a:latin typeface="Book Antiqua" panose="02040602050305030304" pitchFamily="18" charset="0"/>
              </a:rPr>
              <a:t>Composition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Composition </a:t>
            </a:r>
            <a:r>
              <a:rPr lang="en-US" sz="1800" b="1" dirty="0">
                <a:latin typeface="Book Antiqua" panose="02040602050305030304" pitchFamily="18" charset="0"/>
              </a:rPr>
              <a:t>is </a:t>
            </a:r>
            <a:r>
              <a:rPr lang="en-US" sz="1800" b="1" dirty="0" smtClean="0">
                <a:latin typeface="Book Antiqua" panose="02040602050305030304" pitchFamily="18" charset="0"/>
              </a:rPr>
              <a:t>represented </a:t>
            </a:r>
            <a:r>
              <a:rPr lang="en-US" sz="1800" b="1" dirty="0">
                <a:latin typeface="Book Antiqua" panose="02040602050305030304" pitchFamily="18" charset="0"/>
              </a:rPr>
              <a:t>by a line with a filled-diamond head towards the composer object</a:t>
            </a:r>
            <a:endParaRPr lang="en-GB" sz="2800" b="1" dirty="0" smtClean="0">
              <a:latin typeface="Book Antiqua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876" y="3861048"/>
            <a:ext cx="4083348" cy="25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Object Association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Composition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latin typeface="Book Antiqua" pitchFamily="18" charset="0"/>
                <a:cs typeface="Arial" pitchFamily="34" charset="0"/>
              </a:rPr>
              <a:t>Composition is stronger relationship: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latin typeface="Book Antiqua" pitchFamily="18" charset="0"/>
                <a:cs typeface="Arial" pitchFamily="34" charset="0"/>
              </a:rPr>
              <a:t>Composition is a stronger relationship, because </a:t>
            </a:r>
            <a:r>
              <a:rPr lang="en-US" sz="1800" b="1" dirty="0" smtClean="0">
                <a:latin typeface="Book Antiqua" pitchFamily="18" charset="0"/>
                <a:cs typeface="Arial" pitchFamily="34" charset="0"/>
              </a:rPr>
              <a:t>Composed </a:t>
            </a:r>
            <a:r>
              <a:rPr lang="en-US" sz="1800" b="1" dirty="0">
                <a:latin typeface="Book Antiqua" pitchFamily="18" charset="0"/>
                <a:cs typeface="Arial" pitchFamily="34" charset="0"/>
              </a:rPr>
              <a:t>object becomes a part of the composer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latin typeface="Book Antiqua" pitchFamily="18" charset="0"/>
                <a:cs typeface="Arial" pitchFamily="34" charset="0"/>
              </a:rPr>
              <a:t>Composed object can’t exist independently </a:t>
            </a:r>
            <a:endParaRPr lang="en-US" sz="1800" b="1" dirty="0" smtClean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88" y="3527251"/>
            <a:ext cx="48387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atin typeface="Book Antiqua" pitchFamily="18" charset="0"/>
                <a:cs typeface="Arial" pitchFamily="34" charset="0"/>
              </a:rPr>
              <a:t>Object Association</a:t>
            </a:r>
            <a:endParaRPr lang="en-US" sz="3200" b="1" dirty="0"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85860"/>
            <a:ext cx="8640960" cy="5311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  <a:cs typeface="Arial" pitchFamily="34" charset="0"/>
              </a:rPr>
              <a:t> Aggregation</a:t>
            </a:r>
            <a:endParaRPr lang="en-US" b="1" dirty="0" smtClean="0">
              <a:solidFill>
                <a:srgbClr val="7030A0"/>
              </a:solidFill>
              <a:latin typeface="Book Antiqua" pitchFamily="18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>
                <a:latin typeface="Book Antiqua" panose="02040602050305030304" pitchFamily="18" charset="0"/>
              </a:rPr>
              <a:t>An object may contain a collection (aggregate) of other objects, the relationship </a:t>
            </a:r>
            <a:r>
              <a:rPr lang="en-US" sz="1800" b="1" dirty="0" smtClean="0">
                <a:latin typeface="Book Antiqua" panose="02040602050305030304" pitchFamily="18" charset="0"/>
              </a:rPr>
              <a:t>between </a:t>
            </a:r>
            <a:r>
              <a:rPr lang="en-US" sz="1800" b="1" dirty="0">
                <a:latin typeface="Book Antiqua" panose="02040602050305030304" pitchFamily="18" charset="0"/>
              </a:rPr>
              <a:t>the container and the contained object is called </a:t>
            </a:r>
            <a:r>
              <a:rPr lang="en-US" sz="1800" b="1" dirty="0" smtClean="0">
                <a:latin typeface="Book Antiqua" panose="02040602050305030304" pitchFamily="18" charset="0"/>
              </a:rPr>
              <a:t>aggregation.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1" dirty="0" smtClean="0">
                <a:latin typeface="Book Antiqua" panose="02040602050305030304" pitchFamily="18" charset="0"/>
              </a:rPr>
              <a:t>Aggregation </a:t>
            </a:r>
            <a:r>
              <a:rPr lang="en-US" sz="1800" b="1" dirty="0">
                <a:latin typeface="Book Antiqua" panose="02040602050305030304" pitchFamily="18" charset="0"/>
              </a:rPr>
              <a:t>is </a:t>
            </a:r>
            <a:r>
              <a:rPr lang="en-US" sz="1800" b="1" dirty="0" smtClean="0">
                <a:latin typeface="Book Antiqua" panose="02040602050305030304" pitchFamily="18" charset="0"/>
              </a:rPr>
              <a:t>represented </a:t>
            </a:r>
            <a:r>
              <a:rPr lang="en-US" sz="1800" b="1" dirty="0">
                <a:latin typeface="Book Antiqua" panose="02040602050305030304" pitchFamily="18" charset="0"/>
              </a:rPr>
              <a:t>by a line with unfilled-diamond head towards the container </a:t>
            </a:r>
            <a:endParaRPr lang="en-US" sz="1800" b="1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GB" sz="2800" b="1" dirty="0" smtClean="0">
              <a:latin typeface="Book Antiqua" pitchFamily="18" charset="0"/>
            </a:endParaRPr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8763000" y="6324600"/>
            <a:ext cx="304800" cy="381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cap="flat" algn="ctr">
            <a:solidFill>
              <a:schemeClr val="accent1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wrap="none"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CB472A-9782-4BD6-B5CE-30A9F455886B}" type="slidenum"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3789759"/>
            <a:ext cx="51149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48316</TotalTime>
  <Words>1013</Words>
  <Application>Microsoft Office PowerPoint</Application>
  <PresentationFormat>On-screen Show (4:3)</PresentationFormat>
  <Paragraphs>224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Berlin Sans FB Demi</vt:lpstr>
      <vt:lpstr>Book Antiqua</vt:lpstr>
      <vt:lpstr>Calibri</vt:lpstr>
      <vt:lpstr>Courier New</vt:lpstr>
      <vt:lpstr>Wingdings</vt:lpstr>
      <vt:lpstr>Office Theme</vt:lpstr>
      <vt:lpstr>PowerPoint Presentation</vt:lpstr>
      <vt:lpstr>Today’s Lecture</vt:lpstr>
      <vt:lpstr>Association</vt:lpstr>
      <vt:lpstr>Class Association</vt:lpstr>
      <vt:lpstr>Object Association</vt:lpstr>
      <vt:lpstr>Object Association</vt:lpstr>
      <vt:lpstr>Object Association</vt:lpstr>
      <vt:lpstr>Object Association</vt:lpstr>
      <vt:lpstr>Object Association</vt:lpstr>
      <vt:lpstr>Object Association</vt:lpstr>
      <vt:lpstr>Object Association</vt:lpstr>
      <vt:lpstr>Composition</vt:lpstr>
      <vt:lpstr>Composition</vt:lpstr>
      <vt:lpstr>Composition</vt:lpstr>
      <vt:lpstr>Composition</vt:lpstr>
      <vt:lpstr>Composition</vt:lpstr>
      <vt:lpstr>Composition</vt:lpstr>
      <vt:lpstr>Composition</vt:lpstr>
      <vt:lpstr>PowerPoint Presentation</vt:lpstr>
      <vt:lpstr>Composition</vt:lpstr>
      <vt:lpstr>Composition</vt:lpstr>
      <vt:lpstr>Composition</vt:lpstr>
      <vt:lpstr>Composition</vt:lpstr>
      <vt:lpstr>Coupling</vt:lpstr>
      <vt:lpstr>Coupling</vt:lpstr>
      <vt:lpstr>Coupling</vt:lpstr>
      <vt:lpstr>Cohesion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safyan</dc:creator>
  <cp:lastModifiedBy>Windows User</cp:lastModifiedBy>
  <cp:revision>1249</cp:revision>
  <dcterms:created xsi:type="dcterms:W3CDTF">2012-10-11T04:06:49Z</dcterms:created>
  <dcterms:modified xsi:type="dcterms:W3CDTF">2017-10-23T08:31:32Z</dcterms:modified>
</cp:coreProperties>
</file>