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324" r:id="rId4"/>
    <p:sldId id="338" r:id="rId5"/>
    <p:sldId id="339" r:id="rId6"/>
    <p:sldId id="340" r:id="rId7"/>
    <p:sldId id="345" r:id="rId8"/>
    <p:sldId id="342" r:id="rId9"/>
    <p:sldId id="343" r:id="rId10"/>
    <p:sldId id="344" r:id="rId11"/>
    <p:sldId id="346" r:id="rId12"/>
    <p:sldId id="347" r:id="rId13"/>
    <p:sldId id="348" r:id="rId14"/>
    <p:sldId id="349" r:id="rId15"/>
    <p:sldId id="341" r:id="rId16"/>
    <p:sldId id="351" r:id="rId17"/>
    <p:sldId id="353" r:id="rId18"/>
    <p:sldId id="352" r:id="rId19"/>
    <p:sldId id="354" r:id="rId20"/>
    <p:sldId id="355" r:id="rId21"/>
    <p:sldId id="356" r:id="rId22"/>
    <p:sldId id="357" r:id="rId23"/>
    <p:sldId id="358" r:id="rId24"/>
    <p:sldId id="359" r:id="rId25"/>
    <p:sldId id="360" r:id="rId26"/>
    <p:sldId id="365" r:id="rId27"/>
    <p:sldId id="361" r:id="rId28"/>
    <p:sldId id="362" r:id="rId29"/>
    <p:sldId id="363" r:id="rId30"/>
    <p:sldId id="364" r:id="rId31"/>
    <p:sldId id="33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71" autoAdjust="0"/>
  </p:normalViewPr>
  <p:slideViewPr>
    <p:cSldViewPr>
      <p:cViewPr>
        <p:scale>
          <a:sx n="67" d="100"/>
          <a:sy n="67" d="100"/>
        </p:scale>
        <p:origin x="-14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12B715-E8DF-4E1F-9589-2BA5CA000753}" type="datetimeFigureOut">
              <a:rPr lang="en-US" smtClean="0"/>
              <a:pPr/>
              <a:t>9/4/2015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F3878B-3CF5-41F8-9A0B-FFB6B8B6F020}" type="slidenum">
              <a:rPr lang="en-US" smtClean="0"/>
              <a:pPr/>
              <a:t>‹#›</a:t>
            </a:fld>
            <a:endParaRPr lang="en-US"/>
          </a:p>
        </p:txBody>
      </p:sp>
    </p:spTree>
    <p:extLst>
      <p:ext uri="{BB962C8B-B14F-4D97-AF65-F5344CB8AC3E}">
        <p14:creationId xmlns:p14="http://schemas.microsoft.com/office/powerpoint/2010/main" val="339791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2077121-610C-4BAE-8D7A-7A51977D5F6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2938E1-7EF7-44D5-9FC9-6E299C02988E}"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8F7159-6E43-4BEF-9594-6CCAA8016860}"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6950B-85AE-4BBB-9099-99E13D458D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8F7159-6E43-4BEF-9594-6CCAA8016860}"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6950B-85AE-4BBB-9099-99E13D458D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8F7159-6E43-4BEF-9594-6CCAA8016860}"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6950B-85AE-4BBB-9099-99E13D458D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8F7159-6E43-4BEF-9594-6CCAA8016860}"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6950B-85AE-4BBB-9099-99E13D458D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F7159-6E43-4BEF-9594-6CCAA8016860}"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6950B-85AE-4BBB-9099-99E13D458D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8F7159-6E43-4BEF-9594-6CCAA8016860}" type="datetimeFigureOut">
              <a:rPr lang="en-US" smtClean="0"/>
              <a:pPr/>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6950B-85AE-4BBB-9099-99E13D458D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8F7159-6E43-4BEF-9594-6CCAA8016860}" type="datetimeFigureOut">
              <a:rPr lang="en-US" smtClean="0"/>
              <a:pPr/>
              <a:t>9/4/2015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6950B-85AE-4BBB-9099-99E13D458D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8F7159-6E43-4BEF-9594-6CCAA8016860}" type="datetimeFigureOut">
              <a:rPr lang="en-US" smtClean="0"/>
              <a:pPr/>
              <a:t>9/4/2015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6950B-85AE-4BBB-9099-99E13D458D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F7159-6E43-4BEF-9594-6CCAA8016860}" type="datetimeFigureOut">
              <a:rPr lang="en-US" smtClean="0"/>
              <a:pPr/>
              <a:t>9/4/2015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6950B-85AE-4BBB-9099-99E13D458D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F7159-6E43-4BEF-9594-6CCAA8016860}" type="datetimeFigureOut">
              <a:rPr lang="en-US" smtClean="0"/>
              <a:pPr/>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6950B-85AE-4BBB-9099-99E13D458D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F7159-6E43-4BEF-9594-6CCAA8016860}" type="datetimeFigureOut">
              <a:rPr lang="en-US" smtClean="0"/>
              <a:pPr/>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6950B-85AE-4BBB-9099-99E13D458D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F7159-6E43-4BEF-9594-6CCAA8016860}" type="datetimeFigureOut">
              <a:rPr lang="en-US" smtClean="0"/>
              <a:pPr/>
              <a:t>9/4/2015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6950B-85AE-4BBB-9099-99E13D458D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4"/>
          <p:cNvSpPr txBox="1">
            <a:spLocks noChangeArrowheads="1"/>
          </p:cNvSpPr>
          <p:nvPr/>
        </p:nvSpPr>
        <p:spPr bwMode="auto">
          <a:xfrm>
            <a:off x="2286000" y="5515600"/>
            <a:ext cx="4953000" cy="40011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pPr defTabSz="912813">
              <a:spcBef>
                <a:spcPct val="50000"/>
              </a:spcBef>
            </a:pPr>
            <a:r>
              <a:rPr lang="en-US" sz="2000" b="1" dirty="0" smtClean="0">
                <a:solidFill>
                  <a:srgbClr val="C00000"/>
                </a:solidFill>
                <a:latin typeface="Book Antiqua" pitchFamily="18" charset="0"/>
              </a:rPr>
              <a:t>Lecture-3</a:t>
            </a:r>
            <a:endParaRPr lang="en-US" sz="2000" b="1" dirty="0">
              <a:solidFill>
                <a:srgbClr val="C00000"/>
              </a:solidFill>
              <a:latin typeface="Book Antiqua" pitchFamily="18" charset="0"/>
            </a:endParaRPr>
          </a:p>
        </p:txBody>
      </p:sp>
      <p:sp>
        <p:nvSpPr>
          <p:cNvPr id="11" name="Text Box 4"/>
          <p:cNvSpPr txBox="1">
            <a:spLocks noChangeArrowheads="1"/>
          </p:cNvSpPr>
          <p:nvPr/>
        </p:nvSpPr>
        <p:spPr bwMode="auto">
          <a:xfrm>
            <a:off x="2270760" y="5033025"/>
            <a:ext cx="4953000" cy="40011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pPr defTabSz="912813">
              <a:spcBef>
                <a:spcPct val="50000"/>
              </a:spcBef>
            </a:pPr>
            <a:r>
              <a:rPr lang="en-US" sz="2000" b="1" dirty="0" smtClean="0">
                <a:solidFill>
                  <a:srgbClr val="C00000"/>
                </a:solidFill>
                <a:latin typeface="Book Antiqua" pitchFamily="18" charset="0"/>
              </a:rPr>
              <a:t>Instructor  Name:</a:t>
            </a:r>
          </a:p>
        </p:txBody>
      </p:sp>
      <p:graphicFrame>
        <p:nvGraphicFramePr>
          <p:cNvPr id="7" name="Table 6"/>
          <p:cNvGraphicFramePr>
            <a:graphicFrameLocks noGrp="1"/>
          </p:cNvGraphicFramePr>
          <p:nvPr>
            <p:extLst>
              <p:ext uri="{D42A27DB-BD31-4B8C-83A1-F6EECF244321}">
                <p14:modId xmlns:p14="http://schemas.microsoft.com/office/powerpoint/2010/main" val="251625742"/>
              </p:ext>
            </p:extLst>
          </p:nvPr>
        </p:nvGraphicFramePr>
        <p:xfrm>
          <a:off x="0" y="2758440"/>
          <a:ext cx="9144000" cy="1600200"/>
        </p:xfrm>
        <a:graphic>
          <a:graphicData uri="http://schemas.openxmlformats.org/drawingml/2006/table">
            <a:tbl>
              <a:tblPr firstRow="1" bandRow="1">
                <a:tableStyleId>{5C22544A-7EE6-4342-B048-85BDC9FD1C3A}</a:tableStyleId>
              </a:tblPr>
              <a:tblGrid>
                <a:gridCol w="9144000"/>
              </a:tblGrid>
              <a:tr h="1600200">
                <a:tc>
                  <a:txBody>
                    <a:bodyPr/>
                    <a:lstStyle/>
                    <a:p>
                      <a:endParaRPr lang="en-US" sz="1800" dirty="0" smtClean="0">
                        <a:latin typeface="Berlin Sans FB Demi" pitchFamily="34" charset="0"/>
                      </a:endParaRPr>
                    </a:p>
                    <a:p>
                      <a:pPr algn="ctr"/>
                      <a:r>
                        <a:rPr lang="en-US" sz="3600" dirty="0" smtClean="0">
                          <a:latin typeface="Book Antiqua" pitchFamily="18" charset="0"/>
                        </a:rPr>
                        <a:t>Object Oriented Programming</a:t>
                      </a:r>
                      <a:endParaRPr lang="en-US" sz="3600" dirty="0">
                        <a:latin typeface="Book Antiqua" pitchFamily="18" charset="0"/>
                      </a:endParaRPr>
                    </a:p>
                  </a:txBody>
                  <a:tcPr>
                    <a:solidFill>
                      <a:schemeClr val="accent2">
                        <a:lumMod val="75000"/>
                      </a:schemeClr>
                    </a:solidFill>
                  </a:tcPr>
                </a:tc>
              </a:tr>
            </a:tbl>
          </a:graphicData>
        </a:graphic>
      </p:graphicFrame>
      <p:pic>
        <p:nvPicPr>
          <p:cNvPr id="286721" name="Picture 1" descr="C:\Users\safyan\Desktop\GCU Logo.tif"/>
          <p:cNvPicPr>
            <a:picLocks noChangeAspect="1" noChangeArrowheads="1"/>
          </p:cNvPicPr>
          <p:nvPr/>
        </p:nvPicPr>
        <p:blipFill>
          <a:blip r:embed="rId3" cstate="print"/>
          <a:srcRect/>
          <a:stretch>
            <a:fillRect/>
          </a:stretch>
        </p:blipFill>
        <p:spPr bwMode="auto">
          <a:xfrm>
            <a:off x="2804160" y="0"/>
            <a:ext cx="3758046" cy="2667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3367276"/>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Relationship in Inheritance</a:t>
            </a:r>
          </a:p>
          <a:p>
            <a:pPr marL="288000" indent="-288000">
              <a:lnSpc>
                <a:spcPct val="150000"/>
              </a:lnSpc>
              <a:spcBef>
                <a:spcPts val="1200"/>
              </a:spcBef>
              <a:spcAft>
                <a:spcPts val="600"/>
              </a:spcAft>
              <a:buFont typeface="Wingdings" pitchFamily="2" charset="2"/>
              <a:buChar char="Ø"/>
            </a:pPr>
            <a:r>
              <a:rPr lang="en-US" sz="1800" b="1" dirty="0" smtClean="0">
                <a:latin typeface="Book Antiqua" pitchFamily="18" charset="0"/>
                <a:cs typeface="Arial" pitchFamily="34" charset="0"/>
              </a:rPr>
              <a:t>There may be two kinds of relationship in Inheritance</a:t>
            </a:r>
          </a:p>
          <a:p>
            <a:pPr marL="800100" lvl="1" indent="-400050">
              <a:lnSpc>
                <a:spcPct val="150000"/>
              </a:lnSpc>
              <a:spcBef>
                <a:spcPts val="1200"/>
              </a:spcBef>
              <a:spcAft>
                <a:spcPts val="600"/>
              </a:spcAft>
              <a:buFont typeface="+mj-lt"/>
              <a:buAutoNum type="romanUcPeriod"/>
            </a:pPr>
            <a:r>
              <a:rPr lang="en-US" sz="1800" b="1" dirty="0" smtClean="0">
                <a:latin typeface="Book Antiqua" pitchFamily="18" charset="0"/>
                <a:cs typeface="Arial" pitchFamily="34" charset="0"/>
              </a:rPr>
              <a:t> “IS A KIND OF” relationship</a:t>
            </a:r>
          </a:p>
          <a:p>
            <a:pPr marL="800100" lvl="1" indent="-400050">
              <a:lnSpc>
                <a:spcPct val="150000"/>
              </a:lnSpc>
              <a:spcBef>
                <a:spcPts val="1200"/>
              </a:spcBef>
              <a:spcAft>
                <a:spcPts val="600"/>
              </a:spcAft>
              <a:buFont typeface="+mj-lt"/>
              <a:buAutoNum type="romanUcPeriod"/>
            </a:pPr>
            <a:r>
              <a:rPr lang="en-US" sz="1800" b="1" dirty="0" smtClean="0">
                <a:latin typeface="Book Antiqua" pitchFamily="18" charset="0"/>
                <a:cs typeface="Arial" pitchFamily="34" charset="0"/>
              </a:rPr>
              <a:t>“IS A” relationship</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10</a:t>
            </a:fld>
            <a:endParaRPr lang="en-US" sz="1400" dirty="0">
              <a:solidFill>
                <a:srgbClr val="FFFFFF"/>
              </a:solidFill>
              <a:latin typeface="+mj-lt"/>
              <a:ea typeface="+mj-ea"/>
              <a:cs typeface="+mj-cs"/>
            </a:endParaRPr>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Relationship</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3367276"/>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“IS A KIND OF ” Relationship</a:t>
            </a:r>
          </a:p>
          <a:p>
            <a:pPr marL="288000" indent="-288000">
              <a:spcBef>
                <a:spcPts val="1200"/>
              </a:spcBef>
              <a:spcAft>
                <a:spcPts val="600"/>
              </a:spcAft>
              <a:buFont typeface="Wingdings" pitchFamily="2" charset="2"/>
              <a:buChar char="Ø"/>
            </a:pPr>
            <a:r>
              <a:rPr lang="en-US" sz="1800" b="1" dirty="0" smtClean="0">
                <a:latin typeface="Book Antiqua" pitchFamily="18" charset="0"/>
                <a:cs typeface="Arial" pitchFamily="34" charset="0"/>
              </a:rPr>
              <a:t>Just consider a drawing. If you have to draw a point you need x and y values to draw a point</a:t>
            </a:r>
          </a:p>
          <a:p>
            <a:pPr marL="288000" indent="-288000">
              <a:spcBef>
                <a:spcPts val="1200"/>
              </a:spcBef>
              <a:spcAft>
                <a:spcPts val="600"/>
              </a:spcAft>
              <a:buFont typeface="Wingdings" pitchFamily="2" charset="2"/>
              <a:buChar char="Ø"/>
            </a:pPr>
            <a:r>
              <a:rPr lang="en-US" sz="1800" b="1" dirty="0" smtClean="0">
                <a:latin typeface="Book Antiqua" pitchFamily="18" charset="0"/>
                <a:cs typeface="Arial" pitchFamily="34" charset="0"/>
              </a:rPr>
              <a:t>Now if you have to draw a circle you need x and y values plus radius to draw a circle</a:t>
            </a:r>
          </a:p>
          <a:p>
            <a:pPr marL="288000" indent="-288000">
              <a:spcBef>
                <a:spcPts val="1200"/>
              </a:spcBef>
              <a:spcAft>
                <a:spcPts val="600"/>
              </a:spcAft>
              <a:buFont typeface="Wingdings" pitchFamily="2" charset="2"/>
              <a:buChar char="Ø"/>
            </a:pPr>
            <a:r>
              <a:rPr lang="en-GB" sz="1800" b="1" dirty="0" smtClean="0">
                <a:latin typeface="Book Antiqua" pitchFamily="18" charset="0"/>
              </a:rPr>
              <a:t>In Both cases we have two data elements </a:t>
            </a:r>
            <a:r>
              <a:rPr lang="en-GB" sz="1800" b="1" i="1" dirty="0" smtClean="0">
                <a:latin typeface="Book Antiqua" pitchFamily="18" charset="0"/>
              </a:rPr>
              <a:t>x</a:t>
            </a:r>
            <a:r>
              <a:rPr lang="en-GB" sz="1800" b="1" dirty="0" smtClean="0">
                <a:latin typeface="Book Antiqua" pitchFamily="18" charset="0"/>
              </a:rPr>
              <a:t> and </a:t>
            </a:r>
            <a:r>
              <a:rPr lang="en-GB" sz="1800" b="1" i="1" dirty="0" smtClean="0">
                <a:latin typeface="Book Antiqua" pitchFamily="18" charset="0"/>
              </a:rPr>
              <a:t>y</a:t>
            </a:r>
            <a:r>
              <a:rPr lang="en-GB" sz="1800" b="1" dirty="0" smtClean="0">
                <a:latin typeface="Book Antiqua" pitchFamily="18" charset="0"/>
              </a:rPr>
              <a:t>. While drawing a </a:t>
            </a:r>
            <a:r>
              <a:rPr lang="en-GB" sz="1800" b="1" i="1" dirty="0" smtClean="0">
                <a:latin typeface="Book Antiqua" pitchFamily="18" charset="0"/>
              </a:rPr>
              <a:t>Point</a:t>
            </a:r>
            <a:r>
              <a:rPr lang="en-GB" sz="1800" b="1" dirty="0" smtClean="0">
                <a:latin typeface="Book Antiqua" pitchFamily="18" charset="0"/>
              </a:rPr>
              <a:t> these elements describe the position of the point, in the case of  </a:t>
            </a:r>
            <a:r>
              <a:rPr lang="en-GB" sz="1800" b="1" i="1" dirty="0" smtClean="0">
                <a:latin typeface="Book Antiqua" pitchFamily="18" charset="0"/>
              </a:rPr>
              <a:t>Circle</a:t>
            </a:r>
            <a:r>
              <a:rPr lang="en-GB" sz="1800" b="1" dirty="0" smtClean="0">
                <a:latin typeface="Book Antiqua" pitchFamily="18" charset="0"/>
              </a:rPr>
              <a:t> they describe the circle's </a:t>
            </a:r>
            <a:r>
              <a:rPr lang="en-GB" sz="1800" b="1" dirty="0" err="1" smtClean="0">
                <a:latin typeface="Book Antiqua" pitchFamily="18" charset="0"/>
              </a:rPr>
              <a:t>center</a:t>
            </a:r>
            <a:r>
              <a:rPr lang="en-GB" sz="1800" b="1" dirty="0" smtClean="0">
                <a:latin typeface="Book Antiqua" pitchFamily="18" charset="0"/>
              </a:rPr>
              <a:t>. Thus, </a:t>
            </a:r>
            <a:r>
              <a:rPr lang="en-GB" sz="1800" b="1" i="1" dirty="0" smtClean="0">
                <a:latin typeface="Book Antiqua" pitchFamily="18" charset="0"/>
              </a:rPr>
              <a:t>x</a:t>
            </a:r>
            <a:r>
              <a:rPr lang="en-GB" sz="1800" b="1" dirty="0" smtClean="0">
                <a:latin typeface="Book Antiqua" pitchFamily="18" charset="0"/>
              </a:rPr>
              <a:t> and </a:t>
            </a:r>
            <a:r>
              <a:rPr lang="en-GB" sz="1800" b="1" i="1" dirty="0" smtClean="0">
                <a:latin typeface="Book Antiqua" pitchFamily="18" charset="0"/>
              </a:rPr>
              <a:t>y</a:t>
            </a:r>
            <a:r>
              <a:rPr lang="en-GB" sz="1800" b="1" dirty="0" smtClean="0">
                <a:latin typeface="Book Antiqua" pitchFamily="18" charset="0"/>
              </a:rPr>
              <a:t> have the same meaning in both cases: </a:t>
            </a:r>
          </a:p>
          <a:p>
            <a:pPr marL="288000" indent="-288000">
              <a:spcBef>
                <a:spcPts val="1200"/>
              </a:spcBef>
              <a:spcAft>
                <a:spcPts val="600"/>
              </a:spcAft>
              <a:buFont typeface="Wingdings" pitchFamily="2" charset="2"/>
              <a:buChar char="Ø"/>
            </a:pPr>
            <a:r>
              <a:rPr lang="en-GB" sz="1800" b="1" dirty="0" smtClean="0">
                <a:latin typeface="Book Antiqua" pitchFamily="18" charset="0"/>
              </a:rPr>
              <a:t>Knowing the properties of  </a:t>
            </a:r>
            <a:r>
              <a:rPr lang="en-GB" sz="1800" b="1" i="1" dirty="0" smtClean="0">
                <a:latin typeface="Book Antiqua" pitchFamily="18" charset="0"/>
              </a:rPr>
              <a:t>Point</a:t>
            </a:r>
            <a:r>
              <a:rPr lang="en-GB" sz="1800" b="1" dirty="0" smtClean="0">
                <a:latin typeface="Book Antiqua" pitchFamily="18" charset="0"/>
              </a:rPr>
              <a:t> we can describe a circle as a point plus a radius and methods to access it. Thus, a circle is ``a-kind-of'' point</a:t>
            </a:r>
            <a:endParaRPr lang="en-US" sz="1800" b="1" dirty="0" smtClean="0">
              <a:latin typeface="Book Antiqua" pitchFamily="18" charset="0"/>
              <a:cs typeface="Arial" pitchFamily="34" charset="0"/>
            </a:endParaRP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11</a:t>
            </a:fld>
            <a:endParaRPr lang="en-US" sz="1400" dirty="0">
              <a:solidFill>
                <a:srgbClr val="FFFFFF"/>
              </a:solidFill>
              <a:latin typeface="+mj-lt"/>
              <a:ea typeface="+mj-ea"/>
              <a:cs typeface="+mj-cs"/>
            </a:endParaRPr>
          </a:p>
        </p:txBody>
      </p:sp>
      <p:pic>
        <p:nvPicPr>
          <p:cNvPr id="3074" name="Picture 2"/>
          <p:cNvPicPr>
            <a:picLocks noChangeAspect="1" noChangeArrowheads="1"/>
          </p:cNvPicPr>
          <p:nvPr/>
        </p:nvPicPr>
        <p:blipFill>
          <a:blip r:embed="rId3" cstate="print"/>
          <a:srcRect/>
          <a:stretch>
            <a:fillRect/>
          </a:stretch>
        </p:blipFill>
        <p:spPr bwMode="auto">
          <a:xfrm>
            <a:off x="2096887" y="5684862"/>
            <a:ext cx="4347321" cy="840482"/>
          </a:xfrm>
          <a:prstGeom prst="rect">
            <a:avLst/>
          </a:prstGeom>
          <a:noFill/>
          <a:ln w="9525">
            <a:noFill/>
            <a:miter lim="800000"/>
            <a:headEnd/>
            <a:tailEnd/>
          </a:ln>
        </p:spPr>
      </p:pic>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Relationship</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3367276"/>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“IS A” Relationship</a:t>
            </a:r>
          </a:p>
          <a:p>
            <a:pPr marL="288000" indent="-288000">
              <a:spcBef>
                <a:spcPts val="1200"/>
              </a:spcBef>
              <a:spcAft>
                <a:spcPts val="600"/>
              </a:spcAft>
              <a:buFont typeface="Wingdings" pitchFamily="2" charset="2"/>
              <a:buChar char="Ø"/>
            </a:pPr>
            <a:r>
              <a:rPr lang="en-GB" sz="1800" b="1" dirty="0" smtClean="0">
                <a:latin typeface="Book Antiqua" pitchFamily="18" charset="0"/>
              </a:rPr>
              <a:t>The previous relationship is used at the class level to describe relationships between two similar classes.</a:t>
            </a:r>
          </a:p>
          <a:p>
            <a:pPr marL="288000" indent="-288000">
              <a:spcBef>
                <a:spcPts val="1200"/>
              </a:spcBef>
              <a:spcAft>
                <a:spcPts val="600"/>
              </a:spcAft>
              <a:buFont typeface="Wingdings" pitchFamily="2" charset="2"/>
              <a:buChar char="Ø"/>
            </a:pPr>
            <a:r>
              <a:rPr lang="en-GB" sz="1800" b="1" dirty="0" smtClean="0">
                <a:latin typeface="Book Antiqua" pitchFamily="18" charset="0"/>
              </a:rPr>
              <a:t> If we create objects of two such classes we refer to their relationship as an ``is-a” relationship.</a:t>
            </a:r>
          </a:p>
          <a:p>
            <a:pPr marL="288000" indent="-288000">
              <a:spcBef>
                <a:spcPts val="1200"/>
              </a:spcBef>
              <a:spcAft>
                <a:spcPts val="600"/>
              </a:spcAft>
              <a:buFont typeface="Wingdings" pitchFamily="2" charset="2"/>
              <a:buChar char="Ø"/>
            </a:pPr>
            <a:r>
              <a:rPr lang="en-GB" sz="1800" b="1" dirty="0" smtClean="0">
                <a:latin typeface="Book Antiqua" pitchFamily="18" charset="0"/>
              </a:rPr>
              <a:t>Since the class </a:t>
            </a:r>
            <a:r>
              <a:rPr lang="en-GB" sz="1800" b="1" i="1" dirty="0" smtClean="0">
                <a:latin typeface="Book Antiqua" pitchFamily="18" charset="0"/>
              </a:rPr>
              <a:t>Circle</a:t>
            </a:r>
            <a:r>
              <a:rPr lang="en-GB" sz="1800" b="1" dirty="0" smtClean="0">
                <a:latin typeface="Book Antiqua" pitchFamily="18" charset="0"/>
              </a:rPr>
              <a:t> is a kind of class </a:t>
            </a:r>
            <a:r>
              <a:rPr lang="en-GB" sz="1800" b="1" i="1" dirty="0" smtClean="0">
                <a:latin typeface="Book Antiqua" pitchFamily="18" charset="0"/>
              </a:rPr>
              <a:t>Point</a:t>
            </a:r>
            <a:r>
              <a:rPr lang="en-GB" sz="1800" b="1" dirty="0" smtClean="0">
                <a:latin typeface="Book Antiqua" pitchFamily="18" charset="0"/>
              </a:rPr>
              <a:t>, an instance of </a:t>
            </a:r>
            <a:r>
              <a:rPr lang="en-GB" sz="1800" b="1" i="1" dirty="0" smtClean="0">
                <a:latin typeface="Book Antiqua" pitchFamily="18" charset="0"/>
              </a:rPr>
              <a:t>Circle</a:t>
            </a:r>
            <a:r>
              <a:rPr lang="en-GB" sz="1800" b="1" dirty="0" smtClean="0">
                <a:latin typeface="Book Antiqua" pitchFamily="18" charset="0"/>
              </a:rPr>
              <a:t>, say </a:t>
            </a:r>
            <a:r>
              <a:rPr lang="en-GB" sz="1800" b="1" i="1" dirty="0" err="1" smtClean="0">
                <a:latin typeface="Book Antiqua" pitchFamily="18" charset="0"/>
              </a:rPr>
              <a:t>acircle</a:t>
            </a:r>
            <a:r>
              <a:rPr lang="en-GB" sz="1800" b="1" dirty="0" smtClean="0">
                <a:latin typeface="Book Antiqua" pitchFamily="18" charset="0"/>
              </a:rPr>
              <a:t>, is a </a:t>
            </a:r>
            <a:r>
              <a:rPr lang="en-GB" sz="1800" b="1" i="1" dirty="0" smtClean="0">
                <a:latin typeface="Book Antiqua" pitchFamily="18" charset="0"/>
              </a:rPr>
              <a:t>point</a:t>
            </a:r>
            <a:r>
              <a:rPr lang="en-GB" sz="1800" b="1" dirty="0" smtClean="0">
                <a:latin typeface="Book Antiqua" pitchFamily="18" charset="0"/>
              </a:rPr>
              <a:t>. Consequently, each circle behaves like a point. </a:t>
            </a:r>
          </a:p>
          <a:p>
            <a:pPr marL="288000" indent="-288000">
              <a:spcBef>
                <a:spcPts val="1200"/>
              </a:spcBef>
              <a:spcAft>
                <a:spcPts val="600"/>
              </a:spcAft>
              <a:buFont typeface="Wingdings" pitchFamily="2" charset="2"/>
              <a:buChar char="Ø"/>
            </a:pPr>
            <a:r>
              <a:rPr lang="en-GB" sz="1800" b="1" dirty="0" smtClean="0">
                <a:latin typeface="Book Antiqua" pitchFamily="18" charset="0"/>
              </a:rPr>
              <a:t>For example, you can move points in </a:t>
            </a:r>
            <a:r>
              <a:rPr lang="en-GB" sz="1800" b="1" i="1" dirty="0" smtClean="0">
                <a:latin typeface="Book Antiqua" pitchFamily="18" charset="0"/>
              </a:rPr>
              <a:t>x</a:t>
            </a:r>
            <a:r>
              <a:rPr lang="en-GB" sz="1800" b="1" dirty="0" smtClean="0">
                <a:latin typeface="Book Antiqua" pitchFamily="18" charset="0"/>
              </a:rPr>
              <a:t> direction by altering the value of </a:t>
            </a:r>
            <a:r>
              <a:rPr lang="en-GB" sz="1800" b="1" i="1" dirty="0" smtClean="0">
                <a:latin typeface="Book Antiqua" pitchFamily="18" charset="0"/>
              </a:rPr>
              <a:t>x</a:t>
            </a:r>
            <a:r>
              <a:rPr lang="en-GB" sz="1800" b="1" dirty="0" smtClean="0">
                <a:latin typeface="Book Antiqua" pitchFamily="18" charset="0"/>
              </a:rPr>
              <a:t>. Similarly, you move circles in this direction by altering their </a:t>
            </a:r>
            <a:r>
              <a:rPr lang="en-GB" sz="1800" b="1" i="1" dirty="0" smtClean="0">
                <a:latin typeface="Book Antiqua" pitchFamily="18" charset="0"/>
              </a:rPr>
              <a:t>x</a:t>
            </a:r>
            <a:r>
              <a:rPr lang="en-GB" sz="1800" b="1" dirty="0" smtClean="0">
                <a:latin typeface="Book Antiqua" pitchFamily="18" charset="0"/>
              </a:rPr>
              <a:t> value.</a:t>
            </a:r>
            <a:endParaRPr lang="en-US" sz="1800" b="1" dirty="0" smtClean="0">
              <a:latin typeface="Book Antiqua" pitchFamily="18" charset="0"/>
              <a:cs typeface="Arial" pitchFamily="34" charset="0"/>
            </a:endParaRP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12</a:t>
            </a:fld>
            <a:endParaRPr lang="en-US" sz="1400" dirty="0">
              <a:solidFill>
                <a:srgbClr val="FFFFFF"/>
              </a:solidFill>
              <a:latin typeface="+mj-lt"/>
              <a:ea typeface="+mj-ea"/>
              <a:cs typeface="+mj-cs"/>
            </a:endParaRPr>
          </a:p>
        </p:txBody>
      </p:sp>
      <p:pic>
        <p:nvPicPr>
          <p:cNvPr id="4099" name="Picture 3"/>
          <p:cNvPicPr>
            <a:picLocks noChangeAspect="1" noChangeArrowheads="1"/>
          </p:cNvPicPr>
          <p:nvPr/>
        </p:nvPicPr>
        <p:blipFill>
          <a:blip r:embed="rId3" cstate="print"/>
          <a:srcRect/>
          <a:stretch>
            <a:fillRect/>
          </a:stretch>
        </p:blipFill>
        <p:spPr bwMode="auto">
          <a:xfrm>
            <a:off x="1763688" y="5292055"/>
            <a:ext cx="5237010" cy="1233289"/>
          </a:xfrm>
          <a:prstGeom prst="rect">
            <a:avLst/>
          </a:prstGeom>
          <a:noFill/>
          <a:ln w="9525">
            <a:noFill/>
            <a:miter lim="800000"/>
            <a:headEnd/>
            <a:tailEnd/>
          </a:ln>
        </p:spPr>
      </p:pic>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“IS A” Relationship</a:t>
            </a:r>
            <a:endParaRPr lang="en-US" sz="3200" b="1" dirty="0">
              <a:latin typeface="Book Antiqua" pitchFamily="18" charset="0"/>
              <a:cs typeface="Arial" pitchFamily="34" charset="0"/>
            </a:endParaRP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13</a:t>
            </a:fld>
            <a:endParaRPr lang="en-US" sz="1400" dirty="0">
              <a:solidFill>
                <a:srgbClr val="FFFFFF"/>
              </a:solidFill>
              <a:latin typeface="+mj-lt"/>
              <a:ea typeface="+mj-ea"/>
              <a:cs typeface="+mj-cs"/>
            </a:endParaRPr>
          </a:p>
        </p:txBody>
      </p:sp>
      <p:sp>
        <p:nvSpPr>
          <p:cNvPr id="6" name="Rectangle 4"/>
          <p:cNvSpPr>
            <a:spLocks noChangeArrowheads="1"/>
          </p:cNvSpPr>
          <p:nvPr/>
        </p:nvSpPr>
        <p:spPr bwMode="auto">
          <a:xfrm>
            <a:off x="3583360" y="1415752"/>
            <a:ext cx="1828800" cy="381000"/>
          </a:xfrm>
          <a:prstGeom prst="rect">
            <a:avLst/>
          </a:prstGeom>
          <a:noFill/>
          <a:ln w="25400">
            <a:solidFill>
              <a:schemeClr val="tx1"/>
            </a:solidFill>
            <a:miter lim="800000"/>
            <a:headEnd/>
            <a:tailEnd/>
          </a:ln>
          <a:effectLst/>
        </p:spPr>
        <p:txBody>
          <a:bodyPr wrap="none" anchor="ctr"/>
          <a:lstStyle/>
          <a:p>
            <a:pPr algn="ctr"/>
            <a:r>
              <a:rPr lang="en-US" sz="2800" i="1">
                <a:latin typeface="Book Antiqua" pitchFamily="18" charset="0"/>
              </a:rPr>
              <a:t>Person</a:t>
            </a:r>
          </a:p>
        </p:txBody>
      </p:sp>
      <p:sp>
        <p:nvSpPr>
          <p:cNvPr id="7" name="Rectangle 5"/>
          <p:cNvSpPr>
            <a:spLocks noChangeArrowheads="1"/>
          </p:cNvSpPr>
          <p:nvPr/>
        </p:nvSpPr>
        <p:spPr bwMode="auto">
          <a:xfrm>
            <a:off x="3583360" y="1796752"/>
            <a:ext cx="1828800" cy="10668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name</a:t>
            </a:r>
          </a:p>
          <a:p>
            <a:r>
              <a:rPr lang="en-US" sz="2400">
                <a:latin typeface="Book Antiqua" pitchFamily="18" charset="0"/>
              </a:rPr>
              <a:t>age</a:t>
            </a:r>
          </a:p>
          <a:p>
            <a:r>
              <a:rPr lang="en-US" sz="2400">
                <a:latin typeface="Book Antiqua" pitchFamily="18" charset="0"/>
              </a:rPr>
              <a:t>gender</a:t>
            </a:r>
          </a:p>
        </p:txBody>
      </p:sp>
      <p:sp>
        <p:nvSpPr>
          <p:cNvPr id="8" name="Rectangle 6"/>
          <p:cNvSpPr>
            <a:spLocks noChangeArrowheads="1"/>
          </p:cNvSpPr>
          <p:nvPr/>
        </p:nvSpPr>
        <p:spPr bwMode="auto">
          <a:xfrm>
            <a:off x="3583360" y="2863552"/>
            <a:ext cx="1828800" cy="6858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eat</a:t>
            </a:r>
          </a:p>
          <a:p>
            <a:r>
              <a:rPr lang="en-US" sz="2400">
                <a:latin typeface="Book Antiqua" pitchFamily="18" charset="0"/>
              </a:rPr>
              <a:t>walk</a:t>
            </a:r>
          </a:p>
        </p:txBody>
      </p:sp>
      <p:sp>
        <p:nvSpPr>
          <p:cNvPr id="9" name="Rectangle 7"/>
          <p:cNvSpPr>
            <a:spLocks noChangeArrowheads="1"/>
          </p:cNvSpPr>
          <p:nvPr/>
        </p:nvSpPr>
        <p:spPr bwMode="auto">
          <a:xfrm>
            <a:off x="3354760" y="4692352"/>
            <a:ext cx="2286000" cy="381000"/>
          </a:xfrm>
          <a:prstGeom prst="rect">
            <a:avLst/>
          </a:prstGeom>
          <a:noFill/>
          <a:ln w="25400">
            <a:solidFill>
              <a:schemeClr val="tx1"/>
            </a:solidFill>
            <a:miter lim="800000"/>
            <a:headEnd/>
            <a:tailEnd/>
          </a:ln>
          <a:effectLst/>
        </p:spPr>
        <p:txBody>
          <a:bodyPr wrap="none" anchor="ctr"/>
          <a:lstStyle/>
          <a:p>
            <a:pPr algn="ctr"/>
            <a:r>
              <a:rPr lang="en-US" sz="2800">
                <a:latin typeface="Book Antiqua" pitchFamily="18" charset="0"/>
              </a:rPr>
              <a:t>Teacher</a:t>
            </a:r>
          </a:p>
        </p:txBody>
      </p:sp>
      <p:sp>
        <p:nvSpPr>
          <p:cNvPr id="10" name="Rectangle 8"/>
          <p:cNvSpPr>
            <a:spLocks noChangeArrowheads="1"/>
          </p:cNvSpPr>
          <p:nvPr/>
        </p:nvSpPr>
        <p:spPr bwMode="auto">
          <a:xfrm>
            <a:off x="3354760" y="5073352"/>
            <a:ext cx="2286000" cy="7620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designation</a:t>
            </a:r>
          </a:p>
          <a:p>
            <a:r>
              <a:rPr lang="en-US" sz="2400">
                <a:latin typeface="Book Antiqua" pitchFamily="18" charset="0"/>
              </a:rPr>
              <a:t>salary</a:t>
            </a:r>
          </a:p>
        </p:txBody>
      </p:sp>
      <p:sp>
        <p:nvSpPr>
          <p:cNvPr id="11" name="Rectangle 9"/>
          <p:cNvSpPr>
            <a:spLocks noChangeArrowheads="1"/>
          </p:cNvSpPr>
          <p:nvPr/>
        </p:nvSpPr>
        <p:spPr bwMode="auto">
          <a:xfrm>
            <a:off x="3354760" y="5835352"/>
            <a:ext cx="2286000" cy="7620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teach</a:t>
            </a:r>
          </a:p>
          <a:p>
            <a:r>
              <a:rPr lang="en-US" sz="2400">
                <a:latin typeface="Book Antiqua" pitchFamily="18" charset="0"/>
              </a:rPr>
              <a:t>takeExam</a:t>
            </a:r>
          </a:p>
        </p:txBody>
      </p:sp>
      <p:sp>
        <p:nvSpPr>
          <p:cNvPr id="12" name="Line 10"/>
          <p:cNvSpPr>
            <a:spLocks noChangeShapeType="1"/>
          </p:cNvSpPr>
          <p:nvPr/>
        </p:nvSpPr>
        <p:spPr bwMode="auto">
          <a:xfrm flipH="1" flipV="1">
            <a:off x="4497760" y="3549352"/>
            <a:ext cx="0" cy="1143000"/>
          </a:xfrm>
          <a:prstGeom prst="line">
            <a:avLst/>
          </a:prstGeom>
          <a:noFill/>
          <a:ln w="25400">
            <a:solidFill>
              <a:schemeClr val="tx1"/>
            </a:solidFill>
            <a:round/>
            <a:headEnd/>
            <a:tailEnd type="triangle" w="lg" len="lg"/>
          </a:ln>
          <a:effectLst/>
        </p:spPr>
        <p:txBody>
          <a:bodyPr/>
          <a:lstStyle/>
          <a:p>
            <a:endParaRPr lang="en-US">
              <a:latin typeface="Book Antiqua" pitchFamily="18" charset="0"/>
            </a:endParaRPr>
          </a:p>
        </p:txBody>
      </p:sp>
      <p:sp>
        <p:nvSpPr>
          <p:cNvPr id="13" name="Rectangle 11"/>
          <p:cNvSpPr>
            <a:spLocks noChangeArrowheads="1"/>
          </p:cNvSpPr>
          <p:nvPr/>
        </p:nvSpPr>
        <p:spPr bwMode="auto">
          <a:xfrm>
            <a:off x="611560" y="4692352"/>
            <a:ext cx="2286000" cy="381000"/>
          </a:xfrm>
          <a:prstGeom prst="rect">
            <a:avLst/>
          </a:prstGeom>
          <a:noFill/>
          <a:ln w="25400">
            <a:solidFill>
              <a:schemeClr val="tx1"/>
            </a:solidFill>
            <a:miter lim="800000"/>
            <a:headEnd/>
            <a:tailEnd/>
          </a:ln>
          <a:effectLst/>
        </p:spPr>
        <p:txBody>
          <a:bodyPr wrap="none" anchor="ctr"/>
          <a:lstStyle/>
          <a:p>
            <a:pPr algn="ctr"/>
            <a:r>
              <a:rPr lang="en-US" sz="2800">
                <a:latin typeface="Book Antiqua" pitchFamily="18" charset="0"/>
              </a:rPr>
              <a:t>Student</a:t>
            </a:r>
          </a:p>
        </p:txBody>
      </p:sp>
      <p:sp>
        <p:nvSpPr>
          <p:cNvPr id="14" name="Rectangle 12"/>
          <p:cNvSpPr>
            <a:spLocks noChangeArrowheads="1"/>
          </p:cNvSpPr>
          <p:nvPr/>
        </p:nvSpPr>
        <p:spPr bwMode="auto">
          <a:xfrm>
            <a:off x="611560" y="5073352"/>
            <a:ext cx="2286000" cy="7620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program</a:t>
            </a:r>
          </a:p>
          <a:p>
            <a:r>
              <a:rPr lang="en-US" sz="2400">
                <a:latin typeface="Book Antiqua" pitchFamily="18" charset="0"/>
              </a:rPr>
              <a:t>studyYear</a:t>
            </a:r>
          </a:p>
        </p:txBody>
      </p:sp>
      <p:sp>
        <p:nvSpPr>
          <p:cNvPr id="15" name="Rectangle 13"/>
          <p:cNvSpPr>
            <a:spLocks noChangeArrowheads="1"/>
          </p:cNvSpPr>
          <p:nvPr/>
        </p:nvSpPr>
        <p:spPr bwMode="auto">
          <a:xfrm>
            <a:off x="611560" y="5835352"/>
            <a:ext cx="2286000" cy="7620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study</a:t>
            </a:r>
          </a:p>
          <a:p>
            <a:r>
              <a:rPr lang="en-US" sz="2400">
                <a:latin typeface="Book Antiqua" pitchFamily="18" charset="0"/>
              </a:rPr>
              <a:t>heldExam</a:t>
            </a:r>
          </a:p>
        </p:txBody>
      </p:sp>
      <p:sp>
        <p:nvSpPr>
          <p:cNvPr id="16" name="Rectangle 14"/>
          <p:cNvSpPr>
            <a:spLocks noChangeArrowheads="1"/>
          </p:cNvSpPr>
          <p:nvPr/>
        </p:nvSpPr>
        <p:spPr bwMode="auto">
          <a:xfrm>
            <a:off x="6174160" y="4692352"/>
            <a:ext cx="2286000" cy="381000"/>
          </a:xfrm>
          <a:prstGeom prst="rect">
            <a:avLst/>
          </a:prstGeom>
          <a:noFill/>
          <a:ln w="25400">
            <a:solidFill>
              <a:schemeClr val="tx1"/>
            </a:solidFill>
            <a:miter lim="800000"/>
            <a:headEnd/>
            <a:tailEnd/>
          </a:ln>
          <a:effectLst/>
        </p:spPr>
        <p:txBody>
          <a:bodyPr wrap="none" anchor="ctr"/>
          <a:lstStyle/>
          <a:p>
            <a:pPr algn="ctr"/>
            <a:r>
              <a:rPr lang="en-US" sz="2800">
                <a:latin typeface="Book Antiqua" pitchFamily="18" charset="0"/>
              </a:rPr>
              <a:t>Doctor</a:t>
            </a:r>
          </a:p>
        </p:txBody>
      </p:sp>
      <p:sp>
        <p:nvSpPr>
          <p:cNvPr id="17" name="Rectangle 15"/>
          <p:cNvSpPr>
            <a:spLocks noChangeArrowheads="1"/>
          </p:cNvSpPr>
          <p:nvPr/>
        </p:nvSpPr>
        <p:spPr bwMode="auto">
          <a:xfrm>
            <a:off x="6174160" y="5073352"/>
            <a:ext cx="2286000" cy="7620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designation</a:t>
            </a:r>
          </a:p>
          <a:p>
            <a:r>
              <a:rPr lang="en-US" sz="2400">
                <a:latin typeface="Book Antiqua" pitchFamily="18" charset="0"/>
              </a:rPr>
              <a:t>salary</a:t>
            </a:r>
          </a:p>
        </p:txBody>
      </p:sp>
      <p:sp>
        <p:nvSpPr>
          <p:cNvPr id="18" name="Rectangle 16"/>
          <p:cNvSpPr>
            <a:spLocks noChangeArrowheads="1"/>
          </p:cNvSpPr>
          <p:nvPr/>
        </p:nvSpPr>
        <p:spPr bwMode="auto">
          <a:xfrm>
            <a:off x="6174160" y="5835352"/>
            <a:ext cx="2286000" cy="7620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checkUp</a:t>
            </a:r>
          </a:p>
          <a:p>
            <a:r>
              <a:rPr lang="en-US" sz="2400">
                <a:latin typeface="Book Antiqua" pitchFamily="18" charset="0"/>
              </a:rPr>
              <a:t>prescribe</a:t>
            </a:r>
          </a:p>
        </p:txBody>
      </p:sp>
      <p:sp>
        <p:nvSpPr>
          <p:cNvPr id="19" name="Line 17"/>
          <p:cNvSpPr>
            <a:spLocks noChangeShapeType="1"/>
          </p:cNvSpPr>
          <p:nvPr/>
        </p:nvSpPr>
        <p:spPr bwMode="auto">
          <a:xfrm flipV="1">
            <a:off x="2211760" y="3549352"/>
            <a:ext cx="1371600" cy="1143000"/>
          </a:xfrm>
          <a:prstGeom prst="line">
            <a:avLst/>
          </a:prstGeom>
          <a:noFill/>
          <a:ln w="25400">
            <a:solidFill>
              <a:schemeClr val="tx1"/>
            </a:solidFill>
            <a:round/>
            <a:headEnd/>
            <a:tailEnd type="triangle" w="lg" len="lg"/>
          </a:ln>
          <a:effectLst/>
        </p:spPr>
        <p:txBody>
          <a:bodyPr/>
          <a:lstStyle/>
          <a:p>
            <a:endParaRPr lang="en-US">
              <a:latin typeface="Book Antiqua" pitchFamily="18" charset="0"/>
            </a:endParaRPr>
          </a:p>
        </p:txBody>
      </p:sp>
      <p:sp>
        <p:nvSpPr>
          <p:cNvPr id="20" name="Line 18"/>
          <p:cNvSpPr>
            <a:spLocks noChangeShapeType="1"/>
          </p:cNvSpPr>
          <p:nvPr/>
        </p:nvSpPr>
        <p:spPr bwMode="auto">
          <a:xfrm flipH="1" flipV="1">
            <a:off x="5412160" y="3549352"/>
            <a:ext cx="1295400" cy="1143000"/>
          </a:xfrm>
          <a:prstGeom prst="line">
            <a:avLst/>
          </a:prstGeom>
          <a:noFill/>
          <a:ln w="25400">
            <a:solidFill>
              <a:schemeClr val="tx1"/>
            </a:solidFill>
            <a:round/>
            <a:headEnd/>
            <a:tailEnd type="triangle" w="lg" len="lg"/>
          </a:ln>
          <a:effectLst/>
        </p:spPr>
        <p:txBody>
          <a:bodyPr/>
          <a:lstStyle/>
          <a:p>
            <a:endParaRPr lang="en-US">
              <a:latin typeface="Book Antiqua" pitchFamily="18" charset="0"/>
            </a:endParaRPr>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“IS A” Relationship</a:t>
            </a:r>
            <a:endParaRPr lang="en-US" sz="3200" b="1" dirty="0">
              <a:latin typeface="Book Antiqua" pitchFamily="18" charset="0"/>
              <a:cs typeface="Arial" pitchFamily="34" charset="0"/>
            </a:endParaRP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14</a:t>
            </a:fld>
            <a:endParaRPr lang="en-US" sz="1400" dirty="0">
              <a:solidFill>
                <a:srgbClr val="FFFFFF"/>
              </a:solidFill>
              <a:latin typeface="+mj-lt"/>
              <a:ea typeface="+mj-ea"/>
              <a:cs typeface="+mj-cs"/>
            </a:endParaRPr>
          </a:p>
        </p:txBody>
      </p:sp>
      <p:sp>
        <p:nvSpPr>
          <p:cNvPr id="21" name="Rectangle 4"/>
          <p:cNvSpPr>
            <a:spLocks noChangeArrowheads="1"/>
          </p:cNvSpPr>
          <p:nvPr/>
        </p:nvSpPr>
        <p:spPr bwMode="auto">
          <a:xfrm>
            <a:off x="3600128" y="1371600"/>
            <a:ext cx="1524000" cy="381000"/>
          </a:xfrm>
          <a:prstGeom prst="rect">
            <a:avLst/>
          </a:prstGeom>
          <a:noFill/>
          <a:ln w="25400">
            <a:solidFill>
              <a:schemeClr val="tx1"/>
            </a:solidFill>
            <a:miter lim="800000"/>
            <a:headEnd/>
            <a:tailEnd/>
          </a:ln>
          <a:effectLst/>
        </p:spPr>
        <p:txBody>
          <a:bodyPr wrap="none" anchor="ctr"/>
          <a:lstStyle/>
          <a:p>
            <a:pPr algn="ctr"/>
            <a:r>
              <a:rPr lang="en-US" sz="2800" i="1">
                <a:latin typeface="Book Antiqua" pitchFamily="18" charset="0"/>
              </a:rPr>
              <a:t>Shape</a:t>
            </a:r>
          </a:p>
        </p:txBody>
      </p:sp>
      <p:sp>
        <p:nvSpPr>
          <p:cNvPr id="22" name="Rectangle 5"/>
          <p:cNvSpPr>
            <a:spLocks noChangeArrowheads="1"/>
          </p:cNvSpPr>
          <p:nvPr/>
        </p:nvSpPr>
        <p:spPr bwMode="auto">
          <a:xfrm>
            <a:off x="3600128" y="1752600"/>
            <a:ext cx="1524000" cy="7620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color</a:t>
            </a:r>
          </a:p>
          <a:p>
            <a:r>
              <a:rPr lang="en-US" sz="2400">
                <a:latin typeface="Book Antiqua" pitchFamily="18" charset="0"/>
              </a:rPr>
              <a:t>coord</a:t>
            </a:r>
          </a:p>
        </p:txBody>
      </p:sp>
      <p:sp>
        <p:nvSpPr>
          <p:cNvPr id="23" name="Rectangle 6"/>
          <p:cNvSpPr>
            <a:spLocks noChangeArrowheads="1"/>
          </p:cNvSpPr>
          <p:nvPr/>
        </p:nvSpPr>
        <p:spPr bwMode="auto">
          <a:xfrm>
            <a:off x="3600128" y="2514600"/>
            <a:ext cx="1524000" cy="11430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draw</a:t>
            </a:r>
          </a:p>
          <a:p>
            <a:r>
              <a:rPr lang="en-US" sz="2400">
                <a:latin typeface="Book Antiqua" pitchFamily="18" charset="0"/>
              </a:rPr>
              <a:t>rotate</a:t>
            </a:r>
          </a:p>
          <a:p>
            <a:r>
              <a:rPr lang="en-US" sz="2400">
                <a:latin typeface="Book Antiqua" pitchFamily="18" charset="0"/>
              </a:rPr>
              <a:t>setColor</a:t>
            </a:r>
          </a:p>
        </p:txBody>
      </p:sp>
      <p:sp>
        <p:nvSpPr>
          <p:cNvPr id="24" name="Rectangle 7"/>
          <p:cNvSpPr>
            <a:spLocks noChangeArrowheads="1"/>
          </p:cNvSpPr>
          <p:nvPr/>
        </p:nvSpPr>
        <p:spPr bwMode="auto">
          <a:xfrm>
            <a:off x="323528" y="5029200"/>
            <a:ext cx="2286000" cy="381000"/>
          </a:xfrm>
          <a:prstGeom prst="rect">
            <a:avLst/>
          </a:prstGeom>
          <a:noFill/>
          <a:ln w="25400">
            <a:solidFill>
              <a:schemeClr val="tx1"/>
            </a:solidFill>
            <a:miter lim="800000"/>
            <a:headEnd/>
            <a:tailEnd/>
          </a:ln>
          <a:effectLst/>
        </p:spPr>
        <p:txBody>
          <a:bodyPr wrap="none" anchor="ctr"/>
          <a:lstStyle/>
          <a:p>
            <a:pPr algn="ctr"/>
            <a:r>
              <a:rPr lang="en-US" sz="2800">
                <a:latin typeface="Book Antiqua" pitchFamily="18" charset="0"/>
              </a:rPr>
              <a:t>Circle</a:t>
            </a:r>
          </a:p>
        </p:txBody>
      </p:sp>
      <p:sp>
        <p:nvSpPr>
          <p:cNvPr id="25" name="Rectangle 8"/>
          <p:cNvSpPr>
            <a:spLocks noChangeArrowheads="1"/>
          </p:cNvSpPr>
          <p:nvPr/>
        </p:nvSpPr>
        <p:spPr bwMode="auto">
          <a:xfrm>
            <a:off x="323528" y="5410200"/>
            <a:ext cx="2286000" cy="3810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radius</a:t>
            </a:r>
          </a:p>
        </p:txBody>
      </p:sp>
      <p:sp>
        <p:nvSpPr>
          <p:cNvPr id="26" name="Rectangle 9"/>
          <p:cNvSpPr>
            <a:spLocks noChangeArrowheads="1"/>
          </p:cNvSpPr>
          <p:nvPr/>
        </p:nvSpPr>
        <p:spPr bwMode="auto">
          <a:xfrm>
            <a:off x="323528" y="5791200"/>
            <a:ext cx="2286000" cy="7620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draw</a:t>
            </a:r>
          </a:p>
          <a:p>
            <a:r>
              <a:rPr lang="en-US" sz="2400">
                <a:latin typeface="Book Antiqua" pitchFamily="18" charset="0"/>
              </a:rPr>
              <a:t>computeArea</a:t>
            </a:r>
          </a:p>
        </p:txBody>
      </p:sp>
      <p:sp>
        <p:nvSpPr>
          <p:cNvPr id="27" name="Line 10"/>
          <p:cNvSpPr>
            <a:spLocks noChangeShapeType="1"/>
          </p:cNvSpPr>
          <p:nvPr/>
        </p:nvSpPr>
        <p:spPr bwMode="auto">
          <a:xfrm flipH="1" flipV="1">
            <a:off x="4362128" y="3657600"/>
            <a:ext cx="0" cy="1752600"/>
          </a:xfrm>
          <a:prstGeom prst="line">
            <a:avLst/>
          </a:prstGeom>
          <a:noFill/>
          <a:ln w="25400">
            <a:solidFill>
              <a:schemeClr val="tx1"/>
            </a:solidFill>
            <a:round/>
            <a:headEnd/>
            <a:tailEnd type="triangle" w="lg" len="lg"/>
          </a:ln>
          <a:effectLst/>
        </p:spPr>
        <p:txBody>
          <a:bodyPr/>
          <a:lstStyle/>
          <a:p>
            <a:endParaRPr lang="en-US">
              <a:latin typeface="Book Antiqua" pitchFamily="18" charset="0"/>
            </a:endParaRPr>
          </a:p>
        </p:txBody>
      </p:sp>
      <p:sp>
        <p:nvSpPr>
          <p:cNvPr id="28" name="Rectangle 11"/>
          <p:cNvSpPr>
            <a:spLocks noChangeArrowheads="1"/>
          </p:cNvSpPr>
          <p:nvPr/>
        </p:nvSpPr>
        <p:spPr bwMode="auto">
          <a:xfrm>
            <a:off x="3295328" y="5410200"/>
            <a:ext cx="2286000" cy="381000"/>
          </a:xfrm>
          <a:prstGeom prst="rect">
            <a:avLst/>
          </a:prstGeom>
          <a:noFill/>
          <a:ln w="25400">
            <a:solidFill>
              <a:schemeClr val="tx1"/>
            </a:solidFill>
            <a:miter lim="800000"/>
            <a:headEnd/>
            <a:tailEnd/>
          </a:ln>
          <a:effectLst/>
        </p:spPr>
        <p:txBody>
          <a:bodyPr wrap="none" anchor="ctr"/>
          <a:lstStyle/>
          <a:p>
            <a:pPr algn="ctr"/>
            <a:r>
              <a:rPr lang="en-US" sz="2800">
                <a:latin typeface="Book Antiqua" pitchFamily="18" charset="0"/>
              </a:rPr>
              <a:t>Line</a:t>
            </a:r>
          </a:p>
        </p:txBody>
      </p:sp>
      <p:sp>
        <p:nvSpPr>
          <p:cNvPr id="29" name="Rectangle 12"/>
          <p:cNvSpPr>
            <a:spLocks noChangeArrowheads="1"/>
          </p:cNvSpPr>
          <p:nvPr/>
        </p:nvSpPr>
        <p:spPr bwMode="auto">
          <a:xfrm>
            <a:off x="3295328" y="5791200"/>
            <a:ext cx="2286000" cy="3810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length</a:t>
            </a:r>
          </a:p>
        </p:txBody>
      </p:sp>
      <p:sp>
        <p:nvSpPr>
          <p:cNvPr id="30" name="Rectangle 13"/>
          <p:cNvSpPr>
            <a:spLocks noChangeArrowheads="1"/>
          </p:cNvSpPr>
          <p:nvPr/>
        </p:nvSpPr>
        <p:spPr bwMode="auto">
          <a:xfrm>
            <a:off x="3295328" y="6172200"/>
            <a:ext cx="2286000" cy="3810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draw</a:t>
            </a:r>
          </a:p>
        </p:txBody>
      </p:sp>
      <p:sp>
        <p:nvSpPr>
          <p:cNvPr id="31" name="Rectangle 14"/>
          <p:cNvSpPr>
            <a:spLocks noChangeArrowheads="1"/>
          </p:cNvSpPr>
          <p:nvPr/>
        </p:nvSpPr>
        <p:spPr bwMode="auto">
          <a:xfrm>
            <a:off x="6190928" y="4876800"/>
            <a:ext cx="2286000" cy="457200"/>
          </a:xfrm>
          <a:prstGeom prst="rect">
            <a:avLst/>
          </a:prstGeom>
          <a:noFill/>
          <a:ln w="25400">
            <a:solidFill>
              <a:schemeClr val="tx1"/>
            </a:solidFill>
            <a:miter lim="800000"/>
            <a:headEnd/>
            <a:tailEnd/>
          </a:ln>
          <a:effectLst/>
        </p:spPr>
        <p:txBody>
          <a:bodyPr wrap="none" anchor="ctr"/>
          <a:lstStyle/>
          <a:p>
            <a:pPr algn="ctr"/>
            <a:r>
              <a:rPr lang="en-US" sz="2800">
                <a:latin typeface="Book Antiqua" pitchFamily="18" charset="0"/>
              </a:rPr>
              <a:t>Triangle</a:t>
            </a:r>
          </a:p>
        </p:txBody>
      </p:sp>
      <p:sp>
        <p:nvSpPr>
          <p:cNvPr id="32" name="Rectangle 15"/>
          <p:cNvSpPr>
            <a:spLocks noChangeArrowheads="1"/>
          </p:cNvSpPr>
          <p:nvPr/>
        </p:nvSpPr>
        <p:spPr bwMode="auto">
          <a:xfrm>
            <a:off x="6190928" y="5334000"/>
            <a:ext cx="2286000" cy="4572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angle</a:t>
            </a:r>
          </a:p>
        </p:txBody>
      </p:sp>
      <p:sp>
        <p:nvSpPr>
          <p:cNvPr id="33" name="Rectangle 16"/>
          <p:cNvSpPr>
            <a:spLocks noChangeArrowheads="1"/>
          </p:cNvSpPr>
          <p:nvPr/>
        </p:nvSpPr>
        <p:spPr bwMode="auto">
          <a:xfrm>
            <a:off x="6190928" y="5791200"/>
            <a:ext cx="2286000" cy="762000"/>
          </a:xfrm>
          <a:prstGeom prst="rect">
            <a:avLst/>
          </a:prstGeom>
          <a:noFill/>
          <a:ln w="25400">
            <a:solidFill>
              <a:schemeClr val="tx1"/>
            </a:solidFill>
            <a:miter lim="800000"/>
            <a:headEnd/>
            <a:tailEnd/>
          </a:ln>
          <a:effectLst/>
        </p:spPr>
        <p:txBody>
          <a:bodyPr wrap="none" anchor="ctr"/>
          <a:lstStyle/>
          <a:p>
            <a:r>
              <a:rPr lang="en-US" sz="2400">
                <a:latin typeface="Book Antiqua" pitchFamily="18" charset="0"/>
              </a:rPr>
              <a:t>draw</a:t>
            </a:r>
          </a:p>
          <a:p>
            <a:r>
              <a:rPr lang="en-US" sz="2400">
                <a:latin typeface="Book Antiqua" pitchFamily="18" charset="0"/>
              </a:rPr>
              <a:t>computeArea</a:t>
            </a:r>
          </a:p>
        </p:txBody>
      </p:sp>
      <p:sp>
        <p:nvSpPr>
          <p:cNvPr id="34" name="Line 17"/>
          <p:cNvSpPr>
            <a:spLocks noChangeShapeType="1"/>
          </p:cNvSpPr>
          <p:nvPr/>
        </p:nvSpPr>
        <p:spPr bwMode="auto">
          <a:xfrm flipV="1">
            <a:off x="2609528" y="3657600"/>
            <a:ext cx="990600" cy="1371600"/>
          </a:xfrm>
          <a:prstGeom prst="line">
            <a:avLst/>
          </a:prstGeom>
          <a:noFill/>
          <a:ln w="25400">
            <a:solidFill>
              <a:schemeClr val="tx1"/>
            </a:solidFill>
            <a:round/>
            <a:headEnd/>
            <a:tailEnd type="triangle" w="lg" len="lg"/>
          </a:ln>
          <a:effectLst/>
        </p:spPr>
        <p:txBody>
          <a:bodyPr/>
          <a:lstStyle/>
          <a:p>
            <a:endParaRPr lang="en-US">
              <a:latin typeface="Book Antiqua" pitchFamily="18" charset="0"/>
            </a:endParaRPr>
          </a:p>
        </p:txBody>
      </p:sp>
      <p:sp>
        <p:nvSpPr>
          <p:cNvPr id="35" name="Line 18"/>
          <p:cNvSpPr>
            <a:spLocks noChangeShapeType="1"/>
          </p:cNvSpPr>
          <p:nvPr/>
        </p:nvSpPr>
        <p:spPr bwMode="auto">
          <a:xfrm flipH="1" flipV="1">
            <a:off x="5124128" y="3657600"/>
            <a:ext cx="1066800" cy="1219200"/>
          </a:xfrm>
          <a:prstGeom prst="line">
            <a:avLst/>
          </a:prstGeom>
          <a:noFill/>
          <a:ln w="25400">
            <a:solidFill>
              <a:schemeClr val="tx1"/>
            </a:solidFill>
            <a:round/>
            <a:headEnd/>
            <a:tailEnd type="triangle" w="lg" len="lg"/>
          </a:ln>
          <a:effectLst/>
        </p:spPr>
        <p:txBody>
          <a:bodyPr/>
          <a:lstStyle/>
          <a:p>
            <a:endParaRPr lang="en-US">
              <a:latin typeface="Book Antiqua" pitchFamily="18" charset="0"/>
            </a:endParaRPr>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Inheritance </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4591412"/>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Inheritance Scenario</a:t>
            </a:r>
          </a:p>
          <a:p>
            <a:pPr marL="576263" indent="-285750">
              <a:lnSpc>
                <a:spcPct val="170000"/>
              </a:lnSpc>
              <a:buFont typeface="Wingdings" pitchFamily="2" charset="2"/>
              <a:buChar char="Ø"/>
            </a:pPr>
            <a:r>
              <a:rPr lang="en-US" sz="1800" b="1" dirty="0" smtClean="0">
                <a:latin typeface="Book Antiqua" pitchFamily="18" charset="0"/>
                <a:cs typeface="Arial" pitchFamily="34" charset="0"/>
              </a:rPr>
              <a:t>Consider a collection of Birds which have different properties</a:t>
            </a:r>
          </a:p>
          <a:p>
            <a:pPr marL="976313" lvl="1">
              <a:lnSpc>
                <a:spcPct val="170000"/>
              </a:lnSpc>
              <a:buFont typeface="Wingdings" pitchFamily="2" charset="2"/>
              <a:buChar char="ü"/>
            </a:pPr>
            <a:r>
              <a:rPr lang="en-US" sz="1800" b="1" dirty="0" smtClean="0">
                <a:latin typeface="Book Antiqua" pitchFamily="18" charset="0"/>
                <a:cs typeface="Arial" pitchFamily="34" charset="0"/>
              </a:rPr>
              <a:t>Name</a:t>
            </a:r>
          </a:p>
          <a:p>
            <a:pPr marL="976313" lvl="1">
              <a:lnSpc>
                <a:spcPct val="170000"/>
              </a:lnSpc>
              <a:buFont typeface="Wingdings" pitchFamily="2" charset="2"/>
              <a:buChar char="ü"/>
            </a:pPr>
            <a:r>
              <a:rPr lang="en-US" sz="1800" b="1" dirty="0" smtClean="0">
                <a:latin typeface="Book Antiqua" pitchFamily="18" charset="0"/>
                <a:cs typeface="Arial" pitchFamily="34" charset="0"/>
              </a:rPr>
              <a:t>Color (some are of same name with different color)</a:t>
            </a:r>
          </a:p>
          <a:p>
            <a:pPr marL="976313" lvl="1">
              <a:lnSpc>
                <a:spcPct val="170000"/>
              </a:lnSpc>
              <a:buFont typeface="Wingdings" pitchFamily="2" charset="2"/>
              <a:buChar char="ü"/>
            </a:pPr>
            <a:r>
              <a:rPr lang="en-US" sz="1800" b="1" dirty="0" smtClean="0">
                <a:latin typeface="Book Antiqua" pitchFamily="18" charset="0"/>
                <a:cs typeface="Arial" pitchFamily="34" charset="0"/>
              </a:rPr>
              <a:t>They eat different things</a:t>
            </a:r>
          </a:p>
          <a:p>
            <a:pPr marL="976313" lvl="1">
              <a:lnSpc>
                <a:spcPct val="170000"/>
              </a:lnSpc>
              <a:buFont typeface="Wingdings" pitchFamily="2" charset="2"/>
              <a:buChar char="ü"/>
            </a:pPr>
            <a:r>
              <a:rPr lang="en-US" sz="1800" b="1" dirty="0" smtClean="0">
                <a:latin typeface="Book Antiqua" pitchFamily="18" charset="0"/>
                <a:cs typeface="Arial" pitchFamily="34" charset="0"/>
              </a:rPr>
              <a:t>They make different noises</a:t>
            </a:r>
          </a:p>
          <a:p>
            <a:pPr marL="976313" lvl="1">
              <a:lnSpc>
                <a:spcPct val="170000"/>
              </a:lnSpc>
              <a:buFont typeface="Wingdings" pitchFamily="2" charset="2"/>
              <a:buChar char="ü"/>
            </a:pPr>
            <a:r>
              <a:rPr lang="en-US" sz="1800" b="1" dirty="0" smtClean="0">
                <a:latin typeface="Book Antiqua" pitchFamily="18" charset="0"/>
                <a:cs typeface="Arial" pitchFamily="34" charset="0"/>
              </a:rPr>
              <a:t>Some make multiple kind of noise</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15</a:t>
            </a:fld>
            <a:endParaRPr lang="en-US" sz="1400" dirty="0">
              <a:solidFill>
                <a:srgbClr val="FFFFFF"/>
              </a:solidFill>
              <a:latin typeface="+mj-lt"/>
              <a:ea typeface="+mj-ea"/>
              <a:cs typeface="+mj-cs"/>
            </a:endParaRPr>
          </a:p>
        </p:txBody>
      </p:sp>
      <p:pic>
        <p:nvPicPr>
          <p:cNvPr id="5" name="Picture 4" descr="E:\PFiles\MSOffice\Clipart\WebArt\an00021a.gif"/>
          <p:cNvPicPr>
            <a:picLocks noChangeAspect="1" noChangeArrowheads="1"/>
          </p:cNvPicPr>
          <p:nvPr/>
        </p:nvPicPr>
        <p:blipFill>
          <a:blip r:embed="rId3" cstate="print"/>
          <a:srcRect/>
          <a:stretch>
            <a:fillRect/>
          </a:stretch>
        </p:blipFill>
        <p:spPr bwMode="auto">
          <a:xfrm>
            <a:off x="7841431" y="3501008"/>
            <a:ext cx="835025" cy="1143000"/>
          </a:xfrm>
          <a:prstGeom prst="rect">
            <a:avLst/>
          </a:prstGeom>
          <a:noFill/>
        </p:spPr>
      </p:pic>
      <p:pic>
        <p:nvPicPr>
          <p:cNvPr id="6" name="Picture 5" descr="E:\PFiles\MSOffice\Clipart\standard\stddir1\an01918_.wmf"/>
          <p:cNvPicPr>
            <a:picLocks noChangeAspect="1" noChangeArrowheads="1"/>
          </p:cNvPicPr>
          <p:nvPr/>
        </p:nvPicPr>
        <p:blipFill>
          <a:blip r:embed="rId4" cstate="print"/>
          <a:srcRect/>
          <a:stretch>
            <a:fillRect/>
          </a:stretch>
        </p:blipFill>
        <p:spPr bwMode="auto">
          <a:xfrm>
            <a:off x="7785422" y="2348880"/>
            <a:ext cx="1035050" cy="1085850"/>
          </a:xfrm>
          <a:prstGeom prst="rect">
            <a:avLst/>
          </a:prstGeom>
          <a:noFill/>
        </p:spPr>
      </p:pic>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Inheritance </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4231372"/>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Design Sketch</a:t>
            </a:r>
          </a:p>
          <a:p>
            <a:pPr marL="576263" indent="-285750">
              <a:lnSpc>
                <a:spcPct val="170000"/>
              </a:lnSpc>
              <a:buFont typeface="Wingdings" pitchFamily="2" charset="2"/>
              <a:buChar char="Ø"/>
            </a:pPr>
            <a:r>
              <a:rPr lang="en-US" sz="1800" b="1" dirty="0" smtClean="0">
                <a:latin typeface="Book Antiqua" pitchFamily="18" charset="0"/>
                <a:cs typeface="Arial" pitchFamily="34" charset="0"/>
              </a:rPr>
              <a:t>Key is to design a bird class hierarchy</a:t>
            </a:r>
          </a:p>
          <a:p>
            <a:pPr marL="576263" indent="-285750">
              <a:lnSpc>
                <a:spcPct val="170000"/>
              </a:lnSpc>
              <a:buFont typeface="Wingdings" pitchFamily="2" charset="2"/>
              <a:buChar char="Ø"/>
            </a:pPr>
            <a:r>
              <a:rPr lang="en-US" sz="1800" b="1" dirty="0" smtClean="0">
                <a:latin typeface="Book Antiqua" pitchFamily="18" charset="0"/>
                <a:cs typeface="Arial" pitchFamily="34" charset="0"/>
              </a:rPr>
              <a:t>Strategy</a:t>
            </a:r>
          </a:p>
          <a:p>
            <a:pPr marL="976313" lvl="1">
              <a:lnSpc>
                <a:spcPct val="170000"/>
              </a:lnSpc>
              <a:buFont typeface="Wingdings" pitchFamily="2" charset="2"/>
              <a:buChar char="ü"/>
            </a:pPr>
            <a:r>
              <a:rPr lang="en-US" sz="1800" b="1" dirty="0" smtClean="0">
                <a:latin typeface="Book Antiqua" pitchFamily="18" charset="0"/>
                <a:cs typeface="Arial" pitchFamily="34" charset="0"/>
              </a:rPr>
              <a:t>Design classes for objects</a:t>
            </a:r>
          </a:p>
          <a:p>
            <a:pPr marL="976313" lvl="1">
              <a:lnSpc>
                <a:spcPct val="170000"/>
              </a:lnSpc>
              <a:buFont typeface="Wingdings" pitchFamily="2" charset="2"/>
              <a:buChar char="ü"/>
            </a:pPr>
            <a:r>
              <a:rPr lang="en-US" sz="1800" b="1" dirty="0" smtClean="0">
                <a:latin typeface="Book Antiqua" pitchFamily="18" charset="0"/>
                <a:cs typeface="Arial" pitchFamily="34" charset="0"/>
              </a:rPr>
              <a:t>Identify characteristics classes have in common</a:t>
            </a:r>
          </a:p>
          <a:p>
            <a:pPr marL="976313" lvl="1">
              <a:lnSpc>
                <a:spcPct val="170000"/>
              </a:lnSpc>
              <a:buFont typeface="Wingdings" pitchFamily="2" charset="2"/>
              <a:buChar char="ü"/>
            </a:pPr>
            <a:r>
              <a:rPr lang="en-US" sz="1800" b="1" dirty="0" smtClean="0">
                <a:latin typeface="Book Antiqua" pitchFamily="18" charset="0"/>
                <a:cs typeface="Arial" pitchFamily="34" charset="0"/>
              </a:rPr>
              <a:t>Design super class to store common attributes</a:t>
            </a:r>
          </a:p>
          <a:p>
            <a:pPr marL="976313" lvl="1">
              <a:lnSpc>
                <a:spcPct val="170000"/>
              </a:lnSpc>
              <a:buFont typeface="Wingdings" pitchFamily="2" charset="2"/>
              <a:buChar char="ü"/>
            </a:pPr>
            <a:r>
              <a:rPr lang="en-US" sz="1800" b="1" dirty="0" smtClean="0">
                <a:latin typeface="Book Antiqua" pitchFamily="18" charset="0"/>
                <a:cs typeface="Arial" pitchFamily="34" charset="0"/>
              </a:rPr>
              <a:t>Design sub classes</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16</a:t>
            </a:fld>
            <a:endParaRPr lang="en-US" sz="1400" dirty="0">
              <a:solidFill>
                <a:srgbClr val="FFFFFF"/>
              </a:solidFill>
              <a:latin typeface="+mj-lt"/>
              <a:ea typeface="+mj-ea"/>
              <a:cs typeface="+mj-cs"/>
            </a:endParaRPr>
          </a:p>
        </p:txBody>
      </p:sp>
      <p:pic>
        <p:nvPicPr>
          <p:cNvPr id="5" name="Picture 4" descr="E:\PFiles\MSOffice\Clipart\WebArt\an00021a.gif"/>
          <p:cNvPicPr>
            <a:picLocks noChangeAspect="1" noChangeArrowheads="1"/>
          </p:cNvPicPr>
          <p:nvPr/>
        </p:nvPicPr>
        <p:blipFill>
          <a:blip r:embed="rId3" cstate="print"/>
          <a:srcRect/>
          <a:stretch>
            <a:fillRect/>
          </a:stretch>
        </p:blipFill>
        <p:spPr bwMode="auto">
          <a:xfrm>
            <a:off x="7841431" y="3501008"/>
            <a:ext cx="835025" cy="1143000"/>
          </a:xfrm>
          <a:prstGeom prst="rect">
            <a:avLst/>
          </a:prstGeom>
          <a:noFill/>
        </p:spPr>
      </p:pic>
      <p:pic>
        <p:nvPicPr>
          <p:cNvPr id="6" name="Picture 5" descr="E:\PFiles\MSOffice\Clipart\standard\stddir1\an01918_.wmf"/>
          <p:cNvPicPr>
            <a:picLocks noChangeAspect="1" noChangeArrowheads="1"/>
          </p:cNvPicPr>
          <p:nvPr/>
        </p:nvPicPr>
        <p:blipFill>
          <a:blip r:embed="rId4" cstate="print"/>
          <a:srcRect/>
          <a:stretch>
            <a:fillRect/>
          </a:stretch>
        </p:blipFill>
        <p:spPr bwMode="auto">
          <a:xfrm>
            <a:off x="7785422" y="2348880"/>
            <a:ext cx="1035050" cy="1085850"/>
          </a:xfrm>
          <a:prstGeom prst="rect">
            <a:avLst/>
          </a:prstGeom>
          <a:noFill/>
        </p:spPr>
      </p:pic>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Inheritance Hierarchy</a:t>
            </a:r>
            <a:endParaRPr lang="en-US" sz="3200" b="1" dirty="0">
              <a:latin typeface="Book Antiqua" pitchFamily="18" charset="0"/>
              <a:cs typeface="Arial" pitchFamily="34" charset="0"/>
            </a:endParaRP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17</a:t>
            </a:fld>
            <a:endParaRPr lang="en-US" sz="1400" dirty="0">
              <a:solidFill>
                <a:srgbClr val="FFFFFF"/>
              </a:solidFill>
              <a:latin typeface="+mj-lt"/>
              <a:ea typeface="+mj-ea"/>
              <a:cs typeface="+mj-cs"/>
            </a:endParaRPr>
          </a:p>
        </p:txBody>
      </p:sp>
      <p:sp>
        <p:nvSpPr>
          <p:cNvPr id="9" name="Text Box 3"/>
          <p:cNvSpPr txBox="1">
            <a:spLocks noChangeArrowheads="1"/>
          </p:cNvSpPr>
          <p:nvPr/>
        </p:nvSpPr>
        <p:spPr bwMode="auto">
          <a:xfrm>
            <a:off x="3680520" y="908720"/>
            <a:ext cx="1981200" cy="2109788"/>
          </a:xfrm>
          <a:prstGeom prst="rect">
            <a:avLst/>
          </a:prstGeom>
          <a:solidFill>
            <a:schemeClr val="accent6">
              <a:lumMod val="60000"/>
              <a:lumOff val="40000"/>
            </a:schemeClr>
          </a:solidFill>
          <a:ln w="9525">
            <a:solidFill>
              <a:schemeClr val="tx2"/>
            </a:solidFill>
            <a:miter lim="800000"/>
            <a:headEnd/>
            <a:tailEnd/>
          </a:ln>
          <a:effectLst/>
        </p:spPr>
        <p:txBody>
          <a:bodyPr>
            <a:spAutoFit/>
          </a:bodyPr>
          <a:lstStyle/>
          <a:p>
            <a:pPr algn="l"/>
            <a:r>
              <a:rPr lang="en-US" dirty="0">
                <a:solidFill>
                  <a:schemeClr val="tx1"/>
                </a:solidFill>
              </a:rPr>
              <a:t>Bird</a:t>
            </a:r>
          </a:p>
          <a:p>
            <a:pPr algn="l"/>
            <a:r>
              <a:rPr lang="en-US" dirty="0">
                <a:solidFill>
                  <a:schemeClr val="tx1"/>
                </a:solidFill>
              </a:rPr>
              <a:t>call: ?</a:t>
            </a:r>
            <a:br>
              <a:rPr lang="en-US" dirty="0">
                <a:solidFill>
                  <a:schemeClr val="tx1"/>
                </a:solidFill>
              </a:rPr>
            </a:br>
            <a:r>
              <a:rPr lang="en-US" dirty="0">
                <a:solidFill>
                  <a:schemeClr val="tx1"/>
                </a:solidFill>
              </a:rPr>
              <a:t>color:?</a:t>
            </a:r>
            <a:br>
              <a:rPr lang="en-US" dirty="0">
                <a:solidFill>
                  <a:schemeClr val="tx1"/>
                </a:solidFill>
              </a:rPr>
            </a:br>
            <a:r>
              <a:rPr lang="en-US" dirty="0">
                <a:solidFill>
                  <a:schemeClr val="tx1"/>
                </a:solidFill>
              </a:rPr>
              <a:t>food:?</a:t>
            </a:r>
            <a:br>
              <a:rPr lang="en-US" dirty="0">
                <a:solidFill>
                  <a:schemeClr val="tx1"/>
                </a:solidFill>
              </a:rPr>
            </a:br>
            <a:r>
              <a:rPr lang="en-US" dirty="0">
                <a:solidFill>
                  <a:schemeClr val="tx1"/>
                </a:solidFill>
              </a:rPr>
              <a:t>movement:?</a:t>
            </a:r>
          </a:p>
        </p:txBody>
      </p:sp>
      <p:sp>
        <p:nvSpPr>
          <p:cNvPr id="10" name="Text Box 4"/>
          <p:cNvSpPr txBox="1">
            <a:spLocks noChangeArrowheads="1"/>
          </p:cNvSpPr>
          <p:nvPr/>
        </p:nvSpPr>
        <p:spPr bwMode="auto">
          <a:xfrm>
            <a:off x="480120" y="1938734"/>
            <a:ext cx="2590800" cy="2109788"/>
          </a:xfrm>
          <a:prstGeom prst="rect">
            <a:avLst/>
          </a:prstGeom>
          <a:solidFill>
            <a:schemeClr val="accent2">
              <a:lumMod val="40000"/>
              <a:lumOff val="60000"/>
            </a:schemeClr>
          </a:solidFill>
          <a:ln w="9525">
            <a:solidFill>
              <a:schemeClr val="tx2"/>
            </a:solidFill>
            <a:miter lim="800000"/>
            <a:headEnd/>
            <a:tailEnd/>
          </a:ln>
          <a:effectLst/>
        </p:spPr>
        <p:txBody>
          <a:bodyPr>
            <a:spAutoFit/>
          </a:bodyPr>
          <a:lstStyle/>
          <a:p>
            <a:pPr algn="l"/>
            <a:r>
              <a:rPr lang="en-US" dirty="0" err="1">
                <a:solidFill>
                  <a:schemeClr val="tx1"/>
                </a:solidFill>
              </a:rPr>
              <a:t>WalkingBird</a:t>
            </a:r>
            <a:endParaRPr lang="en-US" dirty="0">
              <a:solidFill>
                <a:schemeClr val="tx1"/>
              </a:solidFill>
            </a:endParaRPr>
          </a:p>
          <a:p>
            <a:pPr algn="l"/>
            <a:r>
              <a:rPr lang="en-US" dirty="0">
                <a:solidFill>
                  <a:schemeClr val="tx1"/>
                </a:solidFill>
              </a:rPr>
              <a:t>call: ?</a:t>
            </a:r>
            <a:br>
              <a:rPr lang="en-US" dirty="0">
                <a:solidFill>
                  <a:schemeClr val="tx1"/>
                </a:solidFill>
              </a:rPr>
            </a:br>
            <a:r>
              <a:rPr lang="en-US" dirty="0">
                <a:solidFill>
                  <a:schemeClr val="tx1"/>
                </a:solidFill>
              </a:rPr>
              <a:t>color:?</a:t>
            </a:r>
            <a:br>
              <a:rPr lang="en-US" dirty="0">
                <a:solidFill>
                  <a:schemeClr val="tx1"/>
                </a:solidFill>
              </a:rPr>
            </a:br>
            <a:r>
              <a:rPr lang="en-US" dirty="0">
                <a:solidFill>
                  <a:schemeClr val="tx1"/>
                </a:solidFill>
              </a:rPr>
              <a:t>food:?</a:t>
            </a:r>
            <a:br>
              <a:rPr lang="en-US" dirty="0">
                <a:solidFill>
                  <a:schemeClr val="tx1"/>
                </a:solidFill>
              </a:rPr>
            </a:br>
            <a:r>
              <a:rPr lang="en-US" dirty="0" err="1">
                <a:solidFill>
                  <a:schemeClr val="tx1"/>
                </a:solidFill>
              </a:rPr>
              <a:t>movement:walked</a:t>
            </a:r>
            <a:endParaRPr lang="en-US" dirty="0">
              <a:solidFill>
                <a:schemeClr val="tx1"/>
              </a:solidFill>
            </a:endParaRPr>
          </a:p>
        </p:txBody>
      </p:sp>
      <p:sp>
        <p:nvSpPr>
          <p:cNvPr id="11" name="Text Box 5"/>
          <p:cNvSpPr txBox="1">
            <a:spLocks noChangeArrowheads="1"/>
          </p:cNvSpPr>
          <p:nvPr/>
        </p:nvSpPr>
        <p:spPr bwMode="auto">
          <a:xfrm>
            <a:off x="6118920" y="1481534"/>
            <a:ext cx="2590800" cy="2109788"/>
          </a:xfrm>
          <a:prstGeom prst="rect">
            <a:avLst/>
          </a:prstGeom>
          <a:solidFill>
            <a:schemeClr val="accent2">
              <a:lumMod val="40000"/>
              <a:lumOff val="60000"/>
            </a:schemeClr>
          </a:solidFill>
          <a:ln w="9525">
            <a:solidFill>
              <a:schemeClr val="tx2"/>
            </a:solidFill>
            <a:miter lim="800000"/>
            <a:headEnd/>
            <a:tailEnd/>
          </a:ln>
          <a:effectLst/>
        </p:spPr>
        <p:txBody>
          <a:bodyPr>
            <a:spAutoFit/>
          </a:bodyPr>
          <a:lstStyle/>
          <a:p>
            <a:pPr algn="l"/>
            <a:r>
              <a:rPr lang="en-US" dirty="0" err="1">
                <a:solidFill>
                  <a:schemeClr val="tx1"/>
                </a:solidFill>
              </a:rPr>
              <a:t>FlyingBird</a:t>
            </a:r>
            <a:endParaRPr lang="en-US" dirty="0">
              <a:solidFill>
                <a:schemeClr val="tx1"/>
              </a:solidFill>
            </a:endParaRPr>
          </a:p>
          <a:p>
            <a:pPr algn="l"/>
            <a:r>
              <a:rPr lang="en-US" dirty="0">
                <a:solidFill>
                  <a:schemeClr val="tx1"/>
                </a:solidFill>
              </a:rPr>
              <a:t>call: ?</a:t>
            </a:r>
            <a:br>
              <a:rPr lang="en-US" dirty="0">
                <a:solidFill>
                  <a:schemeClr val="tx1"/>
                </a:solidFill>
              </a:rPr>
            </a:br>
            <a:r>
              <a:rPr lang="en-US" dirty="0">
                <a:solidFill>
                  <a:schemeClr val="tx1"/>
                </a:solidFill>
              </a:rPr>
              <a:t>color:?</a:t>
            </a:r>
            <a:br>
              <a:rPr lang="en-US" dirty="0">
                <a:solidFill>
                  <a:schemeClr val="tx1"/>
                </a:solidFill>
              </a:rPr>
            </a:br>
            <a:r>
              <a:rPr lang="en-US" dirty="0">
                <a:solidFill>
                  <a:schemeClr val="tx1"/>
                </a:solidFill>
              </a:rPr>
              <a:t>food:?</a:t>
            </a:r>
            <a:br>
              <a:rPr lang="en-US" dirty="0">
                <a:solidFill>
                  <a:schemeClr val="tx1"/>
                </a:solidFill>
              </a:rPr>
            </a:br>
            <a:r>
              <a:rPr lang="en-US" dirty="0" err="1">
                <a:solidFill>
                  <a:schemeClr val="tx1"/>
                </a:solidFill>
              </a:rPr>
              <a:t>movement:flew</a:t>
            </a:r>
            <a:endParaRPr lang="en-US" dirty="0">
              <a:solidFill>
                <a:schemeClr val="tx1"/>
              </a:solidFill>
            </a:endParaRPr>
          </a:p>
        </p:txBody>
      </p:sp>
      <p:sp>
        <p:nvSpPr>
          <p:cNvPr id="12" name="Text Box 6"/>
          <p:cNvSpPr txBox="1">
            <a:spLocks noChangeArrowheads="1"/>
          </p:cNvSpPr>
          <p:nvPr/>
        </p:nvSpPr>
        <p:spPr bwMode="auto">
          <a:xfrm>
            <a:off x="327720" y="4605734"/>
            <a:ext cx="1676400" cy="1744663"/>
          </a:xfrm>
          <a:prstGeom prst="rect">
            <a:avLst/>
          </a:prstGeom>
          <a:solidFill>
            <a:schemeClr val="accent3">
              <a:lumMod val="60000"/>
              <a:lumOff val="40000"/>
            </a:schemeClr>
          </a:solidFill>
          <a:ln w="9525">
            <a:solidFill>
              <a:schemeClr val="tx2"/>
            </a:solidFill>
            <a:miter lim="800000"/>
            <a:headEnd/>
            <a:tailEnd/>
          </a:ln>
          <a:effectLst/>
        </p:spPr>
        <p:txBody>
          <a:bodyPr>
            <a:spAutoFit/>
          </a:bodyPr>
          <a:lstStyle/>
          <a:p>
            <a:pPr algn="l"/>
            <a:r>
              <a:rPr lang="en-US">
                <a:solidFill>
                  <a:schemeClr val="tx1"/>
                </a:solidFill>
              </a:rPr>
              <a:t>Goose</a:t>
            </a:r>
          </a:p>
          <a:p>
            <a:pPr algn="l"/>
            <a:r>
              <a:rPr lang="en-US">
                <a:solidFill>
                  <a:schemeClr val="tx1"/>
                </a:solidFill>
              </a:rPr>
              <a:t>call: honk</a:t>
            </a:r>
            <a:br>
              <a:rPr lang="en-US">
                <a:solidFill>
                  <a:schemeClr val="tx1"/>
                </a:solidFill>
              </a:rPr>
            </a:br>
            <a:r>
              <a:rPr lang="en-US">
                <a:solidFill>
                  <a:schemeClr val="tx1"/>
                </a:solidFill>
              </a:rPr>
              <a:t>color: gray</a:t>
            </a:r>
            <a:br>
              <a:rPr lang="en-US">
                <a:solidFill>
                  <a:schemeClr val="tx1"/>
                </a:solidFill>
              </a:rPr>
            </a:br>
            <a:r>
              <a:rPr lang="en-US">
                <a:solidFill>
                  <a:schemeClr val="tx1"/>
                </a:solidFill>
              </a:rPr>
              <a:t>food: bugs</a:t>
            </a:r>
          </a:p>
        </p:txBody>
      </p:sp>
      <p:sp>
        <p:nvSpPr>
          <p:cNvPr id="13" name="Text Box 7"/>
          <p:cNvSpPr txBox="1">
            <a:spLocks noChangeArrowheads="1"/>
          </p:cNvSpPr>
          <p:nvPr/>
        </p:nvSpPr>
        <p:spPr bwMode="auto">
          <a:xfrm>
            <a:off x="2385120" y="4605734"/>
            <a:ext cx="2286000" cy="1744663"/>
          </a:xfrm>
          <a:prstGeom prst="rect">
            <a:avLst/>
          </a:prstGeom>
          <a:solidFill>
            <a:schemeClr val="accent3">
              <a:lumMod val="60000"/>
              <a:lumOff val="40000"/>
            </a:schemeClr>
          </a:solidFill>
          <a:ln w="9525">
            <a:solidFill>
              <a:schemeClr val="tx2"/>
            </a:solidFill>
            <a:miter lim="800000"/>
            <a:headEnd/>
            <a:tailEnd/>
          </a:ln>
          <a:effectLst/>
        </p:spPr>
        <p:txBody>
          <a:bodyPr>
            <a:spAutoFit/>
          </a:bodyPr>
          <a:lstStyle/>
          <a:p>
            <a:pPr algn="l"/>
            <a:r>
              <a:rPr lang="en-US">
                <a:solidFill>
                  <a:schemeClr val="tx1"/>
                </a:solidFill>
              </a:rPr>
              <a:t>Ostrich</a:t>
            </a:r>
          </a:p>
          <a:p>
            <a:pPr algn="l"/>
            <a:r>
              <a:rPr lang="en-US">
                <a:solidFill>
                  <a:schemeClr val="tx1"/>
                </a:solidFill>
              </a:rPr>
              <a:t>call: neek-neek</a:t>
            </a:r>
            <a:br>
              <a:rPr lang="en-US">
                <a:solidFill>
                  <a:schemeClr val="tx1"/>
                </a:solidFill>
              </a:rPr>
            </a:br>
            <a:r>
              <a:rPr lang="en-US">
                <a:solidFill>
                  <a:schemeClr val="tx1"/>
                </a:solidFill>
              </a:rPr>
              <a:t>color: brown</a:t>
            </a:r>
            <a:br>
              <a:rPr lang="en-US">
                <a:solidFill>
                  <a:schemeClr val="tx1"/>
                </a:solidFill>
              </a:rPr>
            </a:br>
            <a:r>
              <a:rPr lang="en-US">
                <a:solidFill>
                  <a:schemeClr val="tx1"/>
                </a:solidFill>
              </a:rPr>
              <a:t>food: grass</a:t>
            </a:r>
          </a:p>
        </p:txBody>
      </p:sp>
      <p:sp>
        <p:nvSpPr>
          <p:cNvPr id="14" name="Text Box 8"/>
          <p:cNvSpPr txBox="1">
            <a:spLocks noChangeArrowheads="1"/>
          </p:cNvSpPr>
          <p:nvPr/>
        </p:nvSpPr>
        <p:spPr bwMode="auto">
          <a:xfrm>
            <a:off x="4975920" y="3996134"/>
            <a:ext cx="1905000" cy="1744663"/>
          </a:xfrm>
          <a:prstGeom prst="rect">
            <a:avLst/>
          </a:prstGeom>
          <a:solidFill>
            <a:schemeClr val="accent3">
              <a:lumMod val="60000"/>
              <a:lumOff val="40000"/>
            </a:schemeClr>
          </a:solidFill>
          <a:ln w="9525">
            <a:solidFill>
              <a:schemeClr val="tx2"/>
            </a:solidFill>
            <a:miter lim="800000"/>
            <a:headEnd/>
            <a:tailEnd/>
          </a:ln>
          <a:effectLst/>
        </p:spPr>
        <p:txBody>
          <a:bodyPr>
            <a:spAutoFit/>
          </a:bodyPr>
          <a:lstStyle/>
          <a:p>
            <a:pPr algn="l"/>
            <a:r>
              <a:rPr lang="en-US">
                <a:solidFill>
                  <a:schemeClr val="tx1"/>
                </a:solidFill>
              </a:rPr>
              <a:t>Parrot</a:t>
            </a:r>
          </a:p>
          <a:p>
            <a:pPr algn="l"/>
            <a:r>
              <a:rPr lang="en-US">
                <a:solidFill>
                  <a:schemeClr val="tx1"/>
                </a:solidFill>
              </a:rPr>
              <a:t>call: Squawk</a:t>
            </a:r>
            <a:br>
              <a:rPr lang="en-US">
                <a:solidFill>
                  <a:schemeClr val="tx1"/>
                </a:solidFill>
              </a:rPr>
            </a:br>
            <a:r>
              <a:rPr lang="en-US">
                <a:solidFill>
                  <a:schemeClr val="tx1"/>
                </a:solidFill>
              </a:rPr>
              <a:t>color:?</a:t>
            </a:r>
            <a:br>
              <a:rPr lang="en-US">
                <a:solidFill>
                  <a:schemeClr val="tx1"/>
                </a:solidFill>
              </a:rPr>
            </a:br>
            <a:r>
              <a:rPr lang="en-US">
                <a:solidFill>
                  <a:schemeClr val="tx1"/>
                </a:solidFill>
              </a:rPr>
              <a:t>food: fruit</a:t>
            </a:r>
          </a:p>
        </p:txBody>
      </p:sp>
      <p:sp>
        <p:nvSpPr>
          <p:cNvPr id="15" name="Text Box 9"/>
          <p:cNvSpPr txBox="1">
            <a:spLocks noChangeArrowheads="1"/>
          </p:cNvSpPr>
          <p:nvPr/>
        </p:nvSpPr>
        <p:spPr bwMode="auto">
          <a:xfrm>
            <a:off x="7185720" y="3996134"/>
            <a:ext cx="1524000" cy="1744663"/>
          </a:xfrm>
          <a:prstGeom prst="rect">
            <a:avLst/>
          </a:prstGeom>
          <a:solidFill>
            <a:schemeClr val="accent3">
              <a:lumMod val="60000"/>
              <a:lumOff val="40000"/>
            </a:schemeClr>
          </a:solidFill>
          <a:ln w="9525">
            <a:solidFill>
              <a:schemeClr val="tx2"/>
            </a:solidFill>
            <a:miter lim="800000"/>
            <a:headEnd/>
            <a:tailEnd/>
          </a:ln>
          <a:effectLst/>
        </p:spPr>
        <p:txBody>
          <a:bodyPr>
            <a:spAutoFit/>
          </a:bodyPr>
          <a:lstStyle/>
          <a:p>
            <a:pPr algn="l"/>
            <a:r>
              <a:rPr lang="en-US">
                <a:solidFill>
                  <a:schemeClr val="tx1"/>
                </a:solidFill>
              </a:rPr>
              <a:t>Owl</a:t>
            </a:r>
          </a:p>
          <a:p>
            <a:pPr algn="l"/>
            <a:r>
              <a:rPr lang="en-US">
                <a:solidFill>
                  <a:schemeClr val="tx1"/>
                </a:solidFill>
              </a:rPr>
              <a:t>call:?</a:t>
            </a:r>
            <a:br>
              <a:rPr lang="en-US">
                <a:solidFill>
                  <a:schemeClr val="tx1"/>
                </a:solidFill>
              </a:rPr>
            </a:br>
            <a:r>
              <a:rPr lang="en-US">
                <a:solidFill>
                  <a:schemeClr val="tx1"/>
                </a:solidFill>
              </a:rPr>
              <a:t>color:?</a:t>
            </a:r>
            <a:br>
              <a:rPr lang="en-US">
                <a:solidFill>
                  <a:schemeClr val="tx1"/>
                </a:solidFill>
              </a:rPr>
            </a:br>
            <a:r>
              <a:rPr lang="en-US">
                <a:solidFill>
                  <a:schemeClr val="tx1"/>
                </a:solidFill>
              </a:rPr>
              <a:t>food:mice</a:t>
            </a:r>
          </a:p>
        </p:txBody>
      </p:sp>
      <p:sp>
        <p:nvSpPr>
          <p:cNvPr id="16" name="Text Box 10"/>
          <p:cNvSpPr txBox="1">
            <a:spLocks noChangeArrowheads="1"/>
          </p:cNvSpPr>
          <p:nvPr/>
        </p:nvSpPr>
        <p:spPr bwMode="auto">
          <a:xfrm>
            <a:off x="4975920" y="6053534"/>
            <a:ext cx="2133600" cy="831850"/>
          </a:xfrm>
          <a:prstGeom prst="rect">
            <a:avLst/>
          </a:prstGeom>
          <a:solidFill>
            <a:schemeClr val="accent1">
              <a:lumMod val="20000"/>
              <a:lumOff val="80000"/>
            </a:schemeClr>
          </a:solidFill>
          <a:ln w="9525">
            <a:solidFill>
              <a:schemeClr val="tx2"/>
            </a:solidFill>
            <a:miter lim="800000"/>
            <a:headEnd/>
            <a:tailEnd/>
          </a:ln>
          <a:effectLst/>
        </p:spPr>
        <p:txBody>
          <a:bodyPr>
            <a:spAutoFit/>
          </a:bodyPr>
          <a:lstStyle/>
          <a:p>
            <a:pPr algn="l"/>
            <a:r>
              <a:rPr lang="en-US">
                <a:solidFill>
                  <a:schemeClr val="tx1"/>
                </a:solidFill>
              </a:rPr>
              <a:t>TalkingParrot</a:t>
            </a:r>
            <a:br>
              <a:rPr lang="en-US">
                <a:solidFill>
                  <a:schemeClr val="tx1"/>
                </a:solidFill>
              </a:rPr>
            </a:br>
            <a:r>
              <a:rPr lang="en-US">
                <a:solidFill>
                  <a:schemeClr val="tx1"/>
                </a:solidFill>
              </a:rPr>
              <a:t>. . .</a:t>
            </a:r>
          </a:p>
        </p:txBody>
      </p:sp>
      <p:sp>
        <p:nvSpPr>
          <p:cNvPr id="17" name="Line 11"/>
          <p:cNvSpPr>
            <a:spLocks noChangeShapeType="1"/>
          </p:cNvSpPr>
          <p:nvPr/>
        </p:nvSpPr>
        <p:spPr bwMode="auto">
          <a:xfrm flipV="1">
            <a:off x="3070920" y="2776934"/>
            <a:ext cx="609600" cy="685800"/>
          </a:xfrm>
          <a:prstGeom prst="line">
            <a:avLst/>
          </a:prstGeom>
          <a:noFill/>
          <a:ln w="9525">
            <a:solidFill>
              <a:schemeClr val="tx1"/>
            </a:solidFill>
            <a:round/>
            <a:headEnd/>
            <a:tailEnd type="triangle" w="med" len="med"/>
          </a:ln>
          <a:effectLst/>
        </p:spPr>
        <p:txBody>
          <a:bodyPr wrap="none"/>
          <a:lstStyle/>
          <a:p>
            <a:endParaRPr lang="en-GB"/>
          </a:p>
        </p:txBody>
      </p:sp>
      <p:sp>
        <p:nvSpPr>
          <p:cNvPr id="18" name="Line 12"/>
          <p:cNvSpPr>
            <a:spLocks noChangeShapeType="1"/>
          </p:cNvSpPr>
          <p:nvPr/>
        </p:nvSpPr>
        <p:spPr bwMode="auto">
          <a:xfrm flipH="1" flipV="1">
            <a:off x="5661720" y="2776934"/>
            <a:ext cx="457200" cy="533400"/>
          </a:xfrm>
          <a:prstGeom prst="line">
            <a:avLst/>
          </a:prstGeom>
          <a:noFill/>
          <a:ln w="9525">
            <a:solidFill>
              <a:schemeClr val="tx1"/>
            </a:solidFill>
            <a:round/>
            <a:headEnd/>
            <a:tailEnd type="triangle" w="med" len="med"/>
          </a:ln>
          <a:effectLst/>
        </p:spPr>
        <p:txBody>
          <a:bodyPr wrap="none"/>
          <a:lstStyle/>
          <a:p>
            <a:endParaRPr lang="en-GB"/>
          </a:p>
        </p:txBody>
      </p:sp>
      <p:sp>
        <p:nvSpPr>
          <p:cNvPr id="19" name="Line 13"/>
          <p:cNvSpPr>
            <a:spLocks noChangeShapeType="1"/>
          </p:cNvSpPr>
          <p:nvPr/>
        </p:nvSpPr>
        <p:spPr bwMode="auto">
          <a:xfrm flipV="1">
            <a:off x="1013520" y="4072334"/>
            <a:ext cx="381000" cy="533400"/>
          </a:xfrm>
          <a:prstGeom prst="line">
            <a:avLst/>
          </a:prstGeom>
          <a:noFill/>
          <a:ln w="9525">
            <a:solidFill>
              <a:schemeClr val="tx1"/>
            </a:solidFill>
            <a:round/>
            <a:headEnd/>
            <a:tailEnd type="triangle" w="med" len="med"/>
          </a:ln>
          <a:effectLst/>
        </p:spPr>
        <p:txBody>
          <a:bodyPr wrap="none"/>
          <a:lstStyle/>
          <a:p>
            <a:endParaRPr lang="en-GB"/>
          </a:p>
        </p:txBody>
      </p:sp>
      <p:sp>
        <p:nvSpPr>
          <p:cNvPr id="20" name="Line 14"/>
          <p:cNvSpPr>
            <a:spLocks noChangeShapeType="1"/>
          </p:cNvSpPr>
          <p:nvPr/>
        </p:nvSpPr>
        <p:spPr bwMode="auto">
          <a:xfrm flipH="1" flipV="1">
            <a:off x="2537520" y="4072334"/>
            <a:ext cx="381000" cy="533400"/>
          </a:xfrm>
          <a:prstGeom prst="line">
            <a:avLst/>
          </a:prstGeom>
          <a:noFill/>
          <a:ln w="9525">
            <a:solidFill>
              <a:schemeClr val="tx1"/>
            </a:solidFill>
            <a:round/>
            <a:headEnd/>
            <a:tailEnd type="triangle" w="med" len="med"/>
          </a:ln>
          <a:effectLst/>
        </p:spPr>
        <p:txBody>
          <a:bodyPr wrap="none"/>
          <a:lstStyle/>
          <a:p>
            <a:endParaRPr lang="en-GB"/>
          </a:p>
        </p:txBody>
      </p:sp>
      <p:sp>
        <p:nvSpPr>
          <p:cNvPr id="21" name="Line 15"/>
          <p:cNvSpPr>
            <a:spLocks noChangeShapeType="1"/>
          </p:cNvSpPr>
          <p:nvPr/>
        </p:nvSpPr>
        <p:spPr bwMode="auto">
          <a:xfrm flipV="1">
            <a:off x="5966520" y="3615134"/>
            <a:ext cx="381000" cy="381000"/>
          </a:xfrm>
          <a:prstGeom prst="line">
            <a:avLst/>
          </a:prstGeom>
          <a:noFill/>
          <a:ln w="9525">
            <a:solidFill>
              <a:schemeClr val="tx1"/>
            </a:solidFill>
            <a:round/>
            <a:headEnd/>
            <a:tailEnd type="triangle" w="med" len="med"/>
          </a:ln>
          <a:effectLst/>
        </p:spPr>
        <p:txBody>
          <a:bodyPr wrap="none"/>
          <a:lstStyle/>
          <a:p>
            <a:endParaRPr lang="en-GB"/>
          </a:p>
        </p:txBody>
      </p:sp>
      <p:sp>
        <p:nvSpPr>
          <p:cNvPr id="22" name="Line 16"/>
          <p:cNvSpPr>
            <a:spLocks noChangeShapeType="1"/>
          </p:cNvSpPr>
          <p:nvPr/>
        </p:nvSpPr>
        <p:spPr bwMode="auto">
          <a:xfrm flipH="1" flipV="1">
            <a:off x="7566720" y="3615134"/>
            <a:ext cx="381000" cy="381000"/>
          </a:xfrm>
          <a:prstGeom prst="line">
            <a:avLst/>
          </a:prstGeom>
          <a:noFill/>
          <a:ln w="9525">
            <a:solidFill>
              <a:schemeClr val="tx1"/>
            </a:solidFill>
            <a:round/>
            <a:headEnd/>
            <a:tailEnd type="triangle" w="med" len="med"/>
          </a:ln>
          <a:effectLst/>
        </p:spPr>
        <p:txBody>
          <a:bodyPr wrap="none"/>
          <a:lstStyle/>
          <a:p>
            <a:endParaRPr lang="en-GB"/>
          </a:p>
        </p:txBody>
      </p:sp>
      <p:sp>
        <p:nvSpPr>
          <p:cNvPr id="23" name="Line 17"/>
          <p:cNvSpPr>
            <a:spLocks noChangeShapeType="1"/>
          </p:cNvSpPr>
          <p:nvPr/>
        </p:nvSpPr>
        <p:spPr bwMode="auto">
          <a:xfrm flipV="1">
            <a:off x="6118920" y="5748734"/>
            <a:ext cx="152400" cy="304800"/>
          </a:xfrm>
          <a:prstGeom prst="line">
            <a:avLst/>
          </a:prstGeom>
          <a:noFill/>
          <a:ln w="9525">
            <a:solidFill>
              <a:schemeClr val="tx1"/>
            </a:solidFill>
            <a:round/>
            <a:headEnd/>
            <a:tailEnd type="triangle" w="med" len="med"/>
          </a:ln>
          <a:effectLst/>
        </p:spPr>
        <p:txBody>
          <a:bodyPr wrap="none"/>
          <a:lstStyle/>
          <a:p>
            <a:endParaRPr lang="en-GB"/>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Levels of 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5572140"/>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Inheritance Levels</a:t>
            </a:r>
          </a:p>
          <a:p>
            <a:pPr marL="288000" indent="-288000">
              <a:lnSpc>
                <a:spcPct val="150000"/>
              </a:lnSpc>
              <a:spcBef>
                <a:spcPts val="1200"/>
              </a:spcBef>
              <a:spcAft>
                <a:spcPts val="1200"/>
              </a:spcAft>
              <a:buFont typeface="Wingdings" pitchFamily="2" charset="2"/>
              <a:buChar char="Ø"/>
            </a:pPr>
            <a:r>
              <a:rPr lang="en-US" sz="2000" b="1" dirty="0" smtClean="0">
                <a:latin typeface="Book Antiqua" pitchFamily="18" charset="0"/>
                <a:cs typeface="Arial" pitchFamily="34" charset="0"/>
              </a:rPr>
              <a:t>Single Inheritance</a:t>
            </a:r>
          </a:p>
          <a:p>
            <a:pPr marL="288000" indent="-288000">
              <a:lnSpc>
                <a:spcPct val="150000"/>
              </a:lnSpc>
              <a:spcBef>
                <a:spcPts val="1200"/>
              </a:spcBef>
              <a:spcAft>
                <a:spcPts val="1200"/>
              </a:spcAft>
              <a:buFont typeface="Wingdings" pitchFamily="2" charset="2"/>
              <a:buChar char="Ø"/>
            </a:pPr>
            <a:r>
              <a:rPr lang="en-US" sz="2000" b="1" dirty="0" smtClean="0">
                <a:latin typeface="Book Antiqua" pitchFamily="18" charset="0"/>
                <a:cs typeface="Arial" pitchFamily="34" charset="0"/>
              </a:rPr>
              <a:t>Multilevel Inheritance</a:t>
            </a:r>
          </a:p>
          <a:p>
            <a:pPr marL="288000" indent="-288000">
              <a:lnSpc>
                <a:spcPct val="150000"/>
              </a:lnSpc>
              <a:spcBef>
                <a:spcPts val="1200"/>
              </a:spcBef>
              <a:spcAft>
                <a:spcPts val="1200"/>
              </a:spcAft>
              <a:buFont typeface="Wingdings" pitchFamily="2" charset="2"/>
              <a:buChar char="Ø"/>
            </a:pPr>
            <a:r>
              <a:rPr lang="en-US" sz="2000" b="1" dirty="0" smtClean="0">
                <a:latin typeface="Book Antiqua" pitchFamily="18" charset="0"/>
                <a:cs typeface="Arial" pitchFamily="34" charset="0"/>
              </a:rPr>
              <a:t>Multiple Inheritance</a:t>
            </a:r>
          </a:p>
          <a:p>
            <a:pPr marL="288000" indent="-288000">
              <a:lnSpc>
                <a:spcPct val="150000"/>
              </a:lnSpc>
              <a:spcBef>
                <a:spcPts val="1200"/>
              </a:spcBef>
              <a:spcAft>
                <a:spcPts val="1200"/>
              </a:spcAft>
              <a:buFont typeface="Wingdings" pitchFamily="2" charset="2"/>
              <a:buChar char="Ø"/>
            </a:pPr>
            <a:r>
              <a:rPr lang="en-US" sz="2000" b="1" dirty="0" smtClean="0">
                <a:latin typeface="Book Antiqua" pitchFamily="18" charset="0"/>
                <a:cs typeface="Arial" pitchFamily="34" charset="0"/>
              </a:rPr>
              <a:t>Hierarchical Inheritance</a:t>
            </a:r>
          </a:p>
          <a:p>
            <a:pPr marL="288000" indent="-288000">
              <a:lnSpc>
                <a:spcPct val="150000"/>
              </a:lnSpc>
              <a:spcBef>
                <a:spcPts val="1200"/>
              </a:spcBef>
              <a:spcAft>
                <a:spcPts val="1200"/>
              </a:spcAft>
              <a:buFont typeface="Wingdings" pitchFamily="2" charset="2"/>
              <a:buChar char="Ø"/>
            </a:pPr>
            <a:r>
              <a:rPr lang="en-US" sz="2000" b="1" dirty="0" smtClean="0">
                <a:latin typeface="Book Antiqua" pitchFamily="18" charset="0"/>
                <a:cs typeface="Arial" pitchFamily="34" charset="0"/>
              </a:rPr>
              <a:t>Hybrid Inheritance</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18</a:t>
            </a:fld>
            <a:endParaRPr lang="en-US" sz="1400" dirty="0">
              <a:solidFill>
                <a:srgbClr val="FFFFFF"/>
              </a:solidFill>
              <a:latin typeface="+mj-lt"/>
              <a:ea typeface="+mj-ea"/>
              <a:cs typeface="+mj-cs"/>
            </a:endParaRPr>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Levels of 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5572140"/>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Single Inheritance</a:t>
            </a:r>
          </a:p>
          <a:p>
            <a:pPr marL="288000" indent="-288000">
              <a:lnSpc>
                <a:spcPct val="150000"/>
              </a:lnSpc>
              <a:spcBef>
                <a:spcPts val="1200"/>
              </a:spcBef>
              <a:spcAft>
                <a:spcPts val="1200"/>
              </a:spcAft>
              <a:buFont typeface="Wingdings" pitchFamily="2" charset="2"/>
              <a:buChar char="Ø"/>
            </a:pPr>
            <a:r>
              <a:rPr lang="en-US" sz="2000" b="1" dirty="0" smtClean="0">
                <a:latin typeface="Book Antiqua" pitchFamily="18" charset="0"/>
                <a:cs typeface="Arial" pitchFamily="34" charset="0"/>
              </a:rPr>
              <a:t>In this kind of inheritance have only one base class and one derived class</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19</a:t>
            </a:fld>
            <a:endParaRPr lang="en-US" sz="1400" dirty="0">
              <a:solidFill>
                <a:srgbClr val="FFFFFF"/>
              </a:solidFill>
              <a:latin typeface="+mj-lt"/>
              <a:ea typeface="+mj-ea"/>
              <a:cs typeface="+mj-cs"/>
            </a:endParaRPr>
          </a:p>
        </p:txBody>
      </p:sp>
      <p:sp>
        <p:nvSpPr>
          <p:cNvPr id="2050" name="AutoShape 2"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2" name="AutoShape 4"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4" name="AutoShape 6"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056" name="Picture 8" descr="http://gsrai.blog.com/wp-content/blogs.dir/00/07/75/97/7759739/files/inheritance-types/download-1.jpg"/>
          <p:cNvPicPr>
            <a:picLocks noChangeAspect="1" noChangeArrowheads="1"/>
          </p:cNvPicPr>
          <p:nvPr/>
        </p:nvPicPr>
        <p:blipFill>
          <a:blip r:embed="rId3" cstate="print"/>
          <a:srcRect/>
          <a:stretch>
            <a:fillRect/>
          </a:stretch>
        </p:blipFill>
        <p:spPr bwMode="auto">
          <a:xfrm>
            <a:off x="2590800" y="3059038"/>
            <a:ext cx="4068252" cy="2386186"/>
          </a:xfrm>
          <a:prstGeom prst="rect">
            <a:avLst/>
          </a:prstGeom>
          <a:noFill/>
        </p:spPr>
      </p:pic>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Today’s Lecture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0" y="1600200"/>
            <a:ext cx="9067800" cy="4800600"/>
          </a:xfrm>
        </p:spPr>
        <p:txBody>
          <a:bodyPr>
            <a:noAutofit/>
          </a:bodyPr>
          <a:lstStyle/>
          <a:p>
            <a:pPr marL="576263" indent="-285750">
              <a:lnSpc>
                <a:spcPct val="170000"/>
              </a:lnSpc>
              <a:buFont typeface="Wingdings" pitchFamily="2" charset="2"/>
              <a:buChar char="Ø"/>
            </a:pPr>
            <a:r>
              <a:rPr lang="en-US" sz="1800" b="1" dirty="0" smtClean="0">
                <a:latin typeface="Book Antiqua" pitchFamily="18" charset="0"/>
                <a:cs typeface="Arial" pitchFamily="34" charset="0"/>
              </a:rPr>
              <a:t>Inheritance</a:t>
            </a:r>
          </a:p>
          <a:p>
            <a:pPr marL="576263" indent="-285750">
              <a:lnSpc>
                <a:spcPct val="170000"/>
              </a:lnSpc>
              <a:buFont typeface="Wingdings" pitchFamily="2" charset="2"/>
              <a:buChar char="Ø"/>
            </a:pPr>
            <a:r>
              <a:rPr lang="en-US" sz="1800" b="1" dirty="0" smtClean="0">
                <a:latin typeface="Book Antiqua" pitchFamily="18" charset="0"/>
                <a:cs typeface="Arial" pitchFamily="34" charset="0"/>
              </a:rPr>
              <a:t>Polymorphism</a:t>
            </a:r>
            <a:endParaRPr lang="en-US" sz="1800" b="1" dirty="0" smtClean="0">
              <a:latin typeface="Book Antiqua" pitchFamily="18" charset="0"/>
              <a:cs typeface="Arial" pitchFamily="34" charset="0"/>
            </a:endParaRP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2</a:t>
            </a:fld>
            <a:endParaRPr lang="en-US" sz="1400" dirty="0">
              <a:solidFill>
                <a:srgbClr val="FFFFFF"/>
              </a:solidFill>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Levels of 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5572140"/>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Multilevel Inheritance</a:t>
            </a:r>
          </a:p>
          <a:p>
            <a:pPr marL="288000" indent="-288000">
              <a:lnSpc>
                <a:spcPct val="150000"/>
              </a:lnSpc>
              <a:spcBef>
                <a:spcPts val="1200"/>
              </a:spcBef>
              <a:spcAft>
                <a:spcPts val="1200"/>
              </a:spcAft>
              <a:buFont typeface="Wingdings" pitchFamily="2" charset="2"/>
              <a:buChar char="Ø"/>
            </a:pPr>
            <a:r>
              <a:rPr lang="en-US" sz="2000" b="1" dirty="0" smtClean="0">
                <a:latin typeface="Book Antiqua" pitchFamily="18" charset="0"/>
                <a:cs typeface="Arial" pitchFamily="34" charset="0"/>
              </a:rPr>
              <a:t>In this kind of inheritance we have a chain of all classes and one base line. In this we must have to use three classes, there is one base class and more than one derived class.</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20</a:t>
            </a:fld>
            <a:endParaRPr lang="en-US" sz="1400" dirty="0">
              <a:solidFill>
                <a:srgbClr val="FFFFFF"/>
              </a:solidFill>
              <a:latin typeface="+mj-lt"/>
              <a:ea typeface="+mj-ea"/>
              <a:cs typeface="+mj-cs"/>
            </a:endParaRPr>
          </a:p>
        </p:txBody>
      </p:sp>
      <p:sp>
        <p:nvSpPr>
          <p:cNvPr id="2050" name="AutoShape 2"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2" name="AutoShape 4"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4" name="AutoShape 6"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55300" name="Picture 4" descr="http://1.bp.blogspot.com/-xrCDz6d_Zl0/VS00QP8NaGI/AAAAAAAAADE/ZtDm8-k3FgY/s1600/multi-level%2Binheritance.jpg"/>
          <p:cNvPicPr>
            <a:picLocks noChangeAspect="1" noChangeArrowheads="1"/>
          </p:cNvPicPr>
          <p:nvPr/>
        </p:nvPicPr>
        <p:blipFill>
          <a:blip r:embed="rId3" cstate="print"/>
          <a:srcRect/>
          <a:stretch>
            <a:fillRect/>
          </a:stretch>
        </p:blipFill>
        <p:spPr bwMode="auto">
          <a:xfrm>
            <a:off x="349771" y="3302842"/>
            <a:ext cx="3286125" cy="3438526"/>
          </a:xfrm>
          <a:prstGeom prst="rect">
            <a:avLst/>
          </a:prstGeom>
          <a:noFill/>
        </p:spPr>
      </p:pic>
      <p:pic>
        <p:nvPicPr>
          <p:cNvPr id="55302" name="Picture 6" descr="http://ecomputernotes.com/images/Class-Hierarchy-of-4-classes.jpg"/>
          <p:cNvPicPr>
            <a:picLocks noChangeAspect="1" noChangeArrowheads="1"/>
          </p:cNvPicPr>
          <p:nvPr/>
        </p:nvPicPr>
        <p:blipFill>
          <a:blip r:embed="rId4" cstate="print"/>
          <a:srcRect/>
          <a:stretch>
            <a:fillRect/>
          </a:stretch>
        </p:blipFill>
        <p:spPr bwMode="auto">
          <a:xfrm>
            <a:off x="4724350" y="3284984"/>
            <a:ext cx="3448050" cy="3505200"/>
          </a:xfrm>
          <a:prstGeom prst="rect">
            <a:avLst/>
          </a:prstGeom>
          <a:noFill/>
        </p:spPr>
      </p:pic>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Levels of 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5572140"/>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Multiple Inheritance</a:t>
            </a:r>
          </a:p>
          <a:p>
            <a:pPr marL="288000" indent="-288000">
              <a:lnSpc>
                <a:spcPct val="150000"/>
              </a:lnSpc>
              <a:spcBef>
                <a:spcPts val="1200"/>
              </a:spcBef>
              <a:spcAft>
                <a:spcPts val="1200"/>
              </a:spcAft>
              <a:buFont typeface="Wingdings" pitchFamily="2" charset="2"/>
              <a:buChar char="Ø"/>
            </a:pPr>
            <a:r>
              <a:rPr lang="en-US" sz="2000" b="1" dirty="0" smtClean="0">
                <a:latin typeface="Book Antiqua" pitchFamily="18" charset="0"/>
                <a:cs typeface="Arial" pitchFamily="34" charset="0"/>
              </a:rPr>
              <a:t>In this kind of inheritance we have more than one independent base classes and one derived class, connected with all base classes.</a:t>
            </a:r>
          </a:p>
          <a:p>
            <a:pPr marL="288000" indent="-288000">
              <a:lnSpc>
                <a:spcPct val="150000"/>
              </a:lnSpc>
              <a:spcBef>
                <a:spcPts val="1200"/>
              </a:spcBef>
              <a:spcAft>
                <a:spcPts val="1200"/>
              </a:spcAft>
              <a:buFont typeface="Wingdings" pitchFamily="2" charset="2"/>
              <a:buChar char="Ø"/>
            </a:pPr>
            <a:endParaRPr lang="en-US" sz="2000" b="1" dirty="0" smtClean="0">
              <a:latin typeface="Book Antiqua" pitchFamily="18" charset="0"/>
              <a:cs typeface="Arial" pitchFamily="34" charset="0"/>
            </a:endParaRPr>
          </a:p>
          <a:p>
            <a:pPr marL="288000" indent="-288000">
              <a:lnSpc>
                <a:spcPct val="150000"/>
              </a:lnSpc>
              <a:spcBef>
                <a:spcPts val="1200"/>
              </a:spcBef>
              <a:spcAft>
                <a:spcPts val="1200"/>
              </a:spcAft>
              <a:buFont typeface="Wingdings" pitchFamily="2" charset="2"/>
              <a:buChar char="Ø"/>
            </a:pPr>
            <a:endParaRPr lang="en-US" sz="2000" b="1" dirty="0" smtClean="0">
              <a:latin typeface="Book Antiqua" pitchFamily="18" charset="0"/>
              <a:cs typeface="Arial" pitchFamily="34" charset="0"/>
            </a:endParaRPr>
          </a:p>
          <a:p>
            <a:pPr marL="288000" indent="-288000">
              <a:lnSpc>
                <a:spcPct val="150000"/>
              </a:lnSpc>
              <a:spcBef>
                <a:spcPts val="1200"/>
              </a:spcBef>
              <a:spcAft>
                <a:spcPts val="1200"/>
              </a:spcAft>
              <a:buFont typeface="Wingdings" pitchFamily="2" charset="2"/>
              <a:buChar char="Ø"/>
            </a:pPr>
            <a:endParaRPr lang="en-US" sz="2000" b="1" dirty="0" smtClean="0">
              <a:latin typeface="Book Antiqua" pitchFamily="18" charset="0"/>
              <a:cs typeface="Arial" pitchFamily="34" charset="0"/>
            </a:endParaRPr>
          </a:p>
          <a:p>
            <a:pPr marL="288000" indent="-288000">
              <a:lnSpc>
                <a:spcPct val="150000"/>
              </a:lnSpc>
              <a:spcBef>
                <a:spcPts val="1200"/>
              </a:spcBef>
              <a:spcAft>
                <a:spcPts val="1200"/>
              </a:spcAft>
              <a:buFont typeface="Wingdings" pitchFamily="2" charset="2"/>
              <a:buChar char="Ø"/>
            </a:pPr>
            <a:endParaRPr lang="en-US" sz="2000" b="1" dirty="0" smtClean="0">
              <a:latin typeface="Book Antiqua" pitchFamily="18" charset="0"/>
              <a:cs typeface="Arial" pitchFamily="34" charset="0"/>
            </a:endParaRPr>
          </a:p>
          <a:p>
            <a:pPr marL="288000" indent="-288000">
              <a:lnSpc>
                <a:spcPct val="150000"/>
              </a:lnSpc>
              <a:spcBef>
                <a:spcPts val="1200"/>
              </a:spcBef>
              <a:spcAft>
                <a:spcPts val="1200"/>
              </a:spcAft>
              <a:buFont typeface="Wingdings" pitchFamily="2" charset="2"/>
              <a:buChar char="Ø"/>
            </a:pPr>
            <a:r>
              <a:rPr lang="en-US" sz="2400" b="1" dirty="0" smtClean="0">
                <a:solidFill>
                  <a:srgbClr val="C00000"/>
                </a:solidFill>
                <a:latin typeface="Book Antiqua" pitchFamily="18" charset="0"/>
                <a:cs typeface="Arial" pitchFamily="34" charset="0"/>
              </a:rPr>
              <a:t>Multiple Inheritance is not supported in JAVA</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21</a:t>
            </a:fld>
            <a:endParaRPr lang="en-US" sz="1400" dirty="0">
              <a:solidFill>
                <a:srgbClr val="FFFFFF"/>
              </a:solidFill>
              <a:latin typeface="+mj-lt"/>
              <a:ea typeface="+mj-ea"/>
              <a:cs typeface="+mj-cs"/>
            </a:endParaRPr>
          </a:p>
        </p:txBody>
      </p:sp>
      <p:sp>
        <p:nvSpPr>
          <p:cNvPr id="2050" name="AutoShape 2"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2" name="AutoShape 4"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4" name="AutoShape 6"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56322" name="Picture 2"/>
          <p:cNvPicPr>
            <a:picLocks noChangeAspect="1" noChangeArrowheads="1"/>
          </p:cNvPicPr>
          <p:nvPr/>
        </p:nvPicPr>
        <p:blipFill>
          <a:blip r:embed="rId3" cstate="print"/>
          <a:srcRect/>
          <a:stretch>
            <a:fillRect/>
          </a:stretch>
        </p:blipFill>
        <p:spPr bwMode="auto">
          <a:xfrm>
            <a:off x="2119313" y="3140968"/>
            <a:ext cx="4905375" cy="2752725"/>
          </a:xfrm>
          <a:prstGeom prst="rect">
            <a:avLst/>
          </a:prstGeom>
          <a:noFill/>
          <a:ln w="9525">
            <a:noFill/>
            <a:miter lim="800000"/>
            <a:headEnd/>
            <a:tailEnd/>
          </a:ln>
        </p:spPr>
      </p:pic>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Levels of 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5572140"/>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Hierarchical Inheritance</a:t>
            </a:r>
          </a:p>
          <a:p>
            <a:pPr marL="288000" indent="-288000">
              <a:lnSpc>
                <a:spcPct val="150000"/>
              </a:lnSpc>
              <a:spcBef>
                <a:spcPts val="1200"/>
              </a:spcBef>
              <a:spcAft>
                <a:spcPts val="1200"/>
              </a:spcAft>
              <a:buFont typeface="Wingdings" pitchFamily="2" charset="2"/>
              <a:buChar char="Ø"/>
            </a:pPr>
            <a:r>
              <a:rPr lang="en-US" sz="2000" b="1" dirty="0" smtClean="0">
                <a:latin typeface="Book Antiqua" pitchFamily="18" charset="0"/>
                <a:cs typeface="Arial" pitchFamily="34" charset="0"/>
              </a:rPr>
              <a:t>In this kind of inheritance we have more than one derived class connected with base classes.</a:t>
            </a:r>
          </a:p>
          <a:p>
            <a:pPr marL="288000" indent="-288000">
              <a:lnSpc>
                <a:spcPct val="150000"/>
              </a:lnSpc>
              <a:spcBef>
                <a:spcPts val="1200"/>
              </a:spcBef>
              <a:spcAft>
                <a:spcPts val="1200"/>
              </a:spcAft>
              <a:buFont typeface="Wingdings" pitchFamily="2" charset="2"/>
              <a:buChar char="Ø"/>
            </a:pPr>
            <a:endParaRPr lang="en-US" sz="2000" b="1" dirty="0" smtClean="0">
              <a:latin typeface="Book Antiqua" pitchFamily="18" charset="0"/>
              <a:cs typeface="Arial" pitchFamily="34" charset="0"/>
            </a:endParaRPr>
          </a:p>
          <a:p>
            <a:pPr marL="288000" indent="-288000">
              <a:lnSpc>
                <a:spcPct val="150000"/>
              </a:lnSpc>
              <a:spcBef>
                <a:spcPts val="1200"/>
              </a:spcBef>
              <a:spcAft>
                <a:spcPts val="1200"/>
              </a:spcAft>
              <a:buFont typeface="Wingdings" pitchFamily="2" charset="2"/>
              <a:buChar char="Ø"/>
            </a:pPr>
            <a:endParaRPr lang="en-US" sz="2000" b="1" dirty="0" smtClean="0">
              <a:latin typeface="Book Antiqua" pitchFamily="18" charset="0"/>
              <a:cs typeface="Arial" pitchFamily="34" charset="0"/>
            </a:endParaRPr>
          </a:p>
          <a:p>
            <a:pPr marL="288000" indent="-288000">
              <a:lnSpc>
                <a:spcPct val="150000"/>
              </a:lnSpc>
              <a:spcBef>
                <a:spcPts val="1200"/>
              </a:spcBef>
              <a:spcAft>
                <a:spcPts val="1200"/>
              </a:spcAft>
              <a:buFont typeface="Wingdings" pitchFamily="2" charset="2"/>
              <a:buChar char="Ø"/>
            </a:pPr>
            <a:endParaRPr lang="en-US" sz="2000" b="1" dirty="0" smtClean="0">
              <a:latin typeface="Book Antiqua" pitchFamily="18" charset="0"/>
              <a:cs typeface="Arial" pitchFamily="34" charset="0"/>
            </a:endParaRPr>
          </a:p>
          <a:p>
            <a:pPr marL="288000" indent="-288000">
              <a:lnSpc>
                <a:spcPct val="150000"/>
              </a:lnSpc>
              <a:spcBef>
                <a:spcPts val="1200"/>
              </a:spcBef>
              <a:spcAft>
                <a:spcPts val="1200"/>
              </a:spcAft>
              <a:buFont typeface="Wingdings" pitchFamily="2" charset="2"/>
              <a:buChar char="Ø"/>
            </a:pPr>
            <a:endParaRPr lang="en-US" sz="2000" b="1" dirty="0" smtClean="0">
              <a:latin typeface="Book Antiqua" pitchFamily="18" charset="0"/>
              <a:cs typeface="Arial" pitchFamily="34" charset="0"/>
            </a:endParaRPr>
          </a:p>
          <a:p>
            <a:pPr marL="288000" indent="-288000">
              <a:lnSpc>
                <a:spcPct val="150000"/>
              </a:lnSpc>
              <a:spcBef>
                <a:spcPts val="1200"/>
              </a:spcBef>
              <a:spcAft>
                <a:spcPts val="1200"/>
              </a:spcAft>
              <a:buFont typeface="Wingdings" pitchFamily="2" charset="2"/>
              <a:buChar char="Ø"/>
            </a:pPr>
            <a:r>
              <a:rPr lang="en-US" sz="2400" b="1" dirty="0" smtClean="0">
                <a:solidFill>
                  <a:srgbClr val="C00000"/>
                </a:solidFill>
                <a:latin typeface="Book Antiqua" pitchFamily="18" charset="0"/>
                <a:cs typeface="Arial" pitchFamily="34" charset="0"/>
              </a:rPr>
              <a:t>This is just opposite of Multiple Inheritance</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22</a:t>
            </a:fld>
            <a:endParaRPr lang="en-US" sz="1400" dirty="0">
              <a:solidFill>
                <a:srgbClr val="FFFFFF"/>
              </a:solidFill>
              <a:latin typeface="+mj-lt"/>
              <a:ea typeface="+mj-ea"/>
              <a:cs typeface="+mj-cs"/>
            </a:endParaRPr>
          </a:p>
        </p:txBody>
      </p:sp>
      <p:sp>
        <p:nvSpPr>
          <p:cNvPr id="2050" name="AutoShape 2"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2" name="AutoShape 4"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4" name="AutoShape 6"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58370" name="Picture 2" descr="http://www.learncpponline.com/wp-content/uploads/2014/01/hierarchical-inheritance-c-plus-plus.jpg"/>
          <p:cNvPicPr>
            <a:picLocks noChangeAspect="1" noChangeArrowheads="1"/>
          </p:cNvPicPr>
          <p:nvPr/>
        </p:nvPicPr>
        <p:blipFill>
          <a:blip r:embed="rId3" cstate="print"/>
          <a:srcRect/>
          <a:stretch>
            <a:fillRect/>
          </a:stretch>
        </p:blipFill>
        <p:spPr bwMode="auto">
          <a:xfrm>
            <a:off x="1829569" y="3212976"/>
            <a:ext cx="4182591" cy="2865522"/>
          </a:xfrm>
          <a:prstGeom prst="rect">
            <a:avLst/>
          </a:prstGeom>
          <a:noFill/>
        </p:spPr>
      </p:pic>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Levels of 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4663420"/>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Hybrid Inheritance</a:t>
            </a:r>
          </a:p>
          <a:p>
            <a:pPr marL="288000" indent="-288000">
              <a:lnSpc>
                <a:spcPct val="150000"/>
              </a:lnSpc>
              <a:spcBef>
                <a:spcPts val="1200"/>
              </a:spcBef>
              <a:spcAft>
                <a:spcPts val="1200"/>
              </a:spcAft>
              <a:buFont typeface="Wingdings" pitchFamily="2" charset="2"/>
              <a:buChar char="Ø"/>
            </a:pPr>
            <a:r>
              <a:rPr lang="en-US" sz="2000" b="1" dirty="0" smtClean="0">
                <a:latin typeface="Book Antiqua" pitchFamily="18" charset="0"/>
                <a:cs typeface="Arial" pitchFamily="34" charset="0"/>
              </a:rPr>
              <a:t>This is combined form of Multiple and Hierarchical Inheritance</a:t>
            </a:r>
          </a:p>
          <a:p>
            <a:pPr marL="288000" indent="-288000">
              <a:lnSpc>
                <a:spcPct val="150000"/>
              </a:lnSpc>
              <a:spcBef>
                <a:spcPts val="1200"/>
              </a:spcBef>
              <a:spcAft>
                <a:spcPts val="1200"/>
              </a:spcAft>
              <a:buFont typeface="Wingdings" pitchFamily="2" charset="2"/>
              <a:buChar char="Ø"/>
            </a:pPr>
            <a:endParaRPr lang="en-US" sz="2000" b="1" dirty="0" smtClean="0">
              <a:latin typeface="Book Antiqua" pitchFamily="18" charset="0"/>
              <a:cs typeface="Arial" pitchFamily="34" charset="0"/>
            </a:endParaRPr>
          </a:p>
          <a:p>
            <a:pPr marL="288000" indent="-288000">
              <a:lnSpc>
                <a:spcPct val="150000"/>
              </a:lnSpc>
              <a:spcBef>
                <a:spcPts val="1200"/>
              </a:spcBef>
              <a:spcAft>
                <a:spcPts val="1200"/>
              </a:spcAft>
              <a:buFont typeface="Wingdings" pitchFamily="2" charset="2"/>
              <a:buChar char="Ø"/>
            </a:pPr>
            <a:endParaRPr lang="en-US" sz="2000" b="1" dirty="0" smtClean="0">
              <a:latin typeface="Book Antiqua" pitchFamily="18" charset="0"/>
              <a:cs typeface="Arial" pitchFamily="34" charset="0"/>
            </a:endParaRPr>
          </a:p>
          <a:p>
            <a:pPr marL="288000" indent="-288000">
              <a:lnSpc>
                <a:spcPct val="150000"/>
              </a:lnSpc>
              <a:spcBef>
                <a:spcPts val="1200"/>
              </a:spcBef>
              <a:spcAft>
                <a:spcPts val="1200"/>
              </a:spcAft>
              <a:buFont typeface="Wingdings" pitchFamily="2" charset="2"/>
              <a:buChar char="Ø"/>
            </a:pPr>
            <a:endParaRPr lang="en-US" sz="2000" b="1" dirty="0" smtClean="0">
              <a:latin typeface="Book Antiqua" pitchFamily="18" charset="0"/>
              <a:cs typeface="Arial" pitchFamily="34" charset="0"/>
            </a:endParaRPr>
          </a:p>
          <a:p>
            <a:pPr marL="288000" indent="-288000">
              <a:lnSpc>
                <a:spcPct val="150000"/>
              </a:lnSpc>
              <a:spcBef>
                <a:spcPts val="1200"/>
              </a:spcBef>
              <a:spcAft>
                <a:spcPts val="1200"/>
              </a:spcAft>
              <a:buNone/>
            </a:pPr>
            <a:endParaRPr lang="en-US" sz="2000" b="1" dirty="0" smtClean="0">
              <a:latin typeface="Book Antiqua" pitchFamily="18" charset="0"/>
              <a:cs typeface="Arial" pitchFamily="34" charset="0"/>
            </a:endParaRP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23</a:t>
            </a:fld>
            <a:endParaRPr lang="en-US" sz="1400" dirty="0">
              <a:solidFill>
                <a:srgbClr val="FFFFFF"/>
              </a:solidFill>
              <a:latin typeface="+mj-lt"/>
              <a:ea typeface="+mj-ea"/>
              <a:cs typeface="+mj-cs"/>
            </a:endParaRPr>
          </a:p>
        </p:txBody>
      </p:sp>
      <p:sp>
        <p:nvSpPr>
          <p:cNvPr id="2050" name="AutoShape 2"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2" name="AutoShape 4"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054" name="AutoShape 6" descr="Image result for levels of inherit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61442" name="Picture 2" descr="http://gsrai.blog.com/wp-content/blogs.dir/00/07/75/97/7759739/files/inheritance-types/hybridinheritance_1.png"/>
          <p:cNvPicPr>
            <a:picLocks noChangeAspect="1" noChangeArrowheads="1"/>
          </p:cNvPicPr>
          <p:nvPr/>
        </p:nvPicPr>
        <p:blipFill>
          <a:blip r:embed="rId3" cstate="print"/>
          <a:srcRect/>
          <a:stretch>
            <a:fillRect/>
          </a:stretch>
        </p:blipFill>
        <p:spPr bwMode="auto">
          <a:xfrm>
            <a:off x="1854299" y="2880717"/>
            <a:ext cx="4733925" cy="2276475"/>
          </a:xfrm>
          <a:prstGeom prst="rect">
            <a:avLst/>
          </a:prstGeom>
          <a:noFill/>
        </p:spPr>
      </p:pic>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Advantages of 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3367276"/>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Three main advantages</a:t>
            </a:r>
          </a:p>
          <a:p>
            <a:pPr marL="288000" indent="-288000">
              <a:spcBef>
                <a:spcPts val="1200"/>
              </a:spcBef>
              <a:spcAft>
                <a:spcPts val="600"/>
              </a:spcAft>
              <a:buFont typeface="Wingdings" pitchFamily="2" charset="2"/>
              <a:buChar char="Ø"/>
            </a:pPr>
            <a:r>
              <a:rPr lang="en-GB" sz="1800" b="1" dirty="0" smtClean="0">
                <a:latin typeface="Book Antiqua" pitchFamily="18" charset="0"/>
              </a:rPr>
              <a:t>Reuse</a:t>
            </a:r>
          </a:p>
          <a:p>
            <a:pPr marL="288000" indent="-288000">
              <a:spcBef>
                <a:spcPts val="1200"/>
              </a:spcBef>
              <a:spcAft>
                <a:spcPts val="600"/>
              </a:spcAft>
              <a:buFont typeface="Wingdings" pitchFamily="2" charset="2"/>
              <a:buChar char="Ø"/>
            </a:pPr>
            <a:r>
              <a:rPr lang="en-GB" sz="1800" b="1" dirty="0" smtClean="0">
                <a:latin typeface="Book Antiqua" pitchFamily="18" charset="0"/>
                <a:cs typeface="Arial" pitchFamily="34" charset="0"/>
              </a:rPr>
              <a:t>Less Redundancy</a:t>
            </a:r>
          </a:p>
          <a:p>
            <a:pPr marL="288000" indent="-288000">
              <a:spcBef>
                <a:spcPts val="1200"/>
              </a:spcBef>
              <a:spcAft>
                <a:spcPts val="600"/>
              </a:spcAft>
              <a:buFont typeface="Wingdings" pitchFamily="2" charset="2"/>
              <a:buChar char="Ø"/>
            </a:pPr>
            <a:r>
              <a:rPr lang="en-GB" sz="1800" b="1" dirty="0" smtClean="0">
                <a:latin typeface="Book Antiqua" pitchFamily="18" charset="0"/>
                <a:cs typeface="Arial" pitchFamily="34" charset="0"/>
              </a:rPr>
              <a:t>Increased Maintainability</a:t>
            </a:r>
            <a:endParaRPr lang="en-US" sz="1800" b="1" dirty="0" smtClean="0">
              <a:latin typeface="Book Antiqua" pitchFamily="18" charset="0"/>
              <a:cs typeface="Arial" pitchFamily="34" charset="0"/>
            </a:endParaRP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24</a:t>
            </a:fld>
            <a:endParaRPr lang="en-US" sz="1400" dirty="0">
              <a:solidFill>
                <a:srgbClr val="FFFFFF"/>
              </a:solidFill>
              <a:latin typeface="+mj-lt"/>
              <a:ea typeface="+mj-ea"/>
              <a:cs typeface="+mj-cs"/>
            </a:endParaRPr>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Polymorphism</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5023460"/>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What is Polymorphism?</a:t>
            </a:r>
          </a:p>
          <a:p>
            <a:pPr marL="288000" indent="-288000">
              <a:spcBef>
                <a:spcPts val="1200"/>
              </a:spcBef>
              <a:spcAft>
                <a:spcPts val="600"/>
              </a:spcAft>
              <a:buFont typeface="Wingdings" pitchFamily="2" charset="2"/>
              <a:buChar char="Ø"/>
            </a:pPr>
            <a:endParaRPr lang="en-GB" sz="1800" b="1" dirty="0" smtClean="0">
              <a:latin typeface="Book Antiqua" pitchFamily="18" charset="0"/>
            </a:endParaRP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25</a:t>
            </a:fld>
            <a:endParaRPr lang="en-US" sz="1400" dirty="0">
              <a:solidFill>
                <a:srgbClr val="FFFFFF"/>
              </a:solidFill>
              <a:latin typeface="+mj-lt"/>
              <a:ea typeface="+mj-ea"/>
              <a:cs typeface="+mj-cs"/>
            </a:endParaRPr>
          </a:p>
        </p:txBody>
      </p:sp>
      <p:pic>
        <p:nvPicPr>
          <p:cNvPr id="14338" name="Picture 2" descr="http://javanepal.files.wordpress.com/2008/10/polymorphism.gif?w=595"/>
          <p:cNvPicPr>
            <a:picLocks noChangeAspect="1" noChangeArrowheads="1"/>
          </p:cNvPicPr>
          <p:nvPr/>
        </p:nvPicPr>
        <p:blipFill>
          <a:blip r:embed="rId3" cstate="print"/>
          <a:srcRect/>
          <a:stretch>
            <a:fillRect/>
          </a:stretch>
        </p:blipFill>
        <p:spPr bwMode="auto">
          <a:xfrm>
            <a:off x="2020044" y="1916832"/>
            <a:ext cx="4424164" cy="4818398"/>
          </a:xfrm>
          <a:prstGeom prst="rect">
            <a:avLst/>
          </a:prstGeom>
          <a:noFill/>
        </p:spPr>
      </p:pic>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Polymorphism</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5023460"/>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What is Polymorphism?</a:t>
            </a:r>
          </a:p>
          <a:p>
            <a:pPr marL="288000" indent="-288000">
              <a:spcBef>
                <a:spcPts val="1200"/>
              </a:spcBef>
              <a:spcAft>
                <a:spcPts val="600"/>
              </a:spcAft>
              <a:buFont typeface="Wingdings" pitchFamily="2" charset="2"/>
              <a:buChar char="Ø"/>
            </a:pPr>
            <a:r>
              <a:rPr lang="en-GB" sz="1800" b="1" dirty="0" smtClean="0">
                <a:latin typeface="Book Antiqua" pitchFamily="18" charset="0"/>
              </a:rPr>
              <a:t>Polymorphism is the ability of an object to take on many forms. </a:t>
            </a:r>
          </a:p>
          <a:p>
            <a:pPr marL="288000" indent="-288000">
              <a:spcBef>
                <a:spcPts val="1200"/>
              </a:spcBef>
              <a:spcAft>
                <a:spcPts val="600"/>
              </a:spcAft>
              <a:buFont typeface="Wingdings" pitchFamily="2" charset="2"/>
              <a:buChar char="Ø"/>
            </a:pPr>
            <a:r>
              <a:rPr lang="en-GB" sz="1800" b="1" dirty="0" smtClean="0">
                <a:latin typeface="Book Antiqua" pitchFamily="18" charset="0"/>
              </a:rPr>
              <a:t>Manipulate objects of various classes, and invoke different methods on an object without knowing the type of object</a:t>
            </a:r>
          </a:p>
          <a:p>
            <a:pPr marL="288000" indent="-288000">
              <a:spcBef>
                <a:spcPts val="1200"/>
              </a:spcBef>
              <a:spcAft>
                <a:spcPts val="600"/>
              </a:spcAft>
              <a:buFont typeface="Wingdings" pitchFamily="2" charset="2"/>
              <a:buChar char="Ø"/>
            </a:pPr>
            <a:r>
              <a:rPr lang="en-GB" sz="1800" b="1" dirty="0" smtClean="0">
                <a:latin typeface="Book Antiqua" pitchFamily="18" charset="0"/>
              </a:rPr>
              <a:t>Any Java object that can pass more than one IS-A test is considered to be polymorphic. </a:t>
            </a:r>
          </a:p>
          <a:p>
            <a:pPr marL="288000" indent="-288000">
              <a:spcBef>
                <a:spcPts val="1200"/>
              </a:spcBef>
              <a:spcAft>
                <a:spcPts val="600"/>
              </a:spcAft>
              <a:buFont typeface="Wingdings" pitchFamily="2" charset="2"/>
              <a:buChar char="Ø"/>
            </a:pPr>
            <a:r>
              <a:rPr lang="en-GB" sz="1800" b="1" dirty="0" smtClean="0">
                <a:latin typeface="Book Antiqua" pitchFamily="18" charset="0"/>
              </a:rPr>
              <a:t>In Java, all Java objects are polymorphic since any object will pass the IS-A test for their own type and for the class Object.</a:t>
            </a:r>
          </a:p>
          <a:p>
            <a:pPr marL="288000" indent="-288000">
              <a:spcBef>
                <a:spcPts val="1200"/>
              </a:spcBef>
              <a:spcAft>
                <a:spcPts val="600"/>
              </a:spcAft>
              <a:buFont typeface="Wingdings" pitchFamily="2" charset="2"/>
              <a:buChar char="Ø"/>
            </a:pPr>
            <a:r>
              <a:rPr lang="en-US" sz="1800" b="1" dirty="0" smtClean="0">
                <a:latin typeface="Book Antiqua" pitchFamily="18" charset="0"/>
              </a:rPr>
              <a:t>In general, polymorphism refers to existence of different forms of a single entity</a:t>
            </a:r>
          </a:p>
          <a:p>
            <a:pPr marL="288000" indent="-288000">
              <a:spcBef>
                <a:spcPts val="1200"/>
              </a:spcBef>
              <a:spcAft>
                <a:spcPts val="600"/>
              </a:spcAft>
              <a:buFont typeface="Wingdings" pitchFamily="2" charset="2"/>
              <a:buChar char="Ø"/>
            </a:pPr>
            <a:r>
              <a:rPr lang="en-US" sz="1800" b="1" dirty="0" smtClean="0">
                <a:latin typeface="Book Antiqua" pitchFamily="18" charset="0"/>
              </a:rPr>
              <a:t>For example, both Diamond and Coal are different forms of Carbon</a:t>
            </a:r>
          </a:p>
          <a:p>
            <a:pPr marL="288000" indent="-288000">
              <a:spcBef>
                <a:spcPts val="1200"/>
              </a:spcBef>
              <a:spcAft>
                <a:spcPts val="600"/>
              </a:spcAft>
              <a:buFont typeface="Wingdings" pitchFamily="2" charset="2"/>
              <a:buChar char="Ø"/>
            </a:pPr>
            <a:endParaRPr lang="en-GB" sz="1800" b="1" dirty="0" smtClean="0">
              <a:latin typeface="Book Antiqua" pitchFamily="18" charset="0"/>
            </a:endParaRPr>
          </a:p>
          <a:p>
            <a:pPr marL="288000" indent="-288000">
              <a:spcBef>
                <a:spcPts val="1200"/>
              </a:spcBef>
              <a:spcAft>
                <a:spcPts val="600"/>
              </a:spcAft>
              <a:buFont typeface="Wingdings" pitchFamily="2" charset="2"/>
              <a:buChar char="Ø"/>
            </a:pPr>
            <a:endParaRPr lang="en-GB" sz="1800" b="1" dirty="0" smtClean="0">
              <a:latin typeface="Book Antiqua" pitchFamily="18" charset="0"/>
            </a:endParaRP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26</a:t>
            </a:fld>
            <a:endParaRPr lang="en-US" sz="1400" dirty="0">
              <a:solidFill>
                <a:srgbClr val="FFFFFF"/>
              </a:solidFill>
              <a:latin typeface="+mj-lt"/>
              <a:ea typeface="+mj-ea"/>
              <a:cs typeface="+mj-cs"/>
            </a:endParaRPr>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Polymorphism</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3367276"/>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Polymorphism Example</a:t>
            </a:r>
          </a:p>
          <a:p>
            <a:pPr marL="288000" indent="-288000">
              <a:spcBef>
                <a:spcPts val="1200"/>
              </a:spcBef>
              <a:spcAft>
                <a:spcPts val="600"/>
              </a:spcAft>
              <a:buFont typeface="Wingdings" pitchFamily="2" charset="2"/>
              <a:buChar char="Ø"/>
            </a:pPr>
            <a:r>
              <a:rPr lang="en-GB" sz="1800" b="1" dirty="0" smtClean="0">
                <a:latin typeface="Book Antiqua" pitchFamily="18" charset="0"/>
              </a:rPr>
              <a:t>Look at example</a:t>
            </a:r>
          </a:p>
          <a:p>
            <a:pPr marL="688050" lvl="1" indent="-288000">
              <a:spcBef>
                <a:spcPts val="1200"/>
              </a:spcBef>
              <a:spcAft>
                <a:spcPts val="600"/>
              </a:spcAft>
              <a:buFont typeface="Wingdings" pitchFamily="2" charset="2"/>
              <a:buChar char="ü"/>
            </a:pPr>
            <a:r>
              <a:rPr lang="en-GB" sz="1800" b="1" dirty="0" smtClean="0">
                <a:latin typeface="Book Antiqua" pitchFamily="18" charset="0"/>
              </a:rPr>
              <a:t>A Deer IS-A Animal</a:t>
            </a:r>
          </a:p>
          <a:p>
            <a:pPr marL="688050" lvl="1" indent="-288000">
              <a:spcBef>
                <a:spcPts val="1200"/>
              </a:spcBef>
              <a:spcAft>
                <a:spcPts val="600"/>
              </a:spcAft>
              <a:buFont typeface="Wingdings" pitchFamily="2" charset="2"/>
              <a:buChar char="ü"/>
            </a:pPr>
            <a:r>
              <a:rPr lang="en-GB" sz="1800" b="1" dirty="0" smtClean="0">
                <a:latin typeface="Book Antiqua" pitchFamily="18" charset="0"/>
              </a:rPr>
              <a:t>A Deer IS-A Vegetarian</a:t>
            </a:r>
          </a:p>
          <a:p>
            <a:pPr marL="688050" lvl="1" indent="-288000">
              <a:spcBef>
                <a:spcPts val="1200"/>
              </a:spcBef>
              <a:spcAft>
                <a:spcPts val="600"/>
              </a:spcAft>
              <a:buFont typeface="Wingdings" pitchFamily="2" charset="2"/>
              <a:buChar char="ü"/>
            </a:pPr>
            <a:r>
              <a:rPr lang="en-GB" sz="1800" b="1" dirty="0" smtClean="0">
                <a:latin typeface="Book Antiqua" pitchFamily="18" charset="0"/>
              </a:rPr>
              <a:t>A Deer IS-A Deer</a:t>
            </a:r>
          </a:p>
          <a:p>
            <a:pPr marL="688050" lvl="1" indent="-288000">
              <a:spcBef>
                <a:spcPts val="1200"/>
              </a:spcBef>
              <a:spcAft>
                <a:spcPts val="600"/>
              </a:spcAft>
              <a:buFont typeface="Wingdings" pitchFamily="2" charset="2"/>
              <a:buChar char="ü"/>
            </a:pPr>
            <a:r>
              <a:rPr lang="en-GB" sz="1800" b="1" dirty="0" smtClean="0">
                <a:latin typeface="Book Antiqua" pitchFamily="18" charset="0"/>
              </a:rPr>
              <a:t>A Deer IS-A Object</a:t>
            </a:r>
          </a:p>
          <a:p>
            <a:pPr marL="688050" lvl="1" indent="-288000">
              <a:spcBef>
                <a:spcPts val="1200"/>
              </a:spcBef>
              <a:spcAft>
                <a:spcPts val="600"/>
              </a:spcAft>
              <a:buFont typeface="Wingdings" pitchFamily="2" charset="2"/>
              <a:buChar char="ü"/>
            </a:pPr>
            <a:endParaRPr lang="en-GB" sz="1800" b="1" dirty="0" smtClean="0">
              <a:latin typeface="Book Antiqua" pitchFamily="18" charset="0"/>
            </a:endParaRPr>
          </a:p>
          <a:p>
            <a:pPr marL="688050" lvl="1" indent="-288000">
              <a:spcBef>
                <a:spcPts val="1200"/>
              </a:spcBef>
              <a:spcAft>
                <a:spcPts val="600"/>
              </a:spcAft>
              <a:buFont typeface="Wingdings" pitchFamily="2" charset="2"/>
              <a:buChar char="ü"/>
            </a:pPr>
            <a:endParaRPr lang="en-GB" sz="1800" b="1" dirty="0" smtClean="0">
              <a:latin typeface="Book Antiqua" pitchFamily="18" charset="0"/>
            </a:endParaRPr>
          </a:p>
          <a:p>
            <a:pPr marL="288000" indent="-288000">
              <a:spcBef>
                <a:spcPts val="1200"/>
              </a:spcBef>
              <a:spcAft>
                <a:spcPts val="600"/>
              </a:spcAft>
              <a:buFont typeface="Wingdings" pitchFamily="2" charset="2"/>
              <a:buChar char="Ø"/>
            </a:pPr>
            <a:r>
              <a:rPr lang="en-GB" sz="2200" b="1" dirty="0" smtClean="0">
                <a:latin typeface="Book Antiqua" pitchFamily="18" charset="0"/>
              </a:rPr>
              <a:t>Since Deer inherits from Vegetarian, and Vegetarian inherits from Animal, then an object (say </a:t>
            </a:r>
            <a:r>
              <a:rPr lang="en-GB" sz="2200" b="1" dirty="0" err="1" smtClean="0">
                <a:latin typeface="Book Antiqua" pitchFamily="18" charset="0"/>
              </a:rPr>
              <a:t>mydeer</a:t>
            </a:r>
            <a:r>
              <a:rPr lang="en-GB" sz="2200" b="1" dirty="0" smtClean="0">
                <a:latin typeface="Book Antiqua" pitchFamily="18" charset="0"/>
              </a:rPr>
              <a:t>) of Deer </a:t>
            </a:r>
            <a:r>
              <a:rPr lang="en-GB" sz="2200" b="1" dirty="0" smtClean="0">
                <a:solidFill>
                  <a:srgbClr val="FF0000"/>
                </a:solidFill>
                <a:latin typeface="Book Antiqua" pitchFamily="18" charset="0"/>
              </a:rPr>
              <a:t>is at all times Deer, a Vegetarian, and an Animal.</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27</a:t>
            </a:fld>
            <a:endParaRPr lang="en-US" sz="1400" dirty="0">
              <a:solidFill>
                <a:srgbClr val="FFFFFF"/>
              </a:solidFill>
              <a:latin typeface="+mj-lt"/>
              <a:ea typeface="+mj-ea"/>
              <a:cs typeface="+mj-cs"/>
            </a:endParaRPr>
          </a:p>
        </p:txBody>
      </p:sp>
      <p:sp>
        <p:nvSpPr>
          <p:cNvPr id="6" name="Rectangle 7"/>
          <p:cNvSpPr>
            <a:spLocks noChangeArrowheads="1"/>
          </p:cNvSpPr>
          <p:nvPr/>
        </p:nvSpPr>
        <p:spPr bwMode="auto">
          <a:xfrm>
            <a:off x="5940152" y="1772816"/>
            <a:ext cx="1828800" cy="685800"/>
          </a:xfrm>
          <a:prstGeom prst="rect">
            <a:avLst/>
          </a:prstGeom>
          <a:noFill/>
          <a:ln w="25400">
            <a:solidFill>
              <a:schemeClr val="tx1"/>
            </a:solidFill>
            <a:miter lim="800000"/>
            <a:headEnd/>
            <a:tailEnd/>
          </a:ln>
          <a:effectLst/>
        </p:spPr>
        <p:txBody>
          <a:bodyPr wrap="none" anchor="ctr"/>
          <a:lstStyle/>
          <a:p>
            <a:pPr algn="ctr"/>
            <a:r>
              <a:rPr lang="en-US" sz="2400" dirty="0" smtClean="0">
                <a:latin typeface="Book Antiqua" pitchFamily="18" charset="0"/>
              </a:rPr>
              <a:t>Animal</a:t>
            </a:r>
            <a:endParaRPr lang="en-US" sz="2400" dirty="0">
              <a:latin typeface="Book Antiqua" pitchFamily="18" charset="0"/>
            </a:endParaRPr>
          </a:p>
        </p:txBody>
      </p:sp>
      <p:sp>
        <p:nvSpPr>
          <p:cNvPr id="7" name="Rectangle 7"/>
          <p:cNvSpPr>
            <a:spLocks noChangeArrowheads="1"/>
          </p:cNvSpPr>
          <p:nvPr/>
        </p:nvSpPr>
        <p:spPr bwMode="auto">
          <a:xfrm>
            <a:off x="4788024" y="2959224"/>
            <a:ext cx="1828800" cy="685800"/>
          </a:xfrm>
          <a:prstGeom prst="rect">
            <a:avLst/>
          </a:prstGeom>
          <a:noFill/>
          <a:ln w="25400">
            <a:solidFill>
              <a:schemeClr val="tx1"/>
            </a:solidFill>
            <a:miter lim="800000"/>
            <a:headEnd/>
            <a:tailEnd/>
          </a:ln>
          <a:effectLst/>
        </p:spPr>
        <p:txBody>
          <a:bodyPr wrap="none" anchor="ctr"/>
          <a:lstStyle/>
          <a:p>
            <a:pPr algn="ctr"/>
            <a:r>
              <a:rPr lang="en-US" sz="2400" dirty="0" smtClean="0">
                <a:latin typeface="Book Antiqua" pitchFamily="18" charset="0"/>
              </a:rPr>
              <a:t>Vegetarian</a:t>
            </a:r>
            <a:endParaRPr lang="en-US" sz="2400" dirty="0">
              <a:latin typeface="Book Antiqua" pitchFamily="18" charset="0"/>
            </a:endParaRPr>
          </a:p>
        </p:txBody>
      </p:sp>
      <p:sp>
        <p:nvSpPr>
          <p:cNvPr id="8" name="Rectangle 7"/>
          <p:cNvSpPr>
            <a:spLocks noChangeArrowheads="1"/>
          </p:cNvSpPr>
          <p:nvPr/>
        </p:nvSpPr>
        <p:spPr bwMode="auto">
          <a:xfrm>
            <a:off x="7207696" y="2959224"/>
            <a:ext cx="1828800" cy="685800"/>
          </a:xfrm>
          <a:prstGeom prst="rect">
            <a:avLst/>
          </a:prstGeom>
          <a:noFill/>
          <a:ln w="25400">
            <a:solidFill>
              <a:schemeClr val="tx1"/>
            </a:solidFill>
            <a:miter lim="800000"/>
            <a:headEnd/>
            <a:tailEnd/>
          </a:ln>
          <a:effectLst/>
        </p:spPr>
        <p:txBody>
          <a:bodyPr wrap="none" anchor="ctr"/>
          <a:lstStyle/>
          <a:p>
            <a:pPr algn="ctr"/>
            <a:r>
              <a:rPr lang="en-US" sz="2400" dirty="0" smtClean="0">
                <a:latin typeface="Book Antiqua" pitchFamily="18" charset="0"/>
              </a:rPr>
              <a:t>Omnivorous</a:t>
            </a:r>
            <a:endParaRPr lang="en-US" sz="2400" dirty="0">
              <a:latin typeface="Book Antiqua" pitchFamily="18" charset="0"/>
            </a:endParaRPr>
          </a:p>
        </p:txBody>
      </p:sp>
      <p:sp>
        <p:nvSpPr>
          <p:cNvPr id="9" name="Rectangle 7"/>
          <p:cNvSpPr>
            <a:spLocks noChangeArrowheads="1"/>
          </p:cNvSpPr>
          <p:nvPr/>
        </p:nvSpPr>
        <p:spPr bwMode="auto">
          <a:xfrm>
            <a:off x="4139952" y="4111352"/>
            <a:ext cx="1828800" cy="685800"/>
          </a:xfrm>
          <a:prstGeom prst="rect">
            <a:avLst/>
          </a:prstGeom>
          <a:noFill/>
          <a:ln w="25400">
            <a:solidFill>
              <a:schemeClr val="tx1"/>
            </a:solidFill>
            <a:miter lim="800000"/>
            <a:headEnd/>
            <a:tailEnd/>
          </a:ln>
          <a:effectLst/>
        </p:spPr>
        <p:txBody>
          <a:bodyPr wrap="none" anchor="ctr"/>
          <a:lstStyle/>
          <a:p>
            <a:pPr algn="ctr"/>
            <a:r>
              <a:rPr lang="en-US" sz="2400" dirty="0" smtClean="0">
                <a:latin typeface="Book Antiqua" pitchFamily="18" charset="0"/>
              </a:rPr>
              <a:t>Deer</a:t>
            </a:r>
            <a:endParaRPr lang="en-US" sz="2400" dirty="0">
              <a:latin typeface="Book Antiqua" pitchFamily="18" charset="0"/>
            </a:endParaRPr>
          </a:p>
        </p:txBody>
      </p:sp>
      <p:cxnSp>
        <p:nvCxnSpPr>
          <p:cNvPr id="11" name="Straight Connector 10"/>
          <p:cNvCxnSpPr>
            <a:stCxn id="6" idx="2"/>
            <a:endCxn id="7" idx="0"/>
          </p:cNvCxnSpPr>
          <p:nvPr/>
        </p:nvCxnSpPr>
        <p:spPr>
          <a:xfrm flipH="1">
            <a:off x="5702424" y="2458616"/>
            <a:ext cx="1152128" cy="500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8" idx="0"/>
          </p:cNvCxnSpPr>
          <p:nvPr/>
        </p:nvCxnSpPr>
        <p:spPr>
          <a:xfrm>
            <a:off x="6854552" y="2458616"/>
            <a:ext cx="1267544" cy="500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9" idx="0"/>
          </p:cNvCxnSpPr>
          <p:nvPr/>
        </p:nvCxnSpPr>
        <p:spPr>
          <a:xfrm flipH="1">
            <a:off x="5054352" y="3645024"/>
            <a:ext cx="648072" cy="4663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Polymorphism</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3367276"/>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Polymorphism in OO Model</a:t>
            </a:r>
          </a:p>
          <a:p>
            <a:pPr marL="288000" indent="-288000">
              <a:spcBef>
                <a:spcPts val="1200"/>
              </a:spcBef>
              <a:spcAft>
                <a:spcPts val="600"/>
              </a:spcAft>
              <a:buFont typeface="Wingdings" pitchFamily="2" charset="2"/>
              <a:buChar char="Ø"/>
            </a:pPr>
            <a:r>
              <a:rPr lang="en-GB" sz="1800" b="1" dirty="0" smtClean="0">
                <a:latin typeface="Book Antiqua" pitchFamily="18" charset="0"/>
              </a:rPr>
              <a:t>In Object Oriented Model, Polymorphism means that different objects can behave in different ways for the same message</a:t>
            </a:r>
          </a:p>
          <a:p>
            <a:pPr marL="288000" indent="-288000">
              <a:spcBef>
                <a:spcPts val="1200"/>
              </a:spcBef>
              <a:spcAft>
                <a:spcPts val="600"/>
              </a:spcAft>
              <a:buFont typeface="Wingdings" pitchFamily="2" charset="2"/>
              <a:buChar char="Ø"/>
            </a:pPr>
            <a:endParaRPr lang="en-GB" sz="1800" b="1" dirty="0" smtClean="0">
              <a:latin typeface="Book Antiqua" pitchFamily="18" charset="0"/>
            </a:endParaRPr>
          </a:p>
          <a:p>
            <a:pPr marL="288000" indent="-288000">
              <a:spcBef>
                <a:spcPts val="1200"/>
              </a:spcBef>
              <a:spcAft>
                <a:spcPts val="600"/>
              </a:spcAft>
              <a:buFont typeface="Wingdings" pitchFamily="2" charset="2"/>
              <a:buChar char="Ø"/>
            </a:pPr>
            <a:r>
              <a:rPr lang="en-GB" sz="1800" b="1" dirty="0" smtClean="0">
                <a:latin typeface="Book Antiqua" pitchFamily="18" charset="0"/>
              </a:rPr>
              <a:t>Consequently the sender of the message does not need to know exact class of the receiver</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28</a:t>
            </a:fld>
            <a:endParaRPr lang="en-US" sz="1400" dirty="0">
              <a:solidFill>
                <a:srgbClr val="FFFFFF"/>
              </a:solidFill>
              <a:latin typeface="+mj-lt"/>
              <a:ea typeface="+mj-ea"/>
              <a:cs typeface="+mj-cs"/>
            </a:endParaRPr>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Polymorphism</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3367276"/>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Polymorphism Advantages</a:t>
            </a:r>
          </a:p>
          <a:p>
            <a:pPr marL="288000" indent="-288000">
              <a:spcBef>
                <a:spcPts val="1200"/>
              </a:spcBef>
              <a:spcAft>
                <a:spcPts val="600"/>
              </a:spcAft>
              <a:buFont typeface="Wingdings" pitchFamily="2" charset="2"/>
              <a:buChar char="Ø"/>
            </a:pPr>
            <a:r>
              <a:rPr lang="en-GB" sz="1800" b="1" dirty="0" smtClean="0">
                <a:latin typeface="Book Antiqua" pitchFamily="18" charset="0"/>
              </a:rPr>
              <a:t>Message can be interpreted in different way depending upon the receiver class</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29</a:t>
            </a:fld>
            <a:endParaRPr lang="en-US" sz="1400" dirty="0">
              <a:solidFill>
                <a:srgbClr val="FFFFFF"/>
              </a:solidFill>
              <a:latin typeface="+mj-lt"/>
              <a:ea typeface="+mj-ea"/>
              <a:cs typeface="+mj-cs"/>
            </a:endParaRPr>
          </a:p>
        </p:txBody>
      </p:sp>
      <p:sp>
        <p:nvSpPr>
          <p:cNvPr id="5" name="Line 4"/>
          <p:cNvSpPr>
            <a:spLocks noChangeShapeType="1"/>
          </p:cNvSpPr>
          <p:nvPr/>
        </p:nvSpPr>
        <p:spPr bwMode="auto">
          <a:xfrm flipH="1" flipV="1">
            <a:off x="4895528" y="4052664"/>
            <a:ext cx="0" cy="457200"/>
          </a:xfrm>
          <a:prstGeom prst="line">
            <a:avLst/>
          </a:prstGeom>
          <a:noFill/>
          <a:ln w="25400">
            <a:solidFill>
              <a:schemeClr val="tx1"/>
            </a:solidFill>
            <a:round/>
            <a:headEnd/>
            <a:tailEnd type="triangle" w="lg" len="lg"/>
          </a:ln>
          <a:effectLst/>
        </p:spPr>
        <p:txBody>
          <a:bodyPr/>
          <a:lstStyle/>
          <a:p>
            <a:endParaRPr lang="en-US"/>
          </a:p>
        </p:txBody>
      </p:sp>
      <p:sp>
        <p:nvSpPr>
          <p:cNvPr id="6" name="Line 5"/>
          <p:cNvSpPr>
            <a:spLocks noChangeShapeType="1"/>
          </p:cNvSpPr>
          <p:nvPr/>
        </p:nvSpPr>
        <p:spPr bwMode="auto">
          <a:xfrm>
            <a:off x="2761928" y="4509864"/>
            <a:ext cx="4114800" cy="0"/>
          </a:xfrm>
          <a:prstGeom prst="line">
            <a:avLst/>
          </a:prstGeom>
          <a:noFill/>
          <a:ln w="25400">
            <a:solidFill>
              <a:schemeClr val="tx1"/>
            </a:solidFill>
            <a:round/>
            <a:headEnd/>
            <a:tailEnd/>
          </a:ln>
          <a:effectLst/>
        </p:spPr>
        <p:txBody>
          <a:bodyPr/>
          <a:lstStyle/>
          <a:p>
            <a:endParaRPr lang="en-US"/>
          </a:p>
        </p:txBody>
      </p:sp>
      <p:sp>
        <p:nvSpPr>
          <p:cNvPr id="7" name="Line 6"/>
          <p:cNvSpPr>
            <a:spLocks noChangeShapeType="1"/>
          </p:cNvSpPr>
          <p:nvPr/>
        </p:nvSpPr>
        <p:spPr bwMode="auto">
          <a:xfrm>
            <a:off x="2761928" y="4509864"/>
            <a:ext cx="0" cy="381000"/>
          </a:xfrm>
          <a:prstGeom prst="line">
            <a:avLst/>
          </a:prstGeom>
          <a:noFill/>
          <a:ln w="25400">
            <a:solidFill>
              <a:schemeClr val="tx1"/>
            </a:solidFill>
            <a:round/>
            <a:headEnd/>
            <a:tailEnd/>
          </a:ln>
          <a:effectLst/>
        </p:spPr>
        <p:txBody>
          <a:bodyPr/>
          <a:lstStyle/>
          <a:p>
            <a:endParaRPr lang="en-US"/>
          </a:p>
        </p:txBody>
      </p:sp>
      <p:sp>
        <p:nvSpPr>
          <p:cNvPr id="8" name="Rectangle 7"/>
          <p:cNvSpPr>
            <a:spLocks noChangeArrowheads="1"/>
          </p:cNvSpPr>
          <p:nvPr/>
        </p:nvSpPr>
        <p:spPr bwMode="auto">
          <a:xfrm>
            <a:off x="4057328" y="3138264"/>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i="1">
                <a:latin typeface="Arial" charset="0"/>
              </a:rPr>
              <a:t>Shape</a:t>
            </a:r>
          </a:p>
        </p:txBody>
      </p:sp>
      <p:sp>
        <p:nvSpPr>
          <p:cNvPr id="9" name="Line 8"/>
          <p:cNvSpPr>
            <a:spLocks noChangeShapeType="1"/>
          </p:cNvSpPr>
          <p:nvPr/>
        </p:nvSpPr>
        <p:spPr bwMode="auto">
          <a:xfrm>
            <a:off x="6876728" y="4509864"/>
            <a:ext cx="0" cy="381000"/>
          </a:xfrm>
          <a:prstGeom prst="line">
            <a:avLst/>
          </a:prstGeom>
          <a:noFill/>
          <a:ln w="25400">
            <a:solidFill>
              <a:schemeClr val="tx1"/>
            </a:solidFill>
            <a:round/>
            <a:headEnd/>
            <a:tailEnd/>
          </a:ln>
          <a:effectLst/>
        </p:spPr>
        <p:txBody>
          <a:bodyPr/>
          <a:lstStyle/>
          <a:p>
            <a:endParaRPr lang="en-US"/>
          </a:p>
        </p:txBody>
      </p:sp>
      <p:sp>
        <p:nvSpPr>
          <p:cNvPr id="10" name="Rectangle 9"/>
          <p:cNvSpPr>
            <a:spLocks noChangeArrowheads="1"/>
          </p:cNvSpPr>
          <p:nvPr/>
        </p:nvSpPr>
        <p:spPr bwMode="auto">
          <a:xfrm>
            <a:off x="1923728" y="4890864"/>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Line</a:t>
            </a:r>
          </a:p>
        </p:txBody>
      </p:sp>
      <p:sp>
        <p:nvSpPr>
          <p:cNvPr id="11" name="Rectangle 10"/>
          <p:cNvSpPr>
            <a:spLocks noChangeArrowheads="1"/>
          </p:cNvSpPr>
          <p:nvPr/>
        </p:nvSpPr>
        <p:spPr bwMode="auto">
          <a:xfrm>
            <a:off x="3981128" y="4890864"/>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Circle</a:t>
            </a:r>
          </a:p>
        </p:txBody>
      </p:sp>
      <p:sp>
        <p:nvSpPr>
          <p:cNvPr id="12" name="Rectangle 11"/>
          <p:cNvSpPr>
            <a:spLocks noChangeArrowheads="1"/>
          </p:cNvSpPr>
          <p:nvPr/>
        </p:nvSpPr>
        <p:spPr bwMode="auto">
          <a:xfrm>
            <a:off x="6038528" y="4890864"/>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Triangle</a:t>
            </a:r>
          </a:p>
        </p:txBody>
      </p:sp>
      <p:sp>
        <p:nvSpPr>
          <p:cNvPr id="13" name="Line 12"/>
          <p:cNvSpPr>
            <a:spLocks noChangeShapeType="1"/>
          </p:cNvSpPr>
          <p:nvPr/>
        </p:nvSpPr>
        <p:spPr bwMode="auto">
          <a:xfrm>
            <a:off x="4895528" y="4509864"/>
            <a:ext cx="0" cy="381000"/>
          </a:xfrm>
          <a:prstGeom prst="line">
            <a:avLst/>
          </a:prstGeom>
          <a:noFill/>
          <a:ln w="25400">
            <a:solidFill>
              <a:schemeClr val="tx1"/>
            </a:solidFill>
            <a:round/>
            <a:headEnd/>
            <a:tailEnd/>
          </a:ln>
          <a:effectLst/>
        </p:spPr>
        <p:txBody>
          <a:bodyPr/>
          <a:lstStyle/>
          <a:p>
            <a:endParaRPr lang="en-US"/>
          </a:p>
        </p:txBody>
      </p:sp>
      <p:sp>
        <p:nvSpPr>
          <p:cNvPr id="14" name="Rectangle 13"/>
          <p:cNvSpPr>
            <a:spLocks noChangeArrowheads="1"/>
          </p:cNvSpPr>
          <p:nvPr/>
        </p:nvSpPr>
        <p:spPr bwMode="auto">
          <a:xfrm>
            <a:off x="1923728" y="5348064"/>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draw</a:t>
            </a:r>
          </a:p>
        </p:txBody>
      </p:sp>
      <p:sp>
        <p:nvSpPr>
          <p:cNvPr id="15" name="Rectangle 14"/>
          <p:cNvSpPr>
            <a:spLocks noChangeArrowheads="1"/>
          </p:cNvSpPr>
          <p:nvPr/>
        </p:nvSpPr>
        <p:spPr bwMode="auto">
          <a:xfrm>
            <a:off x="4057328" y="3595464"/>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draw</a:t>
            </a:r>
          </a:p>
        </p:txBody>
      </p:sp>
      <p:sp>
        <p:nvSpPr>
          <p:cNvPr id="16" name="Rectangle 15"/>
          <p:cNvSpPr>
            <a:spLocks noChangeArrowheads="1"/>
          </p:cNvSpPr>
          <p:nvPr/>
        </p:nvSpPr>
        <p:spPr bwMode="auto">
          <a:xfrm>
            <a:off x="3981128" y="5348064"/>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draw</a:t>
            </a:r>
          </a:p>
        </p:txBody>
      </p:sp>
      <p:sp>
        <p:nvSpPr>
          <p:cNvPr id="17" name="Rectangle 16"/>
          <p:cNvSpPr>
            <a:spLocks noChangeArrowheads="1"/>
          </p:cNvSpPr>
          <p:nvPr/>
        </p:nvSpPr>
        <p:spPr bwMode="auto">
          <a:xfrm>
            <a:off x="6038528" y="5348064"/>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draw</a:t>
            </a:r>
          </a:p>
        </p:txBody>
      </p:sp>
      <p:sp>
        <p:nvSpPr>
          <p:cNvPr id="18" name="Line 17"/>
          <p:cNvSpPr>
            <a:spLocks noChangeShapeType="1"/>
          </p:cNvSpPr>
          <p:nvPr/>
        </p:nvSpPr>
        <p:spPr bwMode="auto">
          <a:xfrm flipV="1">
            <a:off x="2533328" y="3595464"/>
            <a:ext cx="1447800" cy="0"/>
          </a:xfrm>
          <a:prstGeom prst="line">
            <a:avLst/>
          </a:prstGeom>
          <a:noFill/>
          <a:ln w="25400">
            <a:solidFill>
              <a:schemeClr val="tx1"/>
            </a:solidFill>
            <a:round/>
            <a:headEnd/>
            <a:tailEnd type="arrow" w="lg" len="med"/>
          </a:ln>
          <a:effectLst/>
        </p:spPr>
        <p:txBody>
          <a:bodyPr/>
          <a:lstStyle/>
          <a:p>
            <a:endParaRPr lang="en-US"/>
          </a:p>
        </p:txBody>
      </p:sp>
      <p:sp>
        <p:nvSpPr>
          <p:cNvPr id="19" name="Rectangle 18"/>
          <p:cNvSpPr>
            <a:spLocks noChangeArrowheads="1"/>
          </p:cNvSpPr>
          <p:nvPr/>
        </p:nvSpPr>
        <p:spPr bwMode="auto">
          <a:xfrm>
            <a:off x="2304728" y="3138264"/>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2800">
                <a:latin typeface="Arial" charset="0"/>
              </a:rPr>
              <a:t>draw</a:t>
            </a:r>
          </a:p>
        </p:txBody>
      </p:sp>
      <p:sp>
        <p:nvSpPr>
          <p:cNvPr id="20" name="Rectangle 19"/>
          <p:cNvSpPr>
            <a:spLocks noChangeArrowheads="1"/>
          </p:cNvSpPr>
          <p:nvPr/>
        </p:nvSpPr>
        <p:spPr bwMode="auto">
          <a:xfrm>
            <a:off x="323528" y="3366864"/>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View</a:t>
            </a:r>
          </a:p>
        </p:txBody>
      </p:sp>
      <p:sp>
        <p:nvSpPr>
          <p:cNvPr id="21" name="AutoShape 20"/>
          <p:cNvSpPr>
            <a:spLocks noChangeArrowheads="1"/>
          </p:cNvSpPr>
          <p:nvPr/>
        </p:nvSpPr>
        <p:spPr bwMode="auto">
          <a:xfrm rot="16200000">
            <a:off x="2114228" y="3328764"/>
            <a:ext cx="304800" cy="533400"/>
          </a:xfrm>
          <a:prstGeom prst="diamond">
            <a:avLst/>
          </a:prstGeom>
          <a:noFill/>
          <a:ln w="254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4800600"/>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What is Inheritance?</a:t>
            </a:r>
          </a:p>
          <a:p>
            <a:pPr marL="576263" indent="-285750">
              <a:lnSpc>
                <a:spcPct val="170000"/>
              </a:lnSpc>
              <a:buFont typeface="Wingdings" pitchFamily="2" charset="2"/>
              <a:buChar char="Ø"/>
            </a:pPr>
            <a:r>
              <a:rPr lang="en-US" sz="1800" b="1" dirty="0" smtClean="0">
                <a:latin typeface="Book Antiqua" pitchFamily="18" charset="0"/>
                <a:cs typeface="Arial" pitchFamily="34" charset="0"/>
              </a:rPr>
              <a:t>In Object Oriented Programming, Inheritance enables new objects to take on properties of existing objects</a:t>
            </a:r>
          </a:p>
          <a:p>
            <a:pPr marL="576263" indent="-285750">
              <a:lnSpc>
                <a:spcPct val="170000"/>
              </a:lnSpc>
              <a:buFont typeface="Wingdings" pitchFamily="2" charset="2"/>
              <a:buChar char="Ø"/>
            </a:pPr>
            <a:r>
              <a:rPr lang="en-US" sz="1800" b="1" dirty="0" smtClean="0">
                <a:solidFill>
                  <a:srgbClr val="C00000"/>
                </a:solidFill>
                <a:latin typeface="Book Antiqua" pitchFamily="18" charset="0"/>
                <a:cs typeface="Arial" pitchFamily="34" charset="0"/>
              </a:rPr>
              <a:t>Inheritance is a process by which objects of one class acquire the properties of another class.</a:t>
            </a:r>
          </a:p>
          <a:p>
            <a:pPr marL="576263" indent="-285750">
              <a:lnSpc>
                <a:spcPct val="170000"/>
              </a:lnSpc>
              <a:buFont typeface="Wingdings" pitchFamily="2" charset="2"/>
              <a:buChar char="Ø"/>
            </a:pPr>
            <a:r>
              <a:rPr lang="en-US" sz="1800" b="1" dirty="0" smtClean="0">
                <a:latin typeface="Book Antiqua" pitchFamily="18" charset="0"/>
                <a:cs typeface="Arial" pitchFamily="34" charset="0"/>
              </a:rPr>
              <a:t>In Inheritance concepts are arranged in a hierarchy</a:t>
            </a:r>
          </a:p>
          <a:p>
            <a:pPr marL="976313" lvl="1">
              <a:lnSpc>
                <a:spcPct val="170000"/>
              </a:lnSpc>
              <a:buFont typeface="Wingdings" pitchFamily="2" charset="2"/>
              <a:buChar char="ü"/>
            </a:pPr>
            <a:r>
              <a:rPr lang="en-US" sz="1800" b="1" dirty="0" smtClean="0">
                <a:latin typeface="Book Antiqua" pitchFamily="18" charset="0"/>
                <a:cs typeface="Arial" pitchFamily="34" charset="0"/>
              </a:rPr>
              <a:t>Concepts at the higher level are more general</a:t>
            </a:r>
          </a:p>
          <a:p>
            <a:pPr marL="976313" lvl="1">
              <a:lnSpc>
                <a:spcPct val="170000"/>
              </a:lnSpc>
              <a:buFont typeface="Wingdings" pitchFamily="2" charset="2"/>
              <a:buChar char="ü"/>
            </a:pPr>
            <a:r>
              <a:rPr lang="en-US" sz="1800" b="1" dirty="0" smtClean="0">
                <a:latin typeface="Book Antiqua" pitchFamily="18" charset="0"/>
                <a:cs typeface="Arial" pitchFamily="34" charset="0"/>
              </a:rPr>
              <a:t>Concepts at lower level are more specific (inherit properties of concepts at higher level)</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3</a:t>
            </a:fld>
            <a:endParaRPr lang="en-US" sz="1400" dirty="0">
              <a:solidFill>
                <a:srgbClr val="FFFFFF"/>
              </a:solidFill>
              <a:latin typeface="+mj-lt"/>
              <a:ea typeface="+mj-ea"/>
              <a:cs typeface="+mj-cs"/>
            </a:endParaRPr>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Polymorphism</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3367276"/>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Polymorphism Advantages</a:t>
            </a:r>
          </a:p>
          <a:p>
            <a:pPr marL="288000" indent="-288000">
              <a:spcBef>
                <a:spcPts val="1200"/>
              </a:spcBef>
              <a:spcAft>
                <a:spcPts val="600"/>
              </a:spcAft>
              <a:buFont typeface="Wingdings" pitchFamily="2" charset="2"/>
              <a:buChar char="Ø"/>
            </a:pPr>
            <a:r>
              <a:rPr lang="en-GB" sz="1800" b="1" dirty="0" smtClean="0">
                <a:latin typeface="Book Antiqua" pitchFamily="18" charset="0"/>
              </a:rPr>
              <a:t>New classes can be added without changing the existing model.</a:t>
            </a:r>
          </a:p>
          <a:p>
            <a:pPr marL="288000" indent="-288000">
              <a:spcBef>
                <a:spcPts val="1200"/>
              </a:spcBef>
              <a:spcAft>
                <a:spcPts val="600"/>
              </a:spcAft>
              <a:buFont typeface="Wingdings" pitchFamily="2" charset="2"/>
              <a:buChar char="Ø"/>
            </a:pPr>
            <a:endParaRPr lang="en-GB" sz="1800" b="1" dirty="0" smtClean="0">
              <a:latin typeface="Book Antiqua" pitchFamily="18" charset="0"/>
            </a:endParaRPr>
          </a:p>
          <a:p>
            <a:pPr marL="288000" indent="-288000">
              <a:spcBef>
                <a:spcPts val="1200"/>
              </a:spcBef>
              <a:spcAft>
                <a:spcPts val="600"/>
              </a:spcAft>
              <a:buFont typeface="Wingdings" pitchFamily="2" charset="2"/>
              <a:buChar char="Ø"/>
            </a:pPr>
            <a:endParaRPr lang="en-GB" sz="1800" b="1" dirty="0" smtClean="0">
              <a:latin typeface="Book Antiqua" pitchFamily="18" charset="0"/>
            </a:endParaRPr>
          </a:p>
          <a:p>
            <a:pPr marL="288000" indent="-288000">
              <a:spcBef>
                <a:spcPts val="1200"/>
              </a:spcBef>
              <a:spcAft>
                <a:spcPts val="600"/>
              </a:spcAft>
              <a:buFont typeface="Wingdings" pitchFamily="2" charset="2"/>
              <a:buChar char="Ø"/>
            </a:pPr>
            <a:endParaRPr lang="en-GB" sz="1800" b="1" dirty="0" smtClean="0">
              <a:latin typeface="Book Antiqua" pitchFamily="18" charset="0"/>
            </a:endParaRPr>
          </a:p>
          <a:p>
            <a:pPr marL="288000" indent="-288000">
              <a:spcBef>
                <a:spcPts val="1200"/>
              </a:spcBef>
              <a:spcAft>
                <a:spcPts val="600"/>
              </a:spcAft>
              <a:buFont typeface="Wingdings" pitchFamily="2" charset="2"/>
              <a:buChar char="Ø"/>
            </a:pPr>
            <a:endParaRPr lang="en-GB" sz="1800" b="1" dirty="0" smtClean="0">
              <a:latin typeface="Book Antiqua" pitchFamily="18" charset="0"/>
            </a:endParaRPr>
          </a:p>
          <a:p>
            <a:pPr marL="288000" indent="-288000">
              <a:spcBef>
                <a:spcPts val="1200"/>
              </a:spcBef>
              <a:spcAft>
                <a:spcPts val="600"/>
              </a:spcAft>
              <a:buFont typeface="Wingdings" pitchFamily="2" charset="2"/>
              <a:buChar char="Ø"/>
            </a:pPr>
            <a:endParaRPr lang="en-GB" sz="1800" b="1" dirty="0" smtClean="0">
              <a:latin typeface="Book Antiqua" pitchFamily="18" charset="0"/>
            </a:endParaRPr>
          </a:p>
          <a:p>
            <a:pPr marL="288000" indent="-288000">
              <a:spcBef>
                <a:spcPts val="1200"/>
              </a:spcBef>
              <a:spcAft>
                <a:spcPts val="600"/>
              </a:spcAft>
              <a:buFont typeface="Wingdings" pitchFamily="2" charset="2"/>
              <a:buChar char="Ø"/>
            </a:pPr>
            <a:endParaRPr lang="en-GB" sz="1800" b="1" dirty="0" smtClean="0">
              <a:latin typeface="Book Antiqua" pitchFamily="18" charset="0"/>
            </a:endParaRPr>
          </a:p>
          <a:p>
            <a:pPr marL="288000" indent="-288000">
              <a:spcBef>
                <a:spcPts val="1200"/>
              </a:spcBef>
              <a:spcAft>
                <a:spcPts val="600"/>
              </a:spcAft>
              <a:buFont typeface="Wingdings" pitchFamily="2" charset="2"/>
              <a:buChar char="Ø"/>
            </a:pPr>
            <a:endParaRPr lang="en-GB" sz="1800" b="1" dirty="0" smtClean="0">
              <a:latin typeface="Book Antiqua" pitchFamily="18" charset="0"/>
            </a:endParaRPr>
          </a:p>
          <a:p>
            <a:pPr marL="288000" indent="-288000">
              <a:spcBef>
                <a:spcPts val="1200"/>
              </a:spcBef>
              <a:spcAft>
                <a:spcPts val="600"/>
              </a:spcAft>
              <a:buFont typeface="Wingdings" pitchFamily="2" charset="2"/>
              <a:buChar char="Ø"/>
            </a:pPr>
            <a:r>
              <a:rPr lang="en-GB" sz="1800" b="1" dirty="0" smtClean="0">
                <a:latin typeface="Book Antiqua" pitchFamily="18" charset="0"/>
              </a:rPr>
              <a:t>In general Polymorphism  powerful way to develop flexible and reusable systems</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30</a:t>
            </a:fld>
            <a:endParaRPr lang="en-US" sz="1400" dirty="0">
              <a:solidFill>
                <a:srgbClr val="FFFFFF"/>
              </a:solidFill>
              <a:latin typeface="+mj-lt"/>
              <a:ea typeface="+mj-ea"/>
              <a:cs typeface="+mj-cs"/>
            </a:endParaRPr>
          </a:p>
        </p:txBody>
      </p:sp>
      <p:sp>
        <p:nvSpPr>
          <p:cNvPr id="5" name="Line 4"/>
          <p:cNvSpPr>
            <a:spLocks noChangeShapeType="1"/>
          </p:cNvSpPr>
          <p:nvPr/>
        </p:nvSpPr>
        <p:spPr bwMode="auto">
          <a:xfrm flipH="1" flipV="1">
            <a:off x="5785048" y="3767336"/>
            <a:ext cx="0" cy="457200"/>
          </a:xfrm>
          <a:prstGeom prst="line">
            <a:avLst/>
          </a:prstGeom>
          <a:noFill/>
          <a:ln w="25400">
            <a:solidFill>
              <a:schemeClr val="tx1"/>
            </a:solidFill>
            <a:round/>
            <a:headEnd/>
            <a:tailEnd type="triangle" w="lg" len="lg"/>
          </a:ln>
          <a:effectLst/>
        </p:spPr>
        <p:txBody>
          <a:bodyPr/>
          <a:lstStyle/>
          <a:p>
            <a:endParaRPr lang="en-US"/>
          </a:p>
        </p:txBody>
      </p:sp>
      <p:sp>
        <p:nvSpPr>
          <p:cNvPr id="6" name="Line 5"/>
          <p:cNvSpPr>
            <a:spLocks noChangeShapeType="1"/>
          </p:cNvSpPr>
          <p:nvPr/>
        </p:nvSpPr>
        <p:spPr bwMode="auto">
          <a:xfrm>
            <a:off x="3651448" y="4224536"/>
            <a:ext cx="4114800" cy="0"/>
          </a:xfrm>
          <a:prstGeom prst="line">
            <a:avLst/>
          </a:prstGeom>
          <a:noFill/>
          <a:ln w="25400">
            <a:solidFill>
              <a:schemeClr val="tx1"/>
            </a:solidFill>
            <a:round/>
            <a:headEnd/>
            <a:tailEnd/>
          </a:ln>
          <a:effectLst/>
        </p:spPr>
        <p:txBody>
          <a:bodyPr/>
          <a:lstStyle/>
          <a:p>
            <a:endParaRPr lang="en-US"/>
          </a:p>
        </p:txBody>
      </p:sp>
      <p:sp>
        <p:nvSpPr>
          <p:cNvPr id="7" name="Line 6"/>
          <p:cNvSpPr>
            <a:spLocks noChangeShapeType="1"/>
          </p:cNvSpPr>
          <p:nvPr/>
        </p:nvSpPr>
        <p:spPr bwMode="auto">
          <a:xfrm>
            <a:off x="3651448" y="4224536"/>
            <a:ext cx="0" cy="381000"/>
          </a:xfrm>
          <a:prstGeom prst="line">
            <a:avLst/>
          </a:prstGeom>
          <a:noFill/>
          <a:ln w="25400">
            <a:solidFill>
              <a:schemeClr val="tx1"/>
            </a:solidFill>
            <a:round/>
            <a:headEnd/>
            <a:tailEnd/>
          </a:ln>
          <a:effectLst/>
        </p:spPr>
        <p:txBody>
          <a:bodyPr/>
          <a:lstStyle/>
          <a:p>
            <a:endParaRPr lang="en-US"/>
          </a:p>
        </p:txBody>
      </p:sp>
      <p:sp>
        <p:nvSpPr>
          <p:cNvPr id="8" name="Rectangle 7"/>
          <p:cNvSpPr>
            <a:spLocks noChangeArrowheads="1"/>
          </p:cNvSpPr>
          <p:nvPr/>
        </p:nvSpPr>
        <p:spPr bwMode="auto">
          <a:xfrm>
            <a:off x="4946848" y="2852936"/>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i="1">
                <a:latin typeface="Arial" charset="0"/>
              </a:rPr>
              <a:t>Shape</a:t>
            </a:r>
          </a:p>
        </p:txBody>
      </p:sp>
      <p:sp>
        <p:nvSpPr>
          <p:cNvPr id="9" name="Line 8"/>
          <p:cNvSpPr>
            <a:spLocks noChangeShapeType="1"/>
          </p:cNvSpPr>
          <p:nvPr/>
        </p:nvSpPr>
        <p:spPr bwMode="auto">
          <a:xfrm>
            <a:off x="7766248" y="4224536"/>
            <a:ext cx="0" cy="381000"/>
          </a:xfrm>
          <a:prstGeom prst="line">
            <a:avLst/>
          </a:prstGeom>
          <a:noFill/>
          <a:ln w="25400">
            <a:solidFill>
              <a:schemeClr val="tx1"/>
            </a:solidFill>
            <a:round/>
            <a:headEnd/>
            <a:tailEnd/>
          </a:ln>
          <a:effectLst/>
        </p:spPr>
        <p:txBody>
          <a:bodyPr/>
          <a:lstStyle/>
          <a:p>
            <a:endParaRPr lang="en-US"/>
          </a:p>
        </p:txBody>
      </p:sp>
      <p:sp>
        <p:nvSpPr>
          <p:cNvPr id="10" name="Rectangle 9"/>
          <p:cNvSpPr>
            <a:spLocks noChangeArrowheads="1"/>
          </p:cNvSpPr>
          <p:nvPr/>
        </p:nvSpPr>
        <p:spPr bwMode="auto">
          <a:xfrm>
            <a:off x="2813248" y="4605536"/>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Line</a:t>
            </a:r>
          </a:p>
        </p:txBody>
      </p:sp>
      <p:sp>
        <p:nvSpPr>
          <p:cNvPr id="11" name="Rectangle 10"/>
          <p:cNvSpPr>
            <a:spLocks noChangeArrowheads="1"/>
          </p:cNvSpPr>
          <p:nvPr/>
        </p:nvSpPr>
        <p:spPr bwMode="auto">
          <a:xfrm>
            <a:off x="4870648" y="4605536"/>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Circle</a:t>
            </a:r>
          </a:p>
        </p:txBody>
      </p:sp>
      <p:sp>
        <p:nvSpPr>
          <p:cNvPr id="12" name="Rectangle 11"/>
          <p:cNvSpPr>
            <a:spLocks noChangeArrowheads="1"/>
          </p:cNvSpPr>
          <p:nvPr/>
        </p:nvSpPr>
        <p:spPr bwMode="auto">
          <a:xfrm>
            <a:off x="6928048" y="4605536"/>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Triangle</a:t>
            </a:r>
          </a:p>
        </p:txBody>
      </p:sp>
      <p:sp>
        <p:nvSpPr>
          <p:cNvPr id="13" name="Line 12"/>
          <p:cNvSpPr>
            <a:spLocks noChangeShapeType="1"/>
          </p:cNvSpPr>
          <p:nvPr/>
        </p:nvSpPr>
        <p:spPr bwMode="auto">
          <a:xfrm>
            <a:off x="5785048" y="4224536"/>
            <a:ext cx="0" cy="381000"/>
          </a:xfrm>
          <a:prstGeom prst="line">
            <a:avLst/>
          </a:prstGeom>
          <a:noFill/>
          <a:ln w="25400">
            <a:solidFill>
              <a:schemeClr val="tx1"/>
            </a:solidFill>
            <a:round/>
            <a:headEnd/>
            <a:tailEnd/>
          </a:ln>
          <a:effectLst/>
        </p:spPr>
        <p:txBody>
          <a:bodyPr/>
          <a:lstStyle/>
          <a:p>
            <a:endParaRPr lang="en-US"/>
          </a:p>
        </p:txBody>
      </p:sp>
      <p:sp>
        <p:nvSpPr>
          <p:cNvPr id="14" name="Rectangle 13"/>
          <p:cNvSpPr>
            <a:spLocks noChangeArrowheads="1"/>
          </p:cNvSpPr>
          <p:nvPr/>
        </p:nvSpPr>
        <p:spPr bwMode="auto">
          <a:xfrm>
            <a:off x="2813248" y="5062736"/>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draw</a:t>
            </a:r>
          </a:p>
        </p:txBody>
      </p:sp>
      <p:sp>
        <p:nvSpPr>
          <p:cNvPr id="15" name="Rectangle 14"/>
          <p:cNvSpPr>
            <a:spLocks noChangeArrowheads="1"/>
          </p:cNvSpPr>
          <p:nvPr/>
        </p:nvSpPr>
        <p:spPr bwMode="auto">
          <a:xfrm>
            <a:off x="4946848" y="3310136"/>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draw</a:t>
            </a:r>
          </a:p>
        </p:txBody>
      </p:sp>
      <p:sp>
        <p:nvSpPr>
          <p:cNvPr id="16" name="Rectangle 15"/>
          <p:cNvSpPr>
            <a:spLocks noChangeArrowheads="1"/>
          </p:cNvSpPr>
          <p:nvPr/>
        </p:nvSpPr>
        <p:spPr bwMode="auto">
          <a:xfrm>
            <a:off x="4870648" y="5062736"/>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draw</a:t>
            </a:r>
          </a:p>
        </p:txBody>
      </p:sp>
      <p:sp>
        <p:nvSpPr>
          <p:cNvPr id="17" name="Rectangle 16"/>
          <p:cNvSpPr>
            <a:spLocks noChangeArrowheads="1"/>
          </p:cNvSpPr>
          <p:nvPr/>
        </p:nvSpPr>
        <p:spPr bwMode="auto">
          <a:xfrm>
            <a:off x="6928048" y="5062736"/>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draw</a:t>
            </a:r>
          </a:p>
        </p:txBody>
      </p:sp>
      <p:sp>
        <p:nvSpPr>
          <p:cNvPr id="18" name="Line 17"/>
          <p:cNvSpPr>
            <a:spLocks noChangeShapeType="1"/>
          </p:cNvSpPr>
          <p:nvPr/>
        </p:nvSpPr>
        <p:spPr bwMode="auto">
          <a:xfrm flipV="1">
            <a:off x="3422848" y="3310136"/>
            <a:ext cx="1447800" cy="0"/>
          </a:xfrm>
          <a:prstGeom prst="line">
            <a:avLst/>
          </a:prstGeom>
          <a:noFill/>
          <a:ln w="25400">
            <a:solidFill>
              <a:schemeClr val="tx1"/>
            </a:solidFill>
            <a:round/>
            <a:headEnd/>
            <a:tailEnd type="arrow" w="lg" len="med"/>
          </a:ln>
          <a:effectLst/>
        </p:spPr>
        <p:txBody>
          <a:bodyPr/>
          <a:lstStyle/>
          <a:p>
            <a:endParaRPr lang="en-US"/>
          </a:p>
        </p:txBody>
      </p:sp>
      <p:sp>
        <p:nvSpPr>
          <p:cNvPr id="19" name="Rectangle 18"/>
          <p:cNvSpPr>
            <a:spLocks noChangeArrowheads="1"/>
          </p:cNvSpPr>
          <p:nvPr/>
        </p:nvSpPr>
        <p:spPr bwMode="auto">
          <a:xfrm>
            <a:off x="3194248" y="2852936"/>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2800">
                <a:latin typeface="Arial" charset="0"/>
              </a:rPr>
              <a:t>draw</a:t>
            </a:r>
          </a:p>
        </p:txBody>
      </p:sp>
      <p:sp>
        <p:nvSpPr>
          <p:cNvPr id="20" name="Rectangle 19"/>
          <p:cNvSpPr>
            <a:spLocks noChangeArrowheads="1"/>
          </p:cNvSpPr>
          <p:nvPr/>
        </p:nvSpPr>
        <p:spPr bwMode="auto">
          <a:xfrm>
            <a:off x="1213048" y="3081536"/>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View</a:t>
            </a:r>
          </a:p>
        </p:txBody>
      </p:sp>
      <p:sp>
        <p:nvSpPr>
          <p:cNvPr id="21" name="AutoShape 20"/>
          <p:cNvSpPr>
            <a:spLocks noChangeArrowheads="1"/>
          </p:cNvSpPr>
          <p:nvPr/>
        </p:nvSpPr>
        <p:spPr bwMode="auto">
          <a:xfrm rot="16200000">
            <a:off x="3003748" y="3043436"/>
            <a:ext cx="304800" cy="533400"/>
          </a:xfrm>
          <a:prstGeom prst="diamond">
            <a:avLst/>
          </a:prstGeom>
          <a:noFill/>
          <a:ln w="25400">
            <a:solidFill>
              <a:schemeClr val="tx1"/>
            </a:solidFill>
            <a:miter lim="800000"/>
            <a:headEnd/>
            <a:tailEnd/>
          </a:ln>
          <a:effectLst/>
        </p:spPr>
        <p:txBody>
          <a:bodyPr wrap="none" anchor="ctr"/>
          <a:lstStyle/>
          <a:p>
            <a:endParaRPr lang="en-US"/>
          </a:p>
        </p:txBody>
      </p:sp>
      <p:sp>
        <p:nvSpPr>
          <p:cNvPr id="22" name="Rectangle 1034"/>
          <p:cNvSpPr>
            <a:spLocks noChangeArrowheads="1"/>
          </p:cNvSpPr>
          <p:nvPr/>
        </p:nvSpPr>
        <p:spPr bwMode="auto">
          <a:xfrm>
            <a:off x="971600" y="4604792"/>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Square</a:t>
            </a:r>
          </a:p>
        </p:txBody>
      </p:sp>
      <p:sp>
        <p:nvSpPr>
          <p:cNvPr id="23" name="Rectangle 1039"/>
          <p:cNvSpPr>
            <a:spLocks noChangeArrowheads="1"/>
          </p:cNvSpPr>
          <p:nvPr/>
        </p:nvSpPr>
        <p:spPr bwMode="auto">
          <a:xfrm>
            <a:off x="971600" y="5061992"/>
            <a:ext cx="1676400" cy="457200"/>
          </a:xfrm>
          <a:prstGeom prst="rect">
            <a:avLst/>
          </a:prstGeom>
          <a:noFill/>
          <a:ln w="25400">
            <a:solidFill>
              <a:schemeClr val="tx1"/>
            </a:solidFill>
            <a:miter lim="800000"/>
            <a:headEnd/>
            <a:tailEnd/>
          </a:ln>
          <a:effectLst/>
        </p:spPr>
        <p:txBody>
          <a:bodyPr wrap="none" anchor="ctr"/>
          <a:lstStyle/>
          <a:p>
            <a:pPr algn="ctr" eaLnBrk="1" hangingPunct="1"/>
            <a:r>
              <a:rPr lang="en-US" sz="3200">
                <a:latin typeface="Arial" charset="0"/>
              </a:rPr>
              <a:t>draw</a:t>
            </a:r>
          </a:p>
        </p:txBody>
      </p:sp>
      <p:sp>
        <p:nvSpPr>
          <p:cNvPr id="24" name="Line 1063"/>
          <p:cNvSpPr>
            <a:spLocks noChangeShapeType="1"/>
          </p:cNvSpPr>
          <p:nvPr/>
        </p:nvSpPr>
        <p:spPr bwMode="auto">
          <a:xfrm>
            <a:off x="1911424" y="4223792"/>
            <a:ext cx="1981200" cy="0"/>
          </a:xfrm>
          <a:prstGeom prst="line">
            <a:avLst/>
          </a:prstGeom>
          <a:noFill/>
          <a:ln w="25400">
            <a:solidFill>
              <a:schemeClr val="tx1"/>
            </a:solidFill>
            <a:prstDash val="dash"/>
            <a:round/>
            <a:headEnd/>
            <a:tailEnd/>
          </a:ln>
          <a:effectLst/>
        </p:spPr>
        <p:txBody>
          <a:bodyPr/>
          <a:lstStyle/>
          <a:p>
            <a:endParaRPr lang="en-US"/>
          </a:p>
        </p:txBody>
      </p:sp>
      <p:sp>
        <p:nvSpPr>
          <p:cNvPr id="25" name="Line 1064"/>
          <p:cNvSpPr>
            <a:spLocks noChangeShapeType="1"/>
          </p:cNvSpPr>
          <p:nvPr/>
        </p:nvSpPr>
        <p:spPr bwMode="auto">
          <a:xfrm>
            <a:off x="1911424" y="4223792"/>
            <a:ext cx="0" cy="381000"/>
          </a:xfrm>
          <a:prstGeom prst="line">
            <a:avLst/>
          </a:prstGeom>
          <a:noFill/>
          <a:ln w="25400">
            <a:solidFill>
              <a:schemeClr val="tx1"/>
            </a:solidFill>
            <a:prstDash val="dash"/>
            <a:round/>
            <a:headEnd/>
            <a:tailEnd/>
          </a:ln>
          <a:effectLst/>
        </p:spPr>
        <p:txBody>
          <a:bodyPr/>
          <a:lstStyle/>
          <a:p>
            <a:endParaRPr lang="en-US"/>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31</a:t>
            </a:fld>
            <a:endParaRPr lang="en-US" sz="1400" dirty="0">
              <a:solidFill>
                <a:srgbClr val="FFFFFF"/>
              </a:solidFill>
              <a:latin typeface="+mj-lt"/>
              <a:ea typeface="+mj-ea"/>
              <a:cs typeface="+mj-cs"/>
            </a:endParaRPr>
          </a:p>
        </p:txBody>
      </p:sp>
      <p:sp>
        <p:nvSpPr>
          <p:cNvPr id="8" name="Title 1"/>
          <p:cNvSpPr>
            <a:spLocks noGrp="1"/>
          </p:cNvSpPr>
          <p:nvPr>
            <p:ph type="title"/>
          </p:nvPr>
        </p:nvSpPr>
        <p:spPr>
          <a:xfrm>
            <a:off x="0" y="0"/>
            <a:ext cx="9144000" cy="11430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rmAutofit/>
          </a:bodyPr>
          <a:lstStyle/>
          <a:p>
            <a:pPr lvl="0"/>
            <a:endParaRPr lang="en-US" sz="3200" b="1" dirty="0">
              <a:latin typeface="Book Antiqua" pitchFamily="18" charset="0"/>
            </a:endParaRPr>
          </a:p>
        </p:txBody>
      </p:sp>
      <p:sp>
        <p:nvSpPr>
          <p:cNvPr id="5" name="TextBox 4"/>
          <p:cNvSpPr txBox="1"/>
          <p:nvPr/>
        </p:nvSpPr>
        <p:spPr>
          <a:xfrm>
            <a:off x="304800" y="1524000"/>
            <a:ext cx="8077200" cy="1354217"/>
          </a:xfrm>
          <a:prstGeom prst="rect">
            <a:avLst/>
          </a:prstGeom>
          <a:noFill/>
        </p:spPr>
        <p:txBody>
          <a:bodyPr wrap="square" rtlCol="0">
            <a:spAutoFit/>
          </a:bodyPr>
          <a:lstStyle/>
          <a:p>
            <a:pPr marL="457200" indent="-457200">
              <a:buFont typeface="Wingdings" pitchFamily="2" charset="2"/>
              <a:buChar char="Ø"/>
            </a:pPr>
            <a:endParaRPr lang="en-US" sz="3200" b="1" dirty="0" smtClean="0">
              <a:latin typeface="Book Antiqua" pitchFamily="18" charset="0"/>
            </a:endParaRPr>
          </a:p>
          <a:p>
            <a:pPr marL="457200" indent="-457200">
              <a:buFont typeface="Wingdings" pitchFamily="2" charset="2"/>
              <a:buChar char="Ø"/>
            </a:pPr>
            <a:endParaRPr lang="en-US" sz="3200" b="1" dirty="0" smtClean="0">
              <a:latin typeface="Book Antiqua" pitchFamily="18" charset="0"/>
            </a:endParaRPr>
          </a:p>
          <a:p>
            <a:pPr marL="457200" indent="-457200">
              <a:buFont typeface="Wingdings" pitchFamily="2" charset="2"/>
              <a:buChar char="Ø"/>
            </a:pPr>
            <a:endParaRPr lang="en-US"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9338" y="2512457"/>
            <a:ext cx="44958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4625" y="5173980"/>
            <a:ext cx="3714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2663" y="1820197"/>
            <a:ext cx="46386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086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4800600"/>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What is Inheritance?</a:t>
            </a:r>
          </a:p>
          <a:p>
            <a:pPr marL="0" indent="0">
              <a:spcBef>
                <a:spcPts val="0"/>
              </a:spcBef>
              <a:buNone/>
            </a:pPr>
            <a:endParaRPr lang="en-US" b="1" dirty="0" smtClean="0">
              <a:solidFill>
                <a:schemeClr val="accent2">
                  <a:lumMod val="75000"/>
                </a:schemeClr>
              </a:solidFill>
              <a:latin typeface="Book Antiqua" pitchFamily="18" charset="0"/>
              <a:cs typeface="Arial" pitchFamily="34" charset="0"/>
            </a:endParaRPr>
          </a:p>
          <a:p>
            <a:pPr marL="0" indent="0">
              <a:spcBef>
                <a:spcPts val="0"/>
              </a:spcBef>
              <a:buNone/>
            </a:pPr>
            <a:endParaRPr lang="en-US" b="1" dirty="0" smtClean="0">
              <a:solidFill>
                <a:schemeClr val="accent2">
                  <a:lumMod val="75000"/>
                </a:schemeClr>
              </a:solidFill>
              <a:latin typeface="Book Antiqua" pitchFamily="18" charset="0"/>
              <a:cs typeface="Arial" pitchFamily="34" charset="0"/>
            </a:endParaRPr>
          </a:p>
          <a:p>
            <a:pPr marL="0" indent="0">
              <a:spcBef>
                <a:spcPts val="0"/>
              </a:spcBef>
              <a:buNone/>
            </a:pPr>
            <a:r>
              <a:rPr lang="en-US" sz="1800" b="1" dirty="0" smtClean="0">
                <a:solidFill>
                  <a:schemeClr val="accent2">
                    <a:lumMod val="75000"/>
                  </a:schemeClr>
                </a:solidFill>
                <a:latin typeface="Book Antiqua" pitchFamily="18" charset="0"/>
                <a:cs typeface="Arial" pitchFamily="34" charset="0"/>
              </a:rPr>
              <a:t>Higher Level (General Concepts)</a:t>
            </a:r>
          </a:p>
          <a:p>
            <a:pPr marL="0" indent="0">
              <a:spcBef>
                <a:spcPts val="0"/>
              </a:spcBef>
              <a:buNone/>
            </a:pPr>
            <a:endParaRPr lang="en-US" sz="1800" b="1" dirty="0" smtClean="0">
              <a:solidFill>
                <a:schemeClr val="accent2">
                  <a:lumMod val="75000"/>
                </a:schemeClr>
              </a:solidFill>
              <a:latin typeface="Book Antiqua" pitchFamily="18" charset="0"/>
              <a:cs typeface="Arial" pitchFamily="34" charset="0"/>
            </a:endParaRPr>
          </a:p>
          <a:p>
            <a:pPr marL="0" indent="0">
              <a:spcBef>
                <a:spcPts val="0"/>
              </a:spcBef>
              <a:buNone/>
            </a:pPr>
            <a:endParaRPr lang="en-US" sz="1800" b="1" dirty="0" smtClean="0">
              <a:solidFill>
                <a:schemeClr val="accent2">
                  <a:lumMod val="75000"/>
                </a:schemeClr>
              </a:solidFill>
              <a:latin typeface="Book Antiqua" pitchFamily="18" charset="0"/>
              <a:cs typeface="Arial" pitchFamily="34" charset="0"/>
            </a:endParaRPr>
          </a:p>
          <a:p>
            <a:pPr marL="0" indent="0">
              <a:spcBef>
                <a:spcPts val="0"/>
              </a:spcBef>
              <a:buNone/>
            </a:pPr>
            <a:endParaRPr lang="en-US" sz="1800" b="1" dirty="0" smtClean="0">
              <a:solidFill>
                <a:schemeClr val="accent2">
                  <a:lumMod val="75000"/>
                </a:schemeClr>
              </a:solidFill>
              <a:latin typeface="Book Antiqua" pitchFamily="18" charset="0"/>
              <a:cs typeface="Arial" pitchFamily="34" charset="0"/>
            </a:endParaRPr>
          </a:p>
          <a:p>
            <a:pPr marL="0" indent="0">
              <a:spcBef>
                <a:spcPts val="0"/>
              </a:spcBef>
              <a:buNone/>
            </a:pPr>
            <a:endParaRPr lang="en-US" sz="1800" b="1" dirty="0" smtClean="0">
              <a:solidFill>
                <a:schemeClr val="accent2">
                  <a:lumMod val="75000"/>
                </a:schemeClr>
              </a:solidFill>
              <a:latin typeface="Book Antiqua" pitchFamily="18" charset="0"/>
              <a:cs typeface="Arial" pitchFamily="34" charset="0"/>
            </a:endParaRPr>
          </a:p>
          <a:p>
            <a:pPr marL="0" indent="0">
              <a:spcBef>
                <a:spcPts val="0"/>
              </a:spcBef>
              <a:buNone/>
            </a:pPr>
            <a:endParaRPr lang="en-US" sz="1800" b="1" dirty="0" smtClean="0">
              <a:solidFill>
                <a:schemeClr val="accent2">
                  <a:lumMod val="75000"/>
                </a:schemeClr>
              </a:solidFill>
              <a:latin typeface="Book Antiqua" pitchFamily="18" charset="0"/>
              <a:cs typeface="Arial" pitchFamily="34" charset="0"/>
            </a:endParaRPr>
          </a:p>
          <a:p>
            <a:pPr marL="0" indent="0">
              <a:spcBef>
                <a:spcPts val="0"/>
              </a:spcBef>
              <a:buNone/>
            </a:pPr>
            <a:endParaRPr lang="en-US" sz="1800" b="1" dirty="0" smtClean="0">
              <a:solidFill>
                <a:schemeClr val="accent2">
                  <a:lumMod val="75000"/>
                </a:schemeClr>
              </a:solidFill>
              <a:latin typeface="Book Antiqua" pitchFamily="18" charset="0"/>
              <a:cs typeface="Arial" pitchFamily="34" charset="0"/>
            </a:endParaRPr>
          </a:p>
          <a:p>
            <a:pPr marL="0" indent="0">
              <a:spcBef>
                <a:spcPts val="0"/>
              </a:spcBef>
              <a:buNone/>
            </a:pPr>
            <a:endParaRPr lang="en-US" sz="1800" b="1" dirty="0" smtClean="0">
              <a:solidFill>
                <a:schemeClr val="accent2">
                  <a:lumMod val="75000"/>
                </a:schemeClr>
              </a:solidFill>
              <a:latin typeface="Book Antiqua" pitchFamily="18" charset="0"/>
              <a:cs typeface="Arial" pitchFamily="34" charset="0"/>
            </a:endParaRPr>
          </a:p>
          <a:p>
            <a:pPr marL="0" indent="0">
              <a:spcBef>
                <a:spcPts val="0"/>
              </a:spcBef>
              <a:buNone/>
            </a:pPr>
            <a:r>
              <a:rPr lang="en-US" sz="1800" b="1" dirty="0" smtClean="0">
                <a:solidFill>
                  <a:schemeClr val="accent2">
                    <a:lumMod val="75000"/>
                  </a:schemeClr>
                </a:solidFill>
                <a:latin typeface="Book Antiqua" pitchFamily="18" charset="0"/>
                <a:cs typeface="Arial" pitchFamily="34" charset="0"/>
              </a:rPr>
              <a:t>					</a:t>
            </a:r>
          </a:p>
          <a:p>
            <a:pPr marL="0" indent="0">
              <a:spcBef>
                <a:spcPts val="0"/>
              </a:spcBef>
              <a:buNone/>
            </a:pPr>
            <a:r>
              <a:rPr lang="en-US" sz="1800" b="1" dirty="0" smtClean="0">
                <a:solidFill>
                  <a:schemeClr val="accent2">
                    <a:lumMod val="75000"/>
                  </a:schemeClr>
                </a:solidFill>
                <a:latin typeface="Book Antiqua" pitchFamily="18" charset="0"/>
                <a:cs typeface="Arial" pitchFamily="34" charset="0"/>
              </a:rPr>
              <a:t>					Lower Level (Specific Concepts)</a:t>
            </a:r>
            <a:endParaRPr lang="en-US" b="1" dirty="0" smtClean="0">
              <a:solidFill>
                <a:schemeClr val="accent2">
                  <a:lumMod val="75000"/>
                </a:schemeClr>
              </a:solidFill>
              <a:latin typeface="Book Antiqua" pitchFamily="18" charset="0"/>
              <a:cs typeface="Arial" pitchFamily="34" charset="0"/>
            </a:endParaRP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4</a:t>
            </a:fld>
            <a:endParaRPr lang="en-US" sz="1400" dirty="0">
              <a:solidFill>
                <a:srgbClr val="FFFFFF"/>
              </a:solidFill>
              <a:latin typeface="+mj-lt"/>
              <a:ea typeface="+mj-ea"/>
              <a:cs typeface="+mj-cs"/>
            </a:endParaRPr>
          </a:p>
        </p:txBody>
      </p:sp>
      <p:sp>
        <p:nvSpPr>
          <p:cNvPr id="5" name="Text Box 14"/>
          <p:cNvSpPr txBox="1">
            <a:spLocks noChangeArrowheads="1"/>
          </p:cNvSpPr>
          <p:nvPr/>
        </p:nvSpPr>
        <p:spPr bwMode="auto">
          <a:xfrm>
            <a:off x="4365848" y="2708920"/>
            <a:ext cx="1447800" cy="395288"/>
          </a:xfrm>
          <a:prstGeom prst="rect">
            <a:avLst/>
          </a:prstGeom>
          <a:solidFill>
            <a:srgbClr val="00CCFF"/>
          </a:solidFill>
          <a:ln w="28575">
            <a:solidFill>
              <a:schemeClr val="tx1"/>
            </a:solidFill>
            <a:miter lim="800000"/>
            <a:headEnd/>
            <a:tailEnd/>
          </a:ln>
          <a:effectLst/>
        </p:spPr>
        <p:txBody>
          <a:bodyPr>
            <a:spAutoFit/>
          </a:bodyPr>
          <a:lstStyle/>
          <a:p>
            <a:pPr algn="ctr">
              <a:spcBef>
                <a:spcPct val="50000"/>
              </a:spcBef>
            </a:pPr>
            <a:r>
              <a:rPr lang="en-US" sz="1800"/>
              <a:t>Vehicle</a:t>
            </a:r>
          </a:p>
        </p:txBody>
      </p:sp>
      <p:sp>
        <p:nvSpPr>
          <p:cNvPr id="6" name="Text Box 15"/>
          <p:cNvSpPr txBox="1">
            <a:spLocks noChangeArrowheads="1"/>
          </p:cNvSpPr>
          <p:nvPr/>
        </p:nvSpPr>
        <p:spPr bwMode="auto">
          <a:xfrm>
            <a:off x="1927448" y="3623320"/>
            <a:ext cx="2667000" cy="395288"/>
          </a:xfrm>
          <a:prstGeom prst="rect">
            <a:avLst/>
          </a:prstGeom>
          <a:solidFill>
            <a:srgbClr val="00CCFF"/>
          </a:solidFill>
          <a:ln w="28575">
            <a:solidFill>
              <a:schemeClr val="tx1"/>
            </a:solidFill>
            <a:miter lim="800000"/>
            <a:headEnd/>
            <a:tailEnd/>
          </a:ln>
          <a:effectLst/>
        </p:spPr>
        <p:txBody>
          <a:bodyPr>
            <a:spAutoFit/>
          </a:bodyPr>
          <a:lstStyle/>
          <a:p>
            <a:pPr algn="ctr">
              <a:spcBef>
                <a:spcPct val="50000"/>
              </a:spcBef>
            </a:pPr>
            <a:r>
              <a:rPr lang="en-US" sz="1800"/>
              <a:t>Wheeled vehicle</a:t>
            </a:r>
          </a:p>
        </p:txBody>
      </p:sp>
      <p:sp>
        <p:nvSpPr>
          <p:cNvPr id="7" name="Text Box 16"/>
          <p:cNvSpPr txBox="1">
            <a:spLocks noChangeArrowheads="1"/>
          </p:cNvSpPr>
          <p:nvPr/>
        </p:nvSpPr>
        <p:spPr bwMode="auto">
          <a:xfrm>
            <a:off x="5737448" y="3623320"/>
            <a:ext cx="1066800" cy="395288"/>
          </a:xfrm>
          <a:prstGeom prst="rect">
            <a:avLst/>
          </a:prstGeom>
          <a:solidFill>
            <a:srgbClr val="00CCFF"/>
          </a:solidFill>
          <a:ln w="28575">
            <a:solidFill>
              <a:schemeClr val="tx1"/>
            </a:solidFill>
            <a:miter lim="800000"/>
            <a:headEnd/>
            <a:tailEnd/>
          </a:ln>
          <a:effectLst/>
        </p:spPr>
        <p:txBody>
          <a:bodyPr>
            <a:spAutoFit/>
          </a:bodyPr>
          <a:lstStyle/>
          <a:p>
            <a:pPr algn="ctr">
              <a:spcBef>
                <a:spcPct val="50000"/>
              </a:spcBef>
            </a:pPr>
            <a:r>
              <a:rPr lang="en-US" sz="1800"/>
              <a:t>Boat</a:t>
            </a:r>
          </a:p>
        </p:txBody>
      </p:sp>
      <p:sp>
        <p:nvSpPr>
          <p:cNvPr id="8" name="Text Box 17"/>
          <p:cNvSpPr txBox="1">
            <a:spLocks noChangeArrowheads="1"/>
          </p:cNvSpPr>
          <p:nvPr/>
        </p:nvSpPr>
        <p:spPr bwMode="auto">
          <a:xfrm>
            <a:off x="1698848" y="4385320"/>
            <a:ext cx="1066800" cy="395288"/>
          </a:xfrm>
          <a:prstGeom prst="rect">
            <a:avLst/>
          </a:prstGeom>
          <a:solidFill>
            <a:srgbClr val="33CCFF"/>
          </a:solidFill>
          <a:ln w="28575">
            <a:solidFill>
              <a:schemeClr val="tx1"/>
            </a:solidFill>
            <a:miter lim="800000"/>
            <a:headEnd/>
            <a:tailEnd/>
          </a:ln>
          <a:effectLst/>
        </p:spPr>
        <p:txBody>
          <a:bodyPr>
            <a:spAutoFit/>
          </a:bodyPr>
          <a:lstStyle/>
          <a:p>
            <a:pPr algn="ctr">
              <a:spcBef>
                <a:spcPct val="50000"/>
              </a:spcBef>
            </a:pPr>
            <a:r>
              <a:rPr lang="en-US" sz="1800"/>
              <a:t>Car</a:t>
            </a:r>
          </a:p>
        </p:txBody>
      </p:sp>
      <p:sp>
        <p:nvSpPr>
          <p:cNvPr id="9" name="Text Box 18"/>
          <p:cNvSpPr txBox="1">
            <a:spLocks noChangeArrowheads="1"/>
          </p:cNvSpPr>
          <p:nvPr/>
        </p:nvSpPr>
        <p:spPr bwMode="auto">
          <a:xfrm>
            <a:off x="3527648" y="4385320"/>
            <a:ext cx="1295400" cy="395288"/>
          </a:xfrm>
          <a:prstGeom prst="rect">
            <a:avLst/>
          </a:prstGeom>
          <a:solidFill>
            <a:srgbClr val="33CCFF"/>
          </a:solidFill>
          <a:ln w="28575">
            <a:solidFill>
              <a:schemeClr val="tx1"/>
            </a:solidFill>
            <a:miter lim="800000"/>
            <a:headEnd/>
            <a:tailEnd/>
          </a:ln>
          <a:effectLst/>
        </p:spPr>
        <p:txBody>
          <a:bodyPr>
            <a:spAutoFit/>
          </a:bodyPr>
          <a:lstStyle/>
          <a:p>
            <a:pPr algn="ctr">
              <a:spcBef>
                <a:spcPct val="50000"/>
              </a:spcBef>
            </a:pPr>
            <a:r>
              <a:rPr lang="en-US" sz="1800"/>
              <a:t>Bicycle</a:t>
            </a:r>
          </a:p>
        </p:txBody>
      </p:sp>
      <p:sp>
        <p:nvSpPr>
          <p:cNvPr id="10" name="Text Box 19"/>
          <p:cNvSpPr txBox="1">
            <a:spLocks noChangeArrowheads="1"/>
          </p:cNvSpPr>
          <p:nvPr/>
        </p:nvSpPr>
        <p:spPr bwMode="auto">
          <a:xfrm>
            <a:off x="2537048" y="5147320"/>
            <a:ext cx="1447800" cy="395288"/>
          </a:xfrm>
          <a:prstGeom prst="rect">
            <a:avLst/>
          </a:prstGeom>
          <a:solidFill>
            <a:srgbClr val="33CCFF"/>
          </a:solidFill>
          <a:ln w="28575">
            <a:solidFill>
              <a:schemeClr val="tx1"/>
            </a:solidFill>
            <a:miter lim="800000"/>
            <a:headEnd/>
            <a:tailEnd/>
          </a:ln>
          <a:effectLst/>
        </p:spPr>
        <p:txBody>
          <a:bodyPr>
            <a:spAutoFit/>
          </a:bodyPr>
          <a:lstStyle/>
          <a:p>
            <a:pPr algn="ctr">
              <a:spcBef>
                <a:spcPct val="50000"/>
              </a:spcBef>
            </a:pPr>
            <a:r>
              <a:rPr lang="en-US" sz="1800"/>
              <a:t>4-door</a:t>
            </a:r>
          </a:p>
        </p:txBody>
      </p:sp>
      <p:sp>
        <p:nvSpPr>
          <p:cNvPr id="11" name="Text Box 20"/>
          <p:cNvSpPr txBox="1">
            <a:spLocks noChangeArrowheads="1"/>
          </p:cNvSpPr>
          <p:nvPr/>
        </p:nvSpPr>
        <p:spPr bwMode="auto">
          <a:xfrm>
            <a:off x="860648" y="5147320"/>
            <a:ext cx="1219200" cy="395288"/>
          </a:xfrm>
          <a:prstGeom prst="rect">
            <a:avLst/>
          </a:prstGeom>
          <a:solidFill>
            <a:srgbClr val="33CCFF"/>
          </a:solidFill>
          <a:ln w="28575">
            <a:solidFill>
              <a:schemeClr val="tx1"/>
            </a:solidFill>
            <a:miter lim="800000"/>
            <a:headEnd/>
            <a:tailEnd/>
          </a:ln>
          <a:effectLst/>
        </p:spPr>
        <p:txBody>
          <a:bodyPr>
            <a:spAutoFit/>
          </a:bodyPr>
          <a:lstStyle/>
          <a:p>
            <a:pPr algn="ctr">
              <a:spcBef>
                <a:spcPct val="50000"/>
              </a:spcBef>
            </a:pPr>
            <a:r>
              <a:rPr lang="en-US" sz="1800"/>
              <a:t>2-door</a:t>
            </a:r>
          </a:p>
        </p:txBody>
      </p:sp>
      <p:cxnSp>
        <p:nvCxnSpPr>
          <p:cNvPr id="12" name="AutoShape 21"/>
          <p:cNvCxnSpPr>
            <a:cxnSpLocks noChangeShapeType="1"/>
            <a:stCxn id="5" idx="2"/>
            <a:endCxn id="6" idx="0"/>
          </p:cNvCxnSpPr>
          <p:nvPr/>
        </p:nvCxnSpPr>
        <p:spPr bwMode="auto">
          <a:xfrm rot="5400000">
            <a:off x="3930079" y="2449364"/>
            <a:ext cx="490538" cy="1828800"/>
          </a:xfrm>
          <a:prstGeom prst="bentConnector3">
            <a:avLst>
              <a:gd name="adj1" fmla="val 49838"/>
            </a:avLst>
          </a:prstGeom>
          <a:noFill/>
          <a:ln w="28575">
            <a:solidFill>
              <a:schemeClr val="tx1"/>
            </a:solidFill>
            <a:miter lim="800000"/>
            <a:headEnd/>
            <a:tailEnd/>
          </a:ln>
          <a:effectLst/>
        </p:spPr>
      </p:cxnSp>
      <p:cxnSp>
        <p:nvCxnSpPr>
          <p:cNvPr id="13" name="AutoShape 22"/>
          <p:cNvCxnSpPr>
            <a:cxnSpLocks noChangeShapeType="1"/>
            <a:stCxn id="6" idx="2"/>
            <a:endCxn id="8" idx="0"/>
          </p:cNvCxnSpPr>
          <p:nvPr/>
        </p:nvCxnSpPr>
        <p:spPr bwMode="auto">
          <a:xfrm rot="5400000">
            <a:off x="2577529" y="3687614"/>
            <a:ext cx="338138" cy="1028700"/>
          </a:xfrm>
          <a:prstGeom prst="bentConnector3">
            <a:avLst>
              <a:gd name="adj1" fmla="val 49764"/>
            </a:avLst>
          </a:prstGeom>
          <a:noFill/>
          <a:ln w="28575">
            <a:solidFill>
              <a:schemeClr val="tx1"/>
            </a:solidFill>
            <a:miter lim="800000"/>
            <a:headEnd/>
            <a:tailEnd/>
          </a:ln>
          <a:effectLst/>
        </p:spPr>
      </p:cxnSp>
      <p:cxnSp>
        <p:nvCxnSpPr>
          <p:cNvPr id="14" name="AutoShape 23"/>
          <p:cNvCxnSpPr>
            <a:cxnSpLocks noChangeShapeType="1"/>
            <a:stCxn id="6" idx="2"/>
            <a:endCxn id="9" idx="0"/>
          </p:cNvCxnSpPr>
          <p:nvPr/>
        </p:nvCxnSpPr>
        <p:spPr bwMode="auto">
          <a:xfrm rot="16200000" flipH="1">
            <a:off x="3549079" y="3744764"/>
            <a:ext cx="338138" cy="914400"/>
          </a:xfrm>
          <a:prstGeom prst="bentConnector3">
            <a:avLst>
              <a:gd name="adj1" fmla="val 49764"/>
            </a:avLst>
          </a:prstGeom>
          <a:noFill/>
          <a:ln w="28575">
            <a:solidFill>
              <a:schemeClr val="tx1"/>
            </a:solidFill>
            <a:miter lim="800000"/>
            <a:headEnd/>
            <a:tailEnd/>
          </a:ln>
          <a:effectLst/>
        </p:spPr>
      </p:cxnSp>
      <p:cxnSp>
        <p:nvCxnSpPr>
          <p:cNvPr id="15" name="AutoShape 24"/>
          <p:cNvCxnSpPr>
            <a:cxnSpLocks noChangeShapeType="1"/>
            <a:stCxn id="5" idx="2"/>
            <a:endCxn id="7" idx="0"/>
          </p:cNvCxnSpPr>
          <p:nvPr/>
        </p:nvCxnSpPr>
        <p:spPr bwMode="auto">
          <a:xfrm rot="16200000" flipH="1">
            <a:off x="5435029" y="2773214"/>
            <a:ext cx="490538" cy="1181100"/>
          </a:xfrm>
          <a:prstGeom prst="bentConnector3">
            <a:avLst>
              <a:gd name="adj1" fmla="val 49838"/>
            </a:avLst>
          </a:prstGeom>
          <a:noFill/>
          <a:ln w="28575">
            <a:solidFill>
              <a:schemeClr val="tx1"/>
            </a:solidFill>
            <a:miter lim="800000"/>
            <a:headEnd/>
            <a:tailEnd/>
          </a:ln>
          <a:effectLst/>
        </p:spPr>
      </p:cxnSp>
      <p:cxnSp>
        <p:nvCxnSpPr>
          <p:cNvPr id="16" name="AutoShape 25"/>
          <p:cNvCxnSpPr>
            <a:cxnSpLocks noChangeShapeType="1"/>
            <a:stCxn id="8" idx="2"/>
            <a:endCxn id="11" idx="0"/>
          </p:cNvCxnSpPr>
          <p:nvPr/>
        </p:nvCxnSpPr>
        <p:spPr bwMode="auto">
          <a:xfrm rot="5400000">
            <a:off x="1682179" y="4582964"/>
            <a:ext cx="338138" cy="762000"/>
          </a:xfrm>
          <a:prstGeom prst="bentConnector3">
            <a:avLst>
              <a:gd name="adj1" fmla="val 49764"/>
            </a:avLst>
          </a:prstGeom>
          <a:noFill/>
          <a:ln w="28575">
            <a:solidFill>
              <a:schemeClr val="tx1"/>
            </a:solidFill>
            <a:miter lim="800000"/>
            <a:headEnd/>
            <a:tailEnd/>
          </a:ln>
          <a:effectLst/>
        </p:spPr>
      </p:cxnSp>
      <p:cxnSp>
        <p:nvCxnSpPr>
          <p:cNvPr id="17" name="AutoShape 26"/>
          <p:cNvCxnSpPr>
            <a:cxnSpLocks noChangeShapeType="1"/>
            <a:stCxn id="8" idx="2"/>
            <a:endCxn id="10" idx="0"/>
          </p:cNvCxnSpPr>
          <p:nvPr/>
        </p:nvCxnSpPr>
        <p:spPr bwMode="auto">
          <a:xfrm rot="16200000" flipH="1">
            <a:off x="2577529" y="4449614"/>
            <a:ext cx="338138" cy="1028700"/>
          </a:xfrm>
          <a:prstGeom prst="bentConnector3">
            <a:avLst>
              <a:gd name="adj1" fmla="val 49764"/>
            </a:avLst>
          </a:prstGeom>
          <a:noFill/>
          <a:ln w="28575">
            <a:solidFill>
              <a:schemeClr val="tx1"/>
            </a:solidFill>
            <a:miter lim="800000"/>
            <a:headEnd/>
            <a:tailEnd/>
          </a:ln>
          <a:effectLst/>
        </p:spPr>
      </p:cxn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5311492"/>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More Definitions of Inheritance</a:t>
            </a:r>
          </a:p>
          <a:p>
            <a:pPr marL="576263" indent="-285750">
              <a:lnSpc>
                <a:spcPct val="170000"/>
              </a:lnSpc>
              <a:buFont typeface="Wingdings" pitchFamily="2" charset="2"/>
              <a:buChar char="Ø"/>
            </a:pPr>
            <a:r>
              <a:rPr lang="en-US" sz="1800" b="1" dirty="0" smtClean="0">
                <a:latin typeface="Book Antiqua" pitchFamily="18" charset="0"/>
                <a:cs typeface="Arial" pitchFamily="34" charset="0"/>
              </a:rPr>
              <a:t>A </a:t>
            </a:r>
            <a:r>
              <a:rPr lang="en-US" sz="1800" b="1" dirty="0" smtClean="0">
                <a:solidFill>
                  <a:srgbClr val="7030A0"/>
                </a:solidFill>
                <a:latin typeface="Book Antiqua" pitchFamily="18" charset="0"/>
                <a:cs typeface="Arial" pitchFamily="34" charset="0"/>
              </a:rPr>
              <a:t>Parent – Child Relationship</a:t>
            </a:r>
            <a:r>
              <a:rPr lang="en-US" sz="1800" b="1" dirty="0" smtClean="0">
                <a:latin typeface="Book Antiqua" pitchFamily="18" charset="0"/>
                <a:cs typeface="Arial" pitchFamily="34" charset="0"/>
              </a:rPr>
              <a:t> between classes is called inheritance.</a:t>
            </a:r>
          </a:p>
          <a:p>
            <a:pPr marL="576263" indent="-285750">
              <a:lnSpc>
                <a:spcPct val="170000"/>
              </a:lnSpc>
              <a:buFont typeface="Wingdings" pitchFamily="2" charset="2"/>
              <a:buChar char="Ø"/>
            </a:pPr>
            <a:r>
              <a:rPr lang="en-US" sz="1800" b="1" dirty="0" smtClean="0">
                <a:latin typeface="Book Antiqua" pitchFamily="18" charset="0"/>
                <a:cs typeface="Arial" pitchFamily="34" charset="0"/>
              </a:rPr>
              <a:t>Allows </a:t>
            </a:r>
            <a:r>
              <a:rPr lang="en-US" sz="1800" b="1" dirty="0" smtClean="0">
                <a:solidFill>
                  <a:srgbClr val="0070C0"/>
                </a:solidFill>
                <a:latin typeface="Book Antiqua" pitchFamily="18" charset="0"/>
                <a:cs typeface="Arial" pitchFamily="34" charset="0"/>
              </a:rPr>
              <a:t>sharing of the behavior</a:t>
            </a:r>
            <a:r>
              <a:rPr lang="en-US" sz="1800" b="1" dirty="0" smtClean="0">
                <a:latin typeface="Book Antiqua" pitchFamily="18" charset="0"/>
                <a:cs typeface="Arial" pitchFamily="34" charset="0"/>
              </a:rPr>
              <a:t> of the parent class to child class</a:t>
            </a:r>
          </a:p>
          <a:p>
            <a:pPr marL="576263" indent="-285750">
              <a:lnSpc>
                <a:spcPct val="170000"/>
              </a:lnSpc>
              <a:buFont typeface="Wingdings" pitchFamily="2" charset="2"/>
              <a:buChar char="Ø"/>
            </a:pPr>
            <a:r>
              <a:rPr lang="en-US" sz="1800" b="1" dirty="0" smtClean="0">
                <a:latin typeface="Book Antiqua" pitchFamily="18" charset="0"/>
                <a:cs typeface="Arial" pitchFamily="34" charset="0"/>
              </a:rPr>
              <a:t>Child class can </a:t>
            </a:r>
            <a:r>
              <a:rPr lang="en-US" sz="1800" b="1" dirty="0" smtClean="0">
                <a:solidFill>
                  <a:srgbClr val="7030A0"/>
                </a:solidFill>
                <a:latin typeface="Book Antiqua" pitchFamily="18" charset="0"/>
                <a:cs typeface="Arial" pitchFamily="34" charset="0"/>
              </a:rPr>
              <a:t>add new behavior</a:t>
            </a:r>
            <a:r>
              <a:rPr lang="en-US" sz="1800" b="1" dirty="0" smtClean="0">
                <a:latin typeface="Book Antiqua" pitchFamily="18" charset="0"/>
                <a:cs typeface="Arial" pitchFamily="34" charset="0"/>
              </a:rPr>
              <a:t> or </a:t>
            </a:r>
            <a:r>
              <a:rPr lang="en-US" sz="1800" b="1" dirty="0" smtClean="0">
                <a:solidFill>
                  <a:srgbClr val="7030A0"/>
                </a:solidFill>
                <a:latin typeface="Book Antiqua" pitchFamily="18" charset="0"/>
                <a:cs typeface="Arial" pitchFamily="34" charset="0"/>
              </a:rPr>
              <a:t>override existing behavior </a:t>
            </a:r>
            <a:r>
              <a:rPr lang="en-US" sz="1800" b="1" dirty="0" smtClean="0">
                <a:latin typeface="Book Antiqua" pitchFamily="18" charset="0"/>
                <a:cs typeface="Arial" pitchFamily="34" charset="0"/>
              </a:rPr>
              <a:t>of class.</a:t>
            </a:r>
          </a:p>
          <a:p>
            <a:pPr marL="288000" indent="-285750">
              <a:lnSpc>
                <a:spcPct val="170000"/>
              </a:lnSpc>
              <a:spcBef>
                <a:spcPts val="0"/>
              </a:spcBef>
              <a:buNone/>
            </a:pPr>
            <a:r>
              <a:rPr lang="en-US" sz="2400" b="1" dirty="0" smtClean="0">
                <a:solidFill>
                  <a:schemeClr val="accent2">
                    <a:lumMod val="75000"/>
                  </a:schemeClr>
                </a:solidFill>
                <a:latin typeface="Book Antiqua" pitchFamily="18" charset="0"/>
                <a:cs typeface="Arial" pitchFamily="34" charset="0"/>
              </a:rPr>
              <a:t>Real world Example of Inheritance</a:t>
            </a:r>
          </a:p>
          <a:p>
            <a:pPr marL="633413">
              <a:lnSpc>
                <a:spcPct val="170000"/>
              </a:lnSpc>
              <a:buFont typeface="+mj-lt"/>
              <a:buAutoNum type="arabicPeriod"/>
            </a:pPr>
            <a:r>
              <a:rPr lang="en-US" sz="1800" b="1" dirty="0" smtClean="0">
                <a:latin typeface="Book Antiqua" pitchFamily="18" charset="0"/>
                <a:cs typeface="Arial" pitchFamily="34" charset="0"/>
              </a:rPr>
              <a:t>A most recent form of Mobile Phone inherited from least recent models of mobile phone</a:t>
            </a:r>
          </a:p>
          <a:p>
            <a:pPr marL="633413">
              <a:lnSpc>
                <a:spcPct val="170000"/>
              </a:lnSpc>
              <a:buFont typeface="+mj-lt"/>
              <a:buAutoNum type="arabicPeriod"/>
            </a:pPr>
            <a:r>
              <a:rPr lang="en-US" sz="1800" b="1" dirty="0" smtClean="0">
                <a:latin typeface="Book Antiqua" pitchFamily="18" charset="0"/>
                <a:cs typeface="Arial" pitchFamily="34" charset="0"/>
              </a:rPr>
              <a:t>Least recent mobile inherited from Ordinary dial up phone</a:t>
            </a:r>
          </a:p>
          <a:p>
            <a:pPr marL="633413">
              <a:lnSpc>
                <a:spcPct val="170000"/>
              </a:lnSpc>
              <a:buFont typeface="+mj-lt"/>
              <a:buAutoNum type="arabicPeriod"/>
            </a:pPr>
            <a:r>
              <a:rPr lang="en-US" sz="1800" b="1" dirty="0" smtClean="0">
                <a:latin typeface="Book Antiqua" pitchFamily="18" charset="0"/>
                <a:cs typeface="Arial" pitchFamily="34" charset="0"/>
              </a:rPr>
              <a:t>Automatic Car inherited from Manual Car</a:t>
            </a:r>
          </a:p>
          <a:p>
            <a:pPr marL="633413">
              <a:lnSpc>
                <a:spcPct val="170000"/>
              </a:lnSpc>
              <a:buFont typeface="+mj-lt"/>
              <a:buAutoNum type="arabicPeriod"/>
            </a:pPr>
            <a:r>
              <a:rPr lang="en-US" sz="1800" b="1" dirty="0" smtClean="0">
                <a:latin typeface="Book Antiqua" pitchFamily="18" charset="0"/>
                <a:cs typeface="Arial" pitchFamily="34" charset="0"/>
              </a:rPr>
              <a:t>Laptop Inherited from Desktop Computers</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5</a:t>
            </a:fld>
            <a:endParaRPr lang="en-US" sz="1400" dirty="0">
              <a:solidFill>
                <a:srgbClr val="FFFFFF"/>
              </a:solidFill>
              <a:latin typeface="+mj-lt"/>
              <a:ea typeface="+mj-ea"/>
              <a:cs typeface="+mj-cs"/>
            </a:endParaRPr>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5572140"/>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Inheritance Terms</a:t>
            </a:r>
          </a:p>
          <a:p>
            <a:pPr marL="576263" indent="-285750">
              <a:lnSpc>
                <a:spcPct val="170000"/>
              </a:lnSpc>
              <a:buFont typeface="Wingdings" pitchFamily="2" charset="2"/>
              <a:buChar char="Ø"/>
            </a:pPr>
            <a:r>
              <a:rPr lang="en-US" sz="2000" b="1" dirty="0" smtClean="0">
                <a:solidFill>
                  <a:srgbClr val="C00000"/>
                </a:solidFill>
                <a:latin typeface="Book Antiqua" pitchFamily="18" charset="0"/>
                <a:cs typeface="Arial" pitchFamily="34" charset="0"/>
              </a:rPr>
              <a:t>Super Class</a:t>
            </a:r>
          </a:p>
          <a:p>
            <a:pPr marL="576263" indent="-285750">
              <a:lnSpc>
                <a:spcPct val="170000"/>
              </a:lnSpc>
              <a:buNone/>
            </a:pPr>
            <a:r>
              <a:rPr lang="en-US" sz="1800" b="1" dirty="0" smtClean="0">
                <a:latin typeface="Book Antiqua" pitchFamily="18" charset="0"/>
                <a:cs typeface="Arial" pitchFamily="34" charset="0"/>
              </a:rPr>
              <a:t>	Super Class also referred as </a:t>
            </a:r>
            <a:r>
              <a:rPr lang="en-US" sz="1800" b="1" dirty="0" smtClean="0">
                <a:solidFill>
                  <a:srgbClr val="0070C0"/>
                </a:solidFill>
                <a:latin typeface="Book Antiqua" pitchFamily="18" charset="0"/>
                <a:cs typeface="Arial" pitchFamily="34" charset="0"/>
              </a:rPr>
              <a:t>Base Class </a:t>
            </a:r>
            <a:r>
              <a:rPr lang="en-US" sz="1800" b="1" dirty="0" smtClean="0">
                <a:latin typeface="Book Antiqua" pitchFamily="18" charset="0"/>
                <a:cs typeface="Arial" pitchFamily="34" charset="0"/>
              </a:rPr>
              <a:t>or </a:t>
            </a:r>
            <a:r>
              <a:rPr lang="en-US" sz="1800" b="1" dirty="0" smtClean="0">
                <a:solidFill>
                  <a:srgbClr val="0070C0"/>
                </a:solidFill>
                <a:latin typeface="Book Antiqua" pitchFamily="18" charset="0"/>
                <a:cs typeface="Arial" pitchFamily="34" charset="0"/>
              </a:rPr>
              <a:t>Parent Class</a:t>
            </a:r>
            <a:r>
              <a:rPr lang="en-US" sz="1800" b="1" dirty="0" smtClean="0">
                <a:latin typeface="Book Antiqua" pitchFamily="18" charset="0"/>
                <a:cs typeface="Arial" pitchFamily="34" charset="0"/>
              </a:rPr>
              <a:t>. These terms are used to describe the </a:t>
            </a:r>
            <a:r>
              <a:rPr lang="en-US" sz="1800" b="1" dirty="0" smtClean="0">
                <a:solidFill>
                  <a:srgbClr val="C00000"/>
                </a:solidFill>
                <a:latin typeface="Book Antiqua" pitchFamily="18" charset="0"/>
                <a:cs typeface="Arial" pitchFamily="34" charset="0"/>
              </a:rPr>
              <a:t>parent in the relationship</a:t>
            </a:r>
            <a:r>
              <a:rPr lang="en-US" sz="1800" b="1" dirty="0" smtClean="0">
                <a:latin typeface="Book Antiqua" pitchFamily="18" charset="0"/>
                <a:cs typeface="Arial" pitchFamily="34" charset="0"/>
              </a:rPr>
              <a:t>, which shares its functionality.</a:t>
            </a:r>
          </a:p>
          <a:p>
            <a:pPr marL="576263" indent="-285750">
              <a:lnSpc>
                <a:spcPct val="170000"/>
              </a:lnSpc>
              <a:buFont typeface="Wingdings" pitchFamily="2" charset="2"/>
              <a:buChar char="Ø"/>
            </a:pPr>
            <a:r>
              <a:rPr lang="en-US" sz="2000" b="1" dirty="0" smtClean="0">
                <a:solidFill>
                  <a:srgbClr val="C00000"/>
                </a:solidFill>
                <a:latin typeface="Book Antiqua" pitchFamily="18" charset="0"/>
                <a:cs typeface="Arial" pitchFamily="34" charset="0"/>
              </a:rPr>
              <a:t>Sub Class</a:t>
            </a:r>
          </a:p>
          <a:p>
            <a:pPr marL="576263" indent="-285750">
              <a:lnSpc>
                <a:spcPct val="170000"/>
              </a:lnSpc>
              <a:buNone/>
            </a:pPr>
            <a:r>
              <a:rPr lang="en-US" sz="1800" b="1" dirty="0" smtClean="0">
                <a:latin typeface="Book Antiqua" pitchFamily="18" charset="0"/>
                <a:cs typeface="Arial" pitchFamily="34" charset="0"/>
              </a:rPr>
              <a:t>	Sub Class also referred as </a:t>
            </a:r>
            <a:r>
              <a:rPr lang="en-US" sz="1800" b="1" dirty="0" smtClean="0">
                <a:solidFill>
                  <a:srgbClr val="0070C0"/>
                </a:solidFill>
                <a:latin typeface="Book Antiqua" pitchFamily="18" charset="0"/>
                <a:cs typeface="Arial" pitchFamily="34" charset="0"/>
              </a:rPr>
              <a:t>Derived Class </a:t>
            </a:r>
            <a:r>
              <a:rPr lang="en-US" sz="1800" b="1" dirty="0" smtClean="0">
                <a:latin typeface="Book Antiqua" pitchFamily="18" charset="0"/>
                <a:cs typeface="Arial" pitchFamily="34" charset="0"/>
              </a:rPr>
              <a:t>or </a:t>
            </a:r>
            <a:r>
              <a:rPr lang="en-US" sz="1800" b="1" dirty="0" smtClean="0">
                <a:solidFill>
                  <a:srgbClr val="0070C0"/>
                </a:solidFill>
                <a:latin typeface="Book Antiqua" pitchFamily="18" charset="0"/>
                <a:cs typeface="Arial" pitchFamily="34" charset="0"/>
              </a:rPr>
              <a:t>Child Class</a:t>
            </a:r>
            <a:r>
              <a:rPr lang="en-US" sz="1800" b="1" dirty="0" smtClean="0">
                <a:latin typeface="Book Antiqua" pitchFamily="18" charset="0"/>
                <a:cs typeface="Arial" pitchFamily="34" charset="0"/>
              </a:rPr>
              <a:t>. These terms are used to describe the </a:t>
            </a:r>
            <a:r>
              <a:rPr lang="en-US" sz="1800" b="1" dirty="0" smtClean="0">
                <a:solidFill>
                  <a:srgbClr val="C00000"/>
                </a:solidFill>
                <a:latin typeface="Book Antiqua" pitchFamily="18" charset="0"/>
                <a:cs typeface="Arial" pitchFamily="34" charset="0"/>
              </a:rPr>
              <a:t>child in the relationship</a:t>
            </a:r>
            <a:r>
              <a:rPr lang="en-US" sz="1800" b="1" dirty="0" smtClean="0">
                <a:latin typeface="Book Antiqua" pitchFamily="18" charset="0"/>
                <a:cs typeface="Arial" pitchFamily="34" charset="0"/>
              </a:rPr>
              <a:t>, which accepts /inherits   functionality from parent.</a:t>
            </a:r>
          </a:p>
          <a:p>
            <a:pPr marL="576263" indent="-285750" algn="ctr">
              <a:lnSpc>
                <a:spcPct val="170000"/>
              </a:lnSpc>
              <a:buNone/>
            </a:pPr>
            <a:r>
              <a:rPr lang="en-US" sz="2000" b="1" dirty="0" smtClean="0">
                <a:solidFill>
                  <a:srgbClr val="7030A0"/>
                </a:solidFill>
                <a:latin typeface="Book Antiqua" pitchFamily="18" charset="0"/>
                <a:cs typeface="Arial" pitchFamily="34" charset="0"/>
              </a:rPr>
              <a:t>NOTE: one Sub Class may  be parent of another sub class.</a:t>
            </a:r>
          </a:p>
          <a:p>
            <a:pPr marL="576263" indent="-285750">
              <a:lnSpc>
                <a:spcPct val="170000"/>
              </a:lnSpc>
              <a:buFont typeface="Wingdings" pitchFamily="2" charset="2"/>
              <a:buChar char="Ø"/>
            </a:pPr>
            <a:endParaRPr lang="en-US" sz="1800" b="1" dirty="0" smtClean="0">
              <a:latin typeface="Book Antiqua" pitchFamily="18" charset="0"/>
              <a:cs typeface="Arial" pitchFamily="34" charset="0"/>
            </a:endParaRP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6</a:t>
            </a:fld>
            <a:endParaRPr lang="en-US" sz="1400" dirty="0">
              <a:solidFill>
                <a:srgbClr val="FFFFFF"/>
              </a:solidFill>
              <a:latin typeface="+mj-lt"/>
              <a:ea typeface="+mj-ea"/>
              <a:cs typeface="+mj-cs"/>
            </a:endParaRPr>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5572140"/>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Inheritance Terms – Example</a:t>
            </a:r>
          </a:p>
          <a:p>
            <a:pPr marL="576263" indent="-285750">
              <a:lnSpc>
                <a:spcPct val="170000"/>
              </a:lnSpc>
              <a:buFont typeface="Wingdings" pitchFamily="2" charset="2"/>
              <a:buChar char="Ø"/>
            </a:pPr>
            <a:endParaRPr lang="en-US" sz="1800" b="1" dirty="0" smtClean="0">
              <a:latin typeface="Book Antiqua" pitchFamily="18" charset="0"/>
              <a:cs typeface="Arial" pitchFamily="34" charset="0"/>
            </a:endParaRP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7</a:t>
            </a:fld>
            <a:endParaRPr lang="en-US" sz="1400" dirty="0">
              <a:solidFill>
                <a:srgbClr val="FFFFFF"/>
              </a:solidFill>
              <a:latin typeface="+mj-lt"/>
              <a:ea typeface="+mj-ea"/>
              <a:cs typeface="+mj-cs"/>
            </a:endParaRPr>
          </a:p>
        </p:txBody>
      </p:sp>
      <p:pic>
        <p:nvPicPr>
          <p:cNvPr id="2050" name="Picture 2"/>
          <p:cNvPicPr>
            <a:picLocks noChangeAspect="1" noChangeArrowheads="1"/>
          </p:cNvPicPr>
          <p:nvPr/>
        </p:nvPicPr>
        <p:blipFill>
          <a:blip r:embed="rId3" cstate="print"/>
          <a:srcRect/>
          <a:stretch>
            <a:fillRect/>
          </a:stretch>
        </p:blipFill>
        <p:spPr bwMode="auto">
          <a:xfrm>
            <a:off x="1978918" y="1944588"/>
            <a:ext cx="5185370" cy="4585410"/>
          </a:xfrm>
          <a:prstGeom prst="rect">
            <a:avLst/>
          </a:prstGeom>
          <a:noFill/>
          <a:ln w="9525">
            <a:noFill/>
            <a:miter lim="800000"/>
            <a:headEnd/>
            <a:tailEnd/>
          </a:ln>
        </p:spPr>
      </p:pic>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378818" y="3429000"/>
            <a:ext cx="5785470" cy="3240360"/>
          </a:xfrm>
          <a:prstGeom prst="rect">
            <a:avLst/>
          </a:prstGeom>
          <a:noFill/>
          <a:ln w="9525">
            <a:noFill/>
            <a:miter lim="800000"/>
            <a:headEnd/>
            <a:tailEnd/>
          </a:ln>
        </p:spPr>
      </p:pic>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5572140"/>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More on Inheritance</a:t>
            </a:r>
          </a:p>
          <a:p>
            <a:pPr marL="288000" indent="-288000">
              <a:spcBef>
                <a:spcPts val="600"/>
              </a:spcBef>
              <a:spcAft>
                <a:spcPts val="600"/>
              </a:spcAft>
              <a:buFont typeface="Wingdings" pitchFamily="2" charset="2"/>
              <a:buChar char="Ø"/>
            </a:pPr>
            <a:r>
              <a:rPr lang="en-US" sz="1800" b="1" dirty="0" smtClean="0">
                <a:latin typeface="Book Antiqua" pitchFamily="18" charset="0"/>
                <a:cs typeface="Arial" pitchFamily="34" charset="0"/>
              </a:rPr>
              <a:t>More than two sub classes can inherit from super class and a subclass in turn be a super class to other sub classes.</a:t>
            </a:r>
          </a:p>
          <a:p>
            <a:pPr marL="288000" indent="-288000">
              <a:spcBef>
                <a:spcPts val="600"/>
              </a:spcBef>
              <a:spcAft>
                <a:spcPts val="600"/>
              </a:spcAft>
              <a:buFont typeface="Wingdings" pitchFamily="2" charset="2"/>
              <a:buChar char="Ø"/>
            </a:pPr>
            <a:r>
              <a:rPr lang="en-US" sz="1800" b="1" dirty="0" smtClean="0">
                <a:latin typeface="Book Antiqua" pitchFamily="18" charset="0"/>
                <a:cs typeface="Arial" pitchFamily="34" charset="0"/>
              </a:rPr>
              <a:t>A instance (Object) of class Poodle has all the characteristics of a Poodle, a Dog, a Mammal and an Animal because a Poodle is a Dog which is a mammal and so on..</a:t>
            </a:r>
          </a:p>
          <a:p>
            <a:pPr marL="288000" indent="-288000">
              <a:spcBef>
                <a:spcPts val="600"/>
              </a:spcBef>
              <a:spcAft>
                <a:spcPts val="600"/>
              </a:spcAft>
              <a:buFont typeface="Wingdings" pitchFamily="2" charset="2"/>
              <a:buChar char="Ø"/>
            </a:pPr>
            <a:endParaRPr lang="en-US" sz="1800" b="1" dirty="0" smtClean="0">
              <a:latin typeface="Book Antiqua" pitchFamily="18" charset="0"/>
              <a:cs typeface="Arial" pitchFamily="34" charset="0"/>
            </a:endParaRPr>
          </a:p>
          <a:p>
            <a:pPr marL="288000" indent="-288000">
              <a:spcBef>
                <a:spcPts val="600"/>
              </a:spcBef>
              <a:spcAft>
                <a:spcPts val="600"/>
              </a:spcAft>
              <a:buFont typeface="Wingdings" pitchFamily="2" charset="2"/>
              <a:buChar char="Ø"/>
            </a:pPr>
            <a:endParaRPr lang="en-US" sz="1800" b="1" dirty="0" smtClean="0">
              <a:latin typeface="Book Antiqua" pitchFamily="18" charset="0"/>
              <a:cs typeface="Arial" pitchFamily="34" charset="0"/>
            </a:endParaRPr>
          </a:p>
          <a:p>
            <a:pPr marL="288000" indent="-288000">
              <a:spcBef>
                <a:spcPts val="600"/>
              </a:spcBef>
              <a:spcAft>
                <a:spcPts val="600"/>
              </a:spcAft>
              <a:buFont typeface="Wingdings" pitchFamily="2" charset="2"/>
              <a:buChar char="Ø"/>
            </a:pPr>
            <a:endParaRPr lang="en-US" sz="1800" b="1" dirty="0" smtClean="0">
              <a:latin typeface="Book Antiqua" pitchFamily="18" charset="0"/>
              <a:cs typeface="Arial" pitchFamily="34" charset="0"/>
            </a:endParaRPr>
          </a:p>
          <a:p>
            <a:pPr marL="288000" indent="-288000">
              <a:spcBef>
                <a:spcPts val="600"/>
              </a:spcBef>
              <a:spcAft>
                <a:spcPts val="600"/>
              </a:spcAft>
              <a:buFont typeface="Wingdings" pitchFamily="2" charset="2"/>
              <a:buChar char="Ø"/>
            </a:pPr>
            <a:endParaRPr lang="en-US" sz="1800" b="1" dirty="0" smtClean="0">
              <a:latin typeface="Book Antiqua" pitchFamily="18" charset="0"/>
              <a:cs typeface="Arial" pitchFamily="34" charset="0"/>
            </a:endParaRPr>
          </a:p>
          <a:p>
            <a:pPr marL="288000" indent="-288000">
              <a:spcBef>
                <a:spcPts val="600"/>
              </a:spcBef>
              <a:spcAft>
                <a:spcPts val="600"/>
              </a:spcAft>
              <a:buFont typeface="Wingdings" pitchFamily="2" charset="2"/>
              <a:buChar char="Ø"/>
            </a:pPr>
            <a:endParaRPr lang="en-US" sz="1800" b="1" dirty="0" smtClean="0">
              <a:latin typeface="Book Antiqua" pitchFamily="18" charset="0"/>
              <a:cs typeface="Arial" pitchFamily="34" charset="0"/>
            </a:endParaRPr>
          </a:p>
          <a:p>
            <a:pPr marL="288000" indent="-288000">
              <a:spcBef>
                <a:spcPts val="600"/>
              </a:spcBef>
              <a:spcAft>
                <a:spcPts val="600"/>
              </a:spcAft>
              <a:buFont typeface="Wingdings" pitchFamily="2" charset="2"/>
              <a:buChar char="Ø"/>
            </a:pPr>
            <a:endParaRPr lang="en-US" sz="1800" b="1" dirty="0" smtClean="0">
              <a:latin typeface="Book Antiqua" pitchFamily="18" charset="0"/>
              <a:cs typeface="Arial" pitchFamily="34" charset="0"/>
            </a:endParaRPr>
          </a:p>
          <a:p>
            <a:pPr marL="3831300" lvl="8" indent="-288000">
              <a:spcBef>
                <a:spcPts val="600"/>
              </a:spcBef>
              <a:spcAft>
                <a:spcPts val="600"/>
              </a:spcAft>
              <a:buNone/>
            </a:pPr>
            <a:r>
              <a:rPr lang="en-US" sz="2400" b="1" dirty="0" smtClean="0">
                <a:solidFill>
                  <a:srgbClr val="7030A0"/>
                </a:solidFill>
                <a:latin typeface="Book Antiqua" pitchFamily="18" charset="0"/>
                <a:cs typeface="Arial" pitchFamily="34" charset="0"/>
              </a:rPr>
              <a:t>			</a:t>
            </a:r>
            <a:r>
              <a:rPr lang="en-US" b="1" dirty="0" smtClean="0">
                <a:solidFill>
                  <a:srgbClr val="7030A0"/>
                </a:solidFill>
                <a:latin typeface="Book Antiqua" pitchFamily="18" charset="0"/>
                <a:cs typeface="Arial" pitchFamily="34" charset="0"/>
              </a:rPr>
              <a:t>Inheritance hierarchy</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8</a:t>
            </a:fld>
            <a:endParaRPr lang="en-US" sz="1400" dirty="0">
              <a:solidFill>
                <a:srgbClr val="FFFFFF"/>
              </a:solidFill>
              <a:latin typeface="+mj-lt"/>
              <a:ea typeface="+mj-ea"/>
              <a:cs typeface="+mj-cs"/>
            </a:endParaRPr>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3200" b="1" dirty="0" smtClean="0">
                <a:latin typeface="Book Antiqua" pitchFamily="18" charset="0"/>
                <a:cs typeface="Arial" pitchFamily="34" charset="0"/>
              </a:rPr>
              <a:t>Inheritance</a:t>
            </a:r>
            <a:endParaRPr lang="en-US" sz="3200" b="1" dirty="0">
              <a:latin typeface="Book Antiqua" pitchFamily="18" charset="0"/>
              <a:cs typeface="Arial" pitchFamily="34" charset="0"/>
            </a:endParaRPr>
          </a:p>
        </p:txBody>
      </p:sp>
      <p:sp>
        <p:nvSpPr>
          <p:cNvPr id="3" name="Content Placeholder 2"/>
          <p:cNvSpPr>
            <a:spLocks noGrp="1"/>
          </p:cNvSpPr>
          <p:nvPr>
            <p:ph idx="1"/>
          </p:nvPr>
        </p:nvSpPr>
        <p:spPr>
          <a:xfrm>
            <a:off x="251520" y="1285860"/>
            <a:ext cx="8640960" cy="3367276"/>
          </a:xfrm>
        </p:spPr>
        <p:txBody>
          <a:bodyPr>
            <a:noAutofit/>
          </a:bodyPr>
          <a:lstStyle/>
          <a:p>
            <a:pPr marL="0" indent="0">
              <a:spcBef>
                <a:spcPts val="0"/>
              </a:spcBef>
              <a:buNone/>
            </a:pPr>
            <a:r>
              <a:rPr lang="en-US" b="1" dirty="0" smtClean="0">
                <a:solidFill>
                  <a:schemeClr val="accent2">
                    <a:lumMod val="75000"/>
                  </a:schemeClr>
                </a:solidFill>
                <a:latin typeface="Book Antiqua" pitchFamily="18" charset="0"/>
                <a:cs typeface="Arial" pitchFamily="34" charset="0"/>
              </a:rPr>
              <a:t>Class Activity</a:t>
            </a:r>
          </a:p>
          <a:p>
            <a:pPr marL="288000" indent="-288000">
              <a:lnSpc>
                <a:spcPct val="150000"/>
              </a:lnSpc>
              <a:spcBef>
                <a:spcPts val="1200"/>
              </a:spcBef>
              <a:spcAft>
                <a:spcPts val="600"/>
              </a:spcAft>
              <a:buFont typeface="Wingdings" pitchFamily="2" charset="2"/>
              <a:buChar char="Ø"/>
            </a:pPr>
            <a:r>
              <a:rPr lang="en-US" sz="1800" b="1" dirty="0" smtClean="0">
                <a:latin typeface="Book Antiqua" pitchFamily="18" charset="0"/>
                <a:cs typeface="Arial" pitchFamily="34" charset="0"/>
              </a:rPr>
              <a:t>Draw an Inheritance Hierarchy for the people in your place of study or work. For example if you are a University Student, then your University probably has students (first year students, Second year Students, Science Students, Social Science Students, Graduates Students, Undergraduate Students, ….), Professors, Administrative Officers, Clerical Staff and etc.</a:t>
            </a:r>
          </a:p>
        </p:txBody>
      </p:sp>
      <p:sp>
        <p:nvSpPr>
          <p:cNvPr id="4" name="Slide Number Placeholder 6"/>
          <p:cNvSpPr txBox="1">
            <a:spLocks noGrp="1"/>
          </p:cNvSpPr>
          <p:nvPr/>
        </p:nvSpPr>
        <p:spPr>
          <a:xfrm>
            <a:off x="8763000" y="6324600"/>
            <a:ext cx="304800" cy="381000"/>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fontAlgn="auto">
              <a:spcBef>
                <a:spcPts val="0"/>
              </a:spcBef>
              <a:spcAft>
                <a:spcPts val="0"/>
              </a:spcAft>
              <a:defRPr/>
            </a:pPr>
            <a:fld id="{F0CB472A-9782-4BD6-B5CE-30A9F455886B}" type="slidenum">
              <a:rPr lang="en-US" sz="1400">
                <a:solidFill>
                  <a:srgbClr val="FFFFFF"/>
                </a:solidFill>
                <a:latin typeface="+mj-lt"/>
                <a:ea typeface="+mj-ea"/>
                <a:cs typeface="+mj-cs"/>
              </a:rPr>
              <a:pPr algn="ctr" fontAlgn="auto">
                <a:spcBef>
                  <a:spcPts val="0"/>
                </a:spcBef>
                <a:spcAft>
                  <a:spcPts val="0"/>
                </a:spcAft>
                <a:defRPr/>
              </a:pPr>
              <a:t>9</a:t>
            </a:fld>
            <a:endParaRPr lang="en-US" sz="1400" dirty="0">
              <a:solidFill>
                <a:srgbClr val="FFFFFF"/>
              </a:solidFill>
              <a:latin typeface="+mj-lt"/>
              <a:ea typeface="+mj-ea"/>
              <a:cs typeface="+mj-cs"/>
            </a:endParaRPr>
          </a:p>
        </p:txBody>
      </p:sp>
    </p:spTree>
    <p:extLst>
      <p:ext uri="{BB962C8B-B14F-4D97-AF65-F5344CB8AC3E}">
        <p14:creationId xmlns:p14="http://schemas.microsoft.com/office/powerpoint/2010/main" val="115167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20518</TotalTime>
  <Words>1103</Words>
  <Application>Microsoft Office PowerPoint</Application>
  <PresentationFormat>On-screen Show (4:3)</PresentationFormat>
  <Paragraphs>322</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Today’s Lecture</vt:lpstr>
      <vt:lpstr>Inheritance</vt:lpstr>
      <vt:lpstr>Inheritance</vt:lpstr>
      <vt:lpstr>Inheritance</vt:lpstr>
      <vt:lpstr>Inheritance</vt:lpstr>
      <vt:lpstr>Inheritance</vt:lpstr>
      <vt:lpstr>Inheritance</vt:lpstr>
      <vt:lpstr>Inheritance</vt:lpstr>
      <vt:lpstr>Inheritance</vt:lpstr>
      <vt:lpstr>Relationship</vt:lpstr>
      <vt:lpstr>Relationship</vt:lpstr>
      <vt:lpstr>“IS A” Relationship</vt:lpstr>
      <vt:lpstr>“IS A” Relationship</vt:lpstr>
      <vt:lpstr>Inheritance </vt:lpstr>
      <vt:lpstr>Inheritance </vt:lpstr>
      <vt:lpstr>Inheritance Hierarchy</vt:lpstr>
      <vt:lpstr>Levels of Inheritance</vt:lpstr>
      <vt:lpstr>Levels of Inheritance</vt:lpstr>
      <vt:lpstr>Levels of Inheritance</vt:lpstr>
      <vt:lpstr>Levels of Inheritance</vt:lpstr>
      <vt:lpstr>Levels of Inheritance</vt:lpstr>
      <vt:lpstr>Levels of Inheritance</vt:lpstr>
      <vt:lpstr>Advantages of Inheritance</vt:lpstr>
      <vt:lpstr>Polymorphism</vt:lpstr>
      <vt:lpstr>Polymorphism</vt:lpstr>
      <vt:lpstr>Polymorphism</vt:lpstr>
      <vt:lpstr>Polymorphism</vt:lpstr>
      <vt:lpstr>Polymorphism</vt:lpstr>
      <vt:lpstr>Polymorphism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safyan</dc:creator>
  <cp:lastModifiedBy>GCU</cp:lastModifiedBy>
  <cp:revision>620</cp:revision>
  <dcterms:created xsi:type="dcterms:W3CDTF">2012-10-11T04:06:49Z</dcterms:created>
  <dcterms:modified xsi:type="dcterms:W3CDTF">2015-09-04T17:01:54Z</dcterms:modified>
</cp:coreProperties>
</file>