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B715-E8DF-4E1F-9589-2BA5CA00075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3878B-3CF5-41F8-9A0B-FFB6B8B6F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7159-6E43-4BEF-9594-6CCAA8016860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</a:rPr>
              <a:t>Lecture Outline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00600"/>
          </a:xfrm>
        </p:spPr>
        <p:txBody>
          <a:bodyPr>
            <a:normAutofit/>
          </a:bodyPr>
          <a:lstStyle/>
          <a:p>
            <a:pPr marL="855663" indent="-565150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Java Database Connectivity</a:t>
            </a:r>
            <a:endParaRPr lang="en-US" sz="2400" dirty="0" smtClean="0"/>
          </a:p>
          <a:p>
            <a:pPr algn="ctr">
              <a:buNone/>
            </a:pPr>
            <a:endParaRPr lang="en-US" sz="2400" dirty="0"/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To get a connection, we need to specify the URL of a database (Actually we need to specify the address of the database which is in the form of URL)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As we are using Microsoft Access database and we have loaded a JDBC-ODBC driver. 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Using JDBC-ODBC driver requires a DSN which we have created earlier and named it </a:t>
            </a:r>
            <a:r>
              <a:rPr lang="en-US" sz="2400" dirty="0" err="1" smtClean="0">
                <a:latin typeface="Book Antiqua" pitchFamily="18" charset="0"/>
              </a:rPr>
              <a:t>personDSN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So the URL of the database will be String </a:t>
            </a:r>
            <a:r>
              <a:rPr lang="en-US" sz="2400" dirty="0" err="1" smtClean="0">
                <a:latin typeface="Book Antiqua" pitchFamily="18" charset="0"/>
              </a:rPr>
              <a:t>conURL</a:t>
            </a:r>
            <a:r>
              <a:rPr lang="en-US" sz="2400" dirty="0" smtClean="0">
                <a:latin typeface="Book Antiqua" pitchFamily="18" charset="0"/>
              </a:rPr>
              <a:t> = “</a:t>
            </a:r>
            <a:r>
              <a:rPr lang="en-US" sz="2400" dirty="0" err="1" smtClean="0">
                <a:latin typeface="Book Antiqua" pitchFamily="18" charset="0"/>
              </a:rPr>
              <a:t>jdbc:odbc:personDSN</a:t>
            </a:r>
            <a:r>
              <a:rPr lang="en-US" sz="2400" dirty="0" smtClean="0">
                <a:latin typeface="Book Antiqua" pitchFamily="18" charset="0"/>
              </a:rPr>
              <a:t>”;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3-Define Connection URL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Use </a:t>
            </a:r>
            <a:r>
              <a:rPr lang="en-US" sz="2400" dirty="0" err="1" smtClean="0">
                <a:latin typeface="Book Antiqua" pitchFamily="18" charset="0"/>
              </a:rPr>
              <a:t>DriverManager</a:t>
            </a:r>
            <a:r>
              <a:rPr lang="en-US" sz="2400" dirty="0" smtClean="0">
                <a:latin typeface="Book Antiqua" pitchFamily="18" charset="0"/>
              </a:rPr>
              <a:t> to get the connection object.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The URL of the database is passed to the </a:t>
            </a:r>
            <a:r>
              <a:rPr lang="en-US" sz="2400" dirty="0" err="1" smtClean="0">
                <a:latin typeface="Book Antiqua" pitchFamily="18" charset="0"/>
              </a:rPr>
              <a:t>getConnection</a:t>
            </a:r>
            <a:r>
              <a:rPr lang="en-US" sz="2400" dirty="0" smtClean="0">
                <a:latin typeface="Book Antiqua" pitchFamily="18" charset="0"/>
              </a:rPr>
              <a:t> method.</a:t>
            </a:r>
          </a:p>
          <a:p>
            <a:pPr marL="60325" lvl="0" indent="-60325" algn="ctr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Connection con =</a:t>
            </a:r>
            <a:r>
              <a:rPr lang="en-US" dirty="0" err="1" smtClean="0">
                <a:solidFill>
                  <a:srgbClr val="FF0000"/>
                </a:solidFill>
                <a:latin typeface="Book Antiqua" pitchFamily="18" charset="0"/>
              </a:rPr>
              <a:t>DriverManager.getConnection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Book Antiqua" pitchFamily="18" charset="0"/>
              </a:rPr>
              <a:t>conURL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);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If </a:t>
            </a:r>
            <a:r>
              <a:rPr lang="en-US" sz="2400" dirty="0" err="1" smtClean="0">
                <a:latin typeface="Book Antiqua" pitchFamily="18" charset="0"/>
              </a:rPr>
              <a:t>DataBase</a:t>
            </a:r>
            <a:r>
              <a:rPr lang="en-US" sz="2400" dirty="0" smtClean="0">
                <a:latin typeface="Book Antiqua" pitchFamily="18" charset="0"/>
              </a:rPr>
              <a:t> requires username &amp; password, you can use the overloaded version of </a:t>
            </a:r>
            <a:r>
              <a:rPr lang="en-US" sz="2400" dirty="0" err="1" smtClean="0">
                <a:latin typeface="Book Antiqua" pitchFamily="18" charset="0"/>
              </a:rPr>
              <a:t>getConnection</a:t>
            </a:r>
            <a:r>
              <a:rPr lang="en-US" sz="2400" dirty="0" smtClean="0">
                <a:latin typeface="Book Antiqua" pitchFamily="18" charset="0"/>
              </a:rPr>
              <a:t> method as shown below: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String </a:t>
            </a:r>
            <a:r>
              <a:rPr lang="en-US" sz="2400" dirty="0" err="1" smtClean="0">
                <a:latin typeface="Book Antiqua" pitchFamily="18" charset="0"/>
              </a:rPr>
              <a:t>usr</a:t>
            </a:r>
            <a:r>
              <a:rPr lang="en-US" sz="2400" dirty="0" smtClean="0">
                <a:latin typeface="Book Antiqua" pitchFamily="18" charset="0"/>
              </a:rPr>
              <a:t> = “</a:t>
            </a:r>
            <a:r>
              <a:rPr lang="en-US" sz="2400" dirty="0" err="1" smtClean="0">
                <a:latin typeface="Book Antiqua" pitchFamily="18" charset="0"/>
              </a:rPr>
              <a:t>safyan</a:t>
            </a:r>
            <a:r>
              <a:rPr lang="en-US" sz="2400" dirty="0" smtClean="0">
                <a:latin typeface="Book Antiqua" pitchFamily="18" charset="0"/>
              </a:rPr>
              <a:t>”;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String </a:t>
            </a:r>
            <a:r>
              <a:rPr lang="en-US" sz="2400" dirty="0" err="1" smtClean="0">
                <a:latin typeface="Book Antiqua" pitchFamily="18" charset="0"/>
              </a:rPr>
              <a:t>pwd</a:t>
            </a:r>
            <a:r>
              <a:rPr lang="en-US" sz="2400" dirty="0" smtClean="0">
                <a:latin typeface="Book Antiqua" pitchFamily="18" charset="0"/>
              </a:rPr>
              <a:t> = “GCU”;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4-Establish Connection With </a:t>
            </a:r>
            <a:r>
              <a:rPr lang="en-US" sz="3200" b="1" dirty="0" err="1" smtClean="0"/>
              <a:t>DataBase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50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indent="-60325" algn="ctr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Connection con = </a:t>
            </a:r>
            <a:r>
              <a:rPr lang="en-US" sz="2000" dirty="0" err="1" smtClean="0">
                <a:solidFill>
                  <a:srgbClr val="FF0000"/>
                </a:solidFill>
                <a:latin typeface="Book Antiqua" pitchFamily="18" charset="0"/>
              </a:rPr>
              <a:t>DriverManager.getConnection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Book Antiqua" pitchFamily="18" charset="0"/>
              </a:rPr>
              <a:t>conURL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Book Antiqua" pitchFamily="18" charset="0"/>
              </a:rPr>
              <a:t>usr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Book Antiqua" pitchFamily="18" charset="0"/>
              </a:rPr>
              <a:t>pwd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);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Introduction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 Statement object is obtained from a Connection object.</a:t>
            </a:r>
          </a:p>
          <a:p>
            <a:pPr marL="60325" lvl="0" indent="-60325" algn="ctr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	Statement stmt = 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con.createStatement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( );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Once you have a statement, you can use it for various kinds of SQL queries.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5-Create Statement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The next step is to pass the SQL statements &amp; to execute them.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Two methods are generally used for executing SQL queries. These are: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1-ExecuteQuery(</a:t>
            </a:r>
            <a:r>
              <a:rPr lang="en-US" sz="2400" b="1" dirty="0" err="1" smtClean="0">
                <a:solidFill>
                  <a:srgbClr val="C00000"/>
                </a:solidFill>
              </a:rPr>
              <a:t>sql</a:t>
            </a:r>
            <a:r>
              <a:rPr lang="en-US" sz="2400" b="1" dirty="0" smtClean="0">
                <a:solidFill>
                  <a:srgbClr val="C00000"/>
                </a:solidFill>
              </a:rPr>
              <a:t>) method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 Used for SQL SELECT queries.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 Returns the </a:t>
            </a:r>
            <a:r>
              <a:rPr lang="en-US" sz="2400" dirty="0" err="1" smtClean="0"/>
              <a:t>ResultSET</a:t>
            </a:r>
            <a:r>
              <a:rPr lang="en-US" sz="2400" dirty="0" smtClean="0"/>
              <a:t> object that contains the results of the query and can be used to access the query results.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String </a:t>
            </a:r>
            <a:r>
              <a:rPr lang="en-US" sz="2400" dirty="0" err="1" smtClean="0">
                <a:solidFill>
                  <a:srgbClr val="FF0000"/>
                </a:solidFill>
              </a:rPr>
              <a:t>sql</a:t>
            </a:r>
            <a:r>
              <a:rPr lang="en-US" sz="2400" dirty="0" smtClean="0">
                <a:solidFill>
                  <a:srgbClr val="FF0000"/>
                </a:solidFill>
              </a:rPr>
              <a:t> = “SELECT * from </a:t>
            </a:r>
            <a:r>
              <a:rPr lang="en-US" sz="2400" dirty="0" err="1" smtClean="0">
                <a:solidFill>
                  <a:srgbClr val="FF0000"/>
                </a:solidFill>
              </a:rPr>
              <a:t>sometable</a:t>
            </a:r>
            <a:r>
              <a:rPr lang="en-US" sz="2400" dirty="0" smtClean="0">
                <a:solidFill>
                  <a:srgbClr val="FF0000"/>
                </a:solidFill>
              </a:rPr>
              <a:t>”;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ResultSet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rs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stmt.executeQuery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sql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6-Prepare and Execute a Query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indent="-60325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2-executeUpdate(</a:t>
            </a:r>
            <a:r>
              <a:rPr lang="en-US" sz="2400" b="1" dirty="0" err="1" smtClean="0">
                <a:solidFill>
                  <a:srgbClr val="C00000"/>
                </a:solidFill>
              </a:rPr>
              <a:t>sql</a:t>
            </a:r>
            <a:r>
              <a:rPr lang="en-US" sz="2400" b="1" dirty="0" smtClean="0">
                <a:solidFill>
                  <a:srgbClr val="C00000"/>
                </a:solidFill>
              </a:rPr>
              <a:t>) method</a:t>
            </a:r>
            <a:endParaRPr lang="en-US" sz="2400" b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This method is used for executing an update statement like INSERT,UPDATE or DELETE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Returns an Integer value representing the number of rows updated</a:t>
            </a:r>
          </a:p>
          <a:p>
            <a:pPr marL="60325" lvl="0" indent="-60325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String </a:t>
            </a:r>
            <a:r>
              <a:rPr lang="en-US" sz="2000" dirty="0" err="1" smtClean="0">
                <a:solidFill>
                  <a:srgbClr val="FF0000"/>
                </a:solidFill>
                <a:latin typeface="Book Antiqua" pitchFamily="18" charset="0"/>
              </a:rPr>
              <a:t>sql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 = “INSERT INTO </a:t>
            </a:r>
            <a:r>
              <a:rPr lang="en-US" sz="2000" dirty="0" err="1" smtClean="0">
                <a:solidFill>
                  <a:srgbClr val="FF0000"/>
                </a:solidFill>
                <a:latin typeface="Book Antiqua" pitchFamily="18" charset="0"/>
              </a:rPr>
              <a:t>tablename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 ” +“(</a:t>
            </a:r>
            <a:r>
              <a:rPr lang="en-US" sz="2000" dirty="0" err="1" smtClean="0">
                <a:solidFill>
                  <a:srgbClr val="FF0000"/>
                </a:solidFill>
                <a:latin typeface="Book Antiqua" pitchFamily="18" charset="0"/>
              </a:rPr>
              <a:t>columnNames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) Values (values)” ;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latin typeface="Book Antiqua" pitchFamily="18" charset="0"/>
              </a:rPr>
              <a:t>int</a:t>
            </a:r>
            <a:r>
              <a:rPr lang="en-US" sz="2400" dirty="0" smtClean="0">
                <a:latin typeface="Book Antiqua" pitchFamily="18" charset="0"/>
              </a:rPr>
              <a:t> count = </a:t>
            </a:r>
            <a:r>
              <a:rPr lang="en-US" sz="2400" dirty="0" err="1" smtClean="0">
                <a:latin typeface="Book Antiqua" pitchFamily="18" charset="0"/>
              </a:rPr>
              <a:t>stmt.executeUpdate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err="1" smtClean="0">
                <a:latin typeface="Book Antiqua" pitchFamily="18" charset="0"/>
              </a:rPr>
              <a:t>sql</a:t>
            </a:r>
            <a:r>
              <a:rPr lang="en-US" sz="2400" dirty="0" smtClean="0">
                <a:latin typeface="Book Antiqua" pitchFamily="18" charset="0"/>
              </a:rPr>
              <a:t>);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err="1" smtClean="0"/>
              <a:t>executeUpdate</a:t>
            </a:r>
            <a:r>
              <a:rPr lang="en-US" sz="3200" b="1" dirty="0" smtClean="0"/>
              <a:t>(</a:t>
            </a:r>
            <a:r>
              <a:rPr lang="en-US" sz="3200" b="1" dirty="0" err="1" smtClean="0"/>
              <a:t>sql</a:t>
            </a:r>
            <a:r>
              <a:rPr lang="en-US" sz="3200" b="1" dirty="0" smtClean="0"/>
              <a:t>) method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 err="1" smtClean="0">
                <a:latin typeface="Book Antiqua" pitchFamily="18" charset="0"/>
              </a:rPr>
              <a:t>ResultSet</a:t>
            </a:r>
            <a:r>
              <a:rPr lang="en-US" sz="2400" dirty="0" smtClean="0">
                <a:latin typeface="Book Antiqua" pitchFamily="18" charset="0"/>
              </a:rPr>
              <a:t> provides various </a:t>
            </a:r>
            <a:r>
              <a:rPr lang="en-US" sz="2400" dirty="0" err="1" smtClean="0">
                <a:latin typeface="Book Antiqua" pitchFamily="18" charset="0"/>
              </a:rPr>
              <a:t>getXXX</a:t>
            </a:r>
            <a:r>
              <a:rPr lang="en-US" sz="2400" dirty="0" smtClean="0">
                <a:latin typeface="Book Antiqua" pitchFamily="18" charset="0"/>
              </a:rPr>
              <a:t> methods that takes a column index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or name and returns the data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 err="1" smtClean="0">
                <a:latin typeface="Book Antiqua" pitchFamily="18" charset="0"/>
              </a:rPr>
              <a:t>ResultSet</a:t>
            </a:r>
            <a:r>
              <a:rPr lang="en-US" sz="2400" dirty="0" smtClean="0">
                <a:latin typeface="Book Antiqua" pitchFamily="18" charset="0"/>
              </a:rPr>
              <a:t> maintains the data in the form tables (rows &amp; columns)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First row has index 1, not 0.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next</a:t>
            </a:r>
            <a:r>
              <a:rPr lang="en-US" sz="2400" dirty="0" smtClean="0">
                <a:latin typeface="Book Antiqua" pitchFamily="18" charset="0"/>
              </a:rPr>
              <a:t> method of </a:t>
            </a:r>
            <a:r>
              <a:rPr lang="en-US" sz="2400" dirty="0" err="1" smtClean="0">
                <a:latin typeface="Book Antiqua" pitchFamily="18" charset="0"/>
              </a:rPr>
              <a:t>ResultSet</a:t>
            </a:r>
            <a:r>
              <a:rPr lang="en-US" sz="2400" dirty="0" smtClean="0">
                <a:latin typeface="Book Antiqua" pitchFamily="18" charset="0"/>
              </a:rPr>
              <a:t> returns true or false depending upon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whether the next row is available (exist) or not and moves the cursor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7-Process Results of the Query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 Antiqua" pitchFamily="18" charset="0"/>
              </a:rPr>
              <a:t>Always remember to call next() method at-least once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To retrieve the data of the column of the current row you need to use the various getters provided by the </a:t>
            </a:r>
            <a:r>
              <a:rPr lang="en-US" sz="2400" dirty="0" err="1" smtClean="0">
                <a:latin typeface="Book Antiqua" pitchFamily="18" charset="0"/>
              </a:rPr>
              <a:t>ResultSet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For example, the following code snippet will iterate over the whole</a:t>
            </a:r>
          </a:p>
          <a:p>
            <a:pPr algn="just"/>
            <a:r>
              <a:rPr lang="en-US" sz="2400" dirty="0" err="1" smtClean="0">
                <a:latin typeface="Book Antiqua" pitchFamily="18" charset="0"/>
              </a:rPr>
              <a:t>ResultSet</a:t>
            </a:r>
            <a:r>
              <a:rPr lang="en-US" sz="2400" dirty="0" smtClean="0">
                <a:latin typeface="Book Antiqua" pitchFamily="18" charset="0"/>
              </a:rPr>
              <a:t> and illustrates the usage of getters methods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//by using column name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or by using column index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Introduction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An opening connection is expensive, postpone this step if additional database operations are expected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();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Close the Connection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Three types of Statement objects are available. These are;</a:t>
            </a:r>
          </a:p>
          <a:p>
            <a:r>
              <a:rPr lang="en-US" sz="2400" b="1" dirty="0" smtClean="0"/>
              <a:t>1. Statement</a:t>
            </a:r>
          </a:p>
          <a:p>
            <a:pPr>
              <a:buFontTx/>
              <a:buChar char="-"/>
            </a:pPr>
            <a:r>
              <a:rPr lang="en-US" sz="2400" dirty="0" smtClean="0"/>
              <a:t>The Statement objects are used for executing simple SQL statements.</a:t>
            </a:r>
          </a:p>
          <a:p>
            <a:pPr>
              <a:buFontTx/>
              <a:buChar char="-"/>
            </a:pPr>
            <a:r>
              <a:rPr lang="en-US" sz="2400" b="1" dirty="0" err="1" smtClean="0"/>
              <a:t>PreparedStatement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PrepaeredStatement</a:t>
            </a:r>
            <a:r>
              <a:rPr lang="en-US" sz="2400" dirty="0" smtClean="0"/>
              <a:t> are used for executing </a:t>
            </a:r>
            <a:r>
              <a:rPr lang="en-US" sz="2400" i="1" dirty="0" smtClean="0"/>
              <a:t>precompiled SQL</a:t>
            </a:r>
          </a:p>
          <a:p>
            <a:r>
              <a:rPr lang="en-US" sz="2400" dirty="0" smtClean="0"/>
              <a:t>statements and passing in different parameters to it.</a:t>
            </a:r>
          </a:p>
          <a:p>
            <a:r>
              <a:rPr lang="en-US" sz="2400" b="1" dirty="0" err="1" smtClean="0"/>
              <a:t>CallableStatement</a:t>
            </a:r>
            <a:endParaRPr lang="en-US" sz="2400" b="1" dirty="0" smtClean="0"/>
          </a:p>
          <a:p>
            <a:r>
              <a:rPr lang="en-US" sz="2400" dirty="0" smtClean="0"/>
              <a:t>- Theses are used for executing stored procedures.</a:t>
            </a:r>
          </a:p>
          <a:p>
            <a:r>
              <a:rPr lang="en-US" sz="2400" dirty="0" smtClean="0"/>
              <a:t>- We are not covering this topic; See the Java tutorial on it if you are interested</a:t>
            </a:r>
          </a:p>
          <a:p>
            <a:r>
              <a:rPr lang="en-US" sz="2400" dirty="0" smtClean="0"/>
              <a:t>in learning it.</a:t>
            </a:r>
          </a:p>
          <a:p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Different Types of Statements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Java Database Connectivity (JDBC) provides a standard library for accessing databases.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The JDBC API contains number of interfaces and classes that are extensively helpful while communicating with a database.</a:t>
            </a:r>
          </a:p>
          <a:p>
            <a:pPr marL="60325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java.sql package contains basic &amp; most of the interfaces and classes.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Introduction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4478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Book Antiqua" pitchFamily="18" charset="0"/>
              </a:rPr>
              <a:t>What if we want to execute same query multiple times by only changing parameters.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latin typeface="Book Antiqua" pitchFamily="18" charset="0"/>
              </a:rPr>
              <a:t>PreparedStatement</a:t>
            </a:r>
            <a:r>
              <a:rPr lang="en-US" sz="2400" dirty="0" smtClean="0">
                <a:latin typeface="Book Antiqua" pitchFamily="18" charset="0"/>
              </a:rPr>
              <a:t> object differs from Statement object as that it is used to create a statement in standard form that is sent to database for compilation, before actually being used.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Each time you use it, you simply replace some of the marked parameters (?) using some setter methods.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Prepared Statements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We can create </a:t>
            </a:r>
            <a:r>
              <a:rPr lang="en-US" sz="2400" dirty="0" err="1" smtClean="0">
                <a:latin typeface="Book Antiqua" pitchFamily="18" charset="0"/>
              </a:rPr>
              <a:t>PreparedStatement</a:t>
            </a:r>
            <a:r>
              <a:rPr lang="en-US" sz="2400" dirty="0" smtClean="0">
                <a:latin typeface="Book Antiqua" pitchFamily="18" charset="0"/>
              </a:rPr>
              <a:t> object by using </a:t>
            </a:r>
            <a:r>
              <a:rPr lang="en-US" sz="2400" dirty="0" err="1" smtClean="0">
                <a:latin typeface="Book Antiqua" pitchFamily="18" charset="0"/>
              </a:rPr>
              <a:t>prepareStatement</a:t>
            </a:r>
            <a:r>
              <a:rPr lang="en-US" sz="2400" dirty="0" smtClean="0">
                <a:latin typeface="Book Antiqua" pitchFamily="18" charset="0"/>
              </a:rPr>
              <a:t> method of the connection class. The SQL query is passed to this method as an argument as shown below.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pStmt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(“UPDATE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? ” +“WHERE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? ” );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Prepared Statements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If we want to replace </a:t>
            </a:r>
            <a:r>
              <a:rPr lang="en-US" sz="2400" i="1" dirty="0" smtClean="0">
                <a:latin typeface="Book Antiqua" pitchFamily="18" charset="0"/>
              </a:rPr>
              <a:t>first </a:t>
            </a:r>
            <a:r>
              <a:rPr lang="en-US" sz="2400" b="1" i="1" dirty="0" smtClean="0">
                <a:latin typeface="Book Antiqua" pitchFamily="18" charset="0"/>
              </a:rPr>
              <a:t>? with String value, we use </a:t>
            </a:r>
            <a:r>
              <a:rPr lang="en-US" sz="2400" b="1" i="1" dirty="0" err="1" smtClean="0">
                <a:latin typeface="Book Antiqua" pitchFamily="18" charset="0"/>
              </a:rPr>
              <a:t>setString</a:t>
            </a:r>
            <a:r>
              <a:rPr lang="en-US" sz="2400" b="1" i="1" dirty="0" smtClean="0">
                <a:latin typeface="Book Antiqua" pitchFamily="18" charset="0"/>
              </a:rPr>
              <a:t> method and </a:t>
            </a:r>
            <a:r>
              <a:rPr lang="en-US" sz="2400" b="1" i="1" dirty="0" err="1" smtClean="0">
                <a:latin typeface="Book Antiqua" pitchFamily="18" charset="0"/>
              </a:rPr>
              <a:t>to</a:t>
            </a:r>
            <a:r>
              <a:rPr lang="en-US" sz="2400" dirty="0" err="1" smtClean="0">
                <a:latin typeface="Book Antiqua" pitchFamily="18" charset="0"/>
              </a:rPr>
              <a:t>replace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i="1" dirty="0" smtClean="0">
                <a:latin typeface="Book Antiqua" pitchFamily="18" charset="0"/>
              </a:rPr>
              <a:t>second </a:t>
            </a:r>
            <a:r>
              <a:rPr lang="en-US" sz="2400" b="1" i="1" dirty="0" smtClean="0">
                <a:latin typeface="Book Antiqua" pitchFamily="18" charset="0"/>
              </a:rPr>
              <a:t>? with </a:t>
            </a:r>
            <a:r>
              <a:rPr lang="en-US" sz="2400" b="1" i="1" dirty="0" err="1" smtClean="0">
                <a:latin typeface="Book Antiqua" pitchFamily="18" charset="0"/>
              </a:rPr>
              <a:t>int</a:t>
            </a:r>
            <a:r>
              <a:rPr lang="en-US" sz="2400" b="1" i="1" dirty="0" smtClean="0">
                <a:latin typeface="Book Antiqua" pitchFamily="18" charset="0"/>
              </a:rPr>
              <a:t> value, we use </a:t>
            </a:r>
            <a:r>
              <a:rPr lang="en-US" sz="2400" b="1" i="1" dirty="0" err="1" smtClean="0">
                <a:latin typeface="Book Antiqua" pitchFamily="18" charset="0"/>
              </a:rPr>
              <a:t>setInt</a:t>
            </a:r>
            <a:r>
              <a:rPr lang="en-US" sz="2400" b="1" i="1" dirty="0" smtClean="0">
                <a:latin typeface="Book Antiqua" pitchFamily="18" charset="0"/>
              </a:rPr>
              <a:t> method. This is shown in the </a:t>
            </a:r>
            <a:r>
              <a:rPr lang="en-US" sz="2400" dirty="0" smtClean="0">
                <a:latin typeface="Book Antiqua" pitchFamily="18" charset="0"/>
              </a:rPr>
              <a:t>following code snippet.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pStmt.setString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 (1 , 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stringValue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);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pStmt.setInt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 (2 , 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intValue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Next, we can call </a:t>
            </a:r>
            <a:r>
              <a:rPr lang="en-US" sz="2400" dirty="0" err="1" smtClean="0">
                <a:latin typeface="Book Antiqua" pitchFamily="18" charset="0"/>
              </a:rPr>
              <a:t>executeUpdate</a:t>
            </a:r>
            <a:r>
              <a:rPr lang="en-US" sz="2400" dirty="0" smtClean="0">
                <a:latin typeface="Book Antiqua" pitchFamily="18" charset="0"/>
              </a:rPr>
              <a:t> (for INSERT, UPDATE or DELETE queries) or </a:t>
            </a:r>
            <a:r>
              <a:rPr lang="en-US" sz="2400" dirty="0" err="1" smtClean="0">
                <a:latin typeface="Book Antiqua" pitchFamily="18" charset="0"/>
              </a:rPr>
              <a:t>executeQuery</a:t>
            </a:r>
            <a:r>
              <a:rPr lang="en-US" sz="2400" dirty="0" smtClean="0">
                <a:latin typeface="Book Antiqua" pitchFamily="18" charset="0"/>
              </a:rPr>
              <a:t> (for simple SELECT query) method</a:t>
            </a:r>
            <a:r>
              <a:rPr lang="en-US" sz="2400" b="1" dirty="0" smtClean="0">
                <a:latin typeface="Book Antiqua" pitchFamily="18" charset="0"/>
              </a:rPr>
              <a:t>.</a:t>
            </a:r>
          </a:p>
          <a:p>
            <a:r>
              <a:rPr lang="en-US" sz="2400" dirty="0" smtClean="0">
                <a:latin typeface="Book Antiqua" pitchFamily="18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pStmt.executeUpdate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();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Close the Connection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280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 </a:t>
            </a:r>
            <a:r>
              <a:rPr lang="en-US" sz="2400" dirty="0" err="1" smtClean="0">
                <a:latin typeface="Book Antiqua" pitchFamily="18" charset="0"/>
              </a:rPr>
              <a:t>ResultSet</a:t>
            </a:r>
            <a:r>
              <a:rPr lang="en-US" sz="2400" dirty="0" smtClean="0">
                <a:latin typeface="Book Antiqua" pitchFamily="18" charset="0"/>
              </a:rPr>
              <a:t> contains the results of the SQL query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• Represented by a table with rows and columns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• Maintains a cursor pointing to its current row of data.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• Initially the cursor positioned before the row (0).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• First row has index 1</a:t>
            </a:r>
            <a:endParaRPr lang="en-US" sz="2400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Result Set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229100"/>
            <a:ext cx="79152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 default </a:t>
            </a:r>
            <a:r>
              <a:rPr lang="en-US" sz="2400" dirty="0" err="1" smtClean="0">
                <a:latin typeface="Book Antiqua" pitchFamily="18" charset="0"/>
              </a:rPr>
              <a:t>ResultSet</a:t>
            </a:r>
            <a:r>
              <a:rPr lang="en-US" sz="2400" dirty="0" smtClean="0">
                <a:latin typeface="Book Antiqua" pitchFamily="18" charset="0"/>
              </a:rPr>
              <a:t> object is not updatable and has a cursor that </a:t>
            </a:r>
            <a:r>
              <a:rPr lang="en-US" sz="2400" dirty="0" smtClean="0">
                <a:latin typeface="Book Antiqua" pitchFamily="18" charset="0"/>
              </a:rPr>
              <a:t>moves forward </a:t>
            </a:r>
            <a:r>
              <a:rPr lang="en-US" sz="2400" dirty="0" smtClean="0">
                <a:latin typeface="Book Antiqua" pitchFamily="18" charset="0"/>
              </a:rPr>
              <a:t>only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next( 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- Attempts to move to the next row in the 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ResultSet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, if available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- The next() method returns true or false depending upon whether the next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row is available (exist) or not.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- Before retrieving any data from 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ResultSet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, always remember to call next()at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least once because initially cursor is positioned before first row.</a:t>
            </a:r>
            <a:endParaRPr lang="en-US" sz="2400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Close the Connection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retrieve the data of the column of the current row you need to use the various</a:t>
            </a:r>
          </a:p>
          <a:p>
            <a:r>
              <a:rPr lang="en-US" sz="2400" dirty="0" smtClean="0"/>
              <a:t>getters provided by the </a:t>
            </a:r>
            <a:r>
              <a:rPr lang="en-US" sz="2400" dirty="0" err="1" smtClean="0"/>
              <a:t>ResultSet</a:t>
            </a:r>
            <a:endParaRPr lang="en-US" sz="2400" dirty="0" smtClean="0"/>
          </a:p>
          <a:p>
            <a:r>
              <a:rPr lang="en-US" sz="2400" dirty="0" smtClean="0"/>
              <a:t>- These getters return the value from the column by specifying </a:t>
            </a:r>
            <a:r>
              <a:rPr lang="en-US" sz="2400" i="1" dirty="0" smtClean="0"/>
              <a:t>column name or</a:t>
            </a:r>
          </a:p>
          <a:p>
            <a:r>
              <a:rPr lang="en-US" sz="2400" i="1" dirty="0" smtClean="0"/>
              <a:t>column index.</a:t>
            </a:r>
          </a:p>
          <a:p>
            <a:r>
              <a:rPr lang="en-US" sz="2400" dirty="0" smtClean="0"/>
              <a:t>- For example, if the column name is “Name” and this column has index 3 in the</a:t>
            </a:r>
          </a:p>
          <a:p>
            <a:r>
              <a:rPr lang="en-US" sz="2400" dirty="0" err="1" smtClean="0"/>
              <a:t>ResultSet</a:t>
            </a:r>
            <a:r>
              <a:rPr lang="en-US" sz="2400" dirty="0" smtClean="0"/>
              <a:t> object, then we can retrieve the values by using one of the</a:t>
            </a:r>
          </a:p>
          <a:p>
            <a:r>
              <a:rPr lang="en-US" sz="2400" dirty="0" smtClean="0"/>
              <a:t>following methods:</a:t>
            </a:r>
          </a:p>
          <a:p>
            <a:r>
              <a:rPr lang="en-US" sz="2400" dirty="0" smtClean="0"/>
              <a:t>String name = </a:t>
            </a:r>
            <a:r>
              <a:rPr lang="en-US" sz="2400" dirty="0" err="1" smtClean="0"/>
              <a:t>rs.getString</a:t>
            </a:r>
            <a:r>
              <a:rPr lang="en-US" sz="2400" dirty="0" smtClean="0"/>
              <a:t>(“Name”);</a:t>
            </a:r>
          </a:p>
          <a:p>
            <a:r>
              <a:rPr lang="en-US" sz="2400" dirty="0" smtClean="0"/>
              <a:t>String name = </a:t>
            </a:r>
            <a:r>
              <a:rPr lang="en-US" sz="2400" dirty="0" err="1" smtClean="0"/>
              <a:t>rs.getString</a:t>
            </a:r>
            <a:r>
              <a:rPr lang="en-US" sz="2400" dirty="0" smtClean="0"/>
              <a:t>(3);</a:t>
            </a:r>
          </a:p>
          <a:p>
            <a:r>
              <a:rPr lang="en-US" sz="2400" dirty="0" smtClean="0"/>
              <a:t>- These getter methods are also available for other types like </a:t>
            </a:r>
            <a:r>
              <a:rPr lang="en-US" sz="2400" dirty="0" err="1" smtClean="0"/>
              <a:t>getInt</a:t>
            </a:r>
            <a:r>
              <a:rPr lang="en-US" sz="2400" dirty="0" smtClean="0"/>
              <a:t>( ),</a:t>
            </a:r>
          </a:p>
          <a:p>
            <a:r>
              <a:rPr lang="en-US" sz="2400" dirty="0" err="1" smtClean="0"/>
              <a:t>getDouble</a:t>
            </a:r>
            <a:r>
              <a:rPr lang="en-US" sz="2400" dirty="0" smtClean="0"/>
              <a:t>( ) etc. Consult the Java API documentation for more references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Close the Connection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280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String </a:t>
            </a:r>
            <a:r>
              <a:rPr lang="en-US" sz="2400" dirty="0" err="1" smtClean="0">
                <a:latin typeface="Book Antiqua" pitchFamily="18" charset="0"/>
              </a:rPr>
              <a:t>sql</a:t>
            </a:r>
            <a:r>
              <a:rPr lang="en-US" sz="2400" dirty="0" smtClean="0">
                <a:latin typeface="Book Antiqua" pitchFamily="18" charset="0"/>
              </a:rPr>
              <a:t> = “SELECT * FROM Person”;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latin typeface="Book Antiqua" pitchFamily="18" charset="0"/>
              </a:rPr>
              <a:t>PreparedStatement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pStmt</a:t>
            </a:r>
            <a:r>
              <a:rPr lang="en-US" sz="2400" dirty="0" smtClean="0">
                <a:latin typeface="Book Antiqua" pitchFamily="18" charset="0"/>
              </a:rPr>
              <a:t> = </a:t>
            </a:r>
            <a:r>
              <a:rPr lang="en-US" sz="2400" dirty="0" err="1" smtClean="0">
                <a:latin typeface="Book Antiqua" pitchFamily="18" charset="0"/>
              </a:rPr>
              <a:t>con.prepareStatement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err="1" smtClean="0">
                <a:latin typeface="Book Antiqua" pitchFamily="18" charset="0"/>
              </a:rPr>
              <a:t>sql</a:t>
            </a:r>
            <a:r>
              <a:rPr lang="en-US" sz="2400" dirty="0" smtClean="0">
                <a:latin typeface="Book Antiqua" pitchFamily="18" charset="0"/>
              </a:rPr>
              <a:t>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latin typeface="Book Antiqua" pitchFamily="18" charset="0"/>
              </a:rPr>
              <a:t>ResultSet.TYPE_SCROLL_INSENSITIVE</a:t>
            </a:r>
            <a:r>
              <a:rPr lang="en-US" sz="2400" dirty="0" smtClean="0">
                <a:latin typeface="Book Antiqua" pitchFamily="18" charset="0"/>
              </a:rPr>
              <a:t>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latin typeface="Book Antiqua" pitchFamily="18" charset="0"/>
              </a:rPr>
              <a:t>ResultSet.CONCUR_UPDATABLE</a:t>
            </a:r>
            <a:r>
              <a:rPr lang="en-US" sz="2400" dirty="0" smtClean="0">
                <a:latin typeface="Book Antiqua" pitchFamily="18" charset="0"/>
              </a:rPr>
              <a:t>);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latin typeface="Book Antiqua" pitchFamily="18" charset="0"/>
              </a:rPr>
              <a:t>ResultSet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rs</a:t>
            </a:r>
            <a:r>
              <a:rPr lang="en-US" sz="2400" dirty="0" smtClean="0">
                <a:latin typeface="Book Antiqua" pitchFamily="18" charset="0"/>
              </a:rPr>
              <a:t> = </a:t>
            </a:r>
            <a:r>
              <a:rPr lang="en-US" sz="2400" dirty="0" err="1" smtClean="0">
                <a:latin typeface="Book Antiqua" pitchFamily="18" charset="0"/>
              </a:rPr>
              <a:t>pStmt.executeQuery</a:t>
            </a:r>
            <a:r>
              <a:rPr lang="en-US" sz="2400" dirty="0" smtClean="0">
                <a:latin typeface="Book Antiqua" pitchFamily="18" charset="0"/>
              </a:rPr>
              <a:t>( );</a:t>
            </a:r>
            <a:endParaRPr lang="en-US" sz="2400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Updatable and/or Scrollable </a:t>
            </a:r>
            <a:r>
              <a:rPr lang="en-US" sz="3200" b="1" dirty="0" err="1" smtClean="0"/>
              <a:t>ResultSet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391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previous( 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- Moves the cursor to the previous row in the </a:t>
            </a:r>
            <a:r>
              <a:rPr lang="en-US" sz="2400" dirty="0" err="1" smtClean="0">
                <a:latin typeface="Book Antiqua" pitchFamily="18" charset="0"/>
              </a:rPr>
              <a:t>ResultSet</a:t>
            </a:r>
            <a:r>
              <a:rPr lang="en-US" sz="2400" dirty="0" smtClean="0">
                <a:latin typeface="Book Antiqua" pitchFamily="18" charset="0"/>
              </a:rPr>
              <a:t> object, if available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- Returns true if cursor is on a valid row, false it is off the result set.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smtClean="0">
                <a:latin typeface="Book Antiqua" pitchFamily="18" charset="0"/>
              </a:rPr>
              <a:t>- Throws exception if result type is TYPE_FORWARD_ONLY</a:t>
            </a:r>
            <a:endParaRPr lang="en-US" sz="2400" dirty="0" smtClean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Updatable and/or Scrollable </a:t>
            </a:r>
            <a:r>
              <a:rPr lang="en-US" sz="3200" b="1" dirty="0" err="1" smtClean="0"/>
              <a:t>ResultSet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520786"/>
            <a:ext cx="8382000" cy="59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lvl="0" indent="-60325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Create Database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Book Antiqua" pitchFamily="18" charset="0"/>
              </a:rPr>
              <a:t>Connecting With Microsoft Access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38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953000"/>
            <a:ext cx="8458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520786"/>
            <a:ext cx="8763000" cy="591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Add the following records into Person table as shown below.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Adding Records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738438"/>
            <a:ext cx="7848600" cy="29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58674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Save the data base in some folder. (Your database will be saved as an .</a:t>
            </a:r>
            <a:r>
              <a:rPr lang="en-US" sz="2400" dirty="0" err="1" smtClean="0">
                <a:latin typeface="Book Antiqua" pitchFamily="18" charset="0"/>
              </a:rPr>
              <a:t>mdb</a:t>
            </a:r>
            <a:r>
              <a:rPr lang="en-US" sz="2400" dirty="0" smtClean="0">
                <a:latin typeface="Book Antiqua" pitchFamily="18" charset="0"/>
              </a:rPr>
              <a:t> file)</a:t>
            </a:r>
            <a:endParaRPr lang="en-US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Setup System DSN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524000"/>
            <a:ext cx="8763000" cy="1699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Press Add… button and choose Microsoft Access Driver (*.mdb) from Create New Data Source window and press Finish button as shown in diagram.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Adapter Classes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00400"/>
            <a:ext cx="80010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Adapter Classes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19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After that, ODBC Microsoft Access Setup window would be opened as shown in following diagram</a:t>
            </a:r>
            <a:endParaRPr lang="en-US" sz="2400" dirty="0">
              <a:latin typeface="Book Antiqu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915400" cy="304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50292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Book Antiqua" pitchFamily="18" charset="0"/>
              </a:rPr>
              <a:t>Enter the Data Source Name </a:t>
            </a:r>
            <a:r>
              <a:rPr lang="en-US" sz="2000" i="1" dirty="0" err="1" smtClean="0">
                <a:latin typeface="Book Antiqua" pitchFamily="18" charset="0"/>
              </a:rPr>
              <a:t>personDSN</a:t>
            </a:r>
            <a:r>
              <a:rPr lang="en-US" sz="2000" i="1" dirty="0" smtClean="0">
                <a:latin typeface="Book Antiqua" pitchFamily="18" charset="0"/>
              </a:rPr>
              <a:t> and select the database by pressing </a:t>
            </a:r>
            <a:r>
              <a:rPr lang="en-US" sz="2000" dirty="0" smtClean="0">
                <a:latin typeface="Book Antiqua" pitchFamily="18" charset="0"/>
              </a:rPr>
              <a:t>Select button. The browsing window would be opened, select the desired folder that contains the database (The database .</a:t>
            </a:r>
            <a:r>
              <a:rPr lang="en-US" sz="2000" dirty="0" err="1" smtClean="0">
                <a:latin typeface="Book Antiqua" pitchFamily="18" charset="0"/>
              </a:rPr>
              <a:t>mdb</a:t>
            </a:r>
            <a:r>
              <a:rPr lang="en-US" sz="2000" dirty="0" smtClean="0">
                <a:latin typeface="Book Antiqua" pitchFamily="18" charset="0"/>
              </a:rPr>
              <a:t> file you have created in the first step) Press Ok button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There are eight (8) basic steps that must be followed in order to successfully communicate with a database.</a:t>
            </a:r>
          </a:p>
          <a:p>
            <a:pPr marL="60325" lvl="0" indent="-60325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1-Import Required Package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Import the package java.sql.* that contains useful classes and interfaces to access &amp; work with database.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	import java.sql.*;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Basic Steps in Using JDBC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Need to load suitable driver for underlying database.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Different drivers &amp; types for different databases are available.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For MS Access, load following driver available with j2se.</a:t>
            </a:r>
          </a:p>
          <a:p>
            <a:pPr marL="60325" lvl="0" indent="-60325" algn="just">
              <a:lnSpc>
                <a:spcPct val="150000"/>
              </a:lnSpc>
            </a:pPr>
            <a:r>
              <a:rPr lang="en-US" sz="2400" dirty="0" smtClean="0">
                <a:latin typeface="Book Antiqua" pitchFamily="18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Class.forName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(“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sun.jdbc.odbc.JdbcOdbcDriver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”);</a:t>
            </a:r>
          </a:p>
          <a:p>
            <a:pPr marL="60325" lvl="0" indent="-603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For Oracle, load the following driver. You have to download it explicitly.</a:t>
            </a:r>
          </a:p>
          <a:p>
            <a:pPr marL="60325" lvl="0" indent="-60325" algn="just">
              <a:lnSpc>
                <a:spcPct val="150000"/>
              </a:lnSpc>
            </a:pPr>
            <a:r>
              <a:rPr lang="en-US" sz="2400" dirty="0" smtClean="0">
                <a:latin typeface="Book Antiqua" pitchFamily="18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Class.forName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(“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oracle.jdbc.driver.OracleDriver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”);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2-Load Driver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1373</Words>
  <Application>Microsoft Office PowerPoint</Application>
  <PresentationFormat>On-screen Show (4:3)</PresentationFormat>
  <Paragraphs>172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Lecture Outline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safyan</dc:creator>
  <cp:lastModifiedBy>safyan</cp:lastModifiedBy>
  <cp:revision>11</cp:revision>
  <dcterms:created xsi:type="dcterms:W3CDTF">2012-10-11T04:06:49Z</dcterms:created>
  <dcterms:modified xsi:type="dcterms:W3CDTF">2013-12-29T04:36:50Z</dcterms:modified>
</cp:coreProperties>
</file>