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7.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8.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9.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0.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1.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2.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3.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4.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5.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6.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7.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8.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39.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43"/>
  </p:notesMasterIdLst>
  <p:handoutMasterIdLst>
    <p:handoutMasterId r:id="rId44"/>
  </p:handoutMasterIdLst>
  <p:sldIdLst>
    <p:sldId id="358" r:id="rId2"/>
    <p:sldId id="420" r:id="rId3"/>
    <p:sldId id="441" r:id="rId4"/>
    <p:sldId id="529" r:id="rId5"/>
    <p:sldId id="535" r:id="rId6"/>
    <p:sldId id="551" r:id="rId7"/>
    <p:sldId id="552" r:id="rId8"/>
    <p:sldId id="553" r:id="rId9"/>
    <p:sldId id="554" r:id="rId10"/>
    <p:sldId id="530" r:id="rId11"/>
    <p:sldId id="555" r:id="rId12"/>
    <p:sldId id="560" r:id="rId13"/>
    <p:sldId id="561" r:id="rId14"/>
    <p:sldId id="562" r:id="rId15"/>
    <p:sldId id="563" r:id="rId16"/>
    <p:sldId id="565" r:id="rId17"/>
    <p:sldId id="566" r:id="rId18"/>
    <p:sldId id="567" r:id="rId19"/>
    <p:sldId id="568" r:id="rId20"/>
    <p:sldId id="569" r:id="rId21"/>
    <p:sldId id="570" r:id="rId22"/>
    <p:sldId id="571" r:id="rId23"/>
    <p:sldId id="572" r:id="rId24"/>
    <p:sldId id="573" r:id="rId25"/>
    <p:sldId id="574" r:id="rId26"/>
    <p:sldId id="575" r:id="rId27"/>
    <p:sldId id="579" r:id="rId28"/>
    <p:sldId id="580" r:id="rId29"/>
    <p:sldId id="581" r:id="rId30"/>
    <p:sldId id="582" r:id="rId31"/>
    <p:sldId id="583" r:id="rId32"/>
    <p:sldId id="534" r:id="rId33"/>
    <p:sldId id="532" r:id="rId34"/>
    <p:sldId id="536" r:id="rId35"/>
    <p:sldId id="537" r:id="rId36"/>
    <p:sldId id="584" r:id="rId37"/>
    <p:sldId id="538" r:id="rId38"/>
    <p:sldId id="539" r:id="rId39"/>
    <p:sldId id="540" r:id="rId40"/>
    <p:sldId id="557" r:id="rId41"/>
    <p:sldId id="541" r:id="rId4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0000"/>
    <a:srgbClr val="800000"/>
    <a:srgbClr val="993366"/>
    <a:srgbClr val="F1C855"/>
    <a:srgbClr val="ECB314"/>
    <a:srgbClr val="000099"/>
    <a:srgbClr val="66FFFF"/>
    <a:srgbClr val="66CC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709" autoAdjust="0"/>
  </p:normalViewPr>
  <p:slideViewPr>
    <p:cSldViewPr>
      <p:cViewPr varScale="1">
        <p:scale>
          <a:sx n="67" d="100"/>
          <a:sy n="67" d="100"/>
        </p:scale>
        <p:origin x="756" y="66"/>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i="0" dirty="0" smtClean="0"/>
            <a:t>	GUI Components</a:t>
          </a:r>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X="-877" custLinFactNeighborY="-27301">
        <dgm:presLayoutVars>
          <dgm:chMax val="0"/>
          <dgm:bulletEnabled val="1"/>
        </dgm:presLayoutVars>
      </dgm:prSet>
      <dgm:spPr/>
      <dgm:t>
        <a:bodyPr/>
        <a:lstStyle/>
        <a:p>
          <a:endParaRPr lang="en-US"/>
        </a:p>
      </dgm:t>
    </dgm:pt>
  </dgm:ptLst>
  <dgm:cxnLst>
    <dgm:cxn modelId="{F20346BC-B3C4-492A-99D3-87FE0F44FD1B}"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EEB7A063-4F4D-447E-910B-E350F3E5863A}" type="presOf" srcId="{EDCED6A7-E0A6-43E6-AA47-AA8253923AC2}" destId="{6BEE3FDB-5D50-44E2-8CCA-D18A6E3D229D}" srcOrd="0" destOrd="0" presId="urn:microsoft.com/office/officeart/2005/8/layout/vList2"/>
    <dgm:cxn modelId="{E506A179-F2A3-498C-A33E-7365A58A6B74}"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err="1" smtClean="0"/>
            <a:t>JOptionPane</a:t>
          </a:r>
          <a:r>
            <a:rPr lang="en-US" sz="3600" b="1" dirty="0" smtClean="0"/>
            <a:t> Message Dialog Constants</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3099AE65-6CFF-495E-995A-882062849CDC}" srcId="{69B71A05-78E7-479D-BBFC-31BF4C788111}" destId="{EDCED6A7-E0A6-43E6-AA47-AA8253923AC2}" srcOrd="0" destOrd="0" parTransId="{37858DC0-57B3-4553-9BC5-894A69960A20}" sibTransId="{0E337333-40B4-4D04-A227-D3511AFB50E6}"/>
    <dgm:cxn modelId="{5213A5B0-C71B-4C2F-A413-AFBE01021F13}" type="presOf" srcId="{EDCED6A7-E0A6-43E6-AA47-AA8253923AC2}" destId="{6BEE3FDB-5D50-44E2-8CCA-D18A6E3D229D}" srcOrd="0" destOrd="0" presId="urn:microsoft.com/office/officeart/2005/8/layout/vList2"/>
    <dgm:cxn modelId="{D24D73AE-122B-403D-8C9C-87F1249913CA}" type="presOf" srcId="{69B71A05-78E7-479D-BBFC-31BF4C788111}" destId="{8D866542-9B96-41B1-9D0D-BA6A60561071}" srcOrd="0" destOrd="0" presId="urn:microsoft.com/office/officeart/2005/8/layout/vList2"/>
    <dgm:cxn modelId="{CA154855-5704-4175-B8EA-5D5C5BAE2F1B}"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632F48F1-6442-4F6E-B0FE-23B97F3627F3}"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985D5F0E-76EE-4BCA-ADBD-A18018C21AD1}" type="presOf" srcId="{EDCED6A7-E0A6-43E6-AA47-AA8253923AC2}" destId="{6BEE3FDB-5D50-44E2-8CCA-D18A6E3D229D}" srcOrd="0" destOrd="0" presId="urn:microsoft.com/office/officeart/2005/8/layout/vList2"/>
    <dgm:cxn modelId="{FF580887-15EF-439A-9B46-48E0F70B28C5}"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AFF97AA3-48BE-47E6-BD85-B41AFBFE2A9E}" type="presOf" srcId="{69B71A05-78E7-479D-BBFC-31BF4C788111}" destId="{8D866542-9B96-41B1-9D0D-BA6A60561071}" srcOrd="0" destOrd="0" presId="urn:microsoft.com/office/officeart/2005/8/layout/vList2"/>
    <dgm:cxn modelId="{70A66085-8D9F-43F8-BF09-9FB3D35B9A5C}"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BF84E1E4-F412-481D-A879-B1899F60C763}"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B2A47EDE-D9A3-488E-9556-D16B91BA3891}"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715AA74F-AE14-4EE3-9D42-9BC06FB6739D}" type="presOf" srcId="{69B71A05-78E7-479D-BBFC-31BF4C788111}" destId="{8D866542-9B96-41B1-9D0D-BA6A60561071}" srcOrd="0" destOrd="0" presId="urn:microsoft.com/office/officeart/2005/8/layout/vList2"/>
    <dgm:cxn modelId="{3B7B7765-3482-4BB9-90FA-196E2F9C8A35}"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2EEEA3AA-B4D2-46E6-A1D1-1798BCCBD3FC}" type="presOf" srcId="{EDCED6A7-E0A6-43E6-AA47-AA8253923AC2}" destId="{6BEE3FDB-5D50-44E2-8CCA-D18A6E3D229D}" srcOrd="0" destOrd="0" presId="urn:microsoft.com/office/officeart/2005/8/layout/vList2"/>
    <dgm:cxn modelId="{DCE81613-1EBF-4DF2-8790-038736D373C5}"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EA71F7C3-4D05-4524-A437-0FFF9B77C662}"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583BFA3D-20B2-4ED7-8876-A5022B539779}" type="presOf" srcId="{EDCED6A7-E0A6-43E6-AA47-AA8253923AC2}" destId="{6BEE3FDB-5D50-44E2-8CCA-D18A6E3D229D}" srcOrd="0" destOrd="0" presId="urn:microsoft.com/office/officeart/2005/8/layout/vList2"/>
    <dgm:cxn modelId="{97A985F1-794E-47A3-B45F-5DF7F2864156}"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F63F2126-4304-40F4-81E2-434C7C34297F}"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4CCBBE9F-2917-400B-82EC-7D654605FC59}"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5F2BDBF8-DAE2-4C6F-AC67-C5935C3CD675}" type="presOf" srcId="{EDCED6A7-E0A6-43E6-AA47-AA8253923AC2}" destId="{6BEE3FDB-5D50-44E2-8CCA-D18A6E3D229D}" srcOrd="0" destOrd="0" presId="urn:microsoft.com/office/officeart/2005/8/layout/vList2"/>
    <dgm:cxn modelId="{6440E889-6632-4E89-9986-9895F08BE6C6}"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A5C729AA-7F06-4583-90A7-447F8F2301D8}"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BAE5905E-F42E-4FE6-B884-D8304CA129E6}" type="presOf" srcId="{69B71A05-78E7-479D-BBFC-31BF4C788111}" destId="{8D866542-9B96-41B1-9D0D-BA6A60561071}" srcOrd="0" destOrd="0" presId="urn:microsoft.com/office/officeart/2005/8/layout/vList2"/>
    <dgm:cxn modelId="{00E3C4C1-5562-4180-9C73-B5B36033BC67}"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9BF82DF1-0614-4791-BD93-4D85D286A032}"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65F75FB2-6E62-4EE6-A994-F7A4EDFF7870}" type="presOf" srcId="{69B71A05-78E7-479D-BBFC-31BF4C788111}" destId="{8D866542-9B96-41B1-9D0D-BA6A60561071}" srcOrd="0" destOrd="0" presId="urn:microsoft.com/office/officeart/2005/8/layout/vList2"/>
    <dgm:cxn modelId="{F9F44155-853C-4E9C-8B54-075691EEA7BD}"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BB748E2A-1C40-4FE8-BDA5-E73D9D855D4D}"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A661863C-BCD1-4C69-9A0A-8BF4EE026FE5}" type="presOf" srcId="{EDCED6A7-E0A6-43E6-AA47-AA8253923AC2}" destId="{6BEE3FDB-5D50-44E2-8CCA-D18A6E3D229D}" srcOrd="0" destOrd="0" presId="urn:microsoft.com/office/officeart/2005/8/layout/vList2"/>
    <dgm:cxn modelId="{F0378C43-8001-4D82-8DD7-298FBF7A3927}"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Lecture Outline</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ADDCF957-EC23-43E6-8221-D8117271D3F8}"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ACAB4936-C3CE-4CE8-87D6-FBF9DB5C99E9}" type="presOf" srcId="{69B71A05-78E7-479D-BBFC-31BF4C788111}" destId="{8D866542-9B96-41B1-9D0D-BA6A60561071}" srcOrd="0" destOrd="0" presId="urn:microsoft.com/office/officeart/2005/8/layout/vList2"/>
    <dgm:cxn modelId="{D035233A-9336-49E9-9F25-AB4B2FAF1A0C}"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3099AE65-6CFF-495E-995A-882062849CDC}" srcId="{69B71A05-78E7-479D-BBFC-31BF4C788111}" destId="{EDCED6A7-E0A6-43E6-AA47-AA8253923AC2}" srcOrd="0" destOrd="0" parTransId="{37858DC0-57B3-4553-9BC5-894A69960A20}" sibTransId="{0E337333-40B4-4D04-A227-D3511AFB50E6}"/>
    <dgm:cxn modelId="{B5AA5C75-B9E8-48E9-9810-B035396CD104}" type="presOf" srcId="{EDCED6A7-E0A6-43E6-AA47-AA8253923AC2}" destId="{6BEE3FDB-5D50-44E2-8CCA-D18A6E3D229D}" srcOrd="0" destOrd="0" presId="urn:microsoft.com/office/officeart/2005/8/layout/vList2"/>
    <dgm:cxn modelId="{65ACFCCD-526F-49EE-A60C-2A5620FF488C}" type="presOf" srcId="{69B71A05-78E7-479D-BBFC-31BF4C788111}" destId="{8D866542-9B96-41B1-9D0D-BA6A60561071}" srcOrd="0" destOrd="0" presId="urn:microsoft.com/office/officeart/2005/8/layout/vList2"/>
    <dgm:cxn modelId="{5F814602-E07F-410B-9C58-86A527D58A1C}"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250F9C3B-C298-45C2-BE02-06F3897161E9}"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9393BDDF-7DF3-4B90-ADDC-C9C0EFD24228}" type="presOf" srcId="{EDCED6A7-E0A6-43E6-AA47-AA8253923AC2}" destId="{6BEE3FDB-5D50-44E2-8CCA-D18A6E3D229D}" srcOrd="0" destOrd="0" presId="urn:microsoft.com/office/officeart/2005/8/layout/vList2"/>
    <dgm:cxn modelId="{959CF2F4-CB61-4985-A51E-5E3915C437D5}"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2D3BF116-2E5A-4F46-9CC8-0B61A7A43BBF}"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48A263D7-B1EA-4010-9D04-EB84744C5920}" type="presOf" srcId="{69B71A05-78E7-479D-BBFC-31BF4C788111}" destId="{8D866542-9B96-41B1-9D0D-BA6A60561071}" srcOrd="0" destOrd="0" presId="urn:microsoft.com/office/officeart/2005/8/layout/vList2"/>
    <dgm:cxn modelId="{365B8DC6-B8A9-4E9D-85C2-F7CA0A278CC8}"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3099AE65-6CFF-495E-995A-882062849CDC}" srcId="{69B71A05-78E7-479D-BBFC-31BF4C788111}" destId="{EDCED6A7-E0A6-43E6-AA47-AA8253923AC2}" srcOrd="0" destOrd="0" parTransId="{37858DC0-57B3-4553-9BC5-894A69960A20}" sibTransId="{0E337333-40B4-4D04-A227-D3511AFB50E6}"/>
    <dgm:cxn modelId="{771CE535-3292-489D-941B-BB1A3E501AFA}" type="presOf" srcId="{69B71A05-78E7-479D-BBFC-31BF4C788111}" destId="{8D866542-9B96-41B1-9D0D-BA6A60561071}" srcOrd="0" destOrd="0" presId="urn:microsoft.com/office/officeart/2005/8/layout/vList2"/>
    <dgm:cxn modelId="{26A24262-5DCD-4DB4-9C6B-21FF136949B3}" type="presOf" srcId="{EDCED6A7-E0A6-43E6-AA47-AA8253923AC2}" destId="{6BEE3FDB-5D50-44E2-8CCA-D18A6E3D229D}" srcOrd="0" destOrd="0" presId="urn:microsoft.com/office/officeart/2005/8/layout/vList2"/>
    <dgm:cxn modelId="{7A16E789-CBD6-441C-9449-6209797B08C0}"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3099AE65-6CFF-495E-995A-882062849CDC}" srcId="{69B71A05-78E7-479D-BBFC-31BF4C788111}" destId="{EDCED6A7-E0A6-43E6-AA47-AA8253923AC2}" srcOrd="0" destOrd="0" parTransId="{37858DC0-57B3-4553-9BC5-894A69960A20}" sibTransId="{0E337333-40B4-4D04-A227-D3511AFB50E6}"/>
    <dgm:cxn modelId="{09A0A445-19CC-4103-908C-FF07C4182E78}" type="presOf" srcId="{69B71A05-78E7-479D-BBFC-31BF4C788111}" destId="{8D866542-9B96-41B1-9D0D-BA6A60561071}" srcOrd="0" destOrd="0" presId="urn:microsoft.com/office/officeart/2005/8/layout/vList2"/>
    <dgm:cxn modelId="{84BD906E-977A-48A8-8149-0F6839ACF5D6}" type="presOf" srcId="{EDCED6A7-E0A6-43E6-AA47-AA8253923AC2}" destId="{6BEE3FDB-5D50-44E2-8CCA-D18A6E3D229D}" srcOrd="0" destOrd="0" presId="urn:microsoft.com/office/officeart/2005/8/layout/vList2"/>
    <dgm:cxn modelId="{B01DBD44-5BCE-4686-81AB-4416FC7DEDA8}"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F038C92A-C6F7-4A00-9AAA-84078F408F4E}"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BB057D70-A12E-4E33-8940-3BC901ABCF92}" type="presOf" srcId="{69B71A05-78E7-479D-BBFC-31BF4C788111}" destId="{8D866542-9B96-41B1-9D0D-BA6A60561071}" srcOrd="0" destOrd="0" presId="urn:microsoft.com/office/officeart/2005/8/layout/vList2"/>
    <dgm:cxn modelId="{287D0CFD-7C0B-4B83-92CB-BF35B04F0ECD}"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3099AE65-6CFF-495E-995A-882062849CDC}" srcId="{69B71A05-78E7-479D-BBFC-31BF4C788111}" destId="{EDCED6A7-E0A6-43E6-AA47-AA8253923AC2}" srcOrd="0" destOrd="0" parTransId="{37858DC0-57B3-4553-9BC5-894A69960A20}" sibTransId="{0E337333-40B4-4D04-A227-D3511AFB50E6}"/>
    <dgm:cxn modelId="{4091B81A-2B28-40F9-BF22-974F19839F4C}" type="presOf" srcId="{EDCED6A7-E0A6-43E6-AA47-AA8253923AC2}" destId="{6BEE3FDB-5D50-44E2-8CCA-D18A6E3D229D}" srcOrd="0" destOrd="0" presId="urn:microsoft.com/office/officeart/2005/8/layout/vList2"/>
    <dgm:cxn modelId="{01049EBE-7FDD-4578-A855-F6F82CDFD435}" type="presOf" srcId="{69B71A05-78E7-479D-BBFC-31BF4C788111}" destId="{8D866542-9B96-41B1-9D0D-BA6A60561071}" srcOrd="0" destOrd="0" presId="urn:microsoft.com/office/officeart/2005/8/layout/vList2"/>
    <dgm:cxn modelId="{3B0749B2-7C54-46DF-936D-7598C4C0F9A6}"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6F1F66D4-7D44-4B6A-8AB3-04082F844E36}"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8A971D6A-98A4-4A0C-A70B-BD80075C6BAF}" type="presOf" srcId="{EDCED6A7-E0A6-43E6-AA47-AA8253923AC2}" destId="{6BEE3FDB-5D50-44E2-8CCA-D18A6E3D229D}" srcOrd="0" destOrd="0" presId="urn:microsoft.com/office/officeart/2005/8/layout/vList2"/>
    <dgm:cxn modelId="{0359AC00-6D53-4784-8B8A-012DB2B85283}"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CE798F57-2129-476B-8029-3DCC846276C5}"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8FE24880-0294-4E96-ADB6-197B82625F26}" type="presOf" srcId="{EDCED6A7-E0A6-43E6-AA47-AA8253923AC2}" destId="{6BEE3FDB-5D50-44E2-8CCA-D18A6E3D229D}" srcOrd="0" destOrd="0" presId="urn:microsoft.com/office/officeart/2005/8/layout/vList2"/>
    <dgm:cxn modelId="{E208FFE1-F2EB-4DA0-BDEA-78BCB09450BD}"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7A7B059F-B0EA-4ADF-B188-98BB0CEBDB62}"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647A8C96-8E22-427A-8446-198AE804745B}" type="presOf" srcId="{69B71A05-78E7-479D-BBFC-31BF4C788111}" destId="{8D866542-9B96-41B1-9D0D-BA6A60561071}" srcOrd="0" destOrd="0" presId="urn:microsoft.com/office/officeart/2005/8/layout/vList2"/>
    <dgm:cxn modelId="{A8D024F8-9608-42A6-8DB2-6E389822102D}"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Introduction</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497E921E-409F-413C-B9F4-3C2F62BBAD2D}" type="presOf" srcId="{EDCED6A7-E0A6-43E6-AA47-AA8253923AC2}" destId="{6BEE3FDB-5D50-44E2-8CCA-D18A6E3D229D}" srcOrd="0" destOrd="0" presId="urn:microsoft.com/office/officeart/2005/8/layout/vList2"/>
    <dgm:cxn modelId="{0CA72F53-8398-4D5E-9856-F323C650BCF8}"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5FBE3BDF-45C3-4169-B24D-30FEA57381F6}"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31624695-AAA0-40FC-AF0C-A91650BE3C11}"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8115727F-05FA-4041-997E-4DD7DF5D92A7}" type="presOf" srcId="{69B71A05-78E7-479D-BBFC-31BF4C788111}" destId="{8D866542-9B96-41B1-9D0D-BA6A60561071}" srcOrd="0" destOrd="0" presId="urn:microsoft.com/office/officeart/2005/8/layout/vList2"/>
    <dgm:cxn modelId="{20410506-C5E2-4A3A-8E74-117ABDC2FA06}"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GUI Hierarchy </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3099AE65-6CFF-495E-995A-882062849CDC}" srcId="{69B71A05-78E7-479D-BBFC-31BF4C788111}" destId="{EDCED6A7-E0A6-43E6-AA47-AA8253923AC2}" srcOrd="0" destOrd="0" parTransId="{37858DC0-57B3-4553-9BC5-894A69960A20}" sibTransId="{0E337333-40B4-4D04-A227-D3511AFB50E6}"/>
    <dgm:cxn modelId="{CE383B33-E689-4371-A0F0-5B52B6306C25}" type="presOf" srcId="{EDCED6A7-E0A6-43E6-AA47-AA8253923AC2}" destId="{6BEE3FDB-5D50-44E2-8CCA-D18A6E3D229D}" srcOrd="0" destOrd="0" presId="urn:microsoft.com/office/officeart/2005/8/layout/vList2"/>
    <dgm:cxn modelId="{2C144135-4B87-4E17-AFEF-D1163E87FD29}" type="presOf" srcId="{69B71A05-78E7-479D-BBFC-31BF4C788111}" destId="{8D866542-9B96-41B1-9D0D-BA6A60561071}" srcOrd="0" destOrd="0" presId="urn:microsoft.com/office/officeart/2005/8/layout/vList2"/>
    <dgm:cxn modelId="{66C87771-9AF1-4DFF-A5EC-C784316B9348}"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GUI Hierarchy </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722C9DC1-8AEF-477E-A025-3A79906B96A8}"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BDB71572-C90A-469F-A368-88B6A2587EE6}" type="presOf" srcId="{69B71A05-78E7-479D-BBFC-31BF4C788111}" destId="{8D866542-9B96-41B1-9D0D-BA6A60561071}" srcOrd="0" destOrd="0" presId="urn:microsoft.com/office/officeart/2005/8/layout/vList2"/>
    <dgm:cxn modelId="{5E507C0E-151B-4347-88B0-2DAC3E94E49C}"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GUI Hierarchy </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68FB2BD1-0D7E-481C-9625-089251FE7C00}" type="presOf" srcId="{69B71A05-78E7-479D-BBFC-31BF4C788111}" destId="{8D866542-9B96-41B1-9D0D-BA6A60561071}" srcOrd="0" destOrd="0" presId="urn:microsoft.com/office/officeart/2005/8/layout/vList2"/>
    <dgm:cxn modelId="{5F27C156-6A14-4EF1-A885-ED16FE68ECE3}"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20EDD65A-73ED-44CC-9630-23F4334698AB}"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Displaying Text and Images in a Window</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3099AE65-6CFF-495E-995A-882062849CDC}" srcId="{69B71A05-78E7-479D-BBFC-31BF4C788111}" destId="{EDCED6A7-E0A6-43E6-AA47-AA8253923AC2}" srcOrd="0" destOrd="0" parTransId="{37858DC0-57B3-4553-9BC5-894A69960A20}" sibTransId="{0E337333-40B4-4D04-A227-D3511AFB50E6}"/>
    <dgm:cxn modelId="{90A6A969-9DE3-4F37-86F2-7091A1425CBB}" type="presOf" srcId="{EDCED6A7-E0A6-43E6-AA47-AA8253923AC2}" destId="{6BEE3FDB-5D50-44E2-8CCA-D18A6E3D229D}" srcOrd="0" destOrd="0" presId="urn:microsoft.com/office/officeart/2005/8/layout/vList2"/>
    <dgm:cxn modelId="{90EF0AA3-4C74-47B9-9362-A25685F6712F}" type="presOf" srcId="{69B71A05-78E7-479D-BBFC-31BF4C788111}" destId="{8D866542-9B96-41B1-9D0D-BA6A60561071}" srcOrd="0" destOrd="0" presId="urn:microsoft.com/office/officeart/2005/8/layout/vList2"/>
    <dgm:cxn modelId="{D28C8A52-8F73-448F-9350-41A4EAA9CA0A}"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dirty="0" smtClean="0"/>
            <a:t>Labeling GUI Components</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A626FE5F-31A2-403E-B905-FF8960D00593}"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D7B546FC-5D9C-4AC3-95F2-BB631FFB15CF}" type="presOf" srcId="{69B71A05-78E7-479D-BBFC-31BF4C788111}" destId="{8D866542-9B96-41B1-9D0D-BA6A60561071}" srcOrd="0" destOrd="0" presId="urn:microsoft.com/office/officeart/2005/8/layout/vList2"/>
    <dgm:cxn modelId="{AB216CC9-FE2D-4659-ADD5-B634031F05B9}"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dirty="0" smtClean="0"/>
            <a:t>Labeling GUI Components</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53CBF5F7-B0E3-4AA8-A6E1-3CC8FB9DE17D}" type="presOf" srcId="{EDCED6A7-E0A6-43E6-AA47-AA8253923AC2}" destId="{6BEE3FDB-5D50-44E2-8CCA-D18A6E3D229D}" srcOrd="0" destOrd="0" presId="urn:microsoft.com/office/officeart/2005/8/layout/vList2"/>
    <dgm:cxn modelId="{8B7D1B2B-1B04-4269-BF53-12311CC0BDFA}"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1071303E-1943-4761-94C6-C50D7442B87E}"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dirty="0" smtClean="0"/>
            <a:t>Labeling GUI Components</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78A35CF4-23EA-4B05-8695-0268A08BB496}"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A473BF86-16CE-4C18-8541-99DF1405A220}" type="presOf" srcId="{EDCED6A7-E0A6-43E6-AA47-AA8253923AC2}" destId="{6BEE3FDB-5D50-44E2-8CCA-D18A6E3D229D}" srcOrd="0" destOrd="0" presId="urn:microsoft.com/office/officeart/2005/8/layout/vList2"/>
    <dgm:cxn modelId="{6CEDD0EE-9001-46F0-B05E-42BBD4B8032C}"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dirty="0" smtClean="0"/>
            <a:t>Labeling GUI Components</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A99C7DA1-AF71-4AD8-AD91-CF17B8CF81C3}"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1CCF54F9-7556-4804-B87B-D8CC65C0C8E6}" type="presOf" srcId="{69B71A05-78E7-479D-BBFC-31BF4C788111}" destId="{8D866542-9B96-41B1-9D0D-BA6A60561071}" srcOrd="0" destOrd="0" presId="urn:microsoft.com/office/officeart/2005/8/layout/vList2"/>
    <dgm:cxn modelId="{7F826C73-5C56-4370-94A2-F5A93185BAAB}"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dirty="0" smtClean="0"/>
            <a:t>Labeling GUI Components</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AB45CA75-780D-4A70-98C9-0A58E2E48F17}"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FFCC2B1E-5B95-4C34-8831-CB7E6BDC30E3}" type="presOf" srcId="{69B71A05-78E7-479D-BBFC-31BF4C788111}" destId="{8D866542-9B96-41B1-9D0D-BA6A60561071}" srcOrd="0" destOrd="0" presId="urn:microsoft.com/office/officeart/2005/8/layout/vList2"/>
    <dgm:cxn modelId="{AF2ECC2C-33C6-4EB2-891E-1E6D0ED9C9B6}"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Introduction</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091264BA-C9E6-41F6-A541-13BCB1B99C8D}" type="presOf" srcId="{EDCED6A7-E0A6-43E6-AA47-AA8253923AC2}" destId="{6BEE3FDB-5D50-44E2-8CCA-D18A6E3D229D}" srcOrd="0" destOrd="0" presId="urn:microsoft.com/office/officeart/2005/8/layout/vList2"/>
    <dgm:cxn modelId="{78A0D76D-A2C6-4593-8BEC-28DDD1B70993}"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924557AC-F0D6-4812-88B1-6BB4FDBCD874}"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Simple GUI-Based I/O with </a:t>
          </a:r>
          <a:r>
            <a:rPr lang="en-US" sz="3600" b="1" dirty="0" err="1" smtClean="0"/>
            <a:t>JOption</a:t>
          </a:r>
          <a:r>
            <a:rPr lang="en-US" sz="3600" b="1" dirty="0" smtClean="0"/>
            <a:t> Pane</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9775B058-8CB4-44C7-AD36-30B102CA5622}"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DA863399-D657-4021-A239-3EE5504BC5F8}" type="presOf" srcId="{69B71A05-78E7-479D-BBFC-31BF4C788111}" destId="{8D866542-9B96-41B1-9D0D-BA6A60561071}" srcOrd="0" destOrd="0" presId="urn:microsoft.com/office/officeart/2005/8/layout/vList2"/>
    <dgm:cxn modelId="{37C10B52-9526-4EE5-8731-C0DF9FE9F528}"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Simple GUI-Based I/O with </a:t>
          </a:r>
          <a:r>
            <a:rPr lang="en-US" sz="3600" b="1" dirty="0" err="1" smtClean="0"/>
            <a:t>JOption</a:t>
          </a:r>
          <a:r>
            <a:rPr lang="en-US" sz="3600" b="1" dirty="0" smtClean="0"/>
            <a:t> Pane</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C846E22C-92FC-432A-99F5-CFE000EC91D9}"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F17DE5D6-C858-4DA3-8496-07DBBC37495D}" type="presOf" srcId="{69B71A05-78E7-479D-BBFC-31BF4C788111}" destId="{8D866542-9B96-41B1-9D0D-BA6A60561071}" srcOrd="0" destOrd="0" presId="urn:microsoft.com/office/officeart/2005/8/layout/vList2"/>
    <dgm:cxn modelId="{381BBF4D-6289-49BC-B236-79CBCF5EE621}"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Simple GUI-Based I/O with </a:t>
          </a:r>
          <a:r>
            <a:rPr lang="en-US" sz="3600" b="1" dirty="0" err="1" smtClean="0"/>
            <a:t>JOption</a:t>
          </a:r>
          <a:r>
            <a:rPr lang="en-US" sz="3600" b="1" dirty="0" smtClean="0"/>
            <a:t> Pane</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1A9A8406-BBD1-43D1-BE98-E506068FBAC3}"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D70BD20E-7970-46FD-951F-877A636661FB}" type="presOf" srcId="{69B71A05-78E7-479D-BBFC-31BF4C788111}" destId="{8D866542-9B96-41B1-9D0D-BA6A60561071}" srcOrd="0" destOrd="0" presId="urn:microsoft.com/office/officeart/2005/8/layout/vList2"/>
    <dgm:cxn modelId="{6DED0351-5F6B-4AAC-8DFA-A9CD1A1A48AA}"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Simple GUI-Based I/O with </a:t>
          </a:r>
          <a:r>
            <a:rPr lang="en-US" sz="3600" b="1" dirty="0" err="1" smtClean="0"/>
            <a:t>JOption</a:t>
          </a:r>
          <a:r>
            <a:rPr lang="en-US" sz="3600" b="1" dirty="0" smtClean="0"/>
            <a:t> Pane</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62C82C59-73DB-485E-9D1B-DCCF14A38692}" type="presOf" srcId="{EDCED6A7-E0A6-43E6-AA47-AA8253923AC2}" destId="{6BEE3FDB-5D50-44E2-8CCA-D18A6E3D229D}"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3C5ACE52-0917-406B-9219-691AA5F06F02}" type="presOf" srcId="{69B71A05-78E7-479D-BBFC-31BF4C788111}" destId="{8D866542-9B96-41B1-9D0D-BA6A60561071}" srcOrd="0" destOrd="0" presId="urn:microsoft.com/office/officeart/2005/8/layout/vList2"/>
    <dgm:cxn modelId="{FED12CC1-3180-4385-96BB-77AAD89406D5}"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B71A05-78E7-479D-BBFC-31BF4C78811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CED6A7-E0A6-43E6-AA47-AA8253923AC2}">
      <dgm:prSet custT="1"/>
      <dgm:spPr>
        <a:ln>
          <a:noFill/>
        </a:ln>
        <a:effectLst>
          <a:glow rad="228600">
            <a:schemeClr val="accent1">
              <a:satMod val="175000"/>
              <a:alpha val="40000"/>
            </a:schemeClr>
          </a:glow>
        </a:effectLst>
        <a:scene3d>
          <a:camera prst="orthographicFront"/>
          <a:lightRig rig="contrasting" dir="t">
            <a:rot lat="0" lon="0" rev="7800000"/>
          </a:lightRig>
        </a:scene3d>
        <a:sp3d>
          <a:bevelT w="139700" h="139700"/>
        </a:sp3d>
      </dgm:spPr>
      <dgm:t>
        <a:bodyPr/>
        <a:lstStyle/>
        <a:p>
          <a:pPr algn="ctr" rtl="0"/>
          <a:r>
            <a:rPr lang="en-US" sz="3600" b="1" dirty="0" smtClean="0"/>
            <a:t>Simple GUI-Based I/O with </a:t>
          </a:r>
          <a:r>
            <a:rPr lang="en-US" sz="3600" b="1" dirty="0" err="1" smtClean="0"/>
            <a:t>JOption</a:t>
          </a:r>
          <a:r>
            <a:rPr lang="en-US" sz="3600" b="1" dirty="0" smtClean="0"/>
            <a:t> Pane</a:t>
          </a:r>
          <a:endParaRPr lang="en-US" sz="3600" b="1" dirty="0"/>
        </a:p>
      </dgm:t>
    </dgm:pt>
    <dgm:pt modelId="{37858DC0-57B3-4553-9BC5-894A69960A20}" type="parTrans" cxnId="{3099AE65-6CFF-495E-995A-882062849CDC}">
      <dgm:prSet/>
      <dgm:spPr/>
      <dgm:t>
        <a:bodyPr/>
        <a:lstStyle/>
        <a:p>
          <a:endParaRPr lang="en-US"/>
        </a:p>
      </dgm:t>
    </dgm:pt>
    <dgm:pt modelId="{0E337333-40B4-4D04-A227-D3511AFB50E6}" type="sibTrans" cxnId="{3099AE65-6CFF-495E-995A-882062849CDC}">
      <dgm:prSet/>
      <dgm:spPr/>
      <dgm:t>
        <a:bodyPr/>
        <a:lstStyle/>
        <a:p>
          <a:endParaRPr lang="en-US"/>
        </a:p>
      </dgm:t>
    </dgm:pt>
    <dgm:pt modelId="{8D866542-9B96-41B1-9D0D-BA6A60561071}" type="pres">
      <dgm:prSet presAssocID="{69B71A05-78E7-479D-BBFC-31BF4C788111}" presName="linear" presStyleCnt="0">
        <dgm:presLayoutVars>
          <dgm:animLvl val="lvl"/>
          <dgm:resizeHandles val="exact"/>
        </dgm:presLayoutVars>
      </dgm:prSet>
      <dgm:spPr/>
      <dgm:t>
        <a:bodyPr/>
        <a:lstStyle/>
        <a:p>
          <a:endParaRPr lang="en-US"/>
        </a:p>
      </dgm:t>
    </dgm:pt>
    <dgm:pt modelId="{6BEE3FDB-5D50-44E2-8CCA-D18A6E3D229D}" type="pres">
      <dgm:prSet presAssocID="{EDCED6A7-E0A6-43E6-AA47-AA8253923AC2}" presName="parentText" presStyleLbl="node1" presStyleIdx="0" presStyleCnt="1" custLinFactNeighborY="9143">
        <dgm:presLayoutVars>
          <dgm:chMax val="0"/>
          <dgm:bulletEnabled val="1"/>
        </dgm:presLayoutVars>
      </dgm:prSet>
      <dgm:spPr/>
      <dgm:t>
        <a:bodyPr/>
        <a:lstStyle/>
        <a:p>
          <a:endParaRPr lang="en-US"/>
        </a:p>
      </dgm:t>
    </dgm:pt>
  </dgm:ptLst>
  <dgm:cxnLst>
    <dgm:cxn modelId="{122DD42F-073B-462F-907D-D293CE91133C}" type="presOf" srcId="{69B71A05-78E7-479D-BBFC-31BF4C788111}" destId="{8D866542-9B96-41B1-9D0D-BA6A60561071}" srcOrd="0" destOrd="0" presId="urn:microsoft.com/office/officeart/2005/8/layout/vList2"/>
    <dgm:cxn modelId="{3099AE65-6CFF-495E-995A-882062849CDC}" srcId="{69B71A05-78E7-479D-BBFC-31BF4C788111}" destId="{EDCED6A7-E0A6-43E6-AA47-AA8253923AC2}" srcOrd="0" destOrd="0" parTransId="{37858DC0-57B3-4553-9BC5-894A69960A20}" sibTransId="{0E337333-40B4-4D04-A227-D3511AFB50E6}"/>
    <dgm:cxn modelId="{B2C8DA7B-5A3E-446A-B16C-D0B8B3AEB894}" type="presOf" srcId="{EDCED6A7-E0A6-43E6-AA47-AA8253923AC2}" destId="{6BEE3FDB-5D50-44E2-8CCA-D18A6E3D229D}" srcOrd="0" destOrd="0" presId="urn:microsoft.com/office/officeart/2005/8/layout/vList2"/>
    <dgm:cxn modelId="{59B589D0-161B-4BE9-A610-63038741B568}" type="presParOf" srcId="{8D866542-9B96-41B1-9D0D-BA6A60561071}" destId="{6BEE3FDB-5D50-44E2-8CCA-D18A6E3D22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0"/>
          <a:ext cx="86868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i="0" kern="1200" dirty="0" smtClean="0"/>
            <a:t>	GUI Components</a:t>
          </a:r>
        </a:p>
      </dsp:txBody>
      <dsp:txXfrm>
        <a:off x="40903" y="40903"/>
        <a:ext cx="8604994" cy="7560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err="1" smtClean="0"/>
            <a:t>JOptionPane</a:t>
          </a:r>
          <a:r>
            <a:rPr lang="en-US" sz="3600" b="1" kern="1200" dirty="0" smtClean="0"/>
            <a:t> Message Dialog Constants</a:t>
          </a:r>
          <a:endParaRPr lang="en-US" sz="3600" b="1" kern="1200" dirty="0"/>
        </a:p>
      </dsp:txBody>
      <dsp:txXfrm>
        <a:off x="40903" y="41203"/>
        <a:ext cx="8909794" cy="7560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Lecture Outline</a:t>
          </a:r>
          <a:endParaRPr lang="en-US" sz="3600" b="1" kern="1200" dirty="0"/>
        </a:p>
      </dsp:txBody>
      <dsp:txXfrm>
        <a:off x="40903" y="41203"/>
        <a:ext cx="8909794" cy="75609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Introduction</a:t>
          </a:r>
          <a:endParaRPr lang="en-US" sz="3600" b="1" kern="1200" dirty="0"/>
        </a:p>
      </dsp:txBody>
      <dsp:txXfrm>
        <a:off x="40903" y="41203"/>
        <a:ext cx="8909794" cy="75609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14518"/>
          <a:ext cx="8991600" cy="823680"/>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endParaRPr lang="en-US" sz="3600" b="1" kern="1200" dirty="0"/>
        </a:p>
      </dsp:txBody>
      <dsp:txXfrm>
        <a:off x="40209" y="54727"/>
        <a:ext cx="8911182" cy="74326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GUI Hierarchy </a:t>
          </a:r>
          <a:endParaRPr lang="en-US" sz="3600" b="1" kern="1200" dirty="0"/>
        </a:p>
      </dsp:txBody>
      <dsp:txXfrm>
        <a:off x="40903" y="41203"/>
        <a:ext cx="8909794" cy="75609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GUI Hierarchy </a:t>
          </a:r>
          <a:endParaRPr lang="en-US" sz="3600" b="1" kern="1200" dirty="0"/>
        </a:p>
      </dsp:txBody>
      <dsp:txXfrm>
        <a:off x="40903" y="41203"/>
        <a:ext cx="8909794" cy="75609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GUI Hierarchy </a:t>
          </a:r>
          <a:endParaRPr lang="en-US" sz="3600" b="1" kern="1200" dirty="0"/>
        </a:p>
      </dsp:txBody>
      <dsp:txXfrm>
        <a:off x="40903" y="41203"/>
        <a:ext cx="8909794" cy="75609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Displaying Text and Images in a Window</a:t>
          </a:r>
          <a:endParaRPr lang="en-US" sz="3600" b="1" kern="1200" dirty="0"/>
        </a:p>
      </dsp:txBody>
      <dsp:txXfrm>
        <a:off x="40903" y="41203"/>
        <a:ext cx="8909794" cy="756092"/>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t>Labeling GUI Components</a:t>
          </a:r>
          <a:endParaRPr lang="en-US" sz="3600" b="1" kern="1200" dirty="0"/>
        </a:p>
      </dsp:txBody>
      <dsp:txXfrm>
        <a:off x="40903" y="41203"/>
        <a:ext cx="8909794" cy="75609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t>Labeling GUI Components</a:t>
          </a:r>
          <a:endParaRPr lang="en-US" sz="3600" b="1" kern="1200" dirty="0"/>
        </a:p>
      </dsp:txBody>
      <dsp:txXfrm>
        <a:off x="40903" y="41203"/>
        <a:ext cx="8909794" cy="75609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t>Labeling GUI Components</a:t>
          </a:r>
          <a:endParaRPr lang="en-US" sz="3600" b="1" kern="1200" dirty="0"/>
        </a:p>
      </dsp:txBody>
      <dsp:txXfrm>
        <a:off x="40903" y="41203"/>
        <a:ext cx="8909794" cy="75609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t>Labeling GUI Components</a:t>
          </a:r>
          <a:endParaRPr lang="en-US" sz="3600" b="1" kern="1200" dirty="0"/>
        </a:p>
      </dsp:txBody>
      <dsp:txXfrm>
        <a:off x="40903" y="41203"/>
        <a:ext cx="8909794" cy="756092"/>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t>Labeling GUI Components</a:t>
          </a:r>
          <a:endParaRPr lang="en-US" sz="3600" b="1" kern="1200" dirty="0"/>
        </a:p>
      </dsp:txBody>
      <dsp:txXfrm>
        <a:off x="40903" y="41203"/>
        <a:ext cx="8909794" cy="7560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Introduction</a:t>
          </a:r>
          <a:endParaRPr lang="en-US" sz="3600" b="1" kern="1200" dirty="0"/>
        </a:p>
      </dsp:txBody>
      <dsp:txXfrm>
        <a:off x="40903" y="41203"/>
        <a:ext cx="8909794" cy="7560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Simple GUI-Based I/O with </a:t>
          </a:r>
          <a:r>
            <a:rPr lang="en-US" sz="3600" b="1" kern="1200" dirty="0" err="1" smtClean="0"/>
            <a:t>JOption</a:t>
          </a:r>
          <a:r>
            <a:rPr lang="en-US" sz="3600" b="1" kern="1200" dirty="0" smtClean="0"/>
            <a:t> Pane</a:t>
          </a:r>
          <a:endParaRPr lang="en-US" sz="3600" b="1" kern="1200" dirty="0"/>
        </a:p>
      </dsp:txBody>
      <dsp:txXfrm>
        <a:off x="40903" y="41203"/>
        <a:ext cx="8909794" cy="7560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Simple GUI-Based I/O with </a:t>
          </a:r>
          <a:r>
            <a:rPr lang="en-US" sz="3600" b="1" kern="1200" dirty="0" err="1" smtClean="0"/>
            <a:t>JOption</a:t>
          </a:r>
          <a:r>
            <a:rPr lang="en-US" sz="3600" b="1" kern="1200" dirty="0" smtClean="0"/>
            <a:t> Pane</a:t>
          </a:r>
          <a:endParaRPr lang="en-US" sz="3600" b="1" kern="1200" dirty="0"/>
        </a:p>
      </dsp:txBody>
      <dsp:txXfrm>
        <a:off x="40903" y="41203"/>
        <a:ext cx="8909794" cy="7560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Simple GUI-Based I/O with </a:t>
          </a:r>
          <a:r>
            <a:rPr lang="en-US" sz="3600" b="1" kern="1200" dirty="0" err="1" smtClean="0"/>
            <a:t>JOption</a:t>
          </a:r>
          <a:r>
            <a:rPr lang="en-US" sz="3600" b="1" kern="1200" dirty="0" smtClean="0"/>
            <a:t> Pane</a:t>
          </a:r>
          <a:endParaRPr lang="en-US" sz="3600" b="1" kern="1200" dirty="0"/>
        </a:p>
      </dsp:txBody>
      <dsp:txXfrm>
        <a:off x="40903" y="41203"/>
        <a:ext cx="8909794" cy="7560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Simple GUI-Based I/O with </a:t>
          </a:r>
          <a:r>
            <a:rPr lang="en-US" sz="3600" b="1" kern="1200" dirty="0" err="1" smtClean="0"/>
            <a:t>JOption</a:t>
          </a:r>
          <a:r>
            <a:rPr lang="en-US" sz="3600" b="1" kern="1200" dirty="0" smtClean="0"/>
            <a:t> Pane</a:t>
          </a:r>
          <a:endParaRPr lang="en-US" sz="3600" b="1" kern="1200" dirty="0"/>
        </a:p>
      </dsp:txBody>
      <dsp:txXfrm>
        <a:off x="40903" y="41203"/>
        <a:ext cx="8909794" cy="7560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3FDB-5D50-44E2-8CCA-D18A6E3D229D}">
      <dsp:nvSpPr>
        <dsp:cNvPr id="0" name=""/>
        <dsp:cNvSpPr/>
      </dsp:nvSpPr>
      <dsp:spPr>
        <a:xfrm>
          <a:off x="0" y="300"/>
          <a:ext cx="8991600" cy="837898"/>
        </a:xfrm>
        <a:prstGeom prst="round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glow rad="228600">
            <a:schemeClr val="accent1">
              <a:satMod val="175000"/>
              <a:alpha val="40000"/>
            </a:schemeClr>
          </a:glow>
        </a:effectLst>
        <a:scene3d>
          <a:camera prst="orthographicFront"/>
          <a:lightRig rig="contrasting" dir="t">
            <a:rot lat="0" lon="0" rev="7800000"/>
          </a:lightRig>
        </a:scene3d>
        <a:sp3d>
          <a:bevelT w="139700" h="1397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Simple GUI-Based I/O with </a:t>
          </a:r>
          <a:r>
            <a:rPr lang="en-US" sz="3600" b="1" kern="1200" dirty="0" err="1" smtClean="0"/>
            <a:t>JOption</a:t>
          </a:r>
          <a:r>
            <a:rPr lang="en-US" sz="3600" b="1" kern="1200" dirty="0" smtClean="0"/>
            <a:t> Pane</a:t>
          </a:r>
          <a:endParaRPr lang="en-US" sz="3600" b="1" kern="1200" dirty="0"/>
        </a:p>
      </dsp:txBody>
      <dsp:txXfrm>
        <a:off x="40903" y="41203"/>
        <a:ext cx="8909794" cy="7560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Verdana" pitchFamily="34" charset="0"/>
              </a:defRPr>
            </a:lvl1pPr>
          </a:lstStyle>
          <a:p>
            <a:pPr>
              <a:defRPr/>
            </a:pPr>
            <a:endParaRPr lang="en-US"/>
          </a:p>
        </p:txBody>
      </p:sp>
      <p:sp>
        <p:nvSpPr>
          <p:cNvPr id="132099" name="Rectangle 3"/>
          <p:cNvSpPr>
            <a:spLocks noGrp="1" noChangeArrowheads="1"/>
          </p:cNvSpPr>
          <p:nvPr>
            <p:ph type="dt" sz="quarter" idx="1"/>
          </p:nvPr>
        </p:nvSpPr>
        <p:spPr bwMode="auto">
          <a:xfrm>
            <a:off x="3973515" y="0"/>
            <a:ext cx="3036887"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defRPr>
            </a:lvl1pPr>
          </a:lstStyle>
          <a:p>
            <a:pPr>
              <a:defRPr/>
            </a:pPr>
            <a:endParaRPr lang="en-US"/>
          </a:p>
        </p:txBody>
      </p:sp>
      <p:sp>
        <p:nvSpPr>
          <p:cNvPr id="132100" name="Rectangle 4"/>
          <p:cNvSpPr>
            <a:spLocks noGrp="1" noChangeArrowheads="1"/>
          </p:cNvSpPr>
          <p:nvPr>
            <p:ph type="ftr" sz="quarter" idx="2"/>
          </p:nvPr>
        </p:nvSpPr>
        <p:spPr bwMode="auto">
          <a:xfrm>
            <a:off x="0" y="8831264"/>
            <a:ext cx="3036888"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Verdana" pitchFamily="34" charset="0"/>
              </a:defRPr>
            </a:lvl1pPr>
          </a:lstStyle>
          <a:p>
            <a:pPr>
              <a:defRPr/>
            </a:pPr>
            <a:endParaRPr lang="en-US"/>
          </a:p>
        </p:txBody>
      </p:sp>
      <p:sp>
        <p:nvSpPr>
          <p:cNvPr id="132101" name="Rectangle 5"/>
          <p:cNvSpPr>
            <a:spLocks noGrp="1" noChangeArrowheads="1"/>
          </p:cNvSpPr>
          <p:nvPr>
            <p:ph type="sldNum" sz="quarter" idx="3"/>
          </p:nvPr>
        </p:nvSpPr>
        <p:spPr bwMode="auto">
          <a:xfrm>
            <a:off x="3973515" y="8831264"/>
            <a:ext cx="3036887"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Verdana" pitchFamily="34" charset="0"/>
              </a:defRPr>
            </a:lvl1pPr>
          </a:lstStyle>
          <a:p>
            <a:pPr>
              <a:defRPr/>
            </a:pPr>
            <a:fld id="{1E94A731-C46E-4EAE-BA0A-FB40ACDA6C42}" type="slidenum">
              <a:rPr lang="en-US"/>
              <a:pPr>
                <a:defRPr/>
              </a:pPr>
              <a:t>‹#›</a:t>
            </a:fld>
            <a:endParaRPr lang="en-US" dirty="0"/>
          </a:p>
        </p:txBody>
      </p:sp>
    </p:spTree>
    <p:extLst>
      <p:ext uri="{BB962C8B-B14F-4D97-AF65-F5344CB8AC3E}">
        <p14:creationId xmlns:p14="http://schemas.microsoft.com/office/powerpoint/2010/main" val="31452717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73059"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0089" y="4414838"/>
            <a:ext cx="5610225" cy="418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73063"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FF058EE-E067-422D-B3F9-DAB5A4279427}" type="slidenum">
              <a:rPr lang="en-US"/>
              <a:pPr>
                <a:defRPr/>
              </a:pPr>
              <a:t>‹#›</a:t>
            </a:fld>
            <a:endParaRPr lang="en-US" dirty="0"/>
          </a:p>
        </p:txBody>
      </p:sp>
    </p:spTree>
    <p:extLst>
      <p:ext uri="{BB962C8B-B14F-4D97-AF65-F5344CB8AC3E}">
        <p14:creationId xmlns:p14="http://schemas.microsoft.com/office/powerpoint/2010/main" val="7096573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a:t>
            </a:fld>
            <a:endParaRPr lang="en-US" dirty="0"/>
          </a:p>
        </p:txBody>
      </p:sp>
    </p:spTree>
    <p:extLst>
      <p:ext uri="{BB962C8B-B14F-4D97-AF65-F5344CB8AC3E}">
        <p14:creationId xmlns:p14="http://schemas.microsoft.com/office/powerpoint/2010/main" val="2740676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11</a:t>
            </a:fld>
            <a:endParaRPr lang="en-US" dirty="0"/>
          </a:p>
        </p:txBody>
      </p:sp>
    </p:spTree>
    <p:extLst>
      <p:ext uri="{BB962C8B-B14F-4D97-AF65-F5344CB8AC3E}">
        <p14:creationId xmlns:p14="http://schemas.microsoft.com/office/powerpoint/2010/main" val="242743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12</a:t>
            </a:fld>
            <a:endParaRPr lang="en-US" dirty="0"/>
          </a:p>
        </p:txBody>
      </p:sp>
    </p:spTree>
    <p:extLst>
      <p:ext uri="{BB962C8B-B14F-4D97-AF65-F5344CB8AC3E}">
        <p14:creationId xmlns:p14="http://schemas.microsoft.com/office/powerpoint/2010/main" val="823235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13</a:t>
            </a:fld>
            <a:endParaRPr lang="en-US" dirty="0"/>
          </a:p>
        </p:txBody>
      </p:sp>
    </p:spTree>
    <p:extLst>
      <p:ext uri="{BB962C8B-B14F-4D97-AF65-F5344CB8AC3E}">
        <p14:creationId xmlns:p14="http://schemas.microsoft.com/office/powerpoint/2010/main" val="2360672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14</a:t>
            </a:fld>
            <a:endParaRPr lang="en-US" dirty="0"/>
          </a:p>
        </p:txBody>
      </p:sp>
    </p:spTree>
    <p:extLst>
      <p:ext uri="{BB962C8B-B14F-4D97-AF65-F5344CB8AC3E}">
        <p14:creationId xmlns:p14="http://schemas.microsoft.com/office/powerpoint/2010/main" val="3812874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15</a:t>
            </a:fld>
            <a:endParaRPr lang="en-US" dirty="0"/>
          </a:p>
        </p:txBody>
      </p:sp>
    </p:spTree>
    <p:extLst>
      <p:ext uri="{BB962C8B-B14F-4D97-AF65-F5344CB8AC3E}">
        <p14:creationId xmlns:p14="http://schemas.microsoft.com/office/powerpoint/2010/main" val="2786352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16</a:t>
            </a:fld>
            <a:endParaRPr lang="en-US" dirty="0"/>
          </a:p>
        </p:txBody>
      </p:sp>
    </p:spTree>
    <p:extLst>
      <p:ext uri="{BB962C8B-B14F-4D97-AF65-F5344CB8AC3E}">
        <p14:creationId xmlns:p14="http://schemas.microsoft.com/office/powerpoint/2010/main" val="4184928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17</a:t>
            </a:fld>
            <a:endParaRPr lang="en-US" dirty="0"/>
          </a:p>
        </p:txBody>
      </p:sp>
    </p:spTree>
    <p:extLst>
      <p:ext uri="{BB962C8B-B14F-4D97-AF65-F5344CB8AC3E}">
        <p14:creationId xmlns:p14="http://schemas.microsoft.com/office/powerpoint/2010/main" val="3869606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18</a:t>
            </a:fld>
            <a:endParaRPr lang="en-US" dirty="0"/>
          </a:p>
        </p:txBody>
      </p:sp>
    </p:spTree>
    <p:extLst>
      <p:ext uri="{BB962C8B-B14F-4D97-AF65-F5344CB8AC3E}">
        <p14:creationId xmlns:p14="http://schemas.microsoft.com/office/powerpoint/2010/main" val="1491774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19</a:t>
            </a:fld>
            <a:endParaRPr lang="en-US" dirty="0"/>
          </a:p>
        </p:txBody>
      </p:sp>
    </p:spTree>
    <p:extLst>
      <p:ext uri="{BB962C8B-B14F-4D97-AF65-F5344CB8AC3E}">
        <p14:creationId xmlns:p14="http://schemas.microsoft.com/office/powerpoint/2010/main" val="596561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20</a:t>
            </a:fld>
            <a:endParaRPr lang="en-US" dirty="0"/>
          </a:p>
        </p:txBody>
      </p:sp>
    </p:spTree>
    <p:extLst>
      <p:ext uri="{BB962C8B-B14F-4D97-AF65-F5344CB8AC3E}">
        <p14:creationId xmlns:p14="http://schemas.microsoft.com/office/powerpoint/2010/main" val="170196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a:t>
            </a:fld>
            <a:endParaRPr lang="en-US" dirty="0"/>
          </a:p>
        </p:txBody>
      </p:sp>
    </p:spTree>
    <p:extLst>
      <p:ext uri="{BB962C8B-B14F-4D97-AF65-F5344CB8AC3E}">
        <p14:creationId xmlns:p14="http://schemas.microsoft.com/office/powerpoint/2010/main" val="329469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21</a:t>
            </a:fld>
            <a:endParaRPr lang="en-US" dirty="0"/>
          </a:p>
        </p:txBody>
      </p:sp>
    </p:spTree>
    <p:extLst>
      <p:ext uri="{BB962C8B-B14F-4D97-AF65-F5344CB8AC3E}">
        <p14:creationId xmlns:p14="http://schemas.microsoft.com/office/powerpoint/2010/main" val="10118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22</a:t>
            </a:fld>
            <a:endParaRPr lang="en-US" dirty="0"/>
          </a:p>
        </p:txBody>
      </p:sp>
    </p:spTree>
    <p:extLst>
      <p:ext uri="{BB962C8B-B14F-4D97-AF65-F5344CB8AC3E}">
        <p14:creationId xmlns:p14="http://schemas.microsoft.com/office/powerpoint/2010/main" val="120399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23</a:t>
            </a:fld>
            <a:endParaRPr lang="en-US" dirty="0"/>
          </a:p>
        </p:txBody>
      </p:sp>
    </p:spTree>
    <p:extLst>
      <p:ext uri="{BB962C8B-B14F-4D97-AF65-F5344CB8AC3E}">
        <p14:creationId xmlns:p14="http://schemas.microsoft.com/office/powerpoint/2010/main" val="3167849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24</a:t>
            </a:fld>
            <a:endParaRPr lang="en-US" dirty="0"/>
          </a:p>
        </p:txBody>
      </p:sp>
    </p:spTree>
    <p:extLst>
      <p:ext uri="{BB962C8B-B14F-4D97-AF65-F5344CB8AC3E}">
        <p14:creationId xmlns:p14="http://schemas.microsoft.com/office/powerpoint/2010/main" val="3694525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25</a:t>
            </a:fld>
            <a:endParaRPr lang="en-US" dirty="0"/>
          </a:p>
        </p:txBody>
      </p:sp>
    </p:spTree>
    <p:extLst>
      <p:ext uri="{BB962C8B-B14F-4D97-AF65-F5344CB8AC3E}">
        <p14:creationId xmlns:p14="http://schemas.microsoft.com/office/powerpoint/2010/main" val="1892375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26</a:t>
            </a:fld>
            <a:endParaRPr lang="en-US" dirty="0"/>
          </a:p>
        </p:txBody>
      </p:sp>
    </p:spTree>
    <p:extLst>
      <p:ext uri="{BB962C8B-B14F-4D97-AF65-F5344CB8AC3E}">
        <p14:creationId xmlns:p14="http://schemas.microsoft.com/office/powerpoint/2010/main" val="385767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27</a:t>
            </a:fld>
            <a:endParaRPr lang="en-US" dirty="0"/>
          </a:p>
        </p:txBody>
      </p:sp>
    </p:spTree>
    <p:extLst>
      <p:ext uri="{BB962C8B-B14F-4D97-AF65-F5344CB8AC3E}">
        <p14:creationId xmlns:p14="http://schemas.microsoft.com/office/powerpoint/2010/main" val="2283726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28</a:t>
            </a:fld>
            <a:endParaRPr lang="en-US" dirty="0"/>
          </a:p>
        </p:txBody>
      </p:sp>
    </p:spTree>
    <p:extLst>
      <p:ext uri="{BB962C8B-B14F-4D97-AF65-F5344CB8AC3E}">
        <p14:creationId xmlns:p14="http://schemas.microsoft.com/office/powerpoint/2010/main" val="597828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29</a:t>
            </a:fld>
            <a:endParaRPr lang="en-US" dirty="0"/>
          </a:p>
        </p:txBody>
      </p:sp>
    </p:spTree>
    <p:extLst>
      <p:ext uri="{BB962C8B-B14F-4D97-AF65-F5344CB8AC3E}">
        <p14:creationId xmlns:p14="http://schemas.microsoft.com/office/powerpoint/2010/main" val="2914808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30</a:t>
            </a:fld>
            <a:endParaRPr lang="en-US" dirty="0"/>
          </a:p>
        </p:txBody>
      </p:sp>
    </p:spTree>
    <p:extLst>
      <p:ext uri="{BB962C8B-B14F-4D97-AF65-F5344CB8AC3E}">
        <p14:creationId xmlns:p14="http://schemas.microsoft.com/office/powerpoint/2010/main" val="267638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4</a:t>
            </a:fld>
            <a:endParaRPr lang="en-US" dirty="0"/>
          </a:p>
        </p:txBody>
      </p:sp>
    </p:spTree>
    <p:extLst>
      <p:ext uri="{BB962C8B-B14F-4D97-AF65-F5344CB8AC3E}">
        <p14:creationId xmlns:p14="http://schemas.microsoft.com/office/powerpoint/2010/main" val="466799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31</a:t>
            </a:fld>
            <a:endParaRPr lang="en-US" dirty="0"/>
          </a:p>
        </p:txBody>
      </p:sp>
    </p:spTree>
    <p:extLst>
      <p:ext uri="{BB962C8B-B14F-4D97-AF65-F5344CB8AC3E}">
        <p14:creationId xmlns:p14="http://schemas.microsoft.com/office/powerpoint/2010/main" val="3460941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32</a:t>
            </a:fld>
            <a:endParaRPr lang="en-US" dirty="0"/>
          </a:p>
        </p:txBody>
      </p:sp>
    </p:spTree>
    <p:extLst>
      <p:ext uri="{BB962C8B-B14F-4D97-AF65-F5344CB8AC3E}">
        <p14:creationId xmlns:p14="http://schemas.microsoft.com/office/powerpoint/2010/main" val="1996198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33</a:t>
            </a:fld>
            <a:endParaRPr lang="en-US" dirty="0"/>
          </a:p>
        </p:txBody>
      </p:sp>
    </p:spTree>
    <p:extLst>
      <p:ext uri="{BB962C8B-B14F-4D97-AF65-F5344CB8AC3E}">
        <p14:creationId xmlns:p14="http://schemas.microsoft.com/office/powerpoint/2010/main" val="2609574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34</a:t>
            </a:fld>
            <a:endParaRPr lang="en-US" dirty="0"/>
          </a:p>
        </p:txBody>
      </p:sp>
    </p:spTree>
    <p:extLst>
      <p:ext uri="{BB962C8B-B14F-4D97-AF65-F5344CB8AC3E}">
        <p14:creationId xmlns:p14="http://schemas.microsoft.com/office/powerpoint/2010/main" val="756559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35</a:t>
            </a:fld>
            <a:endParaRPr lang="en-US" dirty="0"/>
          </a:p>
        </p:txBody>
      </p:sp>
    </p:spTree>
    <p:extLst>
      <p:ext uri="{BB962C8B-B14F-4D97-AF65-F5344CB8AC3E}">
        <p14:creationId xmlns:p14="http://schemas.microsoft.com/office/powerpoint/2010/main" val="2847470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37</a:t>
            </a:fld>
            <a:endParaRPr lang="en-US" dirty="0"/>
          </a:p>
        </p:txBody>
      </p:sp>
    </p:spTree>
    <p:extLst>
      <p:ext uri="{BB962C8B-B14F-4D97-AF65-F5344CB8AC3E}">
        <p14:creationId xmlns:p14="http://schemas.microsoft.com/office/powerpoint/2010/main" val="10340716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38</a:t>
            </a:fld>
            <a:endParaRPr lang="en-US" dirty="0"/>
          </a:p>
        </p:txBody>
      </p:sp>
    </p:spTree>
    <p:extLst>
      <p:ext uri="{BB962C8B-B14F-4D97-AF65-F5344CB8AC3E}">
        <p14:creationId xmlns:p14="http://schemas.microsoft.com/office/powerpoint/2010/main" val="17899616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39</a:t>
            </a:fld>
            <a:endParaRPr lang="en-US" dirty="0"/>
          </a:p>
        </p:txBody>
      </p:sp>
    </p:spTree>
    <p:extLst>
      <p:ext uri="{BB962C8B-B14F-4D97-AF65-F5344CB8AC3E}">
        <p14:creationId xmlns:p14="http://schemas.microsoft.com/office/powerpoint/2010/main" val="20237605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40</a:t>
            </a:fld>
            <a:endParaRPr lang="en-US" dirty="0"/>
          </a:p>
        </p:txBody>
      </p:sp>
    </p:spTree>
    <p:extLst>
      <p:ext uri="{BB962C8B-B14F-4D97-AF65-F5344CB8AC3E}">
        <p14:creationId xmlns:p14="http://schemas.microsoft.com/office/powerpoint/2010/main" val="345410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41</a:t>
            </a:fld>
            <a:endParaRPr lang="en-US" dirty="0"/>
          </a:p>
        </p:txBody>
      </p:sp>
    </p:spTree>
    <p:extLst>
      <p:ext uri="{BB962C8B-B14F-4D97-AF65-F5344CB8AC3E}">
        <p14:creationId xmlns:p14="http://schemas.microsoft.com/office/powerpoint/2010/main" val="424970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5</a:t>
            </a:fld>
            <a:endParaRPr lang="en-US" dirty="0"/>
          </a:p>
        </p:txBody>
      </p:sp>
    </p:spTree>
    <p:extLst>
      <p:ext uri="{BB962C8B-B14F-4D97-AF65-F5344CB8AC3E}">
        <p14:creationId xmlns:p14="http://schemas.microsoft.com/office/powerpoint/2010/main" val="189768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6</a:t>
            </a:fld>
            <a:endParaRPr lang="en-US" dirty="0"/>
          </a:p>
        </p:txBody>
      </p:sp>
    </p:spTree>
    <p:extLst>
      <p:ext uri="{BB962C8B-B14F-4D97-AF65-F5344CB8AC3E}">
        <p14:creationId xmlns:p14="http://schemas.microsoft.com/office/powerpoint/2010/main" val="107442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7</a:t>
            </a:fld>
            <a:endParaRPr lang="en-US" dirty="0"/>
          </a:p>
        </p:txBody>
      </p:sp>
    </p:spTree>
    <p:extLst>
      <p:ext uri="{BB962C8B-B14F-4D97-AF65-F5344CB8AC3E}">
        <p14:creationId xmlns:p14="http://schemas.microsoft.com/office/powerpoint/2010/main" val="2729362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8</a:t>
            </a:fld>
            <a:endParaRPr lang="en-US" dirty="0"/>
          </a:p>
        </p:txBody>
      </p:sp>
    </p:spTree>
    <p:extLst>
      <p:ext uri="{BB962C8B-B14F-4D97-AF65-F5344CB8AC3E}">
        <p14:creationId xmlns:p14="http://schemas.microsoft.com/office/powerpoint/2010/main" val="201405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9</a:t>
            </a:fld>
            <a:endParaRPr lang="en-US" dirty="0"/>
          </a:p>
        </p:txBody>
      </p:sp>
    </p:spTree>
    <p:extLst>
      <p:ext uri="{BB962C8B-B14F-4D97-AF65-F5344CB8AC3E}">
        <p14:creationId xmlns:p14="http://schemas.microsoft.com/office/powerpoint/2010/main" val="1233877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solidFill>
                <a:latin typeface="Book Antiqua" pitchFamily="18" charset="0"/>
              </a:rPr>
              <a:t>The reason for this is simple. </a:t>
            </a:r>
            <a:endParaRPr lang="en-US" dirty="0"/>
          </a:p>
        </p:txBody>
      </p:sp>
      <p:sp>
        <p:nvSpPr>
          <p:cNvPr id="4" name="Slide Number Placeholder 3"/>
          <p:cNvSpPr>
            <a:spLocks noGrp="1"/>
          </p:cNvSpPr>
          <p:nvPr>
            <p:ph type="sldNum" sz="quarter" idx="10"/>
          </p:nvPr>
        </p:nvSpPr>
        <p:spPr/>
        <p:txBody>
          <a:bodyPr/>
          <a:lstStyle/>
          <a:p>
            <a:pPr>
              <a:defRPr/>
            </a:pPr>
            <a:fld id="{AFF058EE-E067-422D-B3F9-DAB5A4279427}" type="slidenum">
              <a:rPr lang="en-US" smtClean="0"/>
              <a:pPr>
                <a:defRPr/>
              </a:pPr>
              <a:t>10</a:t>
            </a:fld>
            <a:endParaRPr lang="en-US" dirty="0"/>
          </a:p>
        </p:txBody>
      </p:sp>
    </p:spTree>
    <p:extLst>
      <p:ext uri="{BB962C8B-B14F-4D97-AF65-F5344CB8AC3E}">
        <p14:creationId xmlns:p14="http://schemas.microsoft.com/office/powerpoint/2010/main" val="147398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424C2D-B86F-439A-93C7-736D5D4E088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064E5C-1D6B-4D69-9110-E07EDDFCCE2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8735E2-3D58-4BE5-8C50-910F8273FD4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2A0E3A-6B5F-4C9B-BAB7-9EF37FA440C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1A9424-EA98-4BAA-A9FA-F3C4EBCB343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F2844E-CAFC-4234-B382-F0600C0DA76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6E7EB55-2F3F-449E-AA1E-7A6464A27B6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C61A966-E67C-49EC-96DD-0CF8CA9F403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8EF145E-1276-44AA-9FDD-96F794100B8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50E9D0-D6E2-4C30-B672-62CF91F584C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CD5AAA-2656-4517-B20B-693CB7831A4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FB8347A-7F16-404A-AF79-30CCEE39632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304800" y="228601"/>
          <a:ext cx="86868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pPr>
              <a:defRPr/>
            </a:pPr>
            <a:fld id="{21814621-5F94-43C2-9734-A439835BD8D8}" type="slidenum">
              <a:rPr lang="en-US" smtClean="0"/>
              <a:pPr>
                <a:defRPr/>
              </a:pPr>
              <a:t>1</a:t>
            </a:fld>
            <a:endParaRPr lang="en-US" dirty="0"/>
          </a:p>
        </p:txBody>
      </p:sp>
      <p:pic>
        <p:nvPicPr>
          <p:cNvPr id="3077" name="Picture 5" descr="Emblem"/>
          <p:cNvPicPr>
            <a:picLocks noChangeAspect="1" noChangeArrowheads="1"/>
          </p:cNvPicPr>
          <p:nvPr/>
        </p:nvPicPr>
        <p:blipFill>
          <a:blip r:embed="rId8"/>
          <a:srcRect/>
          <a:stretch>
            <a:fillRect/>
          </a:stretch>
        </p:blipFill>
        <p:spPr bwMode="auto">
          <a:xfrm>
            <a:off x="2819400" y="1447800"/>
            <a:ext cx="3276600" cy="3048000"/>
          </a:xfrm>
          <a:prstGeom prst="rect">
            <a:avLst/>
          </a:prstGeom>
          <a:noFill/>
          <a:ln w="9525">
            <a:noFill/>
            <a:miter lim="800000"/>
            <a:headEnd/>
            <a:tailEnd/>
          </a:ln>
        </p:spPr>
      </p:pic>
      <p:sp>
        <p:nvSpPr>
          <p:cNvPr id="5" name="TextBox 4"/>
          <p:cNvSpPr txBox="1"/>
          <p:nvPr/>
        </p:nvSpPr>
        <p:spPr>
          <a:xfrm>
            <a:off x="1828800" y="5105400"/>
            <a:ext cx="5562600" cy="461665"/>
          </a:xfrm>
          <a:prstGeom prst="rect">
            <a:avLst/>
          </a:prstGeom>
          <a:noFill/>
        </p:spPr>
        <p:txBody>
          <a:bodyPr wrap="square" rtlCol="0">
            <a:spAutoFit/>
          </a:bodyPr>
          <a:lstStyle/>
          <a:p>
            <a:pPr algn="ctr"/>
            <a:r>
              <a:rPr lang="en-US" sz="2400" b="1" dirty="0" smtClean="0">
                <a:latin typeface="+mn-lt"/>
              </a:rPr>
              <a:t>Lecture-18</a:t>
            </a:r>
            <a:endParaRPr lang="en-US" sz="2400" b="1"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10</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p:cNvPicPr>
            <a:picLocks noChangeAspect="1" noChangeArrowheads="1"/>
          </p:cNvPicPr>
          <p:nvPr/>
        </p:nvPicPr>
        <p:blipFill>
          <a:blip r:embed="rId8"/>
          <a:srcRect/>
          <a:stretch>
            <a:fillRect/>
          </a:stretch>
        </p:blipFill>
        <p:spPr bwMode="auto">
          <a:xfrm>
            <a:off x="85101" y="990600"/>
            <a:ext cx="9058899"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11</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11</a:t>
            </a:fld>
            <a:endParaRPr lang="en-US" dirty="0"/>
          </a:p>
        </p:txBody>
      </p:sp>
      <p:sp>
        <p:nvSpPr>
          <p:cNvPr id="7" name="Rectangle 2"/>
          <p:cNvSpPr txBox="1">
            <a:spLocks noChangeArrowheads="1"/>
          </p:cNvSpPr>
          <p:nvPr/>
        </p:nvSpPr>
        <p:spPr>
          <a:xfrm>
            <a:off x="838200" y="762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GB" smtClean="0"/>
              <a:t>1.  GUI Principles</a:t>
            </a:r>
          </a:p>
        </p:txBody>
      </p:sp>
      <p:sp>
        <p:nvSpPr>
          <p:cNvPr id="8" name="Rectangle 3"/>
          <p:cNvSpPr txBox="1">
            <a:spLocks noChangeArrowheads="1"/>
          </p:cNvSpPr>
          <p:nvPr/>
        </p:nvSpPr>
        <p:spPr>
          <a:xfrm>
            <a:off x="838200" y="1485900"/>
            <a:ext cx="7772400" cy="4343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GB" dirty="0" smtClean="0"/>
              <a:t>GUIs are built from </a:t>
            </a:r>
            <a:r>
              <a:rPr lang="en-GB" i="1" dirty="0" smtClean="0">
                <a:solidFill>
                  <a:schemeClr val="tx2"/>
                </a:solidFill>
              </a:rPr>
              <a:t>components</a:t>
            </a:r>
            <a:endParaRPr lang="en-GB" dirty="0" smtClean="0"/>
          </a:p>
          <a:p>
            <a:pPr lvl="1" eaLnBrk="1" hangingPunct="1"/>
            <a:r>
              <a:rPr lang="en-GB" dirty="0" smtClean="0"/>
              <a:t>buttons, menus, sliders, etc.</a:t>
            </a:r>
          </a:p>
          <a:p>
            <a:pPr eaLnBrk="1" hangingPunct="1"/>
            <a:r>
              <a:rPr lang="en-GB" dirty="0" smtClean="0"/>
              <a:t>The positioning of GUI components in a window is done with </a:t>
            </a:r>
            <a:r>
              <a:rPr lang="en-GB" i="1" dirty="0" smtClean="0">
                <a:solidFill>
                  <a:schemeClr val="tx2"/>
                </a:solidFill>
              </a:rPr>
              <a:t>layout</a:t>
            </a:r>
            <a:r>
              <a:rPr lang="en-GB" dirty="0" smtClean="0">
                <a:solidFill>
                  <a:schemeClr val="tx2"/>
                </a:solidFill>
              </a:rPr>
              <a:t> </a:t>
            </a:r>
            <a:r>
              <a:rPr lang="en-GB" i="1" dirty="0" smtClean="0">
                <a:solidFill>
                  <a:schemeClr val="tx2"/>
                </a:solidFill>
              </a:rPr>
              <a:t>managers</a:t>
            </a:r>
            <a:endParaRPr lang="en-GB" dirty="0" smtClean="0">
              <a:solidFill>
                <a:schemeClr val="tx2"/>
              </a:solidFill>
            </a:endParaRPr>
          </a:p>
          <a:p>
            <a:pPr eaLnBrk="1" hangingPunct="1"/>
            <a:r>
              <a:rPr lang="en-GB" dirty="0" smtClean="0"/>
              <a:t>User actions are converted into </a:t>
            </a:r>
            <a:r>
              <a:rPr lang="en-GB" i="1" dirty="0" smtClean="0">
                <a:solidFill>
                  <a:schemeClr val="tx2"/>
                </a:solidFill>
              </a:rPr>
              <a:t>events</a:t>
            </a:r>
          </a:p>
          <a:p>
            <a:pPr lvl="1" eaLnBrk="1" hangingPunct="1"/>
            <a:r>
              <a:rPr lang="en-GB" dirty="0" smtClean="0"/>
              <a:t>button presses, menu selections, etc.</a:t>
            </a:r>
          </a:p>
          <a:p>
            <a:pPr eaLnBrk="1" hangingPunct="1"/>
            <a:r>
              <a:rPr lang="en-GB" dirty="0" smtClean="0"/>
              <a:t>Events are processed by </a:t>
            </a:r>
            <a:r>
              <a:rPr lang="en-GB" i="1" dirty="0" smtClean="0">
                <a:solidFill>
                  <a:schemeClr val="tx2"/>
                </a:solidFill>
              </a:rPr>
              <a:t>listeners</a:t>
            </a:r>
            <a:r>
              <a:rPr lang="en-GB" i="1"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12</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12</a:t>
            </a:fld>
            <a:endParaRPr lang="en-US" dirty="0"/>
          </a:p>
        </p:txBody>
      </p:sp>
      <p:sp>
        <p:nvSpPr>
          <p:cNvPr id="9" name="Rectangle 1026"/>
          <p:cNvSpPr txBox="1">
            <a:spLocks noChangeArrowheads="1"/>
          </p:cNvSpPr>
          <p:nvPr/>
        </p:nvSpPr>
        <p:spPr>
          <a:xfrm>
            <a:off x="838200" y="762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mtClean="0"/>
              <a:t>2</a:t>
            </a:r>
            <a:r>
              <a:rPr lang="th-TH" smtClean="0"/>
              <a:t>.  Background</a:t>
            </a:r>
          </a:p>
        </p:txBody>
      </p:sp>
      <p:sp>
        <p:nvSpPr>
          <p:cNvPr id="10" name="Rectangle 1027"/>
          <p:cNvSpPr txBox="1">
            <a:spLocks noChangeArrowheads="1"/>
          </p:cNvSpPr>
          <p:nvPr/>
        </p:nvSpPr>
        <p:spPr>
          <a:xfrm>
            <a:off x="838200" y="1638300"/>
            <a:ext cx="77724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th-TH" smtClean="0"/>
              <a:t>GUI interfaces should be written with </a:t>
            </a:r>
            <a:r>
              <a:rPr lang="th-TH" i="1" smtClean="0">
                <a:solidFill>
                  <a:schemeClr val="tx2"/>
                </a:solidFill>
              </a:rPr>
              <a:t>Swing</a:t>
            </a:r>
            <a:r>
              <a:rPr lang="th-TH" i="1" smtClean="0">
                <a:solidFill>
                  <a:schemeClr val="accent1"/>
                </a:solidFill>
              </a:rPr>
              <a:t> GUI components</a:t>
            </a:r>
            <a:endParaRPr lang="th-TH" smtClean="0"/>
          </a:p>
          <a:p>
            <a:pPr lvl="1" eaLnBrk="1" hangingPunct="1"/>
            <a:endParaRPr lang="th-TH" smtClean="0"/>
          </a:p>
          <a:p>
            <a:pPr eaLnBrk="1" hangingPunct="1"/>
            <a:r>
              <a:rPr lang="th-TH" smtClean="0"/>
              <a:t>Swing includes buttons, text fields, scrolling windows, editor windows, tree displays, etc</a:t>
            </a:r>
          </a:p>
          <a:p>
            <a:pPr lvl="1" eaLnBrk="1" hangingPunct="1"/>
            <a:r>
              <a:rPr lang="en-US" smtClean="0"/>
              <a:t>I'll</a:t>
            </a:r>
            <a:r>
              <a:rPr lang="th-TH" smtClean="0"/>
              <a:t> describe </a:t>
            </a:r>
            <a:r>
              <a:rPr lang="th-TH" i="1" smtClean="0"/>
              <a:t>some</a:t>
            </a:r>
            <a:r>
              <a:rPr lang="th-TH" smtClean="0"/>
              <a:t> of them</a:t>
            </a:r>
            <a:endParaRPr lang="th-TH" dirty="0" smtClean="0">
              <a:cs typeface="Angsana New" panose="02020603050405020304" pitchFamily="18" charset="-34"/>
            </a:endParaRPr>
          </a:p>
        </p:txBody>
      </p:sp>
    </p:spTree>
    <p:extLst>
      <p:ext uri="{BB962C8B-B14F-4D97-AF65-F5344CB8AC3E}">
        <p14:creationId xmlns:p14="http://schemas.microsoft.com/office/powerpoint/2010/main" val="965289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13</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13</a:t>
            </a:fld>
            <a:endParaRPr lang="en-US" dirty="0"/>
          </a:p>
        </p:txBody>
      </p:sp>
      <p:sp>
        <p:nvSpPr>
          <p:cNvPr id="5" name="Rectangle 2"/>
          <p:cNvSpPr txBox="1">
            <a:spLocks noChangeArrowheads="1"/>
          </p:cNvSpPr>
          <p:nvPr/>
        </p:nvSpPr>
        <p:spPr>
          <a:xfrm>
            <a:off x="838200" y="1524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mtClean="0"/>
              <a:t>2.1</a:t>
            </a:r>
            <a:r>
              <a:rPr lang="th-TH" smtClean="0"/>
              <a:t>. Swing and AWT</a:t>
            </a:r>
          </a:p>
        </p:txBody>
      </p:sp>
      <p:sp>
        <p:nvSpPr>
          <p:cNvPr id="7" name="Rectangle 3"/>
          <p:cNvSpPr txBox="1">
            <a:spLocks noChangeArrowheads="1"/>
          </p:cNvSpPr>
          <p:nvPr/>
        </p:nvSpPr>
        <p:spPr>
          <a:xfrm>
            <a:off x="838200" y="1562100"/>
            <a:ext cx="77724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th-TH" smtClean="0"/>
              <a:t>In older Java programs, the </a:t>
            </a:r>
            <a:r>
              <a:rPr lang="th-TH" i="1" smtClean="0">
                <a:solidFill>
                  <a:schemeClr val="accent1"/>
                </a:solidFill>
              </a:rPr>
              <a:t>AWT</a:t>
            </a:r>
            <a:r>
              <a:rPr lang="th-TH" smtClean="0"/>
              <a:t> (Abstract Window Toolkit) GUI components are used</a:t>
            </a:r>
          </a:p>
          <a:p>
            <a:pPr lvl="1" eaLnBrk="1" hangingPunct="1"/>
            <a:r>
              <a:rPr lang="th-TH" smtClean="0"/>
              <a:t>Swing has replaced AWT GUIs</a:t>
            </a:r>
          </a:p>
          <a:p>
            <a:pPr lvl="1" eaLnBrk="1" hangingPunct="1"/>
            <a:r>
              <a:rPr lang="th-TH" b="1" smtClean="0">
                <a:solidFill>
                  <a:schemeClr val="tx2"/>
                </a:solidFill>
              </a:rPr>
              <a:t>never mix</a:t>
            </a:r>
            <a:r>
              <a:rPr lang="th-TH" smtClean="0"/>
              <a:t> Swing and AWT </a:t>
            </a:r>
            <a:r>
              <a:rPr lang="en-US" smtClean="0"/>
              <a:t>components</a:t>
            </a:r>
            <a:r>
              <a:rPr lang="th-TH" smtClean="0"/>
              <a:t> in a single program</a:t>
            </a:r>
          </a:p>
          <a:p>
            <a:pPr lvl="1" eaLnBrk="1" hangingPunct="1"/>
            <a:endParaRPr lang="th-TH" smtClean="0"/>
          </a:p>
          <a:p>
            <a:pPr eaLnBrk="1" hangingPunct="1"/>
            <a:r>
              <a:rPr lang="th-TH" smtClean="0"/>
              <a:t>Some parts of AWT are still used</a:t>
            </a:r>
          </a:p>
          <a:p>
            <a:pPr lvl="1" eaLnBrk="1" hangingPunct="1"/>
            <a:r>
              <a:rPr lang="th-TH" smtClean="0"/>
              <a:t>e.g. </a:t>
            </a:r>
            <a:r>
              <a:rPr lang="en-US" smtClean="0"/>
              <a:t>its</a:t>
            </a:r>
            <a:r>
              <a:rPr lang="th-TH" smtClean="0"/>
              <a:t> layout managers</a:t>
            </a:r>
            <a:r>
              <a:rPr lang="en-US" smtClean="0"/>
              <a:t> (see later)</a:t>
            </a:r>
            <a:endParaRPr lang="th-TH" dirty="0" smtClean="0"/>
          </a:p>
        </p:txBody>
      </p:sp>
      <p:sp>
        <p:nvSpPr>
          <p:cNvPr id="8" name="Rectangle 4"/>
          <p:cNvSpPr>
            <a:spLocks noChangeArrowheads="1"/>
          </p:cNvSpPr>
          <p:nvPr/>
        </p:nvSpPr>
        <p:spPr bwMode="auto">
          <a:xfrm>
            <a:off x="7239000" y="5981700"/>
            <a:ext cx="1381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th-TH" i="1">
                <a:solidFill>
                  <a:schemeClr val="tx2"/>
                </a:solidFill>
              </a:rPr>
              <a:t>continued</a:t>
            </a:r>
          </a:p>
        </p:txBody>
      </p:sp>
    </p:spTree>
    <p:extLst>
      <p:ext uri="{BB962C8B-B14F-4D97-AF65-F5344CB8AC3E}">
        <p14:creationId xmlns:p14="http://schemas.microsoft.com/office/powerpoint/2010/main" val="2457209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14</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14</a:t>
            </a:fld>
            <a:endParaRPr lang="en-US" dirty="0"/>
          </a:p>
        </p:txBody>
      </p:sp>
      <p:pic>
        <p:nvPicPr>
          <p:cNvPr id="5" name="Picture 3" descr="fig1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524125"/>
            <a:ext cx="70104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a:spLocks noChangeArrowheads="1"/>
          </p:cNvSpPr>
          <p:nvPr/>
        </p:nvSpPr>
        <p:spPr bwMode="auto">
          <a:xfrm>
            <a:off x="5638800" y="1600200"/>
            <a:ext cx="1458913" cy="46196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t>use Swing</a:t>
            </a:r>
          </a:p>
        </p:txBody>
      </p:sp>
      <p:cxnSp>
        <p:nvCxnSpPr>
          <p:cNvPr id="8" name="Straight Arrow Connector 4"/>
          <p:cNvCxnSpPr>
            <a:cxnSpLocks noChangeShapeType="1"/>
            <a:stCxn id="7" idx="2"/>
          </p:cNvCxnSpPr>
          <p:nvPr/>
        </p:nvCxnSpPr>
        <p:spPr bwMode="auto">
          <a:xfrm rot="5400000">
            <a:off x="6158706" y="2228057"/>
            <a:ext cx="376237" cy="4445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83482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15</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15</a:t>
            </a:fld>
            <a:endParaRPr lang="en-US" dirty="0"/>
          </a:p>
        </p:txBody>
      </p:sp>
      <p:sp>
        <p:nvSpPr>
          <p:cNvPr id="5" name="Rectangle 3"/>
          <p:cNvSpPr txBox="1">
            <a:spLocks noChangeArrowheads="1"/>
          </p:cNvSpPr>
          <p:nvPr/>
        </p:nvSpPr>
        <p:spPr>
          <a:xfrm>
            <a:off x="838200" y="1714500"/>
            <a:ext cx="79248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th-TH" smtClean="0"/>
              <a:t>Swing supports </a:t>
            </a:r>
            <a:r>
              <a:rPr lang="th-TH" i="1" smtClean="0">
                <a:solidFill>
                  <a:schemeClr val="accent1"/>
                </a:solidFill>
              </a:rPr>
              <a:t>lightweight</a:t>
            </a:r>
            <a:r>
              <a:rPr lang="th-TH" smtClean="0"/>
              <a:t> GUI components</a:t>
            </a:r>
          </a:p>
          <a:p>
            <a:pPr lvl="1" eaLnBrk="1" hangingPunct="1"/>
            <a:r>
              <a:rPr lang="th-TH" smtClean="0"/>
              <a:t>they are drawn onto the screen in an area controlled by Java</a:t>
            </a:r>
          </a:p>
          <a:p>
            <a:pPr lvl="1" eaLnBrk="1" hangingPunct="1"/>
            <a:r>
              <a:rPr lang="th-TH" smtClean="0"/>
              <a:t>the GUI is implemented completely within the JVM</a:t>
            </a:r>
          </a:p>
          <a:p>
            <a:pPr lvl="1" eaLnBrk="1" hangingPunct="1"/>
            <a:r>
              <a:rPr lang="th-TH" i="1" smtClean="0">
                <a:solidFill>
                  <a:schemeClr val="tx2"/>
                </a:solidFill>
              </a:rPr>
              <a:t>advantage</a:t>
            </a:r>
            <a:r>
              <a:rPr lang="th-TH" smtClean="0"/>
              <a:t>: the 'look' of GUI components can be controlled by Java </a:t>
            </a:r>
            <a:endParaRPr lang="th-TH" dirty="0" smtClean="0"/>
          </a:p>
        </p:txBody>
      </p:sp>
      <p:sp>
        <p:nvSpPr>
          <p:cNvPr id="7" name="Rectangle 4"/>
          <p:cNvSpPr>
            <a:spLocks noChangeArrowheads="1"/>
          </p:cNvSpPr>
          <p:nvPr/>
        </p:nvSpPr>
        <p:spPr bwMode="auto">
          <a:xfrm>
            <a:off x="7239000" y="5981700"/>
            <a:ext cx="1381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th-TH" i="1">
                <a:solidFill>
                  <a:schemeClr val="tx2"/>
                </a:solidFill>
              </a:rPr>
              <a:t>continued</a:t>
            </a:r>
          </a:p>
        </p:txBody>
      </p:sp>
      <p:sp>
        <p:nvSpPr>
          <p:cNvPr id="8" name="Title 3"/>
          <p:cNvSpPr txBox="1">
            <a:spLocks/>
          </p:cNvSpPr>
          <p:nvPr/>
        </p:nvSpPr>
        <p:spPr>
          <a:xfrm>
            <a:off x="838200" y="1524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mtClean="0"/>
              <a:t>Lightweight and Heavyweight</a:t>
            </a:r>
          </a:p>
        </p:txBody>
      </p:sp>
    </p:spTree>
    <p:extLst>
      <p:ext uri="{BB962C8B-B14F-4D97-AF65-F5344CB8AC3E}">
        <p14:creationId xmlns:p14="http://schemas.microsoft.com/office/powerpoint/2010/main" val="50519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16</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16</a:t>
            </a:fld>
            <a:endParaRPr lang="en-US" dirty="0"/>
          </a:p>
        </p:txBody>
      </p:sp>
      <p:sp>
        <p:nvSpPr>
          <p:cNvPr id="5" name="Rectangle 3"/>
          <p:cNvSpPr txBox="1">
            <a:spLocks noChangeArrowheads="1"/>
          </p:cNvSpPr>
          <p:nvPr/>
        </p:nvSpPr>
        <p:spPr>
          <a:xfrm>
            <a:off x="533400" y="1828800"/>
            <a:ext cx="7924800" cy="4343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th-TH" dirty="0" smtClean="0"/>
              <a:t>AWT supports </a:t>
            </a:r>
            <a:r>
              <a:rPr lang="th-TH" i="1" dirty="0" smtClean="0">
                <a:solidFill>
                  <a:schemeClr val="accent1"/>
                </a:solidFill>
              </a:rPr>
              <a:t>heavyweight</a:t>
            </a:r>
            <a:r>
              <a:rPr lang="th-TH" dirty="0" smtClean="0"/>
              <a:t> GUI components</a:t>
            </a:r>
          </a:p>
          <a:p>
            <a:pPr lvl="1" eaLnBrk="1" hangingPunct="1"/>
            <a:r>
              <a:rPr lang="th-TH" dirty="0" smtClean="0"/>
              <a:t>each Java GUI component is actually a simple layer hiding the OSes GUI component</a:t>
            </a:r>
          </a:p>
          <a:p>
            <a:pPr lvl="2" eaLnBrk="1" hangingPunct="1"/>
            <a:r>
              <a:rPr lang="th-TH" dirty="0" smtClean="0"/>
              <a:t>the OS component is called a </a:t>
            </a:r>
            <a:r>
              <a:rPr lang="th-TH" i="1" dirty="0" smtClean="0">
                <a:solidFill>
                  <a:schemeClr val="tx2"/>
                </a:solidFill>
              </a:rPr>
              <a:t>peer component</a:t>
            </a:r>
            <a:r>
              <a:rPr lang="th-TH" dirty="0" smtClean="0"/>
              <a:t/>
            </a:r>
            <a:br>
              <a:rPr lang="th-TH" dirty="0" smtClean="0"/>
            </a:br>
            <a:endParaRPr lang="th-TH" dirty="0" smtClean="0"/>
          </a:p>
          <a:p>
            <a:pPr lvl="1" eaLnBrk="1" hangingPunct="1"/>
            <a:r>
              <a:rPr lang="th-TH" dirty="0" smtClean="0"/>
              <a:t>e.g. on Windows, a Java button in AWT is implemented using a Windows' button</a:t>
            </a:r>
          </a:p>
        </p:txBody>
      </p:sp>
      <p:sp>
        <p:nvSpPr>
          <p:cNvPr id="7" name="Rectangle 4"/>
          <p:cNvSpPr>
            <a:spLocks noChangeArrowheads="1"/>
          </p:cNvSpPr>
          <p:nvPr/>
        </p:nvSpPr>
        <p:spPr bwMode="auto">
          <a:xfrm>
            <a:off x="7239000" y="5943600"/>
            <a:ext cx="13811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th-TH" i="1">
                <a:solidFill>
                  <a:schemeClr val="tx2"/>
                </a:solidFill>
              </a:rPr>
              <a:t>continued</a:t>
            </a:r>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0" y="228600"/>
            <a:ext cx="11430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3167700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17</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17</a:t>
            </a:fld>
            <a:endParaRPr lang="en-US" dirty="0"/>
          </a:p>
        </p:txBody>
      </p:sp>
      <p:sp>
        <p:nvSpPr>
          <p:cNvPr id="5" name="Rectangle 2"/>
          <p:cNvSpPr txBox="1">
            <a:spLocks noChangeArrowheads="1"/>
          </p:cNvSpPr>
          <p:nvPr/>
        </p:nvSpPr>
        <p:spPr>
          <a:xfrm>
            <a:off x="838200" y="2286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mtClean="0"/>
              <a:t>2.2</a:t>
            </a:r>
            <a:r>
              <a:rPr lang="th-TH" smtClean="0"/>
              <a:t>. Disadvantages of AWT</a:t>
            </a:r>
          </a:p>
        </p:txBody>
      </p:sp>
      <p:sp>
        <p:nvSpPr>
          <p:cNvPr id="7" name="Rectangle 3"/>
          <p:cNvSpPr txBox="1">
            <a:spLocks noChangeArrowheads="1"/>
          </p:cNvSpPr>
          <p:nvPr/>
        </p:nvSpPr>
        <p:spPr>
          <a:xfrm>
            <a:off x="838200" y="1790700"/>
            <a:ext cx="77724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th-TH" smtClean="0"/>
              <a:t>Java does not have complete control over the AWT GUI components</a:t>
            </a:r>
          </a:p>
          <a:p>
            <a:pPr lvl="1" eaLnBrk="1" hangingPunct="1"/>
            <a:r>
              <a:rPr lang="th-TH" smtClean="0"/>
              <a:t>some AWT GUIs do not work </a:t>
            </a:r>
            <a:r>
              <a:rPr lang="en-US" smtClean="0">
                <a:cs typeface="Angsana New" panose="02020603050405020304" pitchFamily="18" charset="-34"/>
              </a:rPr>
              <a:t>well </a:t>
            </a:r>
            <a:r>
              <a:rPr lang="th-TH" smtClean="0"/>
              <a:t>because of problems with the underlying OS (e.g. file choosing in Windows)</a:t>
            </a:r>
          </a:p>
          <a:p>
            <a:pPr lvl="1" eaLnBrk="1" hangingPunct="1"/>
            <a:endParaRPr lang="th-TH" smtClean="0"/>
          </a:p>
          <a:p>
            <a:pPr eaLnBrk="1" hangingPunct="1"/>
            <a:r>
              <a:rPr lang="th-TH" smtClean="0"/>
              <a:t>The "look and feel" of Java GUIs in AWT vary between OSes.</a:t>
            </a:r>
          </a:p>
          <a:p>
            <a:pPr eaLnBrk="1" hangingPunct="1"/>
            <a:endParaRPr lang="th-TH" dirty="0" smtClean="0"/>
          </a:p>
        </p:txBody>
      </p:sp>
    </p:spTree>
    <p:extLst>
      <p:ext uri="{BB962C8B-B14F-4D97-AF65-F5344CB8AC3E}">
        <p14:creationId xmlns:p14="http://schemas.microsoft.com/office/powerpoint/2010/main" val="157517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18</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18</a:t>
            </a:fld>
            <a:endParaRPr lang="en-US" dirty="0"/>
          </a:p>
        </p:txBody>
      </p:sp>
      <p:sp>
        <p:nvSpPr>
          <p:cNvPr id="5" name="Rectangle 2"/>
          <p:cNvSpPr txBox="1">
            <a:spLocks noChangeArrowheads="1"/>
          </p:cNvSpPr>
          <p:nvPr/>
        </p:nvSpPr>
        <p:spPr>
          <a:xfrm>
            <a:off x="838200" y="762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mtClean="0"/>
              <a:t>2.3</a:t>
            </a:r>
            <a:r>
              <a:rPr lang="th-TH" smtClean="0"/>
              <a:t>.  JFC</a:t>
            </a:r>
          </a:p>
        </p:txBody>
      </p:sp>
      <p:sp>
        <p:nvSpPr>
          <p:cNvPr id="7" name="Rectangle 3"/>
          <p:cNvSpPr txBox="1">
            <a:spLocks noChangeArrowheads="1"/>
          </p:cNvSpPr>
          <p:nvPr/>
        </p:nvSpPr>
        <p:spPr>
          <a:xfrm>
            <a:off x="838200" y="1485900"/>
            <a:ext cx="77724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th-TH" smtClean="0"/>
              <a:t>Swing is part of the </a:t>
            </a:r>
            <a:r>
              <a:rPr lang="th-TH" i="1" smtClean="0">
                <a:solidFill>
                  <a:schemeClr val="accent1"/>
                </a:solidFill>
              </a:rPr>
              <a:t>Java Foundation Classes</a:t>
            </a:r>
            <a:r>
              <a:rPr lang="th-TH" smtClean="0"/>
              <a:t> (JFC)</a:t>
            </a:r>
          </a:p>
          <a:p>
            <a:pPr lvl="1" eaLnBrk="1" hangingPunct="1"/>
            <a:r>
              <a:rPr lang="th-TH" smtClean="0"/>
              <a:t>a collection of GUI-related classes to solve the problems with AWT</a:t>
            </a:r>
          </a:p>
          <a:p>
            <a:pPr lvl="1" eaLnBrk="1" hangingPunct="1"/>
            <a:r>
              <a:rPr lang="th-TH" smtClean="0"/>
              <a:t>there are over </a:t>
            </a:r>
            <a:r>
              <a:rPr lang="en-US" b="1" smtClean="0">
                <a:solidFill>
                  <a:srgbClr val="FFFF00"/>
                </a:solidFill>
              </a:rPr>
              <a:t>300</a:t>
            </a:r>
            <a:r>
              <a:rPr lang="th-TH" smtClean="0"/>
              <a:t> classes in JFC!!</a:t>
            </a:r>
            <a:br>
              <a:rPr lang="th-TH" smtClean="0"/>
            </a:br>
            <a:endParaRPr lang="th-TH" smtClean="0"/>
          </a:p>
          <a:p>
            <a:pPr eaLnBrk="1" hangingPunct="1"/>
            <a:r>
              <a:rPr lang="th-TH" smtClean="0"/>
              <a:t>JFC also includes:</a:t>
            </a:r>
          </a:p>
          <a:p>
            <a:pPr lvl="1" eaLnBrk="1" hangingPunct="1"/>
            <a:r>
              <a:rPr lang="th-TH" smtClean="0"/>
              <a:t>pluggable "look and feel", an accessibility API, Java </a:t>
            </a:r>
            <a:r>
              <a:rPr lang="en-US" smtClean="0"/>
              <a:t>2</a:t>
            </a:r>
            <a:r>
              <a:rPr lang="th-TH" smtClean="0"/>
              <a:t>D, drag-and-drop, multiple undo's</a:t>
            </a:r>
          </a:p>
        </p:txBody>
      </p:sp>
    </p:spTree>
    <p:extLst>
      <p:ext uri="{BB962C8B-B14F-4D97-AF65-F5344CB8AC3E}">
        <p14:creationId xmlns:p14="http://schemas.microsoft.com/office/powerpoint/2010/main" val="2615396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19</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19</a:t>
            </a:fld>
            <a:endParaRPr lang="en-US" dirty="0"/>
          </a:p>
        </p:txBody>
      </p:sp>
      <p:sp>
        <p:nvSpPr>
          <p:cNvPr id="5" name="Rectangle 2"/>
          <p:cNvSpPr txBox="1">
            <a:spLocks noChangeArrowheads="1"/>
          </p:cNvSpPr>
          <p:nvPr/>
        </p:nvSpPr>
        <p:spPr>
          <a:xfrm>
            <a:off x="838200" y="2286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mtClean="0"/>
              <a:t>3.</a:t>
            </a:r>
            <a:r>
              <a:rPr lang="th-TH" smtClean="0"/>
              <a:t>  Three Steps to GUIs </a:t>
            </a:r>
          </a:p>
        </p:txBody>
      </p:sp>
      <p:sp>
        <p:nvSpPr>
          <p:cNvPr id="7" name="Rectangle 3"/>
          <p:cNvSpPr txBox="1">
            <a:spLocks noChangeArrowheads="1"/>
          </p:cNvSpPr>
          <p:nvPr/>
        </p:nvSpPr>
        <p:spPr>
          <a:xfrm>
            <a:off x="838200" y="1790700"/>
            <a:ext cx="77724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th-TH" smtClean="0"/>
              <a:t>There are three main steps to creating a GUI for a Java program:</a:t>
            </a:r>
          </a:p>
          <a:p>
            <a:pPr lvl="1" eaLnBrk="1" hangingPunct="1"/>
            <a:r>
              <a:rPr lang="th-TH" smtClean="0"/>
              <a:t>1. Declare the GUI </a:t>
            </a:r>
            <a:r>
              <a:rPr lang="en-US" i="1" smtClean="0">
                <a:solidFill>
                  <a:schemeClr val="accent1"/>
                </a:solidFill>
              </a:rPr>
              <a:t>components</a:t>
            </a:r>
            <a:r>
              <a:rPr lang="th-TH" smtClean="0"/>
              <a:t>;</a:t>
            </a:r>
            <a:br>
              <a:rPr lang="th-TH" smtClean="0"/>
            </a:br>
            <a:endParaRPr lang="th-TH" smtClean="0"/>
          </a:p>
          <a:p>
            <a:pPr lvl="1" eaLnBrk="1" hangingPunct="1"/>
            <a:r>
              <a:rPr lang="th-TH" smtClean="0"/>
              <a:t>2. Implement the </a:t>
            </a:r>
            <a:r>
              <a:rPr lang="en-US" i="1" smtClean="0">
                <a:solidFill>
                  <a:schemeClr val="accent1"/>
                </a:solidFill>
              </a:rPr>
              <a:t>listeners</a:t>
            </a:r>
            <a:r>
              <a:rPr lang="th-TH" smtClean="0"/>
              <a:t> for the </a:t>
            </a:r>
            <a:r>
              <a:rPr lang="en-US" smtClean="0"/>
              <a:t>components</a:t>
            </a:r>
            <a:r>
              <a:rPr lang="th-TH" smtClean="0"/>
              <a:t>;</a:t>
            </a:r>
            <a:br>
              <a:rPr lang="th-TH" smtClean="0"/>
            </a:br>
            <a:endParaRPr lang="th-TH" smtClean="0"/>
          </a:p>
          <a:p>
            <a:pPr lvl="1" eaLnBrk="1" hangingPunct="1"/>
            <a:r>
              <a:rPr lang="th-TH" smtClean="0"/>
              <a:t>3. Position the controls on the screen by using </a:t>
            </a:r>
            <a:r>
              <a:rPr lang="th-TH" i="1" smtClean="0">
                <a:solidFill>
                  <a:schemeClr val="accent1"/>
                </a:solidFill>
              </a:rPr>
              <a:t>layout managers</a:t>
            </a:r>
            <a:r>
              <a:rPr lang="th-TH" smtClean="0"/>
              <a:t> </a:t>
            </a:r>
            <a:r>
              <a:rPr lang="en-US" smtClean="0"/>
              <a:t>(</a:t>
            </a:r>
            <a:r>
              <a:rPr lang="th-TH" smtClean="0"/>
              <a:t>and </a:t>
            </a:r>
            <a:r>
              <a:rPr lang="th-TH" i="1" smtClean="0">
                <a:solidFill>
                  <a:schemeClr val="accent1"/>
                </a:solidFill>
              </a:rPr>
              <a:t>containers</a:t>
            </a:r>
            <a:r>
              <a:rPr lang="en-US" i="1" smtClean="0"/>
              <a:t>)</a:t>
            </a:r>
            <a:r>
              <a:rPr lang="th-TH" smtClean="0"/>
              <a:t>.</a:t>
            </a:r>
          </a:p>
        </p:txBody>
      </p:sp>
    </p:spTree>
    <p:extLst>
      <p:ext uri="{BB962C8B-B14F-4D97-AF65-F5344CB8AC3E}">
        <p14:creationId xmlns:p14="http://schemas.microsoft.com/office/powerpoint/2010/main" val="3650844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2</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304800" y="762000"/>
            <a:ext cx="8229600" cy="1754326"/>
          </a:xfrm>
          <a:prstGeom prst="rect">
            <a:avLst/>
          </a:prstGeom>
        </p:spPr>
        <p:txBody>
          <a:bodyPr wrap="square">
            <a:spAutoFit/>
          </a:bodyPr>
          <a:lstStyle/>
          <a:p>
            <a:pPr marL="457200" indent="-457200">
              <a:lnSpc>
                <a:spcPct val="150000"/>
              </a:lnSpc>
              <a:buFont typeface="Wingdings" pitchFamily="2" charset="2"/>
              <a:buChar char="q"/>
            </a:pPr>
            <a:r>
              <a:rPr lang="en-US" sz="2400" dirty="0" smtClean="0">
                <a:solidFill>
                  <a:schemeClr val="accent1"/>
                </a:solidFill>
                <a:latin typeface="Book Antiqua" pitchFamily="18" charset="0"/>
              </a:rPr>
              <a:t>GUI Component:</a:t>
            </a:r>
          </a:p>
          <a:p>
            <a:pPr marL="914400" lvl="1" indent="-457200">
              <a:lnSpc>
                <a:spcPct val="150000"/>
              </a:lnSpc>
              <a:buFont typeface="Wingdings" pitchFamily="2" charset="2"/>
              <a:buChar char="ü"/>
            </a:pPr>
            <a:r>
              <a:rPr lang="en-US" sz="2400" dirty="0" err="1" smtClean="0">
                <a:solidFill>
                  <a:schemeClr val="accent1"/>
                </a:solidFill>
                <a:latin typeface="Book Antiqua" pitchFamily="18" charset="0"/>
              </a:rPr>
              <a:t>JOPtion</a:t>
            </a:r>
            <a:r>
              <a:rPr lang="en-US" sz="2400" dirty="0" smtClean="0">
                <a:solidFill>
                  <a:schemeClr val="accent1"/>
                </a:solidFill>
                <a:latin typeface="Book Antiqua" pitchFamily="18" charset="0"/>
              </a:rPr>
              <a:t> Pane</a:t>
            </a:r>
          </a:p>
          <a:p>
            <a:pPr marL="914400" lvl="1" indent="-457200">
              <a:lnSpc>
                <a:spcPct val="150000"/>
              </a:lnSpc>
              <a:buFont typeface="Wingdings" pitchFamily="2" charset="2"/>
              <a:buChar char="ü"/>
            </a:pPr>
            <a:r>
              <a:rPr lang="en-US" sz="2400" dirty="0" smtClean="0">
                <a:solidFill>
                  <a:schemeClr val="accent1"/>
                </a:solidFill>
                <a:latin typeface="Book Antiqua" pitchFamily="18" charset="0"/>
              </a:rPr>
              <a:t>Displaying Text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20</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20</a:t>
            </a:fld>
            <a:endParaRPr lang="en-US" dirty="0"/>
          </a:p>
        </p:txBody>
      </p:sp>
      <p:sp>
        <p:nvSpPr>
          <p:cNvPr id="5" name="Rectangle 2"/>
          <p:cNvSpPr txBox="1">
            <a:spLocks noChangeArrowheads="1"/>
          </p:cNvSpPr>
          <p:nvPr/>
        </p:nvSpPr>
        <p:spPr>
          <a:xfrm>
            <a:off x="838200" y="762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mtClean="0"/>
              <a:t>2</a:t>
            </a:r>
            <a:r>
              <a:rPr lang="th-TH" smtClean="0"/>
              <a:t>. Swing </a:t>
            </a:r>
            <a:r>
              <a:rPr lang="en-US" smtClean="0"/>
              <a:t>GUI</a:t>
            </a:r>
            <a:r>
              <a:rPr lang="th-TH" smtClean="0"/>
              <a:t> Overview</a:t>
            </a:r>
          </a:p>
        </p:txBody>
      </p:sp>
      <p:sp>
        <p:nvSpPr>
          <p:cNvPr id="7" name="Rectangle 3"/>
          <p:cNvSpPr txBox="1">
            <a:spLocks noChangeArrowheads="1"/>
          </p:cNvSpPr>
          <p:nvPr/>
        </p:nvSpPr>
        <p:spPr>
          <a:xfrm>
            <a:off x="827088" y="1638300"/>
            <a:ext cx="72009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T</a:t>
            </a:r>
            <a:r>
              <a:rPr lang="th-TH" smtClean="0"/>
              <a:t>he Swing </a:t>
            </a:r>
            <a:r>
              <a:rPr lang="en-US" smtClean="0"/>
              <a:t>GUI</a:t>
            </a:r>
            <a:r>
              <a:rPr lang="th-TH" smtClean="0"/>
              <a:t> </a:t>
            </a:r>
            <a:r>
              <a:rPr lang="en-US" smtClean="0"/>
              <a:t>has</a:t>
            </a:r>
            <a:r>
              <a:rPr lang="th-TH" smtClean="0"/>
              <a:t> six categories:</a:t>
            </a:r>
          </a:p>
          <a:p>
            <a:pPr lvl="1"/>
            <a:r>
              <a:rPr lang="th-TH" smtClean="0"/>
              <a:t>basic </a:t>
            </a:r>
            <a:r>
              <a:rPr lang="en-US" smtClean="0"/>
              <a:t>components</a:t>
            </a:r>
            <a:endParaRPr lang="th-TH" smtClean="0"/>
          </a:p>
          <a:p>
            <a:pPr lvl="1"/>
            <a:r>
              <a:rPr lang="th-TH" smtClean="0"/>
              <a:t>uneditable displays</a:t>
            </a:r>
          </a:p>
          <a:p>
            <a:pPr lvl="1"/>
            <a:r>
              <a:rPr lang="en-GB" smtClean="0"/>
              <a:t>interactive displays of </a:t>
            </a:r>
            <a:br>
              <a:rPr lang="en-GB" smtClean="0"/>
            </a:br>
            <a:r>
              <a:rPr lang="en-GB" smtClean="0"/>
              <a:t>highly formatted info</a:t>
            </a:r>
            <a:endParaRPr lang="th-TH" smtClean="0"/>
          </a:p>
          <a:p>
            <a:pPr lvl="1"/>
            <a:r>
              <a:rPr lang="en-US" smtClean="0"/>
              <a:t>general-purpose</a:t>
            </a:r>
            <a:r>
              <a:rPr lang="th-TH" smtClean="0"/>
              <a:t> containers</a:t>
            </a:r>
          </a:p>
          <a:p>
            <a:pPr lvl="1"/>
            <a:r>
              <a:rPr lang="th-TH" smtClean="0"/>
              <a:t>top-level containers</a:t>
            </a:r>
          </a:p>
          <a:p>
            <a:pPr lvl="1"/>
            <a:r>
              <a:rPr lang="en-US" smtClean="0"/>
              <a:t>special-purpose</a:t>
            </a:r>
            <a:r>
              <a:rPr lang="th-TH" smtClean="0"/>
              <a:t> containers</a:t>
            </a:r>
          </a:p>
        </p:txBody>
      </p:sp>
      <p:sp>
        <p:nvSpPr>
          <p:cNvPr id="8" name="Text Box 5"/>
          <p:cNvSpPr txBox="1">
            <a:spLocks noChangeArrowheads="1"/>
          </p:cNvSpPr>
          <p:nvPr/>
        </p:nvSpPr>
        <p:spPr bwMode="auto">
          <a:xfrm>
            <a:off x="5486400" y="2628900"/>
            <a:ext cx="3397250" cy="1187450"/>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th-TH"/>
              <a:t>We will look at code </a:t>
            </a:r>
          </a:p>
          <a:p>
            <a:r>
              <a:rPr lang="th-TH"/>
              <a:t>examples using the GUI </a:t>
            </a:r>
          </a:p>
          <a:p>
            <a:r>
              <a:rPr lang="th-TH"/>
              <a:t>components listed in bold.</a:t>
            </a:r>
          </a:p>
        </p:txBody>
      </p:sp>
    </p:spTree>
    <p:extLst>
      <p:ext uri="{BB962C8B-B14F-4D97-AF65-F5344CB8AC3E}">
        <p14:creationId xmlns:p14="http://schemas.microsoft.com/office/powerpoint/2010/main" val="269871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21</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21</a:t>
            </a:fld>
            <a:endParaRPr lang="en-US" dirty="0"/>
          </a:p>
        </p:txBody>
      </p:sp>
      <p:sp>
        <p:nvSpPr>
          <p:cNvPr id="5" name="Rectangle 2"/>
          <p:cNvSpPr txBox="1">
            <a:spLocks noChangeArrowheads="1"/>
          </p:cNvSpPr>
          <p:nvPr/>
        </p:nvSpPr>
        <p:spPr>
          <a:xfrm>
            <a:off x="838200" y="1524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mtClean="0"/>
              <a:t>2.1</a:t>
            </a:r>
            <a:r>
              <a:rPr lang="th-TH" smtClean="0"/>
              <a:t>.  Basic Co</a:t>
            </a:r>
            <a:r>
              <a:rPr lang="en-US" smtClean="0"/>
              <a:t>mponents</a:t>
            </a:r>
            <a:endParaRPr lang="th-TH" smtClean="0"/>
          </a:p>
        </p:txBody>
      </p:sp>
      <p:sp>
        <p:nvSpPr>
          <p:cNvPr id="7" name="Rectangle 3"/>
          <p:cNvSpPr txBox="1">
            <a:spLocks noChangeArrowheads="1"/>
          </p:cNvSpPr>
          <p:nvPr/>
        </p:nvSpPr>
        <p:spPr>
          <a:xfrm>
            <a:off x="457200" y="1485900"/>
            <a:ext cx="84582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u="sng" smtClean="0"/>
              <a:t>Component</a:t>
            </a:r>
            <a:r>
              <a:rPr lang="th-TH" u="sng" smtClean="0"/>
              <a:t>	Swing Class Name</a:t>
            </a:r>
            <a:endParaRPr lang="th-TH" smtClean="0"/>
          </a:p>
          <a:p>
            <a:pPr lvl="1"/>
            <a:r>
              <a:rPr lang="th-TH" smtClean="0"/>
              <a:t>button		</a:t>
            </a:r>
            <a:r>
              <a:rPr lang="th-TH" b="1" smtClean="0">
                <a:solidFill>
                  <a:schemeClr val="accent1"/>
                </a:solidFill>
              </a:rPr>
              <a:t>JButton</a:t>
            </a:r>
            <a:r>
              <a:rPr lang="th-TH" smtClean="0"/>
              <a:t>, </a:t>
            </a:r>
            <a:r>
              <a:rPr lang="th-TH" b="1" smtClean="0">
                <a:solidFill>
                  <a:schemeClr val="accent1"/>
                </a:solidFill>
              </a:rPr>
              <a:t>JCheckBox</a:t>
            </a:r>
            <a:r>
              <a:rPr lang="th-TH" smtClean="0"/>
              <a:t>, </a:t>
            </a:r>
            <a:r>
              <a:rPr lang="th-TH" b="1" smtClean="0">
                <a:solidFill>
                  <a:schemeClr val="accent1"/>
                </a:solidFill>
              </a:rPr>
              <a:t>JRadioButton</a:t>
            </a:r>
            <a:endParaRPr lang="th-TH" smtClean="0"/>
          </a:p>
          <a:p>
            <a:pPr lvl="1"/>
            <a:r>
              <a:rPr lang="th-TH" smtClean="0"/>
              <a:t>combo box	</a:t>
            </a:r>
            <a:r>
              <a:rPr lang="th-TH" b="1" smtClean="0">
                <a:solidFill>
                  <a:schemeClr val="accent1"/>
                </a:solidFill>
              </a:rPr>
              <a:t>JComboBox</a:t>
            </a:r>
            <a:endParaRPr lang="th-TH" smtClean="0"/>
          </a:p>
          <a:p>
            <a:pPr lvl="1"/>
            <a:r>
              <a:rPr lang="th-TH" smtClean="0"/>
              <a:t>list		JList</a:t>
            </a:r>
          </a:p>
          <a:p>
            <a:pPr lvl="1"/>
            <a:r>
              <a:rPr lang="th-TH" smtClean="0"/>
              <a:t>menu		</a:t>
            </a:r>
            <a:r>
              <a:rPr lang="th-TH" b="1" smtClean="0">
                <a:solidFill>
                  <a:schemeClr val="accent1"/>
                </a:solidFill>
              </a:rPr>
              <a:t>JMenu, JMenuBar, JMenuItem</a:t>
            </a:r>
          </a:p>
          <a:p>
            <a:pPr lvl="1"/>
            <a:r>
              <a:rPr lang="th-TH" smtClean="0"/>
              <a:t>slider		JSlider</a:t>
            </a:r>
          </a:p>
          <a:p>
            <a:pPr lvl="1"/>
            <a:r>
              <a:rPr lang="th-TH" smtClean="0"/>
              <a:t>text field	</a:t>
            </a:r>
            <a:r>
              <a:rPr lang="th-TH" b="1" smtClean="0">
                <a:solidFill>
                  <a:schemeClr val="accent1"/>
                </a:solidFill>
              </a:rPr>
              <a:t>JTextField</a:t>
            </a:r>
            <a:r>
              <a:rPr lang="th-TH" smtClean="0"/>
              <a:t>, JPasswordField</a:t>
            </a:r>
          </a:p>
        </p:txBody>
      </p:sp>
    </p:spTree>
    <p:extLst>
      <p:ext uri="{BB962C8B-B14F-4D97-AF65-F5344CB8AC3E}">
        <p14:creationId xmlns:p14="http://schemas.microsoft.com/office/powerpoint/2010/main" val="3139932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22</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22</a:t>
            </a:fld>
            <a:endParaRPr lang="en-US" dirty="0"/>
          </a:p>
        </p:txBody>
      </p:sp>
      <p:pic>
        <p:nvPicPr>
          <p:cNvPr id="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1052513"/>
            <a:ext cx="67913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
        <p:nvSpPr>
          <p:cNvPr id="7" name="Text Box 5"/>
          <p:cNvSpPr txBox="1">
            <a:spLocks noChangeArrowheads="1"/>
          </p:cNvSpPr>
          <p:nvPr/>
        </p:nvSpPr>
        <p:spPr bwMode="auto">
          <a:xfrm>
            <a:off x="1763713" y="5995988"/>
            <a:ext cx="6323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t>These pictures are from the Java tutorial on Swing</a:t>
            </a:r>
          </a:p>
        </p:txBody>
      </p:sp>
      <p:sp>
        <p:nvSpPr>
          <p:cNvPr id="8" name="TextBox 7"/>
          <p:cNvSpPr txBox="1"/>
          <p:nvPr/>
        </p:nvSpPr>
        <p:spPr>
          <a:xfrm>
            <a:off x="4714875" y="2500313"/>
            <a:ext cx="2098675" cy="830262"/>
          </a:xfrm>
          <a:prstGeom prst="rect">
            <a:avLst/>
          </a:prstGeom>
          <a:noFill/>
        </p:spPr>
        <p:txBody>
          <a:bodyPr wrap="none">
            <a:spAutoFit/>
          </a:bodyPr>
          <a:lstStyle/>
          <a:p>
            <a:pPr>
              <a:defRPr/>
            </a:pPr>
            <a:r>
              <a:rPr lang="en-US">
                <a:solidFill>
                  <a:schemeClr val="bg1">
                    <a:lumMod val="50000"/>
                  </a:schemeClr>
                </a:solidFill>
              </a:rPr>
              <a:t>also known as</a:t>
            </a:r>
          </a:p>
          <a:p>
            <a:pPr>
              <a:defRPr/>
            </a:pPr>
            <a:r>
              <a:rPr lang="en-US">
                <a:solidFill>
                  <a:schemeClr val="bg1">
                    <a:lumMod val="50000"/>
                  </a:schemeClr>
                </a:solidFill>
              </a:rPr>
              <a:t>a pop-down list</a:t>
            </a:r>
          </a:p>
        </p:txBody>
      </p:sp>
      <p:cxnSp>
        <p:nvCxnSpPr>
          <p:cNvPr id="9" name="Straight Arrow Connector 8"/>
          <p:cNvCxnSpPr/>
          <p:nvPr/>
        </p:nvCxnSpPr>
        <p:spPr bwMode="auto">
          <a:xfrm rot="16200000" flipV="1">
            <a:off x="5322094" y="2393157"/>
            <a:ext cx="285750" cy="214312"/>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7419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23</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23</a:t>
            </a:fld>
            <a:endParaRPr lang="en-US" dirty="0"/>
          </a:p>
        </p:txBody>
      </p:sp>
      <p:sp>
        <p:nvSpPr>
          <p:cNvPr id="5" name="Rectangle 2"/>
          <p:cNvSpPr txBox="1">
            <a:spLocks noChangeArrowheads="1"/>
          </p:cNvSpPr>
          <p:nvPr/>
        </p:nvSpPr>
        <p:spPr>
          <a:xfrm>
            <a:off x="838200" y="762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mtClean="0"/>
              <a:t>2.2</a:t>
            </a:r>
            <a:r>
              <a:rPr lang="th-TH" smtClean="0"/>
              <a:t>.  Uneditable Displays</a:t>
            </a:r>
          </a:p>
        </p:txBody>
      </p:sp>
      <p:sp>
        <p:nvSpPr>
          <p:cNvPr id="7" name="Rectangle 3"/>
          <p:cNvSpPr txBox="1">
            <a:spLocks noChangeArrowheads="1"/>
          </p:cNvSpPr>
          <p:nvPr/>
        </p:nvSpPr>
        <p:spPr>
          <a:xfrm>
            <a:off x="838200" y="1638300"/>
            <a:ext cx="77724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u="sng" smtClean="0"/>
              <a:t>Display</a:t>
            </a:r>
            <a:r>
              <a:rPr lang="th-TH" u="sng" smtClean="0"/>
              <a:t>		Swing Class Name</a:t>
            </a:r>
            <a:endParaRPr lang="th-TH" smtClean="0"/>
          </a:p>
          <a:p>
            <a:pPr lvl="1"/>
            <a:r>
              <a:rPr lang="th-TH" smtClean="0"/>
              <a:t>label		</a:t>
            </a:r>
            <a:r>
              <a:rPr lang="th-TH" b="1" smtClean="0">
                <a:solidFill>
                  <a:schemeClr val="accent1"/>
                </a:solidFill>
              </a:rPr>
              <a:t>JLabel</a:t>
            </a:r>
            <a:endParaRPr lang="th-TH" smtClean="0"/>
          </a:p>
          <a:p>
            <a:pPr lvl="1"/>
            <a:r>
              <a:rPr lang="th-TH" smtClean="0"/>
              <a:t>Tooltip		JToolTip</a:t>
            </a:r>
          </a:p>
          <a:p>
            <a:pPr lvl="1"/>
            <a:r>
              <a:rPr lang="th-TH" smtClean="0"/>
              <a:t>Progress bar	JProgressBar</a:t>
            </a:r>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949700"/>
            <a:ext cx="6192837"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extLst>
      <p:ext uri="{BB962C8B-B14F-4D97-AF65-F5344CB8AC3E}">
        <p14:creationId xmlns:p14="http://schemas.microsoft.com/office/powerpoint/2010/main" val="1822203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24</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24</a:t>
            </a:fld>
            <a:endParaRPr lang="en-US" dirty="0"/>
          </a:p>
        </p:txBody>
      </p:sp>
      <p:sp>
        <p:nvSpPr>
          <p:cNvPr id="5" name="Rectangle 2"/>
          <p:cNvSpPr txBox="1">
            <a:spLocks noChangeArrowheads="1"/>
          </p:cNvSpPr>
          <p:nvPr/>
        </p:nvSpPr>
        <p:spPr>
          <a:xfrm>
            <a:off x="838200" y="2286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mtClean="0"/>
              <a:t>2</a:t>
            </a:r>
            <a:r>
              <a:rPr lang="th-TH" smtClean="0"/>
              <a:t>.</a:t>
            </a:r>
            <a:r>
              <a:rPr lang="en-US" smtClean="0"/>
              <a:t>3</a:t>
            </a:r>
            <a:r>
              <a:rPr lang="th-TH" smtClean="0"/>
              <a:t>.  </a:t>
            </a:r>
            <a:r>
              <a:rPr lang="en-US" smtClean="0"/>
              <a:t>Interactive</a:t>
            </a:r>
            <a:r>
              <a:rPr lang="th-TH" smtClean="0"/>
              <a:t> Displays</a:t>
            </a:r>
          </a:p>
        </p:txBody>
      </p:sp>
      <p:sp>
        <p:nvSpPr>
          <p:cNvPr id="7" name="Rectangle 3"/>
          <p:cNvSpPr txBox="1">
            <a:spLocks noChangeArrowheads="1"/>
          </p:cNvSpPr>
          <p:nvPr/>
        </p:nvSpPr>
        <p:spPr>
          <a:xfrm>
            <a:off x="838200" y="1790700"/>
            <a:ext cx="77724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u="sng" smtClean="0"/>
              <a:t>Display</a:t>
            </a:r>
            <a:r>
              <a:rPr lang="th-TH" u="sng" smtClean="0"/>
              <a:t>		Swing Class Name</a:t>
            </a:r>
            <a:endParaRPr lang="th-TH" smtClean="0"/>
          </a:p>
          <a:p>
            <a:pPr lvl="1"/>
            <a:r>
              <a:rPr lang="th-TH" smtClean="0"/>
              <a:t>table		JTable</a:t>
            </a:r>
          </a:p>
          <a:p>
            <a:pPr lvl="1"/>
            <a:r>
              <a:rPr lang="th-TH" smtClean="0"/>
              <a:t>text		JTextPane, JTextArea,</a:t>
            </a:r>
            <a:br>
              <a:rPr lang="th-TH" smtClean="0"/>
            </a:br>
            <a:r>
              <a:rPr lang="th-TH" smtClean="0"/>
              <a:t>			JEditorPane</a:t>
            </a:r>
          </a:p>
          <a:p>
            <a:pPr lvl="1"/>
            <a:r>
              <a:rPr lang="th-TH" smtClean="0"/>
              <a:t>tree		JColorChooser</a:t>
            </a:r>
          </a:p>
          <a:p>
            <a:pPr lvl="1"/>
            <a:r>
              <a:rPr lang="th-TH" smtClean="0"/>
              <a:t>file chooser	</a:t>
            </a:r>
            <a:r>
              <a:rPr lang="th-TH" b="1" smtClean="0">
                <a:solidFill>
                  <a:schemeClr val="accent1"/>
                </a:solidFill>
              </a:rPr>
              <a:t>JFileChooser</a:t>
            </a:r>
          </a:p>
        </p:txBody>
      </p:sp>
    </p:spTree>
    <p:extLst>
      <p:ext uri="{BB962C8B-B14F-4D97-AF65-F5344CB8AC3E}">
        <p14:creationId xmlns:p14="http://schemas.microsoft.com/office/powerpoint/2010/main" val="2994845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196975"/>
            <a:ext cx="6680200"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extLst>
      <p:ext uri="{BB962C8B-B14F-4D97-AF65-F5344CB8AC3E}">
        <p14:creationId xmlns:p14="http://schemas.microsoft.com/office/powerpoint/2010/main" val="2728960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26</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26</a:t>
            </a:fld>
            <a:endParaRPr lang="en-US" dirty="0"/>
          </a:p>
        </p:txBody>
      </p:sp>
      <p:sp>
        <p:nvSpPr>
          <p:cNvPr id="8" name="Rectangle 2"/>
          <p:cNvSpPr txBox="1">
            <a:spLocks noChangeArrowheads="1"/>
          </p:cNvSpPr>
          <p:nvPr/>
        </p:nvSpPr>
        <p:spPr>
          <a:xfrm>
            <a:off x="838200" y="2286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4000" smtClean="0"/>
              <a:t>2</a:t>
            </a:r>
            <a:r>
              <a:rPr lang="th-TH" sz="4000" smtClean="0"/>
              <a:t>.</a:t>
            </a:r>
            <a:r>
              <a:rPr lang="en-US" sz="4000" smtClean="0"/>
              <a:t>4</a:t>
            </a:r>
            <a:r>
              <a:rPr lang="th-TH" sz="4000" smtClean="0"/>
              <a:t>.  </a:t>
            </a:r>
            <a:r>
              <a:rPr lang="en-US" sz="4000" smtClean="0"/>
              <a:t>General Purpose</a:t>
            </a:r>
            <a:r>
              <a:rPr lang="th-TH" sz="4000" smtClean="0"/>
              <a:t> Containers</a:t>
            </a:r>
          </a:p>
        </p:txBody>
      </p:sp>
      <p:sp>
        <p:nvSpPr>
          <p:cNvPr id="9" name="Rectangle 3"/>
          <p:cNvSpPr txBox="1">
            <a:spLocks noChangeArrowheads="1"/>
          </p:cNvSpPr>
          <p:nvPr/>
        </p:nvSpPr>
        <p:spPr>
          <a:xfrm>
            <a:off x="838200" y="1790700"/>
            <a:ext cx="77724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h-TH" u="sng" smtClean="0"/>
              <a:t>Container	Swing Class Name</a:t>
            </a:r>
            <a:endParaRPr lang="th-TH" smtClean="0"/>
          </a:p>
          <a:p>
            <a:pPr lvl="1"/>
            <a:r>
              <a:rPr lang="th-TH" smtClean="0"/>
              <a:t>panel		</a:t>
            </a:r>
            <a:r>
              <a:rPr lang="th-TH" b="1" smtClean="0">
                <a:solidFill>
                  <a:schemeClr val="accent1"/>
                </a:solidFill>
              </a:rPr>
              <a:t>JPanel</a:t>
            </a:r>
            <a:endParaRPr lang="th-TH" smtClean="0"/>
          </a:p>
          <a:p>
            <a:pPr lvl="1"/>
            <a:r>
              <a:rPr lang="th-TH" smtClean="0"/>
              <a:t>scroll pane	</a:t>
            </a:r>
            <a:r>
              <a:rPr lang="th-TH" b="1" smtClean="0">
                <a:solidFill>
                  <a:schemeClr val="accent1"/>
                </a:solidFill>
              </a:rPr>
              <a:t>JScrollPane</a:t>
            </a:r>
            <a:r>
              <a:rPr lang="th-TH" smtClean="0"/>
              <a:t>, JScrollBar</a:t>
            </a:r>
          </a:p>
          <a:p>
            <a:pPr lvl="1"/>
            <a:r>
              <a:rPr lang="th-TH" smtClean="0"/>
              <a:t>split pane	JSplitPane</a:t>
            </a:r>
          </a:p>
          <a:p>
            <a:pPr lvl="1"/>
            <a:r>
              <a:rPr lang="th-TH" smtClean="0"/>
              <a:t>tabbed pane	JTabbedPane</a:t>
            </a:r>
            <a:endParaRPr lang="en-US" smtClean="0"/>
          </a:p>
          <a:p>
            <a:pPr lvl="1"/>
            <a:r>
              <a:rPr lang="th-TH" smtClean="0"/>
              <a:t>toolbar		JToolbar</a:t>
            </a:r>
          </a:p>
        </p:txBody>
      </p:sp>
    </p:spTree>
    <p:extLst>
      <p:ext uri="{BB962C8B-B14F-4D97-AF65-F5344CB8AC3E}">
        <p14:creationId xmlns:p14="http://schemas.microsoft.com/office/powerpoint/2010/main" val="3768398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27</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27</a:t>
            </a:fld>
            <a:endParaRPr lang="en-US" dirty="0"/>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1052513"/>
            <a:ext cx="7121525"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extLst>
      <p:ext uri="{BB962C8B-B14F-4D97-AF65-F5344CB8AC3E}">
        <p14:creationId xmlns:p14="http://schemas.microsoft.com/office/powerpoint/2010/main" val="2876560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28</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28</a:t>
            </a:fld>
            <a:endParaRPr lang="en-US" dirty="0"/>
          </a:p>
        </p:txBody>
      </p:sp>
      <p:sp>
        <p:nvSpPr>
          <p:cNvPr id="5" name="Rectangle 2"/>
          <p:cNvSpPr txBox="1">
            <a:spLocks noChangeArrowheads="1"/>
          </p:cNvSpPr>
          <p:nvPr/>
        </p:nvSpPr>
        <p:spPr>
          <a:xfrm>
            <a:off x="838200" y="762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mtClean="0"/>
              <a:t>2</a:t>
            </a:r>
            <a:r>
              <a:rPr lang="th-TH" smtClean="0"/>
              <a:t>.</a:t>
            </a:r>
            <a:r>
              <a:rPr lang="en-US" smtClean="0"/>
              <a:t>5</a:t>
            </a:r>
            <a:r>
              <a:rPr lang="th-TH" smtClean="0"/>
              <a:t>.  Top-level Containers</a:t>
            </a:r>
          </a:p>
        </p:txBody>
      </p:sp>
      <p:sp>
        <p:nvSpPr>
          <p:cNvPr id="7" name="Rectangle 3"/>
          <p:cNvSpPr txBox="1">
            <a:spLocks noChangeArrowheads="1"/>
          </p:cNvSpPr>
          <p:nvPr/>
        </p:nvSpPr>
        <p:spPr>
          <a:xfrm>
            <a:off x="838200" y="1638300"/>
            <a:ext cx="77724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h-TH" u="sng" dirty="0" smtClean="0"/>
              <a:t>Container	Swing Class Name</a:t>
            </a:r>
            <a:endParaRPr lang="th-TH" dirty="0" smtClean="0"/>
          </a:p>
          <a:p>
            <a:pPr lvl="1"/>
            <a:r>
              <a:rPr lang="th-TH" dirty="0" smtClean="0"/>
              <a:t>frame		</a:t>
            </a:r>
            <a:r>
              <a:rPr lang="th-TH" b="1" dirty="0" smtClean="0">
                <a:solidFill>
                  <a:schemeClr val="accent1"/>
                </a:solidFill>
              </a:rPr>
              <a:t>JFrame</a:t>
            </a:r>
            <a:endParaRPr lang="th-TH" dirty="0" smtClean="0"/>
          </a:p>
          <a:p>
            <a:pPr lvl="1"/>
            <a:r>
              <a:rPr lang="th-TH" dirty="0" smtClean="0"/>
              <a:t>applet		JApplet</a:t>
            </a:r>
          </a:p>
          <a:p>
            <a:pPr lvl="1"/>
            <a:r>
              <a:rPr lang="th-TH" dirty="0" smtClean="0"/>
              <a:t>dialog		 </a:t>
            </a:r>
            <a:r>
              <a:rPr lang="th-TH" b="1" dirty="0" smtClean="0">
                <a:solidFill>
                  <a:schemeClr val="accent1"/>
                </a:solidFill>
              </a:rPr>
              <a:t>JOptionPane</a:t>
            </a:r>
            <a:endParaRPr lang="th-TH" dirty="0" smtClean="0"/>
          </a:p>
        </p:txBody>
      </p:sp>
    </p:spTree>
    <p:extLst>
      <p:ext uri="{BB962C8B-B14F-4D97-AF65-F5344CB8AC3E}">
        <p14:creationId xmlns:p14="http://schemas.microsoft.com/office/powerpoint/2010/main" val="2622429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29</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29</a:t>
            </a:fld>
            <a:endParaRPr lang="en-US" dirty="0"/>
          </a:p>
        </p:txBody>
      </p:sp>
      <p:pic>
        <p:nvPicPr>
          <p:cNvPr id="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349500"/>
            <a:ext cx="7500937"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extLst>
      <p:ext uri="{BB962C8B-B14F-4D97-AF65-F5344CB8AC3E}">
        <p14:creationId xmlns:p14="http://schemas.microsoft.com/office/powerpoint/2010/main" val="3583334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3</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33400" y="1219200"/>
            <a:ext cx="8610600" cy="4524315"/>
          </a:xfrm>
          <a:prstGeom prst="rect">
            <a:avLst/>
          </a:prstGeom>
          <a:noFill/>
        </p:spPr>
        <p:txBody>
          <a:bodyPr wrap="square" rtlCol="0">
            <a:spAutoFit/>
          </a:bodyPr>
          <a:lstStyle/>
          <a:p>
            <a:pPr algn="just">
              <a:lnSpc>
                <a:spcPct val="150000"/>
              </a:lnSpc>
              <a:buFont typeface="Wingdings" pitchFamily="2" charset="2"/>
              <a:buChar char="q"/>
            </a:pPr>
            <a:r>
              <a:rPr lang="en-US" sz="2400" dirty="0" smtClean="0">
                <a:solidFill>
                  <a:schemeClr val="tx2"/>
                </a:solidFill>
                <a:latin typeface="Book Antiqua" pitchFamily="18" charset="0"/>
              </a:rPr>
              <a:t>A graphical user interface (GUI) presents a user-friendly mechanism for interacting with an application.</a:t>
            </a:r>
          </a:p>
          <a:p>
            <a:pPr algn="just">
              <a:lnSpc>
                <a:spcPct val="150000"/>
              </a:lnSpc>
              <a:buFont typeface="Wingdings" pitchFamily="2" charset="2"/>
              <a:buChar char="q"/>
            </a:pPr>
            <a:r>
              <a:rPr lang="en-US" sz="2400" dirty="0" smtClean="0">
                <a:solidFill>
                  <a:schemeClr val="tx2"/>
                </a:solidFill>
                <a:latin typeface="Book Antiqua" pitchFamily="18" charset="0"/>
              </a:rPr>
              <a:t>A GUI (pronounced “GOO-</a:t>
            </a:r>
            <a:r>
              <a:rPr lang="en-US" sz="2400" dirty="0" err="1" smtClean="0">
                <a:solidFill>
                  <a:schemeClr val="tx2"/>
                </a:solidFill>
                <a:latin typeface="Book Antiqua" pitchFamily="18" charset="0"/>
              </a:rPr>
              <a:t>ee</a:t>
            </a:r>
            <a:r>
              <a:rPr lang="en-US" sz="2400" dirty="0" smtClean="0">
                <a:solidFill>
                  <a:schemeClr val="tx2"/>
                </a:solidFill>
                <a:latin typeface="Book Antiqua" pitchFamily="18" charset="0"/>
              </a:rPr>
              <a:t>”) gives an application a distinctive “</a:t>
            </a:r>
            <a:r>
              <a:rPr lang="en-US" sz="2400" dirty="0" err="1" smtClean="0">
                <a:solidFill>
                  <a:schemeClr val="tx2"/>
                </a:solidFill>
                <a:latin typeface="Book Antiqua" pitchFamily="18" charset="0"/>
              </a:rPr>
              <a:t>look”and</a:t>
            </a:r>
            <a:r>
              <a:rPr lang="en-US" sz="2400" dirty="0" smtClean="0">
                <a:solidFill>
                  <a:schemeClr val="tx2"/>
                </a:solidFill>
                <a:latin typeface="Book Antiqua" pitchFamily="18" charset="0"/>
              </a:rPr>
              <a:t> “feel.”</a:t>
            </a:r>
          </a:p>
          <a:p>
            <a:pPr algn="just">
              <a:lnSpc>
                <a:spcPct val="150000"/>
              </a:lnSpc>
              <a:buFont typeface="Wingdings" pitchFamily="2" charset="2"/>
              <a:buChar char="q"/>
            </a:pPr>
            <a:r>
              <a:rPr lang="en-US" sz="2400" dirty="0" smtClean="0">
                <a:solidFill>
                  <a:schemeClr val="tx2"/>
                </a:solidFill>
                <a:latin typeface="Book Antiqua" pitchFamily="18" charset="0"/>
              </a:rPr>
              <a:t>A GUI component is an object interact via mouse, keyboard or another form of input such and voice recognition.</a:t>
            </a:r>
          </a:p>
          <a:p>
            <a:pPr algn="just">
              <a:lnSpc>
                <a:spcPct val="150000"/>
              </a:lnSpc>
              <a:buFont typeface="Wingdings" pitchFamily="2" charset="2"/>
              <a:buChar char="q"/>
            </a:pPr>
            <a:r>
              <a:rPr lang="en-US" sz="2400" dirty="0" smtClean="0">
                <a:solidFill>
                  <a:schemeClr val="tx2"/>
                </a:solidFill>
                <a:latin typeface="Book Antiqua" pitchFamily="18" charset="0"/>
              </a:rPr>
              <a:t>You will learn many of java swing component from</a:t>
            </a:r>
          </a:p>
          <a:p>
            <a:pPr lvl="1" algn="just">
              <a:lnSpc>
                <a:spcPct val="150000"/>
              </a:lnSpc>
              <a:buFont typeface="Wingdings" pitchFamily="2" charset="2"/>
              <a:buChar char="q"/>
            </a:pPr>
            <a:r>
              <a:rPr lang="en-US" sz="2400" dirty="0" err="1" smtClean="0">
                <a:solidFill>
                  <a:schemeClr val="tx2"/>
                </a:solidFill>
                <a:latin typeface="Book Antiqua" pitchFamily="18" charset="0"/>
              </a:rPr>
              <a:t>Javax.swing</a:t>
            </a:r>
            <a:endParaRPr lang="en-US" sz="2400" dirty="0" smtClean="0">
              <a:solidFill>
                <a:schemeClr val="tx2"/>
              </a:solidFill>
              <a:latin typeface="Book Antiqu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30</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30</a:t>
            </a:fld>
            <a:endParaRPr lang="en-US" dirty="0"/>
          </a:p>
        </p:txBody>
      </p:sp>
      <p:sp>
        <p:nvSpPr>
          <p:cNvPr id="5" name="Rectangle 2"/>
          <p:cNvSpPr txBox="1">
            <a:spLocks noChangeArrowheads="1"/>
          </p:cNvSpPr>
          <p:nvPr/>
        </p:nvSpPr>
        <p:spPr>
          <a:xfrm>
            <a:off x="838200" y="587375"/>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mtClean="0"/>
              <a:t>2</a:t>
            </a:r>
            <a:r>
              <a:rPr lang="th-TH" smtClean="0"/>
              <a:t>.</a:t>
            </a:r>
            <a:r>
              <a:rPr lang="en-US" smtClean="0"/>
              <a:t>6</a:t>
            </a:r>
            <a:r>
              <a:rPr lang="th-TH" smtClean="0"/>
              <a:t>.  </a:t>
            </a:r>
            <a:r>
              <a:rPr lang="en-US" smtClean="0"/>
              <a:t>Special-Purpose</a:t>
            </a:r>
            <a:r>
              <a:rPr lang="th-TH" smtClean="0"/>
              <a:t> Containers</a:t>
            </a:r>
          </a:p>
        </p:txBody>
      </p:sp>
      <p:sp>
        <p:nvSpPr>
          <p:cNvPr id="7" name="Rectangle 3"/>
          <p:cNvSpPr txBox="1">
            <a:spLocks noChangeArrowheads="1"/>
          </p:cNvSpPr>
          <p:nvPr/>
        </p:nvSpPr>
        <p:spPr>
          <a:xfrm>
            <a:off x="838200" y="2149475"/>
            <a:ext cx="77724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h-TH" u="sng" smtClean="0"/>
              <a:t>Container		Swing Class Name</a:t>
            </a:r>
            <a:endParaRPr lang="th-TH" smtClean="0"/>
          </a:p>
          <a:p>
            <a:pPr lvl="1"/>
            <a:r>
              <a:rPr lang="th-TH" smtClean="0"/>
              <a:t>internal frame   	JInternalFrame</a:t>
            </a:r>
          </a:p>
          <a:p>
            <a:pPr lvl="1"/>
            <a:r>
              <a:rPr lang="th-TH" smtClean="0"/>
              <a:t>layered pane		JLayeredPane</a:t>
            </a:r>
          </a:p>
          <a:p>
            <a:pPr lvl="1"/>
            <a:r>
              <a:rPr lang="th-TH" smtClean="0"/>
              <a:t>root pane		JRootPane</a:t>
            </a:r>
          </a:p>
        </p:txBody>
      </p:sp>
      <p:sp>
        <p:nvSpPr>
          <p:cNvPr id="8" name="Text Box 4"/>
          <p:cNvSpPr txBox="1">
            <a:spLocks noChangeArrowheads="1"/>
          </p:cNvSpPr>
          <p:nvPr/>
        </p:nvSpPr>
        <p:spPr bwMode="auto">
          <a:xfrm>
            <a:off x="4716463" y="4924425"/>
            <a:ext cx="3522662" cy="15525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th-TH"/>
              <a:t>indirectly used by top-level</a:t>
            </a:r>
          </a:p>
          <a:p>
            <a:r>
              <a:rPr lang="th-TH"/>
              <a:t>containers to gain access to</a:t>
            </a:r>
          </a:p>
          <a:p>
            <a:r>
              <a:rPr lang="th-TH"/>
              <a:t>the content pane and other</a:t>
            </a:r>
          </a:p>
          <a:p>
            <a:r>
              <a:rPr lang="th-TH"/>
              <a:t>'layers' of </a:t>
            </a:r>
            <a:r>
              <a:rPr lang="en-US"/>
              <a:t>a</a:t>
            </a:r>
            <a:r>
              <a:rPr lang="th-TH"/>
              <a:t> container</a:t>
            </a:r>
          </a:p>
        </p:txBody>
      </p:sp>
      <p:sp>
        <p:nvSpPr>
          <p:cNvPr id="9" name="Line 7"/>
          <p:cNvSpPr>
            <a:spLocks noChangeShapeType="1"/>
          </p:cNvSpPr>
          <p:nvPr/>
        </p:nvSpPr>
        <p:spPr bwMode="auto">
          <a:xfrm flipH="1" flipV="1">
            <a:off x="5364163" y="4318000"/>
            <a:ext cx="360362" cy="64770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65171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31</a:t>
            </a:fld>
            <a:endParaRPr lang="en-US" dirty="0"/>
          </a:p>
        </p:txBody>
      </p:sp>
      <p:graphicFrame>
        <p:nvGraphicFramePr>
          <p:cNvPr id="3" name="Diagram 2"/>
          <p:cNvGraphicFramePr/>
          <p:nvPr>
            <p:extLst>
              <p:ext uri="{D42A27DB-BD31-4B8C-83A1-F6EECF244321}">
                <p14:modId xmlns:p14="http://schemas.microsoft.com/office/powerpoint/2010/main" val="848272122"/>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
          <p:cNvSpPr txBox="1">
            <a:spLocks/>
          </p:cNvSpPr>
          <p:nvPr/>
        </p:nvSpPr>
        <p:spPr>
          <a:xfrm>
            <a:off x="6553200" y="60134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8EF145E-1276-44AA-9FDD-96F794100B8A}" type="slidenum">
              <a:rPr lang="en-US" smtClean="0"/>
              <a:pPr>
                <a:defRPr/>
              </a:pPr>
              <a:t>31</a:t>
            </a:fld>
            <a:endParaRPr lang="en-US" dirty="0"/>
          </a:p>
        </p:txBody>
      </p:sp>
      <p:pic>
        <p:nvPicPr>
          <p:cNvPr id="1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8413" y="1341438"/>
            <a:ext cx="6688137"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extLst>
      <p:ext uri="{BB962C8B-B14F-4D97-AF65-F5344CB8AC3E}">
        <p14:creationId xmlns:p14="http://schemas.microsoft.com/office/powerpoint/2010/main" val="257370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32</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p:cNvPicPr>
            <a:picLocks noChangeAspect="1" noChangeArrowheads="1"/>
          </p:cNvPicPr>
          <p:nvPr/>
        </p:nvPicPr>
        <p:blipFill>
          <a:blip r:embed="rId8"/>
          <a:srcRect/>
          <a:stretch>
            <a:fillRect/>
          </a:stretch>
        </p:blipFill>
        <p:spPr bwMode="auto">
          <a:xfrm>
            <a:off x="390428" y="1600200"/>
            <a:ext cx="8524972"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33</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81000" y="1219200"/>
            <a:ext cx="8763000" cy="5078313"/>
          </a:xfrm>
          <a:prstGeom prst="rect">
            <a:avLst/>
          </a:prstGeom>
          <a:noFill/>
        </p:spPr>
        <p:txBody>
          <a:bodyPr wrap="square" rtlCol="0">
            <a:spAutoFit/>
          </a:bodyPr>
          <a:lstStyle/>
          <a:p>
            <a:pPr algn="just">
              <a:lnSpc>
                <a:spcPct val="150000"/>
              </a:lnSpc>
              <a:buFont typeface="Wingdings" pitchFamily="2" charset="2"/>
              <a:buChar char="q"/>
            </a:pPr>
            <a:r>
              <a:rPr lang="en-US" sz="2400" dirty="0" smtClean="0">
                <a:solidFill>
                  <a:schemeClr val="tx2"/>
                </a:solidFill>
                <a:latin typeface="Book Antiqua" pitchFamily="18" charset="0"/>
                <a:cs typeface="Courier New" pitchFamily="49" charset="0"/>
              </a:rPr>
              <a:t>Class Component (package java.awt) is  a super class that declares the common features of GUI components in </a:t>
            </a:r>
            <a:r>
              <a:rPr lang="en-US" sz="2400" dirty="0" err="1" smtClean="0">
                <a:solidFill>
                  <a:schemeClr val="tx2"/>
                </a:solidFill>
                <a:latin typeface="Book Antiqua" pitchFamily="18" charset="0"/>
                <a:cs typeface="Courier New" pitchFamily="49" charset="0"/>
              </a:rPr>
              <a:t>packge</a:t>
            </a:r>
            <a:r>
              <a:rPr lang="en-US" sz="2400" dirty="0" smtClean="0">
                <a:solidFill>
                  <a:schemeClr val="tx2"/>
                </a:solidFill>
                <a:latin typeface="Book Antiqua" pitchFamily="18" charset="0"/>
                <a:cs typeface="Courier New" pitchFamily="49" charset="0"/>
              </a:rPr>
              <a:t> java.awt and </a:t>
            </a:r>
            <a:r>
              <a:rPr lang="en-US" sz="2400" dirty="0" err="1" smtClean="0">
                <a:solidFill>
                  <a:schemeClr val="tx2"/>
                </a:solidFill>
                <a:latin typeface="Book Antiqua" pitchFamily="18" charset="0"/>
                <a:cs typeface="Courier New" pitchFamily="49" charset="0"/>
              </a:rPr>
              <a:t>javax.swing</a:t>
            </a:r>
            <a:endParaRPr lang="en-US" sz="2400" dirty="0" smtClean="0">
              <a:solidFill>
                <a:schemeClr val="tx2"/>
              </a:solidFill>
              <a:latin typeface="Book Antiqua" pitchFamily="18" charset="0"/>
              <a:cs typeface="Courier New" pitchFamily="49" charset="0"/>
            </a:endParaRPr>
          </a:p>
          <a:p>
            <a:pPr algn="just">
              <a:lnSpc>
                <a:spcPct val="150000"/>
              </a:lnSpc>
              <a:buFont typeface="Wingdings" pitchFamily="2" charset="2"/>
              <a:buChar char="q"/>
            </a:pPr>
            <a:r>
              <a:rPr lang="en-US" sz="2400" dirty="0" smtClean="0">
                <a:solidFill>
                  <a:schemeClr val="tx2"/>
                </a:solidFill>
                <a:latin typeface="Book Antiqua" pitchFamily="18" charset="0"/>
                <a:cs typeface="Courier New" pitchFamily="49" charset="0"/>
              </a:rPr>
              <a:t>Class Container (package java.awt) is a subclass of Component. </a:t>
            </a:r>
            <a:r>
              <a:rPr lang="en-US" sz="2400" dirty="0" smtClean="0">
                <a:latin typeface="Book Antiqua" pitchFamily="18" charset="0"/>
              </a:rPr>
              <a:t>Any object that </a:t>
            </a:r>
            <a:r>
              <a:rPr lang="en-US" sz="2400" i="1" dirty="0" smtClean="0">
                <a:latin typeface="Book Antiqua" pitchFamily="18" charset="0"/>
              </a:rPr>
              <a:t>is a Container can be used to organize </a:t>
            </a:r>
            <a:r>
              <a:rPr lang="en-US" sz="2400" dirty="0" smtClean="0">
                <a:latin typeface="Book Antiqua" pitchFamily="18" charset="0"/>
              </a:rPr>
              <a:t>other Components in a GUI. Because a Container </a:t>
            </a:r>
            <a:r>
              <a:rPr lang="en-US" sz="2400" i="1" dirty="0" smtClean="0">
                <a:latin typeface="Book Antiqua" pitchFamily="18" charset="0"/>
              </a:rPr>
              <a:t>is a Component.</a:t>
            </a:r>
          </a:p>
          <a:p>
            <a:pPr algn="just">
              <a:lnSpc>
                <a:spcPct val="150000"/>
              </a:lnSpc>
              <a:buFont typeface="Wingdings" pitchFamily="2" charset="2"/>
              <a:buChar char="q"/>
            </a:pPr>
            <a:r>
              <a:rPr lang="en-US" sz="2400" dirty="0" smtClean="0">
                <a:latin typeface="Book Antiqua" pitchFamily="18" charset="0"/>
              </a:rPr>
              <a:t>you can attach Containers to other Containers to help organize a GUI.</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34</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81000" y="1465451"/>
            <a:ext cx="8610600" cy="2262158"/>
          </a:xfrm>
          <a:prstGeom prst="rect">
            <a:avLst/>
          </a:prstGeom>
          <a:noFill/>
        </p:spPr>
        <p:txBody>
          <a:bodyPr wrap="square" rtlCol="0">
            <a:spAutoFit/>
          </a:bodyPr>
          <a:lstStyle/>
          <a:p>
            <a:pPr algn="just">
              <a:lnSpc>
                <a:spcPct val="150000"/>
              </a:lnSpc>
              <a:buFont typeface="Wingdings" pitchFamily="2" charset="2"/>
              <a:buChar char="q"/>
            </a:pPr>
            <a:r>
              <a:rPr lang="en-US" sz="2400" dirty="0" smtClean="0">
                <a:solidFill>
                  <a:schemeClr val="tx2"/>
                </a:solidFill>
                <a:latin typeface="Book Antiqua" pitchFamily="18" charset="0"/>
                <a:cs typeface="Courier New" pitchFamily="49" charset="0"/>
              </a:rPr>
              <a:t>Class </a:t>
            </a:r>
            <a:r>
              <a:rPr lang="en-US" sz="2400" dirty="0" err="1" smtClean="0">
                <a:solidFill>
                  <a:schemeClr val="tx2"/>
                </a:solidFill>
                <a:latin typeface="Book Antiqua" pitchFamily="18" charset="0"/>
                <a:cs typeface="Courier New" pitchFamily="49" charset="0"/>
              </a:rPr>
              <a:t>JComponent</a:t>
            </a:r>
            <a:r>
              <a:rPr lang="en-US" sz="2400" dirty="0" smtClean="0">
                <a:solidFill>
                  <a:schemeClr val="tx2"/>
                </a:solidFill>
                <a:latin typeface="Book Antiqua" pitchFamily="18" charset="0"/>
                <a:cs typeface="Courier New" pitchFamily="49" charset="0"/>
              </a:rPr>
              <a:t> (package </a:t>
            </a:r>
            <a:r>
              <a:rPr lang="en-US" sz="2400" dirty="0" err="1" smtClean="0">
                <a:solidFill>
                  <a:schemeClr val="tx2"/>
                </a:solidFill>
                <a:latin typeface="Book Antiqua" pitchFamily="18" charset="0"/>
                <a:cs typeface="Courier New" pitchFamily="49" charset="0"/>
              </a:rPr>
              <a:t>javax.swing</a:t>
            </a:r>
            <a:r>
              <a:rPr lang="en-US" sz="2400" dirty="0" smtClean="0">
                <a:solidFill>
                  <a:schemeClr val="tx2"/>
                </a:solidFill>
                <a:latin typeface="Book Antiqua" pitchFamily="18" charset="0"/>
                <a:cs typeface="Courier New" pitchFamily="49" charset="0"/>
              </a:rPr>
              <a:t>) is a subclass of Container. </a:t>
            </a:r>
            <a:r>
              <a:rPr lang="en-US" sz="2400" dirty="0" err="1" smtClean="0">
                <a:solidFill>
                  <a:schemeClr val="tx2"/>
                </a:solidFill>
                <a:latin typeface="Book Antiqua" pitchFamily="18" charset="0"/>
                <a:cs typeface="Courier New" pitchFamily="49" charset="0"/>
              </a:rPr>
              <a:t>JComponent</a:t>
            </a:r>
            <a:r>
              <a:rPr lang="en-US" sz="2400" dirty="0" smtClean="0">
                <a:solidFill>
                  <a:schemeClr val="tx2"/>
                </a:solidFill>
                <a:latin typeface="Book Antiqua" pitchFamily="18" charset="0"/>
                <a:cs typeface="Courier New" pitchFamily="49" charset="0"/>
              </a:rPr>
              <a:t> is the </a:t>
            </a:r>
            <a:r>
              <a:rPr lang="en-US" sz="2400" dirty="0" err="1" smtClean="0">
                <a:solidFill>
                  <a:schemeClr val="tx2"/>
                </a:solidFill>
                <a:latin typeface="Book Antiqua" pitchFamily="18" charset="0"/>
                <a:cs typeface="Courier New" pitchFamily="49" charset="0"/>
              </a:rPr>
              <a:t>superclass</a:t>
            </a:r>
            <a:r>
              <a:rPr lang="en-US" sz="2400" dirty="0" smtClean="0">
                <a:solidFill>
                  <a:schemeClr val="tx2"/>
                </a:solidFill>
                <a:latin typeface="Book Antiqua" pitchFamily="18" charset="0"/>
                <a:cs typeface="Courier New" pitchFamily="49" charset="0"/>
              </a:rPr>
              <a:t> of all lightweight Swing components and declares their common attributes</a:t>
            </a:r>
          </a:p>
          <a:p>
            <a:pPr algn="just">
              <a:lnSpc>
                <a:spcPct val="150000"/>
              </a:lnSpc>
            </a:pPr>
            <a:endParaRPr lang="en-US" sz="2400" dirty="0" smtClean="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35</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33400" y="838200"/>
            <a:ext cx="8610600" cy="4524315"/>
          </a:xfrm>
          <a:prstGeom prst="rect">
            <a:avLst/>
          </a:prstGeom>
          <a:noFill/>
        </p:spPr>
        <p:txBody>
          <a:bodyPr wrap="square" rtlCol="0">
            <a:spAutoFit/>
          </a:bodyPr>
          <a:lstStyle/>
          <a:p>
            <a:pPr algn="just">
              <a:lnSpc>
                <a:spcPct val="150000"/>
              </a:lnSpc>
            </a:pPr>
            <a:endParaRPr lang="en-US" sz="2400" dirty="0" smtClean="0">
              <a:solidFill>
                <a:schemeClr val="tx2"/>
              </a:solidFill>
              <a:latin typeface="Book Antiqua" pitchFamily="18" charset="0"/>
            </a:endParaRPr>
          </a:p>
          <a:p>
            <a:pPr algn="just">
              <a:lnSpc>
                <a:spcPct val="150000"/>
              </a:lnSpc>
              <a:buFont typeface="Wingdings" pitchFamily="2" charset="2"/>
              <a:buChar char="q"/>
            </a:pPr>
            <a:r>
              <a:rPr lang="en-US" sz="2400" dirty="0" smtClean="0">
                <a:solidFill>
                  <a:schemeClr val="tx2"/>
                </a:solidFill>
                <a:latin typeface="Book Antiqua" pitchFamily="18" charset="0"/>
              </a:rPr>
              <a:t>Most windows you will create are an instance of class </a:t>
            </a:r>
            <a:r>
              <a:rPr lang="en-US" sz="2400" dirty="0" err="1" smtClean="0">
                <a:solidFill>
                  <a:schemeClr val="tx2"/>
                </a:solidFill>
                <a:latin typeface="Book Antiqua" pitchFamily="18" charset="0"/>
              </a:rPr>
              <a:t>JFrame</a:t>
            </a:r>
            <a:r>
              <a:rPr lang="en-US" sz="2400" dirty="0" smtClean="0">
                <a:solidFill>
                  <a:schemeClr val="tx2"/>
                </a:solidFill>
                <a:latin typeface="Book Antiqua" pitchFamily="18" charset="0"/>
              </a:rPr>
              <a:t> or a subclass of </a:t>
            </a:r>
            <a:r>
              <a:rPr lang="en-US" sz="2400" dirty="0" err="1" smtClean="0">
                <a:solidFill>
                  <a:schemeClr val="tx2"/>
                </a:solidFill>
                <a:latin typeface="Book Antiqua" pitchFamily="18" charset="0"/>
              </a:rPr>
              <a:t>Jframe</a:t>
            </a:r>
            <a:r>
              <a:rPr lang="en-US" sz="2400" dirty="0" smtClean="0">
                <a:solidFill>
                  <a:schemeClr val="tx2"/>
                </a:solidFill>
                <a:latin typeface="Book Antiqua" pitchFamily="18" charset="0"/>
              </a:rPr>
              <a:t>.</a:t>
            </a:r>
          </a:p>
          <a:p>
            <a:pPr algn="just">
              <a:lnSpc>
                <a:spcPct val="150000"/>
              </a:lnSpc>
              <a:buFont typeface="Wingdings" pitchFamily="2" charset="2"/>
              <a:buChar char="q"/>
            </a:pPr>
            <a:r>
              <a:rPr lang="en-US" sz="2400" dirty="0" err="1" smtClean="0">
                <a:solidFill>
                  <a:schemeClr val="tx2"/>
                </a:solidFill>
                <a:latin typeface="Book Antiqua" pitchFamily="18" charset="0"/>
              </a:rPr>
              <a:t>JFrame</a:t>
            </a:r>
            <a:r>
              <a:rPr lang="en-US" sz="2400" dirty="0" smtClean="0">
                <a:solidFill>
                  <a:schemeClr val="tx2"/>
                </a:solidFill>
                <a:latin typeface="Book Antiqua" pitchFamily="18" charset="0"/>
              </a:rPr>
              <a:t> provides the basic attributes and behaviors of a window.</a:t>
            </a:r>
          </a:p>
          <a:p>
            <a:pPr lvl="1" algn="just">
              <a:lnSpc>
                <a:spcPct val="150000"/>
              </a:lnSpc>
              <a:buFont typeface="Wingdings" pitchFamily="2" charset="2"/>
              <a:buChar char="q"/>
            </a:pPr>
            <a:r>
              <a:rPr lang="en-US" sz="2400" dirty="0" smtClean="0">
                <a:solidFill>
                  <a:schemeClr val="tx2"/>
                </a:solidFill>
                <a:latin typeface="Book Antiqua" pitchFamily="18" charset="0"/>
              </a:rPr>
              <a:t>title bar at the top of the window, </a:t>
            </a:r>
          </a:p>
          <a:p>
            <a:pPr lvl="1" algn="just">
              <a:lnSpc>
                <a:spcPct val="150000"/>
              </a:lnSpc>
              <a:buFont typeface="Wingdings" pitchFamily="2" charset="2"/>
              <a:buChar char="q"/>
            </a:pPr>
            <a:r>
              <a:rPr lang="en-US" sz="2400" dirty="0" smtClean="0">
                <a:solidFill>
                  <a:schemeClr val="tx2"/>
                </a:solidFill>
                <a:latin typeface="Book Antiqua" pitchFamily="18" charset="0"/>
              </a:rPr>
              <a:t>Buttons </a:t>
            </a:r>
            <a:r>
              <a:rPr lang="en-US" sz="2400" dirty="0" err="1" smtClean="0">
                <a:solidFill>
                  <a:schemeClr val="tx2"/>
                </a:solidFill>
                <a:latin typeface="Book Antiqua" pitchFamily="18" charset="0"/>
              </a:rPr>
              <a:t>tominimize</a:t>
            </a:r>
            <a:r>
              <a:rPr lang="en-US" sz="2400" dirty="0" smtClean="0">
                <a:solidFill>
                  <a:schemeClr val="tx2"/>
                </a:solidFill>
                <a:latin typeface="Book Antiqua" pitchFamily="18" charset="0"/>
              </a:rPr>
              <a:t>, maximize </a:t>
            </a:r>
          </a:p>
          <a:p>
            <a:pPr lvl="1" algn="just">
              <a:lnSpc>
                <a:spcPct val="150000"/>
              </a:lnSpc>
              <a:buFont typeface="Wingdings" pitchFamily="2" charset="2"/>
              <a:buChar char="q"/>
            </a:pPr>
            <a:r>
              <a:rPr lang="en-US" sz="2400" dirty="0" smtClean="0">
                <a:solidFill>
                  <a:schemeClr val="tx2"/>
                </a:solidFill>
                <a:latin typeface="Book Antiqua" pitchFamily="18" charset="0"/>
              </a:rPr>
              <a:t>and close the window.</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36</a:t>
            </a:fld>
            <a:endParaRPr lang="en-US" dirty="0"/>
          </a:p>
        </p:txBody>
      </p:sp>
      <p:sp>
        <p:nvSpPr>
          <p:cNvPr id="3" name="Rectangle 2"/>
          <p:cNvSpPr txBox="1">
            <a:spLocks noChangeArrowheads="1"/>
          </p:cNvSpPr>
          <p:nvPr/>
        </p:nvSpPr>
        <p:spPr>
          <a:xfrm>
            <a:off x="838200" y="419100"/>
            <a:ext cx="7778750" cy="11049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th-TH" smtClean="0"/>
              <a:t>Steps in GUI Creation</a:t>
            </a:r>
          </a:p>
        </p:txBody>
      </p:sp>
      <p:sp>
        <p:nvSpPr>
          <p:cNvPr id="4" name="Rectangle 3"/>
          <p:cNvSpPr txBox="1">
            <a:spLocks noChangeArrowheads="1"/>
          </p:cNvSpPr>
          <p:nvPr/>
        </p:nvSpPr>
        <p:spPr>
          <a:xfrm>
            <a:off x="838200" y="1676400"/>
            <a:ext cx="7772400" cy="4114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h-TH" smtClean="0"/>
              <a:t>The GUI is initialised in the class' constructor method.</a:t>
            </a:r>
          </a:p>
          <a:p>
            <a:r>
              <a:rPr lang="th-TH" smtClean="0"/>
              <a:t>Initialisation steps:</a:t>
            </a:r>
          </a:p>
          <a:p>
            <a:pPr lvl="1"/>
            <a:r>
              <a:rPr lang="en-US" smtClean="0"/>
              <a:t>1</a:t>
            </a:r>
            <a:r>
              <a:rPr lang="th-TH" smtClean="0"/>
              <a:t>. get the container for the frame</a:t>
            </a:r>
          </a:p>
          <a:p>
            <a:pPr lvl="1"/>
            <a:r>
              <a:rPr lang="en-US" smtClean="0"/>
              <a:t>2</a:t>
            </a:r>
            <a:r>
              <a:rPr lang="th-TH" smtClean="0"/>
              <a:t>. set the layout manager (</a:t>
            </a:r>
            <a:r>
              <a:rPr lang="th-TH" sz="2400" smtClean="0">
                <a:latin typeface="Courier New" panose="02070309020205020404" pitchFamily="49" charset="0"/>
              </a:rPr>
              <a:t>FlowLayout</a:t>
            </a:r>
            <a:r>
              <a:rPr lang="th-TH" smtClean="0"/>
              <a:t>)</a:t>
            </a:r>
          </a:p>
          <a:p>
            <a:pPr lvl="1"/>
            <a:r>
              <a:rPr lang="en-US" smtClean="0"/>
              <a:t>3</a:t>
            </a:r>
            <a:r>
              <a:rPr lang="th-TH" smtClean="0"/>
              <a:t>. declare the </a:t>
            </a:r>
            <a:r>
              <a:rPr lang="en-US" smtClean="0"/>
              <a:t>GUI components</a:t>
            </a:r>
            <a:endParaRPr lang="th-TH" smtClean="0"/>
          </a:p>
          <a:p>
            <a:pPr lvl="1"/>
            <a:r>
              <a:rPr lang="en-US" smtClean="0"/>
              <a:t>4</a:t>
            </a:r>
            <a:r>
              <a:rPr lang="th-TH" smtClean="0"/>
              <a:t>. add them to the container</a:t>
            </a:r>
          </a:p>
          <a:p>
            <a:pPr lvl="1"/>
            <a:r>
              <a:rPr lang="en-US" smtClean="0"/>
              <a:t>5</a:t>
            </a:r>
            <a:r>
              <a:rPr lang="th-TH" smtClean="0"/>
              <a:t>. register the </a:t>
            </a:r>
            <a:r>
              <a:rPr lang="en-US" smtClean="0"/>
              <a:t>components</a:t>
            </a:r>
            <a:r>
              <a:rPr lang="th-TH" smtClean="0"/>
              <a:t> with event handlers</a:t>
            </a:r>
          </a:p>
          <a:p>
            <a:pPr lvl="1"/>
            <a:r>
              <a:rPr lang="en-US" smtClean="0"/>
              <a:t>6</a:t>
            </a:r>
            <a:r>
              <a:rPr lang="th-TH" smtClean="0"/>
              <a:t>. set </a:t>
            </a:r>
            <a:r>
              <a:rPr lang="en-US" smtClean="0"/>
              <a:t>window properties</a:t>
            </a:r>
            <a:endParaRPr lang="th-TH" smtClean="0"/>
          </a:p>
          <a:p>
            <a:endParaRPr lang="th-TH" smtClean="0"/>
          </a:p>
        </p:txBody>
      </p:sp>
    </p:spTree>
    <p:extLst>
      <p:ext uri="{BB962C8B-B14F-4D97-AF65-F5344CB8AC3E}">
        <p14:creationId xmlns:p14="http://schemas.microsoft.com/office/powerpoint/2010/main" val="236346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37</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33400" y="838200"/>
            <a:ext cx="8610600" cy="5632311"/>
          </a:xfrm>
          <a:prstGeom prst="rect">
            <a:avLst/>
          </a:prstGeom>
          <a:noFill/>
        </p:spPr>
        <p:txBody>
          <a:bodyPr wrap="square" rtlCol="0">
            <a:spAutoFit/>
          </a:bodyPr>
          <a:lstStyle/>
          <a:p>
            <a:pPr algn="just">
              <a:lnSpc>
                <a:spcPct val="150000"/>
              </a:lnSpc>
              <a:buFont typeface="Wingdings" pitchFamily="2" charset="2"/>
              <a:buChar char="q"/>
            </a:pPr>
            <a:r>
              <a:rPr lang="en-US" sz="2400" dirty="0" smtClean="0">
                <a:latin typeface="Book Antiqua" pitchFamily="18" charset="0"/>
              </a:rPr>
              <a:t>A typical GUI consists of many components. In a large GUI, it can be difficult to identify the purpose of every component unless the GUI designer provides text instructions or information stating the purpose of each component. Such text is known as a label </a:t>
            </a:r>
          </a:p>
          <a:p>
            <a:pPr algn="just">
              <a:lnSpc>
                <a:spcPct val="150000"/>
              </a:lnSpc>
              <a:buFont typeface="Wingdings" pitchFamily="2" charset="2"/>
              <a:buChar char="q"/>
            </a:pPr>
            <a:r>
              <a:rPr lang="en-US" sz="2400" dirty="0" smtClean="0">
                <a:latin typeface="Book Antiqua" pitchFamily="18" charset="0"/>
              </a:rPr>
              <a:t>Created with class </a:t>
            </a:r>
            <a:r>
              <a:rPr lang="en-US" sz="2400" dirty="0" err="1" smtClean="0">
                <a:latin typeface="Book Antiqua" pitchFamily="18" charset="0"/>
              </a:rPr>
              <a:t>JLabel</a:t>
            </a:r>
            <a:r>
              <a:rPr lang="en-US" sz="2400" dirty="0" smtClean="0">
                <a:latin typeface="Book Antiqua" pitchFamily="18" charset="0"/>
              </a:rPr>
              <a:t>—a subclass of </a:t>
            </a:r>
            <a:r>
              <a:rPr lang="en-US" sz="2400" dirty="0" err="1" smtClean="0">
                <a:latin typeface="Book Antiqua" pitchFamily="18" charset="0"/>
              </a:rPr>
              <a:t>JComponent</a:t>
            </a:r>
            <a:r>
              <a:rPr lang="en-US" sz="2400" dirty="0" smtClean="0">
                <a:latin typeface="Book Antiqua" pitchFamily="18" charset="0"/>
              </a:rPr>
              <a:t>. A </a:t>
            </a:r>
            <a:r>
              <a:rPr lang="en-US" sz="2400" dirty="0" err="1" smtClean="0">
                <a:latin typeface="Book Antiqua" pitchFamily="18" charset="0"/>
              </a:rPr>
              <a:t>JLabel</a:t>
            </a:r>
            <a:r>
              <a:rPr lang="en-US" sz="2400" dirty="0" smtClean="0">
                <a:latin typeface="Book Antiqua" pitchFamily="18" charset="0"/>
              </a:rPr>
              <a:t> displays a single line of </a:t>
            </a:r>
            <a:r>
              <a:rPr lang="en-US" sz="2400" dirty="0" err="1" smtClean="0">
                <a:latin typeface="Book Antiqua" pitchFamily="18" charset="0"/>
              </a:rPr>
              <a:t>readonly</a:t>
            </a:r>
            <a:r>
              <a:rPr lang="en-US" sz="2400" dirty="0" smtClean="0">
                <a:latin typeface="Book Antiqua" pitchFamily="18" charset="0"/>
              </a:rPr>
              <a:t> text, an image, or both text and an image. </a:t>
            </a:r>
          </a:p>
          <a:p>
            <a:pPr algn="just">
              <a:lnSpc>
                <a:spcPct val="150000"/>
              </a:lnSpc>
              <a:buFont typeface="Wingdings" pitchFamily="2" charset="2"/>
              <a:buChar char="q"/>
            </a:pPr>
            <a:r>
              <a:rPr lang="en-US" sz="2400" dirty="0" smtClean="0">
                <a:latin typeface="Book Antiqua" pitchFamily="18" charset="0"/>
              </a:rPr>
              <a:t>Applications rarely change a label’s contents after creating it.</a:t>
            </a:r>
            <a:endParaRPr lang="en-US" sz="2400" dirty="0" smtClean="0">
              <a:solidFill>
                <a:schemeClr val="tx2"/>
              </a:solidFill>
              <a:latin typeface="Book Antiqua"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38</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838200"/>
            <a:ext cx="9144000" cy="6001643"/>
          </a:xfrm>
          <a:prstGeom prst="rect">
            <a:avLst/>
          </a:prstGeom>
          <a:noFill/>
        </p:spPr>
        <p:txBody>
          <a:bodyPr wrap="square" rtlCol="0">
            <a:spAutoFit/>
          </a:bodyPr>
          <a:lstStyle/>
          <a:p>
            <a:pPr marL="457200" indent="-457200" algn="just">
              <a:buFont typeface="+mj-lt"/>
              <a:buAutoNum type="arabicPeriod"/>
            </a:pPr>
            <a:r>
              <a:rPr lang="en-US" sz="2400" dirty="0" smtClean="0">
                <a:latin typeface="Courier New" pitchFamily="49" charset="0"/>
                <a:cs typeface="Courier New" pitchFamily="49" charset="0"/>
              </a:rPr>
              <a:t>import </a:t>
            </a:r>
            <a:r>
              <a:rPr lang="en-US" sz="2400" dirty="0" err="1" smtClean="0">
                <a:latin typeface="Courier New" pitchFamily="49" charset="0"/>
                <a:cs typeface="Courier New" pitchFamily="49" charset="0"/>
              </a:rPr>
              <a:t>javax.swing</a:t>
            </a:r>
            <a:r>
              <a:rPr lang="en-US" sz="2400" dirty="0" smtClean="0">
                <a:latin typeface="Courier New" pitchFamily="49" charset="0"/>
                <a:cs typeface="Courier New" pitchFamily="49" charset="0"/>
              </a:rPr>
              <a:t>.*;</a:t>
            </a:r>
          </a:p>
          <a:p>
            <a:pPr marL="457200" indent="-457200" algn="just">
              <a:buFont typeface="+mj-lt"/>
              <a:buAutoNum type="arabicPeriod"/>
            </a:pPr>
            <a:r>
              <a:rPr lang="en-US" sz="2400" dirty="0" smtClean="0">
                <a:latin typeface="Courier New" pitchFamily="49" charset="0"/>
                <a:cs typeface="Courier New" pitchFamily="49" charset="0"/>
              </a:rPr>
              <a:t>import java.awt.*;</a:t>
            </a:r>
          </a:p>
          <a:p>
            <a:pPr marL="457200" indent="-457200" algn="just">
              <a:buFont typeface="+mj-lt"/>
              <a:buAutoNum type="arabicPeriod"/>
            </a:pPr>
            <a:r>
              <a:rPr lang="en-US" sz="2400" dirty="0" smtClean="0">
                <a:latin typeface="Courier New" pitchFamily="49" charset="0"/>
                <a:cs typeface="Courier New" pitchFamily="49" charset="0"/>
              </a:rPr>
              <a:t>public class </a:t>
            </a:r>
            <a:r>
              <a:rPr lang="en-US" sz="2400" dirty="0" err="1" smtClean="0">
                <a:latin typeface="Courier New" pitchFamily="49" charset="0"/>
                <a:cs typeface="Courier New" pitchFamily="49" charset="0"/>
              </a:rPr>
              <a:t>labelFrame</a:t>
            </a:r>
            <a:r>
              <a:rPr lang="en-US" sz="2400" dirty="0" smtClean="0">
                <a:latin typeface="Courier New" pitchFamily="49" charset="0"/>
                <a:cs typeface="Courier New" pitchFamily="49" charset="0"/>
              </a:rPr>
              <a:t> extends </a:t>
            </a:r>
            <a:r>
              <a:rPr lang="en-US" sz="2400" dirty="0" err="1" smtClean="0">
                <a:latin typeface="Courier New" pitchFamily="49" charset="0"/>
                <a:cs typeface="Courier New" pitchFamily="49" charset="0"/>
              </a:rPr>
              <a:t>JFrame</a:t>
            </a:r>
            <a:endParaRPr lang="en-US" sz="2400" dirty="0" smtClean="0">
              <a:latin typeface="Courier New" pitchFamily="49" charset="0"/>
              <a:cs typeface="Courier New" pitchFamily="49" charset="0"/>
            </a:endParaRPr>
          </a:p>
          <a:p>
            <a:pPr marL="457200" indent="-457200" algn="just">
              <a:buFont typeface="+mj-lt"/>
              <a:buAutoNum type="arabicPeriod"/>
            </a:pPr>
            <a:r>
              <a:rPr lang="en-US" sz="2400" dirty="0" smtClean="0">
                <a:latin typeface="Courier New" pitchFamily="49" charset="0"/>
                <a:cs typeface="Courier New" pitchFamily="49" charset="0"/>
              </a:rPr>
              <a:t>{   </a:t>
            </a:r>
          </a:p>
          <a:p>
            <a:pPr marL="457200" indent="-457200" algn="just">
              <a:buFont typeface="+mj-lt"/>
              <a:buAutoNum type="arabicPeriod"/>
            </a:pPr>
            <a:r>
              <a:rPr lang="en-US" sz="2400" dirty="0" smtClean="0">
                <a:latin typeface="Courier New" pitchFamily="49" charset="0"/>
                <a:cs typeface="Courier New" pitchFamily="49" charset="0"/>
              </a:rPr>
              <a:t>    private </a:t>
            </a:r>
            <a:r>
              <a:rPr lang="en-US" sz="2400" dirty="0" err="1" smtClean="0">
                <a:latin typeface="Courier New" pitchFamily="49" charset="0"/>
                <a:cs typeface="Courier New" pitchFamily="49" charset="0"/>
              </a:rPr>
              <a:t>JLabel</a:t>
            </a:r>
            <a:r>
              <a:rPr lang="en-US" sz="2400" dirty="0" smtClean="0">
                <a:latin typeface="Courier New" pitchFamily="49" charset="0"/>
                <a:cs typeface="Courier New" pitchFamily="49" charset="0"/>
              </a:rPr>
              <a:t> label1;</a:t>
            </a:r>
          </a:p>
          <a:p>
            <a:pPr marL="457200" indent="-457200" algn="just">
              <a:buFont typeface="+mj-lt"/>
              <a:buAutoNum type="arabicPeriod"/>
            </a:pPr>
            <a:r>
              <a:rPr lang="en-US" sz="2400" dirty="0" smtClean="0">
                <a:latin typeface="Courier New" pitchFamily="49" charset="0"/>
                <a:cs typeface="Courier New" pitchFamily="49" charset="0"/>
              </a:rPr>
              <a:t>    private </a:t>
            </a:r>
            <a:r>
              <a:rPr lang="en-US" sz="2400" dirty="0" err="1" smtClean="0">
                <a:latin typeface="Courier New" pitchFamily="49" charset="0"/>
                <a:cs typeface="Courier New" pitchFamily="49" charset="0"/>
              </a:rPr>
              <a:t>JLabel</a:t>
            </a:r>
            <a:r>
              <a:rPr lang="en-US" sz="2400" dirty="0" smtClean="0">
                <a:latin typeface="Courier New" pitchFamily="49" charset="0"/>
                <a:cs typeface="Courier New" pitchFamily="49" charset="0"/>
              </a:rPr>
              <a:t> label2;</a:t>
            </a:r>
          </a:p>
          <a:p>
            <a:pPr marL="457200" indent="-457200" algn="just">
              <a:buFont typeface="+mj-lt"/>
              <a:buAutoNum type="arabicPeriod"/>
            </a:pPr>
            <a:r>
              <a:rPr lang="en-US" sz="2400" dirty="0" smtClean="0">
                <a:latin typeface="Courier New" pitchFamily="49" charset="0"/>
                <a:cs typeface="Courier New" pitchFamily="49" charset="0"/>
              </a:rPr>
              <a:t>    private </a:t>
            </a:r>
            <a:r>
              <a:rPr lang="en-US" sz="2400" dirty="0" err="1" smtClean="0">
                <a:latin typeface="Courier New" pitchFamily="49" charset="0"/>
                <a:cs typeface="Courier New" pitchFamily="49" charset="0"/>
              </a:rPr>
              <a:t>JLabel</a:t>
            </a:r>
            <a:r>
              <a:rPr lang="en-US" sz="2400" dirty="0" smtClean="0">
                <a:latin typeface="Courier New" pitchFamily="49" charset="0"/>
                <a:cs typeface="Courier New" pitchFamily="49" charset="0"/>
              </a:rPr>
              <a:t> label3;</a:t>
            </a:r>
          </a:p>
          <a:p>
            <a:pPr marL="457200" indent="-457200" algn="just">
              <a:buFont typeface="+mj-lt"/>
              <a:buAutoNum type="arabicPeriod"/>
            </a:pPr>
            <a:r>
              <a:rPr lang="en-US" sz="2400" dirty="0" smtClean="0">
                <a:latin typeface="Courier New" pitchFamily="49" charset="0"/>
                <a:cs typeface="Courier New" pitchFamily="49" charset="0"/>
              </a:rPr>
              <a:t>    public </a:t>
            </a:r>
            <a:r>
              <a:rPr lang="en-US" sz="2400" dirty="0" err="1" smtClean="0">
                <a:latin typeface="Courier New" pitchFamily="49" charset="0"/>
                <a:cs typeface="Courier New" pitchFamily="49" charset="0"/>
              </a:rPr>
              <a:t>labelFrame</a:t>
            </a:r>
            <a:r>
              <a:rPr lang="en-US" sz="2400" dirty="0" smtClean="0">
                <a:latin typeface="Courier New" pitchFamily="49" charset="0"/>
                <a:cs typeface="Courier New" pitchFamily="49" charset="0"/>
              </a:rPr>
              <a:t>()</a:t>
            </a:r>
          </a:p>
          <a:p>
            <a:pPr marL="457200" indent="-457200" algn="just">
              <a:buFont typeface="+mj-lt"/>
              <a:buAutoNum type="arabicPeriod"/>
            </a:pPr>
            <a:r>
              <a:rPr lang="en-US" sz="2400" dirty="0" smtClean="0">
                <a:latin typeface="Courier New" pitchFamily="49" charset="0"/>
                <a:cs typeface="Courier New" pitchFamily="49" charset="0"/>
              </a:rPr>
              <a:t>    {</a:t>
            </a:r>
          </a:p>
          <a:p>
            <a:pPr marL="457200" indent="-457200" algn="just">
              <a:buFont typeface="+mj-lt"/>
              <a:buAutoNum type="arabicPeriod"/>
            </a:pPr>
            <a:r>
              <a:rPr lang="en-US" sz="2400" dirty="0" smtClean="0">
                <a:latin typeface="Courier New" pitchFamily="49" charset="0"/>
                <a:cs typeface="Courier New" pitchFamily="49" charset="0"/>
              </a:rPr>
              <a:t>    super("My First Frame");</a:t>
            </a:r>
          </a:p>
          <a:p>
            <a:pPr marL="457200" indent="-457200" algn="just">
              <a:buFont typeface="+mj-lt"/>
              <a:buAutoNum type="arabicPeriod"/>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setLayout</a:t>
            </a:r>
            <a:r>
              <a:rPr lang="en-US" sz="2400" dirty="0" smtClean="0">
                <a:latin typeface="Courier New" pitchFamily="49" charset="0"/>
                <a:cs typeface="Courier New" pitchFamily="49" charset="0"/>
              </a:rPr>
              <a:t>(new </a:t>
            </a:r>
            <a:r>
              <a:rPr lang="en-US" sz="2400" dirty="0" err="1" smtClean="0">
                <a:latin typeface="Courier New" pitchFamily="49" charset="0"/>
                <a:cs typeface="Courier New" pitchFamily="49" charset="0"/>
              </a:rPr>
              <a:t>FlowLayout</a:t>
            </a:r>
            <a:r>
              <a:rPr lang="en-US" sz="2400" dirty="0" smtClean="0">
                <a:latin typeface="Courier New" pitchFamily="49" charset="0"/>
                <a:cs typeface="Courier New" pitchFamily="49" charset="0"/>
              </a:rPr>
              <a:t>());</a:t>
            </a:r>
          </a:p>
          <a:p>
            <a:pPr marL="457200" indent="-457200" algn="just">
              <a:buFont typeface="+mj-lt"/>
              <a:buAutoNum type="arabicPeriod"/>
            </a:pPr>
            <a:r>
              <a:rPr lang="en-US" sz="2400" dirty="0" smtClean="0">
                <a:latin typeface="Courier New" pitchFamily="49" charset="0"/>
                <a:cs typeface="Courier New" pitchFamily="49" charset="0"/>
              </a:rPr>
              <a:t>   label1=new </a:t>
            </a:r>
            <a:r>
              <a:rPr lang="en-US" sz="2400" dirty="0" err="1" smtClean="0">
                <a:latin typeface="Courier New" pitchFamily="49" charset="0"/>
                <a:cs typeface="Courier New" pitchFamily="49" charset="0"/>
              </a:rPr>
              <a:t>JLabel</a:t>
            </a:r>
            <a:r>
              <a:rPr lang="en-US" sz="2400" dirty="0" smtClean="0">
                <a:latin typeface="Courier New" pitchFamily="49" charset="0"/>
                <a:cs typeface="Courier New" pitchFamily="49" charset="0"/>
              </a:rPr>
              <a:t>(“----label with text-----");</a:t>
            </a:r>
          </a:p>
          <a:p>
            <a:pPr marL="457200" indent="-457200" algn="just">
              <a:buFont typeface="+mj-lt"/>
              <a:buAutoNum type="arabicPeriod"/>
            </a:pPr>
            <a:r>
              <a:rPr lang="en-US" sz="2400" dirty="0" smtClean="0">
                <a:latin typeface="Courier New" pitchFamily="49" charset="0"/>
                <a:cs typeface="Courier New" pitchFamily="49" charset="0"/>
              </a:rPr>
              <a:t>    label1.setToolTipText("This is label1");</a:t>
            </a:r>
          </a:p>
          <a:p>
            <a:pPr marL="457200" indent="-457200" algn="just">
              <a:buFont typeface="+mj-lt"/>
              <a:buAutoNum type="arabicPeriod"/>
            </a:pPr>
            <a:r>
              <a:rPr lang="en-US" sz="2400" dirty="0" smtClean="0">
                <a:latin typeface="Courier New" pitchFamily="49" charset="0"/>
                <a:cs typeface="Courier New" pitchFamily="49" charset="0"/>
              </a:rPr>
              <a:t>    add(label1);</a:t>
            </a:r>
          </a:p>
          <a:p>
            <a:pPr marL="457200" indent="-457200" algn="just">
              <a:buFont typeface="+mj-lt"/>
              <a:buAutoNum type="arabicPeriod"/>
            </a:pPr>
            <a:endParaRPr lang="en-US" sz="2400" dirty="0" smtClean="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39</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838200"/>
            <a:ext cx="9144000" cy="4524315"/>
          </a:xfrm>
          <a:prstGeom prst="rect">
            <a:avLst/>
          </a:prstGeom>
          <a:noFill/>
        </p:spPr>
        <p:txBody>
          <a:bodyPr wrap="square" rtlCol="0">
            <a:spAutoFit/>
          </a:bodyPr>
          <a:lstStyle/>
          <a:p>
            <a:pPr marL="457200" indent="-457200">
              <a:lnSpc>
                <a:spcPct val="150000"/>
              </a:lnSpc>
            </a:pPr>
            <a:r>
              <a:rPr lang="en-US" sz="2400" dirty="0" smtClean="0">
                <a:solidFill>
                  <a:schemeClr val="tx2"/>
                </a:solidFill>
                <a:latin typeface="Courier New" pitchFamily="49" charset="0"/>
                <a:cs typeface="Courier New" pitchFamily="49" charset="0"/>
              </a:rPr>
              <a:t>	Icon bug=new </a:t>
            </a:r>
            <a:r>
              <a:rPr lang="en-US" sz="2400" dirty="0" err="1" smtClean="0">
                <a:solidFill>
                  <a:schemeClr val="tx2"/>
                </a:solidFill>
                <a:latin typeface="Courier New" pitchFamily="49" charset="0"/>
                <a:cs typeface="Courier New" pitchFamily="49" charset="0"/>
              </a:rPr>
              <a:t>ImageIcon</a:t>
            </a:r>
            <a:r>
              <a:rPr lang="en-US" sz="2400" dirty="0" smtClean="0">
                <a:solidFill>
                  <a:schemeClr val="tx2"/>
                </a:solidFill>
                <a:latin typeface="Courier New" pitchFamily="49" charset="0"/>
                <a:cs typeface="Courier New" pitchFamily="49" charset="0"/>
              </a:rPr>
              <a:t>(</a:t>
            </a:r>
            <a:r>
              <a:rPr lang="en-US" sz="2400" dirty="0" err="1" smtClean="0">
                <a:solidFill>
                  <a:schemeClr val="tx2"/>
                </a:solidFill>
                <a:latin typeface="Courier New" pitchFamily="49" charset="0"/>
                <a:cs typeface="Courier New" pitchFamily="49" charset="0"/>
              </a:rPr>
              <a:t>getClass</a:t>
            </a:r>
            <a:r>
              <a:rPr lang="en-US" sz="2400" dirty="0" smtClean="0">
                <a:solidFill>
                  <a:schemeClr val="tx2"/>
                </a:solidFill>
                <a:latin typeface="Courier New" pitchFamily="49" charset="0"/>
                <a:cs typeface="Courier New" pitchFamily="49" charset="0"/>
              </a:rPr>
              <a:t>().</a:t>
            </a:r>
            <a:r>
              <a:rPr lang="en-US" sz="2400" dirty="0" err="1" smtClean="0">
                <a:solidFill>
                  <a:schemeClr val="tx2"/>
                </a:solidFill>
                <a:latin typeface="Courier New" pitchFamily="49" charset="0"/>
                <a:cs typeface="Courier New" pitchFamily="49" charset="0"/>
              </a:rPr>
              <a:t>getResource</a:t>
            </a:r>
            <a:r>
              <a:rPr lang="en-US" sz="2400" dirty="0" smtClean="0">
                <a:solidFill>
                  <a:schemeClr val="tx2"/>
                </a:solidFill>
                <a:latin typeface="Courier New" pitchFamily="49" charset="0"/>
                <a:cs typeface="Courier New" pitchFamily="49" charset="0"/>
              </a:rPr>
              <a:t>("D:/image.icon"));</a:t>
            </a:r>
          </a:p>
          <a:p>
            <a:pPr marL="457200" indent="-457200">
              <a:lnSpc>
                <a:spcPct val="150000"/>
              </a:lnSpc>
            </a:pPr>
            <a:r>
              <a:rPr lang="en-US" sz="2400" dirty="0" smtClean="0">
                <a:solidFill>
                  <a:schemeClr val="tx2"/>
                </a:solidFill>
                <a:latin typeface="Courier New" pitchFamily="49" charset="0"/>
                <a:cs typeface="Courier New" pitchFamily="49" charset="0"/>
              </a:rPr>
              <a:t>	</a:t>
            </a:r>
            <a:r>
              <a:rPr lang="en-US" sz="2400" dirty="0" err="1" smtClean="0">
                <a:solidFill>
                  <a:schemeClr val="tx2"/>
                </a:solidFill>
                <a:latin typeface="Courier New" pitchFamily="49" charset="0"/>
                <a:cs typeface="Courier New" pitchFamily="49" charset="0"/>
              </a:rPr>
              <a:t>bug,SwingConstants.LEFT</a:t>
            </a:r>
            <a:r>
              <a:rPr lang="en-US" sz="2400" dirty="0" smtClean="0">
                <a:solidFill>
                  <a:schemeClr val="tx2"/>
                </a:solidFill>
                <a:latin typeface="Courier New" pitchFamily="49" charset="0"/>
                <a:cs typeface="Courier New" pitchFamily="49" charset="0"/>
              </a:rPr>
              <a:t>);</a:t>
            </a:r>
          </a:p>
          <a:p>
            <a:pPr marL="457200" indent="-457200">
              <a:lnSpc>
                <a:spcPct val="150000"/>
              </a:lnSpc>
            </a:pPr>
            <a:r>
              <a:rPr lang="en-US" sz="2400" dirty="0" smtClean="0">
                <a:solidFill>
                  <a:schemeClr val="tx2"/>
                </a:solidFill>
                <a:latin typeface="Courier New" pitchFamily="49" charset="0"/>
                <a:cs typeface="Courier New" pitchFamily="49" charset="0"/>
              </a:rPr>
              <a:t> 	label2=new </a:t>
            </a:r>
            <a:r>
              <a:rPr lang="en-US" sz="2400" dirty="0" err="1" smtClean="0">
                <a:solidFill>
                  <a:schemeClr val="tx2"/>
                </a:solidFill>
                <a:latin typeface="Courier New" pitchFamily="49" charset="0"/>
                <a:cs typeface="Courier New" pitchFamily="49" charset="0"/>
              </a:rPr>
              <a:t>JLabel</a:t>
            </a:r>
            <a:r>
              <a:rPr lang="en-US" sz="2400" dirty="0" smtClean="0">
                <a:solidFill>
                  <a:schemeClr val="tx2"/>
                </a:solidFill>
                <a:latin typeface="Courier New" pitchFamily="49" charset="0"/>
                <a:cs typeface="Courier New" pitchFamily="49" charset="0"/>
              </a:rPr>
              <a:t>("label with text and icon ", </a:t>
            </a:r>
            <a:r>
              <a:rPr lang="en-US" sz="2400" dirty="0" err="1" smtClean="0">
                <a:solidFill>
                  <a:schemeClr val="tx2"/>
                </a:solidFill>
                <a:latin typeface="Courier New" pitchFamily="49" charset="0"/>
                <a:cs typeface="Courier New" pitchFamily="49" charset="0"/>
              </a:rPr>
              <a:t>SwingConstants.LEFT</a:t>
            </a:r>
            <a:r>
              <a:rPr lang="en-US" sz="2400" dirty="0" smtClean="0">
                <a:solidFill>
                  <a:schemeClr val="tx2"/>
                </a:solidFill>
                <a:latin typeface="Courier New" pitchFamily="49" charset="0"/>
                <a:cs typeface="Courier New" pitchFamily="49" charset="0"/>
              </a:rPr>
              <a:t>);</a:t>
            </a:r>
          </a:p>
          <a:p>
            <a:pPr marL="457200" indent="-457200">
              <a:lnSpc>
                <a:spcPct val="150000"/>
              </a:lnSpc>
            </a:pPr>
            <a:r>
              <a:rPr lang="en-US" sz="2400" dirty="0" smtClean="0">
                <a:solidFill>
                  <a:schemeClr val="tx2"/>
                </a:solidFill>
                <a:latin typeface="Courier New" pitchFamily="49" charset="0"/>
                <a:cs typeface="Courier New" pitchFamily="49" charset="0"/>
              </a:rPr>
              <a:t>  	label2.setToolTipText("this is label2");</a:t>
            </a:r>
          </a:p>
          <a:p>
            <a:pPr marL="457200" indent="-457200">
              <a:lnSpc>
                <a:spcPct val="150000"/>
              </a:lnSpc>
            </a:pPr>
            <a:r>
              <a:rPr lang="en-US" sz="2400" dirty="0" smtClean="0">
                <a:solidFill>
                  <a:schemeClr val="tx2"/>
                </a:solidFill>
                <a:latin typeface="Courier New" pitchFamily="49" charset="0"/>
                <a:cs typeface="Courier New" pitchFamily="49" charset="0"/>
              </a:rPr>
              <a:t>   add(label2);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4</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52400" y="838200"/>
            <a:ext cx="8610600" cy="2862322"/>
          </a:xfrm>
          <a:prstGeom prst="rect">
            <a:avLst/>
          </a:prstGeom>
          <a:noFill/>
        </p:spPr>
        <p:txBody>
          <a:bodyPr wrap="square" rtlCol="0">
            <a:spAutoFit/>
          </a:bodyPr>
          <a:lstStyle/>
          <a:p>
            <a:pPr algn="just">
              <a:lnSpc>
                <a:spcPct val="150000"/>
              </a:lnSpc>
              <a:buFont typeface="Wingdings" pitchFamily="2" charset="2"/>
              <a:buChar char="q"/>
            </a:pPr>
            <a:r>
              <a:rPr lang="en-US" sz="2400" dirty="0" smtClean="0">
                <a:solidFill>
                  <a:schemeClr val="tx2"/>
                </a:solidFill>
                <a:latin typeface="Book Antiqua" pitchFamily="18" charset="0"/>
              </a:rPr>
              <a:t>As an example of a GUI, Fig. bellow contains an Internet Explorer web-browser window with some of its GUI components labeled. At the top is a title bar that contains the window’s title. Below that is a menu bar containing menus (File, Edit, View, etc.).</a:t>
            </a:r>
          </a:p>
        </p:txBody>
      </p:sp>
      <p:pic>
        <p:nvPicPr>
          <p:cNvPr id="1026" name="Picture 2"/>
          <p:cNvPicPr>
            <a:picLocks noChangeAspect="1" noChangeArrowheads="1"/>
          </p:cNvPicPr>
          <p:nvPr/>
        </p:nvPicPr>
        <p:blipFill>
          <a:blip r:embed="rId8"/>
          <a:srcRect/>
          <a:stretch>
            <a:fillRect/>
          </a:stretch>
        </p:blipFill>
        <p:spPr bwMode="auto">
          <a:xfrm>
            <a:off x="914400" y="3733800"/>
            <a:ext cx="800100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40</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838200"/>
            <a:ext cx="9144000" cy="5632311"/>
          </a:xfrm>
          <a:prstGeom prst="rect">
            <a:avLst/>
          </a:prstGeom>
          <a:noFill/>
        </p:spPr>
        <p:txBody>
          <a:bodyPr wrap="square" rtlCol="0">
            <a:spAutoFit/>
          </a:bodyPr>
          <a:lstStyle/>
          <a:p>
            <a:pPr marL="457200" indent="-457200"/>
            <a:r>
              <a:rPr lang="en-US" sz="2400" dirty="0" smtClean="0">
                <a:solidFill>
                  <a:schemeClr val="tx2"/>
                </a:solidFill>
                <a:latin typeface="Courier New" pitchFamily="49" charset="0"/>
                <a:cs typeface="Courier New" pitchFamily="49" charset="0"/>
              </a:rPr>
              <a:t>label3=new </a:t>
            </a:r>
            <a:r>
              <a:rPr lang="en-US" sz="2400" dirty="0" err="1" smtClean="0">
                <a:solidFill>
                  <a:schemeClr val="tx2"/>
                </a:solidFill>
                <a:latin typeface="Courier New" pitchFamily="49" charset="0"/>
                <a:cs typeface="Courier New" pitchFamily="49" charset="0"/>
              </a:rPr>
              <a:t>JLabel</a:t>
            </a:r>
            <a:r>
              <a:rPr lang="en-US" sz="2400" dirty="0" smtClean="0">
                <a:solidFill>
                  <a:schemeClr val="tx2"/>
                </a:solidFill>
                <a:latin typeface="Courier New" pitchFamily="49" charset="0"/>
                <a:cs typeface="Courier New" pitchFamily="49" charset="0"/>
              </a:rPr>
              <a:t>();</a:t>
            </a:r>
          </a:p>
          <a:p>
            <a:pPr marL="457200" indent="-457200"/>
            <a:r>
              <a:rPr lang="en-US" sz="2400" dirty="0" smtClean="0">
                <a:solidFill>
                  <a:schemeClr val="tx2"/>
                </a:solidFill>
                <a:latin typeface="Courier New" pitchFamily="49" charset="0"/>
                <a:cs typeface="Courier New" pitchFamily="49" charset="0"/>
              </a:rPr>
              <a:t>label3.setText("label with icon and text at bottom");</a:t>
            </a:r>
          </a:p>
          <a:p>
            <a:pPr marL="457200" indent="-457200"/>
            <a:r>
              <a:rPr lang="en-US" sz="2400" dirty="0" smtClean="0">
                <a:solidFill>
                  <a:schemeClr val="tx2"/>
                </a:solidFill>
                <a:latin typeface="Courier New" pitchFamily="49" charset="0"/>
                <a:cs typeface="Courier New" pitchFamily="49" charset="0"/>
              </a:rPr>
              <a:t>   label3.setIcon(bug);</a:t>
            </a:r>
          </a:p>
          <a:p>
            <a:pPr marL="457200" indent="-457200"/>
            <a:r>
              <a:rPr lang="en-US" sz="2400" dirty="0" smtClean="0">
                <a:solidFill>
                  <a:schemeClr val="tx2"/>
                </a:solidFill>
                <a:latin typeface="Courier New" pitchFamily="49" charset="0"/>
                <a:cs typeface="Courier New" pitchFamily="49" charset="0"/>
              </a:rPr>
              <a:t>    label3.setHorizontalTextPosition(</a:t>
            </a:r>
            <a:r>
              <a:rPr lang="en-US" sz="2400" dirty="0" err="1" smtClean="0">
                <a:solidFill>
                  <a:schemeClr val="tx2"/>
                </a:solidFill>
                <a:latin typeface="Courier New" pitchFamily="49" charset="0"/>
                <a:cs typeface="Courier New" pitchFamily="49" charset="0"/>
              </a:rPr>
              <a:t>SwingConstants.CENTER</a:t>
            </a:r>
            <a:r>
              <a:rPr lang="en-US" sz="2400" dirty="0" smtClean="0">
                <a:solidFill>
                  <a:schemeClr val="tx2"/>
                </a:solidFill>
                <a:latin typeface="Courier New" pitchFamily="49" charset="0"/>
                <a:cs typeface="Courier New" pitchFamily="49" charset="0"/>
              </a:rPr>
              <a:t>);</a:t>
            </a:r>
          </a:p>
          <a:p>
            <a:pPr marL="457200" indent="-457200"/>
            <a:r>
              <a:rPr lang="en-US" sz="2400" dirty="0" smtClean="0">
                <a:solidFill>
                  <a:schemeClr val="tx2"/>
                </a:solidFill>
                <a:latin typeface="Courier New" pitchFamily="49" charset="0"/>
                <a:cs typeface="Courier New" pitchFamily="49" charset="0"/>
              </a:rPr>
              <a:t>   label3.setVerticalTextPosition(</a:t>
            </a:r>
            <a:r>
              <a:rPr lang="en-US" sz="2400" dirty="0" err="1" smtClean="0">
                <a:solidFill>
                  <a:schemeClr val="tx2"/>
                </a:solidFill>
                <a:latin typeface="Courier New" pitchFamily="49" charset="0"/>
                <a:cs typeface="Courier New" pitchFamily="49" charset="0"/>
              </a:rPr>
              <a:t>SwingConstants.BOTTOM</a:t>
            </a:r>
            <a:r>
              <a:rPr lang="en-US" sz="2400" dirty="0" smtClean="0">
                <a:solidFill>
                  <a:schemeClr val="tx2"/>
                </a:solidFill>
                <a:latin typeface="Courier New" pitchFamily="49" charset="0"/>
                <a:cs typeface="Courier New" pitchFamily="49" charset="0"/>
              </a:rPr>
              <a:t>);</a:t>
            </a:r>
          </a:p>
          <a:p>
            <a:pPr marL="457200" indent="-457200"/>
            <a:r>
              <a:rPr lang="en-US" sz="2400" dirty="0" smtClean="0">
                <a:solidFill>
                  <a:schemeClr val="tx2"/>
                </a:solidFill>
                <a:latin typeface="Courier New" pitchFamily="49" charset="0"/>
                <a:cs typeface="Courier New" pitchFamily="49" charset="0"/>
              </a:rPr>
              <a:t>    label3.setToolTipText("this is label3");</a:t>
            </a:r>
          </a:p>
          <a:p>
            <a:pPr marL="457200" indent="-457200"/>
            <a:r>
              <a:rPr lang="en-US" sz="2400" dirty="0" smtClean="0">
                <a:solidFill>
                  <a:schemeClr val="tx2"/>
                </a:solidFill>
                <a:latin typeface="Courier New" pitchFamily="49" charset="0"/>
                <a:cs typeface="Courier New" pitchFamily="49" charset="0"/>
              </a:rPr>
              <a:t>    add(label3);</a:t>
            </a:r>
          </a:p>
          <a:p>
            <a:pPr marL="457200" indent="-457200"/>
            <a:r>
              <a:rPr lang="en-US" sz="2400" dirty="0" smtClean="0">
                <a:solidFill>
                  <a:schemeClr val="tx2"/>
                </a:solidFill>
                <a:latin typeface="Courier New" pitchFamily="49" charset="0"/>
                <a:cs typeface="Courier New" pitchFamily="49" charset="0"/>
              </a:rPr>
              <a:t>        </a:t>
            </a:r>
          </a:p>
          <a:p>
            <a:pPr marL="457200" indent="-457200"/>
            <a:r>
              <a:rPr lang="en-US" sz="2400" dirty="0" smtClean="0">
                <a:solidFill>
                  <a:schemeClr val="tx2"/>
                </a:solidFill>
                <a:latin typeface="Courier New" pitchFamily="49" charset="0"/>
                <a:cs typeface="Courier New" pitchFamily="49" charset="0"/>
              </a:rPr>
              <a:t>    }</a:t>
            </a:r>
          </a:p>
          <a:p>
            <a:pPr marL="457200" indent="-457200"/>
            <a:r>
              <a:rPr lang="en-US" sz="2400" dirty="0" smtClean="0">
                <a:solidFill>
                  <a:schemeClr val="tx2"/>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41</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33400" y="838200"/>
            <a:ext cx="8610600" cy="6186309"/>
          </a:xfrm>
          <a:prstGeom prst="rect">
            <a:avLst/>
          </a:prstGeom>
          <a:noFill/>
        </p:spPr>
        <p:txBody>
          <a:bodyPr wrap="square" rtlCol="0">
            <a:spAutoFit/>
          </a:bodyPr>
          <a:lstStyle/>
          <a:p>
            <a:pPr algn="just">
              <a:lnSpc>
                <a:spcPct val="150000"/>
              </a:lnSpc>
            </a:pPr>
            <a:r>
              <a:rPr lang="en-US" sz="2400" dirty="0" smtClean="0">
                <a:latin typeface="Courier New" pitchFamily="49" charset="0"/>
                <a:cs typeface="Courier New" pitchFamily="49" charset="0"/>
              </a:rPr>
              <a:t>import java.awt.*;</a:t>
            </a:r>
          </a:p>
          <a:p>
            <a:pPr algn="just">
              <a:lnSpc>
                <a:spcPct val="150000"/>
              </a:lnSpc>
            </a:pPr>
            <a:r>
              <a:rPr lang="en-US" sz="2400" dirty="0" smtClean="0">
                <a:latin typeface="Courier New" pitchFamily="49" charset="0"/>
                <a:cs typeface="Courier New" pitchFamily="49" charset="0"/>
              </a:rPr>
              <a:t>import </a:t>
            </a:r>
            <a:r>
              <a:rPr lang="en-US" sz="2400" dirty="0" err="1" smtClean="0">
                <a:latin typeface="Courier New" pitchFamily="49" charset="0"/>
                <a:cs typeface="Courier New" pitchFamily="49" charset="0"/>
              </a:rPr>
              <a:t>javax.swing</a:t>
            </a:r>
            <a:r>
              <a:rPr lang="en-US" sz="2400" dirty="0" smtClean="0">
                <a:latin typeface="Courier New" pitchFamily="49" charset="0"/>
                <a:cs typeface="Courier New" pitchFamily="49" charset="0"/>
              </a:rPr>
              <a:t>.*;</a:t>
            </a:r>
          </a:p>
          <a:p>
            <a:pPr algn="just">
              <a:lnSpc>
                <a:spcPct val="150000"/>
              </a:lnSpc>
            </a:pPr>
            <a:r>
              <a:rPr lang="en-US" sz="2400" dirty="0" smtClean="0">
                <a:latin typeface="Courier New" pitchFamily="49" charset="0"/>
                <a:cs typeface="Courier New" pitchFamily="49" charset="0"/>
              </a:rPr>
              <a:t>public class </a:t>
            </a:r>
            <a:r>
              <a:rPr lang="en-US" sz="2400" dirty="0" err="1" smtClean="0">
                <a:latin typeface="Courier New" pitchFamily="49" charset="0"/>
                <a:cs typeface="Courier New" pitchFamily="49" charset="0"/>
              </a:rPr>
              <a:t>LabelTest</a:t>
            </a:r>
            <a:endParaRPr lang="en-US" sz="2400" dirty="0" smtClean="0">
              <a:latin typeface="Courier New" pitchFamily="49" charset="0"/>
              <a:cs typeface="Courier New" pitchFamily="49" charset="0"/>
            </a:endParaRPr>
          </a:p>
          <a:p>
            <a:pPr algn="just">
              <a:lnSpc>
                <a:spcPct val="150000"/>
              </a:lnSpc>
            </a:pPr>
            <a:r>
              <a:rPr lang="en-US" sz="2400" dirty="0" smtClean="0">
                <a:latin typeface="Courier New" pitchFamily="49" charset="0"/>
                <a:cs typeface="Courier New" pitchFamily="49" charset="0"/>
              </a:rPr>
              <a:t>{</a:t>
            </a:r>
          </a:p>
          <a:p>
            <a:pPr algn="just">
              <a:lnSpc>
                <a:spcPct val="150000"/>
              </a:lnSpc>
            </a:pPr>
            <a:r>
              <a:rPr lang="en-US" sz="2400" dirty="0" smtClean="0">
                <a:latin typeface="Courier New" pitchFamily="49" charset="0"/>
                <a:cs typeface="Courier New" pitchFamily="49" charset="0"/>
              </a:rPr>
              <a:t>public static void main(String[] </a:t>
            </a:r>
            <a:r>
              <a:rPr lang="en-US" sz="2400" dirty="0" err="1" smtClean="0">
                <a:latin typeface="Courier New" pitchFamily="49" charset="0"/>
                <a:cs typeface="Courier New" pitchFamily="49" charset="0"/>
              </a:rPr>
              <a:t>args</a:t>
            </a:r>
            <a:r>
              <a:rPr lang="en-US" sz="2400" dirty="0" smtClean="0">
                <a:latin typeface="Courier New" pitchFamily="49" charset="0"/>
                <a:cs typeface="Courier New" pitchFamily="49" charset="0"/>
              </a:rPr>
              <a:t>)</a:t>
            </a:r>
          </a:p>
          <a:p>
            <a:pPr algn="just">
              <a:lnSpc>
                <a:spcPct val="150000"/>
              </a:lnSpc>
            </a:pPr>
            <a:r>
              <a:rPr lang="en-US" sz="2400" dirty="0" smtClean="0">
                <a:latin typeface="Courier New" pitchFamily="49" charset="0"/>
                <a:cs typeface="Courier New" pitchFamily="49" charset="0"/>
              </a:rPr>
              <a:t>{</a:t>
            </a:r>
          </a:p>
          <a:p>
            <a:pPr algn="just">
              <a:lnSpc>
                <a:spcPct val="150000"/>
              </a:lnSpc>
            </a:pPr>
            <a:r>
              <a:rPr lang="en-US" sz="2400" dirty="0" err="1" smtClean="0">
                <a:latin typeface="Courier New" pitchFamily="49" charset="0"/>
                <a:cs typeface="Courier New" pitchFamily="49" charset="0"/>
              </a:rPr>
              <a:t>labelFrame</a:t>
            </a:r>
            <a:r>
              <a:rPr lang="en-US" sz="2400" dirty="0" smtClean="0">
                <a:latin typeface="Courier New" pitchFamily="49" charset="0"/>
                <a:cs typeface="Courier New" pitchFamily="49" charset="0"/>
              </a:rPr>
              <a:t> frame=new </a:t>
            </a:r>
            <a:r>
              <a:rPr lang="en-US" sz="2400" dirty="0" err="1" smtClean="0">
                <a:latin typeface="Courier New" pitchFamily="49" charset="0"/>
                <a:cs typeface="Courier New" pitchFamily="49" charset="0"/>
              </a:rPr>
              <a:t>labelFrame</a:t>
            </a:r>
            <a:r>
              <a:rPr lang="en-US" sz="2400" dirty="0" smtClean="0">
                <a:latin typeface="Courier New" pitchFamily="49" charset="0"/>
                <a:cs typeface="Courier New" pitchFamily="49" charset="0"/>
              </a:rPr>
              <a:t>();</a:t>
            </a:r>
          </a:p>
          <a:p>
            <a:pPr algn="just">
              <a:lnSpc>
                <a:spcPct val="150000"/>
              </a:lnSpc>
            </a:pPr>
            <a:r>
              <a:rPr lang="en-US" sz="2400" smtClean="0">
                <a:latin typeface="Courier New" pitchFamily="49" charset="0"/>
                <a:cs typeface="Courier New" pitchFamily="49" charset="0"/>
              </a:rPr>
              <a:t>frame.setSize</a:t>
            </a:r>
            <a:r>
              <a:rPr lang="en-US" sz="2400" dirty="0" smtClean="0">
                <a:latin typeface="Courier New" pitchFamily="49" charset="0"/>
                <a:cs typeface="Courier New" pitchFamily="49" charset="0"/>
              </a:rPr>
              <a:t>(260, 180);</a:t>
            </a:r>
          </a:p>
          <a:p>
            <a:pPr algn="just">
              <a:lnSpc>
                <a:spcPct val="150000"/>
              </a:lnSpc>
            </a:pPr>
            <a:r>
              <a:rPr lang="en-US" sz="2400" dirty="0" err="1" smtClean="0">
                <a:latin typeface="Courier New" pitchFamily="49" charset="0"/>
                <a:cs typeface="Courier New" pitchFamily="49" charset="0"/>
              </a:rPr>
              <a:t>frame.setVisible</a:t>
            </a:r>
            <a:r>
              <a:rPr lang="en-US" sz="2400" dirty="0" smtClean="0">
                <a:latin typeface="Courier New" pitchFamily="49" charset="0"/>
                <a:cs typeface="Courier New" pitchFamily="49" charset="0"/>
              </a:rPr>
              <a:t>(true);</a:t>
            </a:r>
          </a:p>
          <a:p>
            <a:pPr algn="just">
              <a:lnSpc>
                <a:spcPct val="150000"/>
              </a:lnSpc>
            </a:pPr>
            <a:r>
              <a:rPr lang="en-US" sz="2400" dirty="0" smtClean="0">
                <a:latin typeface="Courier New" pitchFamily="49" charset="0"/>
                <a:cs typeface="Courier New" pitchFamily="49" charset="0"/>
              </a:rPr>
              <a:t>}</a:t>
            </a:r>
          </a:p>
          <a:p>
            <a:pPr algn="just">
              <a:lnSpc>
                <a:spcPct val="150000"/>
              </a:lnSpc>
            </a:pPr>
            <a:r>
              <a:rPr lang="en-US" sz="2400" dirty="0" smtClean="0">
                <a:latin typeface="Courier New" pitchFamily="49" charset="0"/>
                <a:cs typeface="Courier New" pitchFamily="49" charset="0"/>
              </a:rPr>
              <a:t>}</a:t>
            </a:r>
            <a:endParaRPr lang="en-US" sz="2400" dirty="0" smtClean="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5</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04800" y="838200"/>
            <a:ext cx="8839200" cy="5632311"/>
          </a:xfrm>
          <a:prstGeom prst="rect">
            <a:avLst/>
          </a:prstGeom>
          <a:noFill/>
        </p:spPr>
        <p:txBody>
          <a:bodyPr wrap="square" rtlCol="0">
            <a:spAutoFit/>
          </a:bodyPr>
          <a:lstStyle/>
          <a:p>
            <a:pPr algn="just">
              <a:lnSpc>
                <a:spcPct val="150000"/>
              </a:lnSpc>
              <a:buFont typeface="Wingdings" pitchFamily="2" charset="2"/>
              <a:buChar char="q"/>
            </a:pPr>
            <a:r>
              <a:rPr lang="en-US" sz="2400" dirty="0" smtClean="0">
                <a:latin typeface="Book Antiqua" pitchFamily="18" charset="0"/>
              </a:rPr>
              <a:t> Display text at the command window and obtain input from the command window.</a:t>
            </a:r>
          </a:p>
          <a:p>
            <a:pPr algn="just">
              <a:lnSpc>
                <a:spcPct val="150000"/>
              </a:lnSpc>
              <a:buFont typeface="Wingdings" pitchFamily="2" charset="2"/>
              <a:buChar char="q"/>
            </a:pPr>
            <a:r>
              <a:rPr lang="en-US" sz="2400" dirty="0" smtClean="0">
                <a:latin typeface="Book Antiqua" pitchFamily="18" charset="0"/>
              </a:rPr>
              <a:t>Most applications you use on a daily basis use windows or dialog boxes (also called dialogs) to interact with the user.</a:t>
            </a:r>
          </a:p>
          <a:p>
            <a:pPr algn="just">
              <a:lnSpc>
                <a:spcPct val="150000"/>
              </a:lnSpc>
              <a:buFont typeface="Wingdings" pitchFamily="2" charset="2"/>
              <a:buChar char="q"/>
            </a:pPr>
            <a:r>
              <a:rPr lang="en-US" sz="2400" dirty="0" smtClean="0">
                <a:latin typeface="Book Antiqua" pitchFamily="18" charset="0"/>
              </a:rPr>
              <a:t>For example, e-mail programs allow you to type and read messages in a window provided by the e-mail program.</a:t>
            </a:r>
          </a:p>
          <a:p>
            <a:pPr algn="just">
              <a:lnSpc>
                <a:spcPct val="150000"/>
              </a:lnSpc>
              <a:buFont typeface="Wingdings" pitchFamily="2" charset="2"/>
              <a:buChar char="q"/>
            </a:pPr>
            <a:r>
              <a:rPr lang="en-US" sz="2400" dirty="0" smtClean="0">
                <a:latin typeface="Book Antiqua" pitchFamily="18" charset="0"/>
              </a:rPr>
              <a:t>Typically, dialog boxes are windows in which programs display important messages to the user or obtain information from the user.</a:t>
            </a:r>
          </a:p>
          <a:p>
            <a:pPr algn="just">
              <a:lnSpc>
                <a:spcPct val="150000"/>
              </a:lnSpc>
              <a:buFont typeface="Wingdings" pitchFamily="2" charset="2"/>
              <a:buChar char="q"/>
            </a:pPr>
            <a:endParaRPr lang="en-US" sz="2400" dirty="0" smtClean="0">
              <a:solidFill>
                <a:schemeClr val="tx2"/>
              </a:solidFill>
              <a:latin typeface="Book Antiqu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6</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04800" y="838200"/>
            <a:ext cx="8839200" cy="5078313"/>
          </a:xfrm>
          <a:prstGeom prst="rect">
            <a:avLst/>
          </a:prstGeom>
          <a:noFill/>
        </p:spPr>
        <p:txBody>
          <a:bodyPr wrap="square" rtlCol="0">
            <a:spAutoFit/>
          </a:bodyPr>
          <a:lstStyle/>
          <a:p>
            <a:pPr algn="just">
              <a:lnSpc>
                <a:spcPct val="150000"/>
              </a:lnSpc>
              <a:buFont typeface="Wingdings" pitchFamily="2" charset="2"/>
              <a:buChar char="q"/>
            </a:pPr>
            <a:r>
              <a:rPr lang="en-US" sz="2400" dirty="0" smtClean="0">
                <a:latin typeface="Book Antiqua" pitchFamily="18" charset="0"/>
              </a:rPr>
              <a:t> Java’s </a:t>
            </a:r>
            <a:r>
              <a:rPr lang="en-US" sz="2400" dirty="0" err="1" smtClean="0">
                <a:latin typeface="Book Antiqua" pitchFamily="18" charset="0"/>
              </a:rPr>
              <a:t>JOptionPane</a:t>
            </a:r>
            <a:r>
              <a:rPr lang="en-US" sz="2400" dirty="0" smtClean="0">
                <a:latin typeface="Book Antiqua" pitchFamily="18" charset="0"/>
              </a:rPr>
              <a:t> class (package </a:t>
            </a:r>
            <a:r>
              <a:rPr lang="en-US" sz="2400" dirty="0" err="1" smtClean="0">
                <a:latin typeface="Book Antiqua" pitchFamily="18" charset="0"/>
              </a:rPr>
              <a:t>javax.swing</a:t>
            </a:r>
            <a:r>
              <a:rPr lang="en-US" sz="2400" dirty="0" smtClean="0">
                <a:latin typeface="Book Antiqua" pitchFamily="18" charset="0"/>
              </a:rPr>
              <a:t>) provides</a:t>
            </a:r>
          </a:p>
          <a:p>
            <a:pPr algn="just">
              <a:lnSpc>
                <a:spcPct val="150000"/>
              </a:lnSpc>
              <a:buFont typeface="Wingdings" pitchFamily="2" charset="2"/>
              <a:buChar char="q"/>
            </a:pPr>
            <a:r>
              <a:rPr lang="en-US" sz="2400" dirty="0" smtClean="0">
                <a:latin typeface="Book Antiqua" pitchFamily="18" charset="0"/>
              </a:rPr>
              <a:t>prepackaged dialog boxes for both input and output.</a:t>
            </a:r>
          </a:p>
          <a:p>
            <a:pPr algn="just">
              <a:lnSpc>
                <a:spcPct val="150000"/>
              </a:lnSpc>
              <a:buFont typeface="Wingdings" pitchFamily="2" charset="2"/>
              <a:buChar char="q"/>
            </a:pPr>
            <a:r>
              <a:rPr lang="en-US" sz="2400" dirty="0" smtClean="0">
                <a:latin typeface="Book Antiqua" pitchFamily="18" charset="0"/>
              </a:rPr>
              <a:t>These dialogs are displayed by invoking static </a:t>
            </a:r>
            <a:r>
              <a:rPr lang="en-US" sz="2400" dirty="0" err="1" smtClean="0">
                <a:latin typeface="Book Antiqua" pitchFamily="18" charset="0"/>
              </a:rPr>
              <a:t>JOptionPane</a:t>
            </a:r>
            <a:r>
              <a:rPr lang="en-US" sz="2400" dirty="0" smtClean="0">
                <a:latin typeface="Book Antiqua" pitchFamily="18" charset="0"/>
              </a:rPr>
              <a:t> methods.</a:t>
            </a:r>
          </a:p>
          <a:p>
            <a:pPr algn="just">
              <a:lnSpc>
                <a:spcPct val="150000"/>
              </a:lnSpc>
              <a:buFont typeface="Wingdings" pitchFamily="2" charset="2"/>
              <a:buChar char="q"/>
            </a:pPr>
            <a:r>
              <a:rPr lang="en-US" sz="2400" dirty="0" smtClean="0">
                <a:latin typeface="Book Antiqua" pitchFamily="18" charset="0"/>
              </a:rPr>
              <a:t>presents a simple addition application that uses two input dialogs to obtain integers from the user and a message dialog to display the sum of the integers the user enters.</a:t>
            </a:r>
          </a:p>
          <a:p>
            <a:pPr algn="just">
              <a:lnSpc>
                <a:spcPct val="150000"/>
              </a:lnSpc>
              <a:buFont typeface="Wingdings" pitchFamily="2" charset="2"/>
              <a:buChar char="q"/>
            </a:pPr>
            <a:endParaRPr lang="en-US" sz="2400" dirty="0" smtClean="0">
              <a:latin typeface="Book Antiqua" pitchFamily="18" charset="0"/>
            </a:endParaRPr>
          </a:p>
          <a:p>
            <a:pPr algn="just">
              <a:lnSpc>
                <a:spcPct val="150000"/>
              </a:lnSpc>
              <a:buFont typeface="Wingdings" pitchFamily="2" charset="2"/>
              <a:buChar char="q"/>
            </a:pPr>
            <a:endParaRPr lang="en-US" sz="2400" dirty="0" smtClean="0">
              <a:solidFill>
                <a:schemeClr val="tx2"/>
              </a:solidFill>
              <a:latin typeface="Book Antiqu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7</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838200"/>
            <a:ext cx="9144000" cy="5632311"/>
          </a:xfrm>
          <a:prstGeom prst="rect">
            <a:avLst/>
          </a:prstGeom>
          <a:noFill/>
        </p:spPr>
        <p:txBody>
          <a:bodyPr wrap="square" rtlCol="0">
            <a:spAutoFit/>
          </a:bodyPr>
          <a:lstStyle/>
          <a:p>
            <a:r>
              <a:rPr lang="en-US" sz="2000" dirty="0" smtClean="0">
                <a:latin typeface="Courier New" pitchFamily="49" charset="0"/>
                <a:cs typeface="Courier New" pitchFamily="49" charset="0"/>
              </a:rPr>
              <a:t>import </a:t>
            </a:r>
            <a:r>
              <a:rPr lang="en-US" sz="2000" dirty="0" err="1" smtClean="0">
                <a:latin typeface="Courier New" pitchFamily="49" charset="0"/>
                <a:cs typeface="Courier New" pitchFamily="49" charset="0"/>
              </a:rPr>
              <a:t>javax.swing.JOptionPane</a:t>
            </a:r>
            <a:r>
              <a:rPr lang="en-US" sz="2000" dirty="0" smtClean="0">
                <a:latin typeface="Courier New" pitchFamily="49" charset="0"/>
                <a:cs typeface="Courier New" pitchFamily="49" charset="0"/>
              </a:rPr>
              <a:t>;</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public class Addition</a:t>
            </a:r>
          </a:p>
          <a:p>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public void add()</a:t>
            </a:r>
          </a:p>
          <a:p>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String </a:t>
            </a:r>
            <a:r>
              <a:rPr lang="en-US" sz="2000" dirty="0" err="1" smtClean="0">
                <a:latin typeface="Courier New" pitchFamily="49" charset="0"/>
                <a:cs typeface="Courier New" pitchFamily="49" charset="0"/>
              </a:rPr>
              <a:t>fnum</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JOptionPane.showInputDialog</a:t>
            </a:r>
            <a:r>
              <a:rPr lang="en-US" sz="2000" dirty="0" smtClean="0">
                <a:latin typeface="Courier New" pitchFamily="49" charset="0"/>
                <a:cs typeface="Courier New" pitchFamily="49" charset="0"/>
              </a:rPr>
              <a:t>("Enter First Number");</a:t>
            </a:r>
          </a:p>
          <a:p>
            <a:r>
              <a:rPr lang="en-US" sz="2000" dirty="0" smtClean="0">
                <a:latin typeface="Courier New" pitchFamily="49" charset="0"/>
                <a:cs typeface="Courier New" pitchFamily="49" charset="0"/>
              </a:rPr>
              <a:t>String </a:t>
            </a:r>
            <a:r>
              <a:rPr lang="en-US" sz="2000" dirty="0" err="1" smtClean="0">
                <a:latin typeface="Courier New" pitchFamily="49" charset="0"/>
                <a:cs typeface="Courier New" pitchFamily="49" charset="0"/>
              </a:rPr>
              <a:t>snum</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JOptionPane.showInputDialog</a:t>
            </a:r>
            <a:r>
              <a:rPr lang="en-US" sz="2000" dirty="0" smtClean="0">
                <a:latin typeface="Courier New" pitchFamily="49" charset="0"/>
                <a:cs typeface="Courier New" pitchFamily="49" charset="0"/>
              </a:rPr>
              <a:t>("Enter Second Number");</a:t>
            </a:r>
          </a:p>
          <a:p>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num1=</a:t>
            </a:r>
            <a:r>
              <a:rPr lang="en-US" sz="2000" dirty="0" err="1" smtClean="0">
                <a:latin typeface="Courier New" pitchFamily="49" charset="0"/>
                <a:cs typeface="Courier New" pitchFamily="49" charset="0"/>
              </a:rPr>
              <a:t>Integer.parseInt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fnum</a:t>
            </a:r>
            <a:r>
              <a:rPr lang="en-US" sz="2000" dirty="0" smtClean="0">
                <a:latin typeface="Courier New" pitchFamily="49" charset="0"/>
                <a:cs typeface="Courier New" pitchFamily="49" charset="0"/>
              </a:rPr>
              <a:t>);</a:t>
            </a:r>
          </a:p>
          <a:p>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num2=</a:t>
            </a:r>
            <a:r>
              <a:rPr lang="en-US" sz="2000" dirty="0" err="1" smtClean="0">
                <a:latin typeface="Courier New" pitchFamily="49" charset="0"/>
                <a:cs typeface="Courier New" pitchFamily="49" charset="0"/>
              </a:rPr>
              <a:t>Integer.parseInt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snum</a:t>
            </a:r>
            <a:r>
              <a:rPr lang="en-US" sz="2000" dirty="0" smtClean="0">
                <a:latin typeface="Courier New" pitchFamily="49" charset="0"/>
                <a:cs typeface="Courier New" pitchFamily="49" charset="0"/>
              </a:rPr>
              <a:t>);</a:t>
            </a:r>
          </a:p>
          <a:p>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sum=num1+num2;</a:t>
            </a:r>
          </a:p>
          <a:p>
            <a:r>
              <a:rPr lang="en-US" sz="2000" dirty="0" err="1" smtClean="0">
                <a:latin typeface="Courier New" pitchFamily="49" charset="0"/>
                <a:cs typeface="Courier New" pitchFamily="49" charset="0"/>
              </a:rPr>
              <a:t>JOptionPane.showMessageDialog</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null,"Sum</a:t>
            </a:r>
            <a:r>
              <a:rPr lang="en-US" sz="2000" dirty="0" smtClean="0">
                <a:latin typeface="Courier New" pitchFamily="49" charset="0"/>
                <a:cs typeface="Courier New" pitchFamily="49" charset="0"/>
              </a:rPr>
              <a:t>="+sum, "sum of two integer", </a:t>
            </a:r>
            <a:r>
              <a:rPr lang="en-US" sz="2000" dirty="0" err="1" smtClean="0">
                <a:latin typeface="Courier New" pitchFamily="49" charset="0"/>
                <a:cs typeface="Courier New" pitchFamily="49" charset="0"/>
              </a:rPr>
              <a:t>JOptionPane.PLAIN_MESSAGE</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a:t>
            </a:r>
            <a:endParaRPr lang="en-US" sz="2000" dirty="0" smtClean="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8</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1557278"/>
            <a:ext cx="9144000" cy="2862322"/>
          </a:xfrm>
          <a:prstGeom prst="rect">
            <a:avLst/>
          </a:prstGeom>
          <a:noFill/>
        </p:spPr>
        <p:txBody>
          <a:bodyPr wrap="square" rtlCol="0">
            <a:spAutoFit/>
          </a:bodyPr>
          <a:lstStyle/>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public class </a:t>
            </a:r>
            <a:r>
              <a:rPr lang="en-US" sz="2000" dirty="0" err="1" smtClean="0">
                <a:latin typeface="Courier New" pitchFamily="49" charset="0"/>
                <a:cs typeface="Courier New" pitchFamily="49" charset="0"/>
              </a:rPr>
              <a:t>mainAdd</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public static void main(String </a:t>
            </a:r>
            <a:r>
              <a:rPr lang="en-US" sz="2000" dirty="0" err="1" smtClean="0">
                <a:latin typeface="Courier New" pitchFamily="49" charset="0"/>
                <a:cs typeface="Courier New" pitchFamily="49" charset="0"/>
              </a:rPr>
              <a:t>args</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Addition a=new Addition();</a:t>
            </a:r>
          </a:p>
          <a:p>
            <a:r>
              <a:rPr lang="en-US" sz="2000" dirty="0" err="1" smtClean="0">
                <a:latin typeface="Courier New" pitchFamily="49" charset="0"/>
                <a:cs typeface="Courier New" pitchFamily="49" charset="0"/>
              </a:rPr>
              <a:t>a.add</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EF145E-1276-44AA-9FDD-96F794100B8A}" type="slidenum">
              <a:rPr lang="en-US" smtClean="0"/>
              <a:pPr>
                <a:defRPr/>
              </a:pPr>
              <a:t>9</a:t>
            </a:fld>
            <a:endParaRPr lang="en-US" dirty="0"/>
          </a:p>
        </p:txBody>
      </p:sp>
      <p:graphicFrame>
        <p:nvGraphicFramePr>
          <p:cNvPr id="3" name="Diagram 2"/>
          <p:cNvGraphicFramePr/>
          <p:nvPr>
            <p:extLst>
              <p:ext uri="{D42A27DB-BD31-4B8C-83A1-F6EECF244321}">
                <p14:modId xmlns:p14="http://schemas.microsoft.com/office/powerpoint/2010/main" val="3404122220"/>
              </p:ext>
            </p:extLst>
          </p:nvPr>
        </p:nvGraphicFramePr>
        <p:xfrm>
          <a:off x="152400" y="76200"/>
          <a:ext cx="8991600" cy="83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1557278"/>
            <a:ext cx="9144000" cy="2862322"/>
          </a:xfrm>
          <a:prstGeom prst="rect">
            <a:avLst/>
          </a:prstGeom>
          <a:noFill/>
        </p:spPr>
        <p:txBody>
          <a:bodyPr wrap="square" rtlCol="0">
            <a:spAutoFit/>
          </a:bodyPr>
          <a:lstStyle/>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public class </a:t>
            </a:r>
            <a:r>
              <a:rPr lang="en-US" sz="2000" dirty="0" err="1" smtClean="0">
                <a:latin typeface="Courier New" pitchFamily="49" charset="0"/>
                <a:cs typeface="Courier New" pitchFamily="49" charset="0"/>
              </a:rPr>
              <a:t>mainAdd</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public static void main(String </a:t>
            </a:r>
            <a:r>
              <a:rPr lang="en-US" sz="2000" dirty="0" err="1" smtClean="0">
                <a:latin typeface="Courier New" pitchFamily="49" charset="0"/>
                <a:cs typeface="Courier New" pitchFamily="49" charset="0"/>
              </a:rPr>
              <a:t>args</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Addition a=new Addition();</a:t>
            </a:r>
          </a:p>
          <a:p>
            <a:r>
              <a:rPr lang="en-US" sz="2000" dirty="0" err="1" smtClean="0">
                <a:latin typeface="Courier New" pitchFamily="49" charset="0"/>
                <a:cs typeface="Courier New" pitchFamily="49" charset="0"/>
              </a:rPr>
              <a:t>a.add</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olidFill>
            <a:schemeClr val="accent6">
              <a:lumMod val="75000"/>
            </a:schemeClr>
          </a:solidFill>
          <a:prstDash val="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17514</TotalTime>
  <Words>1636</Words>
  <Application>Microsoft Office PowerPoint</Application>
  <PresentationFormat>On-screen Show (4:3)</PresentationFormat>
  <Paragraphs>371</Paragraphs>
  <Slides>41</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Angsana New</vt:lpstr>
      <vt:lpstr>Arial</vt:lpstr>
      <vt:lpstr>Book Antiqua</vt:lpstr>
      <vt:lpstr>Calibri</vt:lpstr>
      <vt:lpstr>Cordia New</vt:lpstr>
      <vt:lpstr>Courier New</vt:lpstr>
      <vt:lpstr>Times</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Novartis Pharma (Pakistan)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IT &amp; OS</dc:title>
  <dc:creator>Asif</dc:creator>
  <cp:lastModifiedBy>safyan</cp:lastModifiedBy>
  <cp:revision>1678</cp:revision>
  <dcterms:created xsi:type="dcterms:W3CDTF">2005-04-03T05:06:29Z</dcterms:created>
  <dcterms:modified xsi:type="dcterms:W3CDTF">2016-12-20T06:47:37Z</dcterms:modified>
</cp:coreProperties>
</file>