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3"/>
  </p:notesMasterIdLst>
  <p:handoutMasterIdLst>
    <p:handoutMasterId r:id="rId24"/>
  </p:handoutMasterIdLst>
  <p:sldIdLst>
    <p:sldId id="358" r:id="rId2"/>
    <p:sldId id="420" r:id="rId3"/>
    <p:sldId id="441" r:id="rId4"/>
    <p:sldId id="529" r:id="rId5"/>
    <p:sldId id="535" r:id="rId6"/>
    <p:sldId id="551" r:id="rId7"/>
    <p:sldId id="552" r:id="rId8"/>
    <p:sldId id="555" r:id="rId9"/>
    <p:sldId id="533" r:id="rId10"/>
    <p:sldId id="531" r:id="rId11"/>
    <p:sldId id="556" r:id="rId12"/>
    <p:sldId id="532" r:id="rId13"/>
    <p:sldId id="536" r:id="rId14"/>
    <p:sldId id="537" r:id="rId15"/>
    <p:sldId id="538" r:id="rId16"/>
    <p:sldId id="539" r:id="rId17"/>
    <p:sldId id="557" r:id="rId18"/>
    <p:sldId id="558" r:id="rId19"/>
    <p:sldId id="559" r:id="rId20"/>
    <p:sldId id="560" r:id="rId21"/>
    <p:sldId id="561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800000"/>
    <a:srgbClr val="993366"/>
    <a:srgbClr val="F1C855"/>
    <a:srgbClr val="ECB314"/>
    <a:srgbClr val="000099"/>
    <a:srgbClr val="66FFFF"/>
    <a:srgbClr val="66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709" autoAdjust="0"/>
  </p:normalViewPr>
  <p:slideViewPr>
    <p:cSldViewPr>
      <p:cViewPr varScale="1">
        <p:scale>
          <a:sx n="55" d="100"/>
          <a:sy n="55" d="100"/>
        </p:scale>
        <p:origin x="60" y="25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i="0" dirty="0" smtClean="0"/>
            <a:t>	GUI Components</a:t>
          </a:r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X="-877" custLinFactNeighborY="-273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346BC-B3C4-492A-99D3-87FE0F44FD1B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EEB7A063-4F4D-447E-910B-E350F3E5863A}" type="presOf" srcId="{EDCED6A7-E0A6-43E6-AA47-AA8253923AC2}" destId="{6BEE3FDB-5D50-44E2-8CCA-D18A6E3D229D}" srcOrd="0" destOrd="0" presId="urn:microsoft.com/office/officeart/2005/8/layout/vList2"/>
    <dgm:cxn modelId="{E506A179-F2A3-498C-A33E-7365A58A6B74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Registering the Event Handler for Each Text 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106AE5-AFA0-4B97-9D76-FFC8939C03FF}" type="presOf" srcId="{EDCED6A7-E0A6-43E6-AA47-AA8253923AC2}" destId="{6BEE3FDB-5D50-44E2-8CCA-D18A6E3D229D}" srcOrd="0" destOrd="0" presId="urn:microsoft.com/office/officeart/2005/8/layout/vList2"/>
    <dgm:cxn modelId="{22F26048-F73A-4425-9EDA-E2041CA1CB5D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463A396-2CFB-40BD-ACE6-2A2EFEB7A6A1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Registering the Event Handler for Each Text 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1B3794-993D-4BF6-B84A-A8F691864512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099E312-3E5F-4B4F-8E57-8896BE50877D}" type="presOf" srcId="{EDCED6A7-E0A6-43E6-AA47-AA8253923AC2}" destId="{6BEE3FDB-5D50-44E2-8CCA-D18A6E3D229D}" srcOrd="0" destOrd="0" presId="urn:microsoft.com/office/officeart/2005/8/layout/vList2"/>
    <dgm:cxn modelId="{00E98A4C-E8A6-486F-A192-149609E826E2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Common GUI Event Types and Listener Interfaces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C9DC1-8AEF-477E-A025-3A79906B96A8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BDB71572-C90A-469F-A368-88B6A2587EE6}" type="presOf" srcId="{69B71A05-78E7-479D-BBFC-31BF4C788111}" destId="{8D866542-9B96-41B1-9D0D-BA6A60561071}" srcOrd="0" destOrd="0" presId="urn:microsoft.com/office/officeart/2005/8/layout/vList2"/>
    <dgm:cxn modelId="{5E507C0E-151B-4347-88B0-2DAC3E94E49C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 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FB2BD1-0D7E-481C-9625-089251FE7C00}" type="presOf" srcId="{69B71A05-78E7-479D-BBFC-31BF4C788111}" destId="{8D866542-9B96-41B1-9D0D-BA6A60561071}" srcOrd="0" destOrd="0" presId="urn:microsoft.com/office/officeart/2005/8/layout/vList2"/>
    <dgm:cxn modelId="{5F27C156-6A14-4EF1-A885-ED16FE68ECE3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20EDD65A-73ED-44CC-9630-23F4334698AB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0A6A969-9DE3-4F37-86F2-7091A1425CBB}" type="presOf" srcId="{EDCED6A7-E0A6-43E6-AA47-AA8253923AC2}" destId="{6BEE3FDB-5D50-44E2-8CCA-D18A6E3D229D}" srcOrd="0" destOrd="0" presId="urn:microsoft.com/office/officeart/2005/8/layout/vList2"/>
    <dgm:cxn modelId="{90EF0AA3-4C74-47B9-9362-A25685F6712F}" type="presOf" srcId="{69B71A05-78E7-479D-BBFC-31BF4C788111}" destId="{8D866542-9B96-41B1-9D0D-BA6A60561071}" srcOrd="0" destOrd="0" presId="urn:microsoft.com/office/officeart/2005/8/layout/vList2"/>
    <dgm:cxn modelId="{D28C8A52-8F73-448F-9350-41A4EAA9CA0A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26FE5F-31A2-403E-B905-FF8960D00593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D7B546FC-5D9C-4AC3-95F2-BB631FFB15CF}" type="presOf" srcId="{69B71A05-78E7-479D-BBFC-31BF4C788111}" destId="{8D866542-9B96-41B1-9D0D-BA6A60561071}" srcOrd="0" destOrd="0" presId="urn:microsoft.com/office/officeart/2005/8/layout/vList2"/>
    <dgm:cxn modelId="{AB216CC9-FE2D-4659-ADD5-B634031F05B9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JButton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A618DF20-FFF4-46AC-888D-5CAD4CF7EEE8}" type="presOf" srcId="{69B71A05-78E7-479D-BBFC-31BF4C788111}" destId="{8D866542-9B96-41B1-9D0D-BA6A60561071}" srcOrd="0" destOrd="0" presId="urn:microsoft.com/office/officeart/2005/8/layout/vList2"/>
    <dgm:cxn modelId="{70EEF2A4-0036-4561-A21F-14B6243B5035}" type="presOf" srcId="{EDCED6A7-E0A6-43E6-AA47-AA8253923AC2}" destId="{6BEE3FDB-5D50-44E2-8CCA-D18A6E3D229D}" srcOrd="0" destOrd="0" presId="urn:microsoft.com/office/officeart/2005/8/layout/vList2"/>
    <dgm:cxn modelId="{AF5A3ACE-82F4-43E4-AFE9-4CD8570C70D2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JButton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BDC7E-E62C-4CF4-B66C-95ED38ED6F3D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FDAB7486-EB4E-4D45-AA98-5115EDC6766B}" type="presOf" srcId="{69B71A05-78E7-479D-BBFC-31BF4C788111}" destId="{8D866542-9B96-41B1-9D0D-BA6A60561071}" srcOrd="0" destOrd="0" presId="urn:microsoft.com/office/officeart/2005/8/layout/vList2"/>
    <dgm:cxn modelId="{65BBE5D4-ED7B-49E1-BBDF-25048231BDCB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JButton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16D18AC9-A170-4702-A04F-E1133EF95A54}" type="presOf" srcId="{69B71A05-78E7-479D-BBFC-31BF4C788111}" destId="{8D866542-9B96-41B1-9D0D-BA6A60561071}" srcOrd="0" destOrd="0" presId="urn:microsoft.com/office/officeart/2005/8/layout/vList2"/>
    <dgm:cxn modelId="{39C2B4AA-FA44-48B2-A1E4-E16A967CE96D}" type="presOf" srcId="{EDCED6A7-E0A6-43E6-AA47-AA8253923AC2}" destId="{6BEE3FDB-5D50-44E2-8CCA-D18A6E3D229D}" srcOrd="0" destOrd="0" presId="urn:microsoft.com/office/officeart/2005/8/layout/vList2"/>
    <dgm:cxn modelId="{C10E66D5-BA49-41BC-AE07-B1E703276EB9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Lecture Outline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DCF957-EC23-43E6-8221-D8117271D3F8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ACAB4936-C3CE-4CE8-87D6-FBF9DB5C99E9}" type="presOf" srcId="{69B71A05-78E7-479D-BBFC-31BF4C788111}" destId="{8D866542-9B96-41B1-9D0D-BA6A60561071}" srcOrd="0" destOrd="0" presId="urn:microsoft.com/office/officeart/2005/8/layout/vList2"/>
    <dgm:cxn modelId="{D035233A-9336-49E9-9F25-AB4B2FAF1A0C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Text Fields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E921E-409F-413C-B9F4-3C2F62BBAD2D}" type="presOf" srcId="{EDCED6A7-E0A6-43E6-AA47-AA8253923AC2}" destId="{6BEE3FDB-5D50-44E2-8CCA-D18A6E3D229D}" srcOrd="0" destOrd="0" presId="urn:microsoft.com/office/officeart/2005/8/layout/vList2"/>
    <dgm:cxn modelId="{0CA72F53-8398-4D5E-9856-F323C650BCF8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5FBE3BDF-45C3-4169-B24D-30FEA57381F6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Some Common Events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264BA-C9E6-41F6-A541-13BCB1B99C8D}" type="presOf" srcId="{EDCED6A7-E0A6-43E6-AA47-AA8253923AC2}" destId="{6BEE3FDB-5D50-44E2-8CCA-D18A6E3D229D}" srcOrd="0" destOrd="0" presId="urn:microsoft.com/office/officeart/2005/8/layout/vList2"/>
    <dgm:cxn modelId="{78A0D76D-A2C6-4593-8BEC-28DDD1B70993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24557AC-F0D6-4812-88B1-6BB4FDBCD874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Text 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5B058-8CB4-44C7-AD36-30B102CA5622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DA863399-D657-4021-A239-3EE5504BC5F8}" type="presOf" srcId="{69B71A05-78E7-479D-BBFC-31BF4C788111}" destId="{8D866542-9B96-41B1-9D0D-BA6A60561071}" srcOrd="0" destOrd="0" presId="urn:microsoft.com/office/officeart/2005/8/layout/vList2"/>
    <dgm:cxn modelId="{37C10B52-9526-4EE5-8731-C0DF9FE9F528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TextField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6E22C-92FC-432A-99F5-CFE000EC91D9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F17DE5D6-C858-4DA3-8496-07DBBC37495D}" type="presOf" srcId="{69B71A05-78E7-479D-BBFC-31BF4C788111}" destId="{8D866542-9B96-41B1-9D0D-BA6A60561071}" srcOrd="0" destOrd="0" presId="urn:microsoft.com/office/officeart/2005/8/layout/vList2"/>
    <dgm:cxn modelId="{381BBF4D-6289-49BC-B236-79CBCF5EE621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Using a Nested Class to Implement an Event Handler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9A8406-BBD1-43D1-BE98-E506068FBAC3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D70BD20E-7970-46FD-951F-877A636661FB}" type="presOf" srcId="{69B71A05-78E7-479D-BBFC-31BF4C788111}" destId="{8D866542-9B96-41B1-9D0D-BA6A60561071}" srcOrd="0" destOrd="0" presId="urn:microsoft.com/office/officeart/2005/8/layout/vList2"/>
    <dgm:cxn modelId="{6DED0351-5F6B-4AAC-8DFA-A9CD1A1A48AA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Overview of Swing Components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F48F1-6442-4F6E-B0FE-23B97F3627F3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85D5F0E-76EE-4BCA-ADBD-A18018C21AD1}" type="presOf" srcId="{EDCED6A7-E0A6-43E6-AA47-AA8253923AC2}" destId="{6BEE3FDB-5D50-44E2-8CCA-D18A6E3D229D}" srcOrd="0" destOrd="0" presId="urn:microsoft.com/office/officeart/2005/8/layout/vList2"/>
    <dgm:cxn modelId="{FF580887-15EF-439A-9B46-48E0F70B28C5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Overview of Swing Components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4CF2E-7736-447A-AE27-73EBFD0D715E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221D0997-DA89-43FD-B468-D29A8E45FBAD}" type="presOf" srcId="{69B71A05-78E7-479D-BBFC-31BF4C788111}" destId="{8D866542-9B96-41B1-9D0D-BA6A60561071}" srcOrd="0" destOrd="0" presId="urn:microsoft.com/office/officeart/2005/8/layout/vList2"/>
    <dgm:cxn modelId="{BCA1A868-8C1C-4AA0-A379-17470E24757C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0"/>
          <a:ext cx="86868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	GUI Components</a:t>
          </a:r>
        </a:p>
      </dsp:txBody>
      <dsp:txXfrm>
        <a:off x="40903" y="40903"/>
        <a:ext cx="8604994" cy="7560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Registering the Event Handler for Each Text Field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Registering the Event Handler for Each Text Field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Common GUI Event Types and Listener Interfaces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 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14518"/>
          <a:ext cx="8991600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</dsp:txBody>
      <dsp:txXfrm>
        <a:off x="40209" y="54727"/>
        <a:ext cx="8911182" cy="7432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14518"/>
          <a:ext cx="8991600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</dsp:txBody>
      <dsp:txXfrm>
        <a:off x="40209" y="54727"/>
        <a:ext cx="8911182" cy="7432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/>
            <a:t>JButton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/>
            <a:t>JButton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/>
            <a:t>JButton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Lecture Outline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Text Fields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Some Common Events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Text Field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/>
            <a:t>TextField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437"/>
          <a:ext cx="8991600" cy="837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Using a Nested Class to Implement an Event Handler</a:t>
          </a:r>
          <a:endParaRPr lang="en-US" sz="3600" b="1" kern="1200" dirty="0"/>
        </a:p>
      </dsp:txBody>
      <dsp:txXfrm>
        <a:off x="40896" y="41333"/>
        <a:ext cx="8909808" cy="7559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Overview of Swing Components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734"/>
          <a:ext cx="8991600" cy="837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Overview of Swing Components</a:t>
          </a:r>
          <a:endParaRPr lang="en-US" sz="3600" b="1" kern="1200" dirty="0"/>
        </a:p>
      </dsp:txBody>
      <dsp:txXfrm>
        <a:off x="40882" y="41616"/>
        <a:ext cx="8909836" cy="75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1264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1E94A731-C46E-4EAE-BA0A-FB40ACDA6C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17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9" y="4414838"/>
            <a:ext cx="56102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F058EE-E067-422D-B3F9-DAB5A4279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7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1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4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9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4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9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39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0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1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6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8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7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4C2D-B86F-439A-93C7-736D5D4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64E5C-1D6B-4D69-9110-E07EDDFCC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735E2-3D58-4BE5-8C50-910F8273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0E3A-6B5F-4C9B-BAB7-9EF37FA44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A9424-EA98-4BAA-A9FA-F3C4EBCB3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844E-CAFC-4234-B382-F0600C0DA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7EB55-2F3F-449E-AA1E-7A6464A27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1A966-E67C-49EC-96DD-0CF8CA9F4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F145E-1276-44AA-9FDD-96F794100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E9D0-D6E2-4C30-B672-62CF91F58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D5AAA-2656-4517-B20B-693CB7831A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B8347A-7F16-404A-AF79-30CCEE3963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04800" y="228601"/>
          <a:ext cx="86868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14621-5F94-43C2-9734-A439835BD8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077" name="Picture 5" descr="Emble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1447800"/>
            <a:ext cx="3276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5105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+mn-lt"/>
              </a:rPr>
              <a:t>Lecture-19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object’s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actionPerformed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method will be called automatically when the user presses Enter in any of the GUI’s text fields.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before this can occur, the program must register this object as the event handler for each text field.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application calls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method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addActionListener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to register the event handler for each component.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method receives as its argument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object, which can be an object of any class that implements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object handler is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because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implements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object handler listens for events. Now, when the user presses Enter in any of these four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textfields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method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actionPerformed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is called to handle the event. If an event handler is not registered for a particular text field, the event that occurs when the user presses Enter in that text field is consumed—i.e., it is simply ignored by the application.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2192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  <a:cs typeface="Courier New" pitchFamily="49" charset="0"/>
              </a:rPr>
              <a:t>presses Enter in a text field is stored in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  <a:cs typeface="Courier New" pitchFamily="49" charset="0"/>
              </a:rPr>
              <a:t>ActionEvent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  <a:cs typeface="Courier New" pitchFamily="49" charset="0"/>
              </a:rPr>
              <a:t> object. Many different types of events can occur when the user interacts with a GUI.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 event-handling model described here is known as the delegation event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1" y="723899"/>
            <a:ext cx="8915399" cy="613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838200"/>
            <a:ext cx="8610600" cy="280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For each event-object type, there is typically a corresponding event-listener interface.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An event listener for a GUI event is an object of a class that implements one or more </a:t>
            </a:r>
            <a:r>
              <a:rPr lang="en-US" sz="2400" dirty="0" err="1" smtClean="0">
                <a:latin typeface="Book Antiqua" pitchFamily="18" charset="0"/>
              </a:rPr>
              <a:t>ofthe</a:t>
            </a:r>
            <a:r>
              <a:rPr lang="en-US" sz="2400" dirty="0" smtClean="0">
                <a:latin typeface="Book Antiqua" pitchFamily="18" charset="0"/>
              </a:rPr>
              <a:t> event-listener interfaces from packages </a:t>
            </a:r>
            <a:r>
              <a:rPr lang="en-US" sz="2400" dirty="0" err="1" smtClean="0">
                <a:latin typeface="Book Antiqua" pitchFamily="18" charset="0"/>
              </a:rPr>
              <a:t>java.awt.event</a:t>
            </a:r>
            <a:r>
              <a:rPr lang="en-US" sz="2400" dirty="0" smtClean="0">
                <a:latin typeface="Book Antiqua" pitchFamily="18" charset="0"/>
              </a:rPr>
              <a:t> and </a:t>
            </a:r>
            <a:r>
              <a:rPr lang="en-US" sz="2400" dirty="0" err="1" smtClean="0">
                <a:latin typeface="Book Antiqua" pitchFamily="18" charset="0"/>
              </a:rPr>
              <a:t>javax.swing.event</a:t>
            </a:r>
            <a:r>
              <a:rPr lang="en-US" sz="2400" dirty="0" smtClean="0">
                <a:latin typeface="Book Antiqua" pitchFamily="18" charset="0"/>
              </a:rPr>
              <a:t>.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703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1738313"/>
            <a:ext cx="61817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 button is a component the user clicks to trigger a specific action. A Java application can use several types of buttons, including command buttons, checkboxes, toggle buttons and radio buttons.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All the button types are subclasses of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AbstractButton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(package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javax.swing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), which declares the common features of Swing buttons.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 button is a component the user clicks to trigger a specific action.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A Java application can use several types of buttons, including command buttons, checkboxes, toggle buttons and radio buttons.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762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1"/>
                </a:solidFill>
                <a:latin typeface="Book Antiqua" pitchFamily="18" charset="0"/>
              </a:rPr>
              <a:t>GUI Components: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1"/>
                </a:solidFill>
                <a:latin typeface="Book Antiqua" pitchFamily="18" charset="0"/>
              </a:rPr>
              <a:t>Text Field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1"/>
                </a:solidFill>
                <a:latin typeface="Book Antiqua" pitchFamily="18" charset="0"/>
              </a:rPr>
              <a:t>Button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accent1"/>
                </a:solidFill>
                <a:latin typeface="Book Antiqua" pitchFamily="18" charset="0"/>
              </a:rPr>
              <a:t>CheckBox</a:t>
            </a:r>
            <a:endParaRPr lang="en-US" sz="2400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clicks a </a:t>
            </a:r>
            <a:r>
              <a:rPr lang="en-US" dirty="0" err="1" smtClean="0"/>
              <a:t>JCheckBox</a:t>
            </a:r>
            <a:r>
              <a:rPr lang="en-US" dirty="0" smtClean="0"/>
              <a:t>, an </a:t>
            </a:r>
            <a:r>
              <a:rPr lang="en-US" b="1" dirty="0" err="1" smtClean="0"/>
              <a:t>ItemEvent</a:t>
            </a:r>
            <a:r>
              <a:rPr lang="en-US" b="1" dirty="0" smtClean="0"/>
              <a:t> occurs. This event can be handled </a:t>
            </a:r>
            <a:r>
              <a:rPr lang="en-US" dirty="0" smtClean="0"/>
              <a:t>by an </a:t>
            </a:r>
            <a:r>
              <a:rPr lang="en-US" b="1" dirty="0" err="1" smtClean="0"/>
              <a:t>ItemListener</a:t>
            </a:r>
            <a:r>
              <a:rPr lang="en-US" b="1" dirty="0" smtClean="0"/>
              <a:t> object, which must implement method </a:t>
            </a:r>
            <a:r>
              <a:rPr lang="en-US" b="1" dirty="0" err="1" smtClean="0"/>
              <a:t>itemStateChanged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lass </a:t>
            </a:r>
            <a:r>
              <a:rPr lang="en-US" dirty="0" err="1" smtClean="0"/>
              <a:t>CheckBoxHandler</a:t>
            </a:r>
            <a:r>
              <a:rPr lang="en-US" dirty="0" smtClean="0"/>
              <a:t> and register it with method </a:t>
            </a:r>
            <a:r>
              <a:rPr lang="en-US" b="1" dirty="0" err="1" smtClean="0"/>
              <a:t>addItemListener</a:t>
            </a:r>
            <a:endParaRPr lang="en-US" b="1" dirty="0" smtClean="0"/>
          </a:p>
          <a:p>
            <a:r>
              <a:rPr lang="en-US" b="1" dirty="0" err="1" smtClean="0"/>
              <a:t>isSelected</a:t>
            </a:r>
            <a:r>
              <a:rPr lang="en-US" b="1" dirty="0" smtClean="0"/>
              <a:t> to determine </a:t>
            </a:r>
            <a:r>
              <a:rPr lang="en-US" dirty="0" smtClean="0"/>
              <a:t>if the </a:t>
            </a:r>
            <a:r>
              <a:rPr lang="en-US" dirty="0" err="1" smtClean="0"/>
              <a:t>JCheckBox</a:t>
            </a:r>
            <a:r>
              <a:rPr lang="en-US" dirty="0" smtClean="0"/>
              <a:t> is selected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Write an e-mail in an e-mail application, clicking the Send button.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Tells the application to send the e-mail to the specified e-mail addresses.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GUIs are event driven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In GUI component, the interaction—known as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 drives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the program to perform a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100078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Clicking a button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typing in a text field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selecting an item from a menu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closing a window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moving the mouse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code that performs a task in response to an event is called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 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Overall process of responding to events is known as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762000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Two new GUI components that can generate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</a:t>
            </a:r>
            <a:r>
              <a:rPr lang="en-US" sz="2400" dirty="0" smtClean="0">
                <a:latin typeface="Book Antiqua" pitchFamily="18" charset="0"/>
              </a:rPr>
              <a:t>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JTextFields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JPasswordFields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extends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JTextComponent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Provides many features common to Swing’s text-based components.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JPasswordField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extends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and adds several methods that are specific to processing passwords.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Each of these components is a single-line area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Jpassword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hides the actual characters with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echo character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assuming that they represent a password that should remain known only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8382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Book Antiqua" pitchFamily="18" charset="0"/>
              </a:rPr>
              <a:t>When the user types text Field, then presses Enter, an event occurs.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FF0000"/>
                </a:solidFill>
              </a:rPr>
              <a:t>Steps Required to Set Up Event Handling for a GUI Component.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Create a class that represents the event handler.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Implement an appropriate interface, known as an event-listener interface, in the class from Step 1.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Indicate that an object of the class from Steps 1 and 2 should be notified when the event occurs. This is known as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registering the event 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All the classes discussed so far were so-called top-level classes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classes were not declared inside another class.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Java allows you to declare classes inside other classes—these are called nested classes.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Before an object of an inner class can be created, there must first be an object of the top-level class that contains the inner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8382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is required because an inner-class object implicitly has a reference to an object of its top-level class.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There is also a special relationship between these objects—the inner-class object is allowed to directly access all the instance variables and methods of the outer class.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event handling in this example is performed by an object of the private inner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class is private because it will be used only to create event handlers for the text fields in top-level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TextFieldFrame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838200"/>
            <a:ext cx="891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GUI components can generate a variety of events in response to user interactions.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Each event is represented by a class and can be processed only by the appropriate type of event handler.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When the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userpresses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Enter in text field the GUI component generates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ActionEvent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Such an event is processed by an object that implements the interface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>
              <a:lumMod val="75000"/>
            </a:schemeClr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17842</TotalTime>
  <Words>1159</Words>
  <Application>Microsoft Office PowerPoint</Application>
  <PresentationFormat>On-screen Show (4:3)</PresentationFormat>
  <Paragraphs>136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Novartis Pharma (Pakistan)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 &amp; OS</dc:title>
  <dc:creator>Asif</dc:creator>
  <cp:lastModifiedBy>safyan</cp:lastModifiedBy>
  <cp:revision>1681</cp:revision>
  <dcterms:created xsi:type="dcterms:W3CDTF">2005-04-03T05:06:29Z</dcterms:created>
  <dcterms:modified xsi:type="dcterms:W3CDTF">2017-01-02T12:11:08Z</dcterms:modified>
</cp:coreProperties>
</file>